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5" r:id="rId3"/>
    <p:sldId id="258" r:id="rId4"/>
    <p:sldId id="264" r:id="rId5"/>
    <p:sldId id="267" r:id="rId6"/>
    <p:sldId id="265" r:id="rId7"/>
    <p:sldId id="266" r:id="rId8"/>
    <p:sldId id="277" r:id="rId9"/>
    <p:sldId id="269" r:id="rId10"/>
    <p:sldId id="278" r:id="rId11"/>
    <p:sldId id="279" r:id="rId12"/>
    <p:sldId id="271" r:id="rId13"/>
    <p:sldId id="272" r:id="rId14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>
          <p15:clr>
            <a:srgbClr val="A4A3A4"/>
          </p15:clr>
        </p15:guide>
        <p15:guide id="2" pos="51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0690" autoAdjust="0"/>
  </p:normalViewPr>
  <p:slideViewPr>
    <p:cSldViewPr showGuides="1">
      <p:cViewPr varScale="1">
        <p:scale>
          <a:sx n="102" d="100"/>
          <a:sy n="102" d="100"/>
        </p:scale>
        <p:origin x="1806" y="96"/>
      </p:cViewPr>
      <p:guideLst>
        <p:guide orient="horz" pos="4201"/>
        <p:guide pos="51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4D2C5F6-FC21-424E-8CAC-D21FCC0F1C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1910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C0D982C-8BF3-4804-A134-7D782E7D3A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0669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fld id="{3A16100D-5E0C-4807-A257-8908BC91EAF9}" type="slidenum">
              <a:rPr lang="en-US" altLang="ja-JP"/>
              <a:pPr algn="r"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表計算ソフトウェアにおける▲関数の利用について▲学習しましょう。</a:t>
            </a:r>
          </a:p>
          <a:p>
            <a:pPr eaLnBrk="1" hangingPunct="1"/>
            <a:r>
              <a:rPr lang="ja-JP" altLang="en-US" smtClean="0"/>
              <a:t>ここでは▲エクセル２００３を使用し、 ▲応用的な関数について▲学習します。</a:t>
            </a:r>
          </a:p>
        </p:txBody>
      </p:sp>
    </p:spTree>
    <p:extLst>
      <p:ext uri="{BB962C8B-B14F-4D97-AF65-F5344CB8AC3E}">
        <p14:creationId xmlns:p14="http://schemas.microsoft.com/office/powerpoint/2010/main" val="1314799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fld id="{1A0D156A-921A-4DE9-A256-2DCED69A21AE}" type="slidenum">
              <a:rPr lang="en-US" altLang="ja-JP"/>
              <a:pPr algn="r"/>
              <a:t>10</a:t>
            </a:fld>
            <a:endParaRPr lang="en-US" altLang="ja-JP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続いて▲</a:t>
            </a:r>
            <a:r>
              <a:rPr lang="en-US" altLang="ja-JP" smtClean="0"/>
              <a:t>SUMIF</a:t>
            </a:r>
            <a:r>
              <a:rPr lang="ja-JP" altLang="en-US" smtClean="0"/>
              <a:t>関数についてです。▲</a:t>
            </a:r>
          </a:p>
          <a:p>
            <a:pPr eaLnBrk="1" hangingPunct="1"/>
            <a:r>
              <a:rPr lang="en-US" altLang="ja-JP" smtClean="0"/>
              <a:t>SUMIF</a:t>
            </a:r>
            <a:r>
              <a:rPr lang="ja-JP" altLang="en-US" smtClean="0"/>
              <a:t>関数は、▲条件範囲の中から条件にあったデータを検索し、▲合計範囲の対応する数値の合計を求める関数です。▲</a:t>
            </a:r>
          </a:p>
          <a:p>
            <a:pPr eaLnBrk="1" hangingPunct="1"/>
            <a:r>
              <a:rPr lang="ja-JP" altLang="en-US" smtClean="0"/>
              <a:t>使用例のように▲成績一覧表の</a:t>
            </a:r>
            <a:r>
              <a:rPr lang="en-US" altLang="ja-JP" smtClean="0"/>
              <a:t>B</a:t>
            </a:r>
            <a:r>
              <a:rPr lang="ja-JP" altLang="en-US" smtClean="0"/>
              <a:t>列の「氏名」から▲ 「渡辺」と入力されたセルを検索し、 ▲ </a:t>
            </a:r>
            <a:r>
              <a:rPr lang="en-US" altLang="ja-JP" smtClean="0"/>
              <a:t>D</a:t>
            </a:r>
            <a:r>
              <a:rPr lang="ja-JP" altLang="en-US" smtClean="0"/>
              <a:t>列の「得点」で対応する数値の合計を▲セル</a:t>
            </a:r>
            <a:r>
              <a:rPr lang="en-US" altLang="ja-JP" smtClean="0"/>
              <a:t>｢C3｣</a:t>
            </a:r>
            <a:r>
              <a:rPr lang="ja-JP" altLang="en-US" smtClean="0"/>
              <a:t>に求めるためには、 ▲セル</a:t>
            </a:r>
            <a:r>
              <a:rPr lang="en-US" altLang="ja-JP" smtClean="0"/>
              <a:t>｢C3｣</a:t>
            </a:r>
            <a:r>
              <a:rPr lang="ja-JP" altLang="en-US" smtClean="0"/>
              <a:t>に</a:t>
            </a:r>
            <a:r>
              <a:rPr lang="en-US" altLang="ja-JP" smtClean="0"/>
              <a:t>SUMIF</a:t>
            </a:r>
            <a:r>
              <a:rPr lang="ja-JP" altLang="en-US" smtClean="0"/>
              <a:t>関数を▲使用した式を設定します。</a:t>
            </a:r>
          </a:p>
          <a:p>
            <a:pPr eaLnBrk="1" hangingPunct="1"/>
            <a:r>
              <a:rPr lang="ja-JP" altLang="en-US" smtClean="0"/>
              <a:t>（１０秒待つ）</a:t>
            </a:r>
          </a:p>
          <a:p>
            <a:pPr eaLnBrk="1" hangingPunct="1"/>
            <a:r>
              <a:rPr lang="ja-JP" altLang="en-US" smtClean="0"/>
              <a:t>それでは、▲</a:t>
            </a:r>
            <a:r>
              <a:rPr lang="en-US" altLang="ja-JP" smtClean="0"/>
              <a:t>SUMIF</a:t>
            </a:r>
            <a:r>
              <a:rPr lang="ja-JP" altLang="en-US" smtClean="0"/>
              <a:t>関数の操作方法について▲確認しましょう。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6598051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fld id="{5918C9CC-D12E-4C19-A631-BB44B5C03916}" type="slidenum">
              <a:rPr lang="en-US" altLang="ja-JP"/>
              <a:pPr algn="r"/>
              <a:t>11</a:t>
            </a:fld>
            <a:endParaRPr lang="en-US" altLang="ja-JP"/>
          </a:p>
        </p:txBody>
      </p:sp>
      <p:sp>
        <p:nvSpPr>
          <p:cNvPr id="266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続いて▲</a:t>
            </a:r>
            <a:r>
              <a:rPr lang="en-US" altLang="ja-JP" smtClean="0"/>
              <a:t>LEFT</a:t>
            </a:r>
            <a:r>
              <a:rPr lang="ja-JP" altLang="en-US" smtClean="0"/>
              <a:t>関数と</a:t>
            </a:r>
            <a:r>
              <a:rPr lang="en-US" altLang="ja-JP" smtClean="0"/>
              <a:t>RIGHT</a:t>
            </a:r>
            <a:r>
              <a:rPr lang="ja-JP" altLang="en-US" smtClean="0"/>
              <a:t>関数についてです。▲</a:t>
            </a:r>
          </a:p>
          <a:p>
            <a:pPr eaLnBrk="1" hangingPunct="1"/>
            <a:r>
              <a:rPr lang="en-US" altLang="ja-JP" smtClean="0"/>
              <a:t>LEFT</a:t>
            </a:r>
            <a:r>
              <a:rPr lang="ja-JP" altLang="en-US" smtClean="0"/>
              <a:t>関数は、▲文字列の左端から▲指定された文字数のデータを▲抽出する関数です。▲</a:t>
            </a:r>
          </a:p>
          <a:p>
            <a:pPr eaLnBrk="1" hangingPunct="1"/>
            <a:r>
              <a:rPr lang="ja-JP" altLang="en-US" smtClean="0"/>
              <a:t>また、 ▲ </a:t>
            </a:r>
            <a:r>
              <a:rPr lang="en-US" altLang="ja-JP" smtClean="0"/>
              <a:t>RIGHT</a:t>
            </a:r>
            <a:r>
              <a:rPr lang="ja-JP" altLang="en-US" smtClean="0"/>
              <a:t>関数は、▲文字列の右端から▲指定された文字数のデータを▲抽出する関数です。▲</a:t>
            </a:r>
          </a:p>
          <a:p>
            <a:pPr eaLnBrk="1" hangingPunct="1"/>
            <a:r>
              <a:rPr lang="ja-JP" altLang="en-US" smtClean="0"/>
              <a:t>使用例のように▲セル</a:t>
            </a:r>
            <a:r>
              <a:rPr lang="en-US" altLang="ja-JP" smtClean="0"/>
              <a:t>｢B3｣</a:t>
            </a:r>
            <a:r>
              <a:rPr lang="ja-JP" altLang="en-US" smtClean="0"/>
              <a:t>の取引コードの▲左端３文字が商品コード、 ▲右端２文字が単価を▲表している場合、 ▲</a:t>
            </a:r>
          </a:p>
          <a:p>
            <a:pPr eaLnBrk="1" hangingPunct="1"/>
            <a:r>
              <a:rPr lang="ja-JP" altLang="en-US" smtClean="0"/>
              <a:t> </a:t>
            </a:r>
            <a:r>
              <a:rPr lang="en-US" altLang="ja-JP" smtClean="0"/>
              <a:t>LEFT</a:t>
            </a:r>
            <a:r>
              <a:rPr lang="ja-JP" altLang="en-US" smtClean="0"/>
              <a:t>関数を使用して、 ▲商品コードをセル</a:t>
            </a:r>
            <a:r>
              <a:rPr lang="en-US" altLang="ja-JP" smtClean="0"/>
              <a:t>｢C3｣</a:t>
            </a:r>
            <a:r>
              <a:rPr lang="ja-JP" altLang="en-US" smtClean="0"/>
              <a:t>へ、 ▲ </a:t>
            </a:r>
            <a:r>
              <a:rPr lang="en-US" altLang="ja-JP" smtClean="0"/>
              <a:t>RIGHT</a:t>
            </a:r>
            <a:r>
              <a:rPr lang="ja-JP" altLang="en-US" smtClean="0"/>
              <a:t>関数を使用して、 ▲単価をセル</a:t>
            </a:r>
            <a:r>
              <a:rPr lang="en-US" altLang="ja-JP" smtClean="0"/>
              <a:t>｢E3｣</a:t>
            </a:r>
            <a:r>
              <a:rPr lang="ja-JP" altLang="en-US" smtClean="0"/>
              <a:t>に▲求めることが</a:t>
            </a:r>
          </a:p>
          <a:p>
            <a:pPr eaLnBrk="1" hangingPunct="1"/>
            <a:r>
              <a:rPr lang="ja-JP" altLang="en-US" smtClean="0"/>
              <a:t>できます。 ▲</a:t>
            </a:r>
          </a:p>
          <a:p>
            <a:pPr eaLnBrk="1" hangingPunct="1"/>
            <a:r>
              <a:rPr lang="ja-JP" altLang="en-US" smtClean="0"/>
              <a:t>（１０秒待つ）</a:t>
            </a:r>
          </a:p>
          <a:p>
            <a:pPr eaLnBrk="1" hangingPunct="1"/>
            <a:r>
              <a:rPr lang="ja-JP" altLang="en-US" smtClean="0"/>
              <a:t>それでは、▲</a:t>
            </a:r>
            <a:r>
              <a:rPr lang="en-US" altLang="ja-JP" smtClean="0"/>
              <a:t>LEFT</a:t>
            </a:r>
            <a:r>
              <a:rPr lang="ja-JP" altLang="en-US" smtClean="0"/>
              <a:t>関数と▲ </a:t>
            </a:r>
            <a:r>
              <a:rPr lang="en-US" altLang="ja-JP" smtClean="0"/>
              <a:t>RIGHT</a:t>
            </a:r>
            <a:r>
              <a:rPr lang="ja-JP" altLang="en-US" smtClean="0"/>
              <a:t>関数の操作方法について▲確認しましょう。 ▲ </a:t>
            </a:r>
          </a:p>
        </p:txBody>
      </p:sp>
    </p:spTree>
    <p:extLst>
      <p:ext uri="{BB962C8B-B14F-4D97-AF65-F5344CB8AC3E}">
        <p14:creationId xmlns:p14="http://schemas.microsoft.com/office/powerpoint/2010/main" val="3023241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fld id="{EEA66861-9956-4C15-A69E-2360E21BBFB9}" type="slidenum">
              <a:rPr lang="en-US" altLang="ja-JP"/>
              <a:pPr algn="r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続いて▲</a:t>
            </a:r>
            <a:r>
              <a:rPr lang="en-US" altLang="ja-JP" smtClean="0"/>
              <a:t>VALUE</a:t>
            </a:r>
            <a:r>
              <a:rPr lang="ja-JP" altLang="en-US" smtClean="0"/>
              <a:t>関数についてです。▲</a:t>
            </a:r>
          </a:p>
          <a:p>
            <a:pPr eaLnBrk="1" hangingPunct="1"/>
            <a:r>
              <a:rPr lang="en-US" altLang="ja-JP" smtClean="0"/>
              <a:t>VALUE</a:t>
            </a:r>
            <a:r>
              <a:rPr lang="ja-JP" altLang="en-US" smtClean="0"/>
              <a:t>関数は、▲文字列を▲数値に変換する関数です。▲</a:t>
            </a:r>
          </a:p>
          <a:p>
            <a:pPr eaLnBrk="1" hangingPunct="1"/>
            <a:r>
              <a:rPr lang="ja-JP" altLang="en-US" smtClean="0"/>
              <a:t>使用例のように▲</a:t>
            </a:r>
            <a:r>
              <a:rPr lang="ja-JP" altLang="en-US" smtClean="0">
                <a:solidFill>
                  <a:schemeClr val="bg2"/>
                </a:solidFill>
              </a:rPr>
              <a:t>セル</a:t>
            </a:r>
            <a:r>
              <a:rPr lang="en-US" altLang="ja-JP" smtClean="0">
                <a:solidFill>
                  <a:schemeClr val="bg2"/>
                </a:solidFill>
              </a:rPr>
              <a:t>｢B3｣</a:t>
            </a:r>
            <a:r>
              <a:rPr lang="ja-JP" altLang="en-US" smtClean="0">
                <a:solidFill>
                  <a:schemeClr val="bg2"/>
                </a:solidFill>
              </a:rPr>
              <a:t>の取引コードから抽出された</a:t>
            </a:r>
            <a:r>
              <a:rPr lang="ja-JP" altLang="en-US" smtClean="0"/>
              <a:t>▲セル</a:t>
            </a:r>
            <a:r>
              <a:rPr lang="en-US" altLang="ja-JP" smtClean="0"/>
              <a:t>｢E3 </a:t>
            </a:r>
            <a:r>
              <a:rPr lang="ja-JP" altLang="en-US" smtClean="0"/>
              <a:t>」の</a:t>
            </a:r>
            <a:r>
              <a:rPr lang="ja-JP" altLang="en-US" smtClean="0">
                <a:solidFill>
                  <a:schemeClr val="bg2"/>
                </a:solidFill>
              </a:rPr>
              <a:t>単価を</a:t>
            </a:r>
            <a:r>
              <a:rPr lang="ja-JP" altLang="en-US" smtClean="0"/>
              <a:t>▲</a:t>
            </a:r>
            <a:r>
              <a:rPr lang="ja-JP" altLang="en-US" smtClean="0">
                <a:solidFill>
                  <a:schemeClr val="bg2"/>
                </a:solidFill>
              </a:rPr>
              <a:t>数値に変換する場合は、 </a:t>
            </a:r>
            <a:r>
              <a:rPr lang="ja-JP" altLang="en-US" smtClean="0"/>
              <a:t>▲</a:t>
            </a:r>
          </a:p>
          <a:p>
            <a:pPr eaLnBrk="1" hangingPunct="1"/>
            <a:r>
              <a:rPr lang="ja-JP" altLang="en-US" smtClean="0"/>
              <a:t>セル</a:t>
            </a:r>
            <a:r>
              <a:rPr lang="en-US" altLang="ja-JP" smtClean="0"/>
              <a:t>｢E3 </a:t>
            </a:r>
            <a:r>
              <a:rPr lang="ja-JP" altLang="en-US" smtClean="0"/>
              <a:t>」に▲ </a:t>
            </a:r>
            <a:r>
              <a:rPr lang="en-US" altLang="ja-JP" smtClean="0"/>
              <a:t>VALUE</a:t>
            </a:r>
            <a:r>
              <a:rPr lang="ja-JP" altLang="en-US" smtClean="0"/>
              <a:t>関数を使用した式を設定します。 ▲</a:t>
            </a:r>
          </a:p>
          <a:p>
            <a:pPr eaLnBrk="1" hangingPunct="1"/>
            <a:r>
              <a:rPr lang="ja-JP" altLang="en-US" smtClean="0"/>
              <a:t>（１０秒待つ）</a:t>
            </a:r>
          </a:p>
          <a:p>
            <a:pPr eaLnBrk="1" hangingPunct="1"/>
            <a:r>
              <a:rPr lang="ja-JP" altLang="en-US" smtClean="0"/>
              <a:t>それでは、▲</a:t>
            </a:r>
            <a:r>
              <a:rPr lang="en-US" altLang="ja-JP" smtClean="0"/>
              <a:t>VALUE</a:t>
            </a:r>
            <a:r>
              <a:rPr lang="ja-JP" altLang="en-US" smtClean="0"/>
              <a:t>関数の操作方法について▲確認しましょう。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32981888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fld id="{02D47C55-4542-48E2-9AF4-7AE40504E500}" type="slidenum">
              <a:rPr lang="en-US" altLang="ja-JP"/>
              <a:pPr algn="r"/>
              <a:t>13</a:t>
            </a:fld>
            <a:endParaRPr lang="en-US" altLang="ja-JP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続いて▲</a:t>
            </a:r>
            <a:r>
              <a:rPr lang="en-US" altLang="ja-JP" smtClean="0"/>
              <a:t>DSUM</a:t>
            </a:r>
            <a:r>
              <a:rPr lang="ja-JP" altLang="en-US" smtClean="0"/>
              <a:t>関数についてです。▲</a:t>
            </a:r>
          </a:p>
          <a:p>
            <a:pPr eaLnBrk="1" hangingPunct="1"/>
            <a:r>
              <a:rPr lang="en-US" altLang="ja-JP" smtClean="0"/>
              <a:t>DSUM</a:t>
            </a:r>
            <a:r>
              <a:rPr lang="ja-JP" altLang="en-US" smtClean="0"/>
              <a:t>関数は、▲データベース関数です。▲</a:t>
            </a:r>
          </a:p>
          <a:p>
            <a:pPr eaLnBrk="1" hangingPunct="1"/>
            <a:r>
              <a:rPr lang="ja-JP" altLang="en-US" smtClean="0"/>
              <a:t>使用例のように▲成績一覧表から▲ </a:t>
            </a:r>
            <a:r>
              <a:rPr lang="en-US" altLang="ja-JP" smtClean="0"/>
              <a:t>B</a:t>
            </a:r>
            <a:r>
              <a:rPr lang="ja-JP" altLang="en-US" smtClean="0"/>
              <a:t>列の「氏名」に「渡辺」と入力されたセルを▲検索し、 ▲ </a:t>
            </a:r>
            <a:r>
              <a:rPr lang="en-US" altLang="ja-JP" smtClean="0"/>
              <a:t>D</a:t>
            </a:r>
            <a:r>
              <a:rPr lang="ja-JP" altLang="en-US" smtClean="0"/>
              <a:t>列の「得点」で対応する数値の合計を▲セル</a:t>
            </a:r>
            <a:r>
              <a:rPr lang="en-US" altLang="ja-JP" smtClean="0"/>
              <a:t>｢</a:t>
            </a:r>
            <a:r>
              <a:rPr lang="ja-JP" altLang="en-US" smtClean="0"/>
              <a:t>Ｃ１６</a:t>
            </a:r>
            <a:r>
              <a:rPr lang="en-US" altLang="ja-JP" smtClean="0"/>
              <a:t>｣</a:t>
            </a:r>
            <a:r>
              <a:rPr lang="ja-JP" altLang="en-US" smtClean="0"/>
              <a:t>に求めるためは、セル</a:t>
            </a:r>
            <a:r>
              <a:rPr lang="en-US" altLang="ja-JP" smtClean="0"/>
              <a:t>｢C16 ｣</a:t>
            </a:r>
            <a:r>
              <a:rPr lang="ja-JP" altLang="en-US" smtClean="0"/>
              <a:t>に</a:t>
            </a:r>
            <a:r>
              <a:rPr lang="en-US" altLang="ja-JP" smtClean="0"/>
              <a:t>DSUM</a:t>
            </a:r>
            <a:r>
              <a:rPr lang="ja-JP" altLang="en-US" smtClean="0"/>
              <a:t>関数を使用した式を設定します。</a:t>
            </a:r>
          </a:p>
          <a:p>
            <a:pPr eaLnBrk="1" hangingPunct="1"/>
            <a:r>
              <a:rPr lang="ja-JP" altLang="en-US" smtClean="0"/>
              <a:t>（１０秒待つ）</a:t>
            </a:r>
          </a:p>
          <a:p>
            <a:pPr eaLnBrk="1" hangingPunct="1"/>
            <a:r>
              <a:rPr lang="ja-JP" altLang="en-US" smtClean="0"/>
              <a:t>それでは、▲</a:t>
            </a:r>
            <a:r>
              <a:rPr lang="en-US" altLang="ja-JP" smtClean="0"/>
              <a:t>DSUM</a:t>
            </a:r>
            <a:r>
              <a:rPr lang="ja-JP" altLang="en-US" smtClean="0"/>
              <a:t>関数の操作方法について▲確認しましょう。</a:t>
            </a:r>
          </a:p>
          <a:p>
            <a:pPr eaLnBrk="1" hangingPunct="1"/>
            <a:r>
              <a:rPr lang="ja-JP" altLang="en-US" smtClean="0"/>
              <a:t/>
            </a:r>
            <a:br>
              <a:rPr lang="ja-JP" altLang="en-US" smtClean="0"/>
            </a:br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995310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fld id="{A8EDB678-1E37-4BC3-8FA6-449116EFA135}" type="slidenum">
              <a:rPr lang="en-US" altLang="ja-JP"/>
              <a:pPr algn="r"/>
              <a:t>2</a:t>
            </a:fld>
            <a:endParaRPr lang="en-US" altLang="ja-JP"/>
          </a:p>
        </p:txBody>
      </p:sp>
      <p:sp>
        <p:nvSpPr>
          <p:cNvPr id="81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>
                <a:latin typeface="ＭＳ Ｐ明朝" panose="02020600040205080304" pitchFamily="18" charset="-128"/>
              </a:rPr>
              <a:t>今回学習する関数は▲ご覧のとおりです。（</a:t>
            </a:r>
            <a:r>
              <a:rPr lang="en-US" altLang="ja-JP" smtClean="0">
                <a:latin typeface="ＭＳ Ｐ明朝" panose="02020600040205080304" pitchFamily="18" charset="-128"/>
              </a:rPr>
              <a:t>10</a:t>
            </a:r>
            <a:r>
              <a:rPr lang="ja-JP" altLang="en-US" smtClean="0">
                <a:latin typeface="ＭＳ Ｐ明朝" panose="02020600040205080304" pitchFamily="18" charset="-128"/>
              </a:rPr>
              <a:t>秒ほど待つ）</a:t>
            </a:r>
          </a:p>
          <a:p>
            <a:pPr eaLnBrk="1" hangingPunct="1"/>
            <a:r>
              <a:rPr lang="ja-JP" altLang="en-US" smtClean="0">
                <a:latin typeface="ＭＳ Ｐ明朝" panose="02020600040205080304" pitchFamily="18" charset="-128"/>
              </a:rPr>
              <a:t>それでは▲一つずつ見ていきましょう。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090222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fld id="{FCA08E22-D74F-4939-B5B1-619B6352D068}" type="slidenum">
              <a:rPr lang="en-US" altLang="ja-JP"/>
              <a:pPr algn="r"/>
              <a:t>3</a:t>
            </a:fld>
            <a:endParaRPr lang="en-US" altLang="ja-JP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まず始めに▲</a:t>
            </a:r>
            <a:r>
              <a:rPr lang="en-US" altLang="ja-JP" smtClean="0"/>
              <a:t>VLOOKUP</a:t>
            </a:r>
            <a:r>
              <a:rPr lang="ja-JP" altLang="en-US" smtClean="0"/>
              <a:t>関数についてです。▲</a:t>
            </a:r>
          </a:p>
          <a:p>
            <a:pPr eaLnBrk="1" hangingPunct="1"/>
            <a:r>
              <a:rPr lang="en-US" altLang="ja-JP" smtClean="0"/>
              <a:t>VLOOKUP</a:t>
            </a:r>
            <a:r>
              <a:rPr lang="ja-JP" altLang="en-US" smtClean="0"/>
              <a:t>関数は、▲列方向の照合を行う関数です。</a:t>
            </a:r>
          </a:p>
          <a:p>
            <a:pPr eaLnBrk="1" hangingPunct="1"/>
            <a:r>
              <a:rPr lang="ja-JP" altLang="en-US" smtClean="0"/>
              <a:t>使用例のように▲セル「</a:t>
            </a:r>
            <a:r>
              <a:rPr lang="en-US" altLang="ja-JP" smtClean="0"/>
              <a:t>B3</a:t>
            </a:r>
            <a:r>
              <a:rPr lang="ja-JP" altLang="en-US" smtClean="0"/>
              <a:t>」に入力された学籍番号に対応した氏名を▲生徒一覧表より検索し、▲セル</a:t>
            </a:r>
            <a:r>
              <a:rPr lang="en-US" altLang="ja-JP" smtClean="0"/>
              <a:t>｢C3｣</a:t>
            </a:r>
            <a:r>
              <a:rPr lang="ja-JP" altLang="en-US" smtClean="0"/>
              <a:t>に求めるためには、セル</a:t>
            </a:r>
            <a:r>
              <a:rPr lang="en-US" altLang="ja-JP" smtClean="0"/>
              <a:t>｢C3｣</a:t>
            </a:r>
            <a:r>
              <a:rPr lang="ja-JP" altLang="en-US" smtClean="0"/>
              <a:t>に</a:t>
            </a:r>
            <a:r>
              <a:rPr lang="en-US" altLang="ja-JP" smtClean="0"/>
              <a:t>VLOOKUP</a:t>
            </a:r>
            <a:r>
              <a:rPr lang="ja-JP" altLang="en-US" smtClean="0"/>
              <a:t>関数を使用した式を設定します。</a:t>
            </a:r>
          </a:p>
          <a:p>
            <a:pPr eaLnBrk="1" hangingPunct="1"/>
            <a:r>
              <a:rPr lang="ja-JP" altLang="en-US" smtClean="0"/>
              <a:t>（１０秒待つ）</a:t>
            </a:r>
          </a:p>
          <a:p>
            <a:pPr eaLnBrk="1" hangingPunct="1"/>
            <a:r>
              <a:rPr lang="ja-JP" altLang="en-US" smtClean="0"/>
              <a:t>それでは、▲</a:t>
            </a:r>
            <a:r>
              <a:rPr lang="en-US" altLang="ja-JP" smtClean="0"/>
              <a:t>VLOOKUP</a:t>
            </a:r>
            <a:r>
              <a:rPr lang="ja-JP" altLang="en-US" smtClean="0"/>
              <a:t>関数の操作方法について▲確認しましょう。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9788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fld id="{198EF9EE-2775-43F1-B55C-ACAEDABD270B}" type="slidenum">
              <a:rPr lang="en-US" altLang="ja-JP"/>
              <a:pPr algn="r"/>
              <a:t>4</a:t>
            </a:fld>
            <a:endParaRPr lang="en-US" altLang="ja-JP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続いて▲</a:t>
            </a:r>
            <a:r>
              <a:rPr lang="en-US" altLang="ja-JP" smtClean="0"/>
              <a:t>HLOOKUP</a:t>
            </a:r>
            <a:r>
              <a:rPr lang="ja-JP" altLang="en-US" smtClean="0"/>
              <a:t>関数についてです。▲</a:t>
            </a:r>
          </a:p>
          <a:p>
            <a:pPr eaLnBrk="1" hangingPunct="1"/>
            <a:r>
              <a:rPr lang="en-US" altLang="ja-JP" smtClean="0"/>
              <a:t>HLOOKUP</a:t>
            </a:r>
            <a:r>
              <a:rPr lang="ja-JP" altLang="en-US" smtClean="0"/>
              <a:t>関数は、▲行方向の照合を行う関数です。</a:t>
            </a:r>
          </a:p>
          <a:p>
            <a:pPr eaLnBrk="1" hangingPunct="1"/>
            <a:r>
              <a:rPr lang="ja-JP" altLang="en-US" smtClean="0"/>
              <a:t>使用例のように▲セル「</a:t>
            </a:r>
            <a:r>
              <a:rPr lang="en-US" altLang="ja-JP" smtClean="0"/>
              <a:t>B3</a:t>
            </a:r>
            <a:r>
              <a:rPr lang="ja-JP" altLang="en-US" smtClean="0"/>
              <a:t>」に入力された学籍番号に対応した氏名を▲生徒一覧表より検索し、▲セル</a:t>
            </a:r>
            <a:r>
              <a:rPr lang="en-US" altLang="ja-JP" smtClean="0"/>
              <a:t>｢C3｣</a:t>
            </a:r>
            <a:r>
              <a:rPr lang="ja-JP" altLang="en-US" smtClean="0"/>
              <a:t>に求めるためには、セル</a:t>
            </a:r>
            <a:r>
              <a:rPr lang="en-US" altLang="ja-JP" smtClean="0"/>
              <a:t>｢C3｣</a:t>
            </a:r>
            <a:r>
              <a:rPr lang="ja-JP" altLang="en-US" smtClean="0"/>
              <a:t>に</a:t>
            </a:r>
            <a:r>
              <a:rPr lang="en-US" altLang="ja-JP" smtClean="0"/>
              <a:t>HLOOKUP</a:t>
            </a:r>
            <a:r>
              <a:rPr lang="ja-JP" altLang="en-US" smtClean="0"/>
              <a:t>関数を使用した式を設定します。</a:t>
            </a:r>
          </a:p>
          <a:p>
            <a:pPr eaLnBrk="1" hangingPunct="1"/>
            <a:r>
              <a:rPr lang="ja-JP" altLang="en-US" smtClean="0"/>
              <a:t>（１０秒待つ）</a:t>
            </a:r>
          </a:p>
          <a:p>
            <a:pPr eaLnBrk="1" hangingPunct="1"/>
            <a:r>
              <a:rPr lang="ja-JP" altLang="en-US" smtClean="0"/>
              <a:t>それでは、▲</a:t>
            </a:r>
            <a:r>
              <a:rPr lang="en-US" altLang="ja-JP" smtClean="0"/>
              <a:t>HLOOKUP</a:t>
            </a:r>
            <a:r>
              <a:rPr lang="ja-JP" altLang="en-US" smtClean="0"/>
              <a:t>関数の操作方法について▲確認しましょう。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731511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fld id="{FD747D96-ACCE-466F-8E4E-61F78FAF04E6}" type="slidenum">
              <a:rPr lang="en-US" altLang="ja-JP"/>
              <a:pPr algn="r"/>
              <a:t>5</a:t>
            </a:fld>
            <a:endParaRPr lang="en-US" altLang="ja-JP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続いて▲</a:t>
            </a:r>
            <a:r>
              <a:rPr lang="en-US" altLang="ja-JP" smtClean="0"/>
              <a:t>INDEX</a:t>
            </a:r>
            <a:r>
              <a:rPr lang="ja-JP" altLang="en-US" smtClean="0"/>
              <a:t>関数についてです。▲</a:t>
            </a:r>
          </a:p>
          <a:p>
            <a:pPr eaLnBrk="1" hangingPunct="1"/>
            <a:r>
              <a:rPr lang="en-US" altLang="ja-JP" smtClean="0"/>
              <a:t>INDEX</a:t>
            </a:r>
            <a:r>
              <a:rPr lang="ja-JP" altLang="en-US" smtClean="0"/>
              <a:t>関数は、▲指定した行と列が交差したセルのデータを参照する関数です。</a:t>
            </a:r>
          </a:p>
          <a:p>
            <a:pPr eaLnBrk="1" hangingPunct="1"/>
            <a:r>
              <a:rPr lang="ja-JP" altLang="en-US" smtClean="0"/>
              <a:t>使用例のように▲発駅コードと着駅コードをセル「</a:t>
            </a:r>
            <a:r>
              <a:rPr lang="en-US" altLang="ja-JP" smtClean="0"/>
              <a:t>E3</a:t>
            </a:r>
            <a:r>
              <a:rPr lang="ja-JP" altLang="en-US" smtClean="0"/>
              <a:t>」と</a:t>
            </a:r>
            <a:r>
              <a:rPr lang="en-US" altLang="ja-JP" smtClean="0"/>
              <a:t>｢E4｣</a:t>
            </a:r>
            <a:r>
              <a:rPr lang="ja-JP" altLang="en-US" smtClean="0"/>
              <a:t>にそれぞれ入力し、運賃表より該当する運賃をセル</a:t>
            </a:r>
            <a:r>
              <a:rPr lang="en-US" altLang="ja-JP" smtClean="0"/>
              <a:t>｢E5｣</a:t>
            </a:r>
            <a:r>
              <a:rPr lang="ja-JP" altLang="en-US" smtClean="0"/>
              <a:t>に求めるためには、セル</a:t>
            </a:r>
            <a:r>
              <a:rPr lang="en-US" altLang="ja-JP" smtClean="0"/>
              <a:t>｢ E5 ｣</a:t>
            </a:r>
            <a:r>
              <a:rPr lang="ja-JP" altLang="en-US" smtClean="0"/>
              <a:t>に</a:t>
            </a:r>
            <a:r>
              <a:rPr lang="en-US" altLang="ja-JP" smtClean="0"/>
              <a:t>INDEX</a:t>
            </a:r>
            <a:r>
              <a:rPr lang="ja-JP" altLang="en-US" smtClean="0"/>
              <a:t>関数を使用した式を設定します。</a:t>
            </a:r>
          </a:p>
          <a:p>
            <a:pPr eaLnBrk="1" hangingPunct="1"/>
            <a:r>
              <a:rPr lang="ja-JP" altLang="en-US" smtClean="0"/>
              <a:t>（１０秒待つ）</a:t>
            </a:r>
          </a:p>
          <a:p>
            <a:pPr eaLnBrk="1" hangingPunct="1"/>
            <a:r>
              <a:rPr lang="ja-JP" altLang="en-US" smtClean="0"/>
              <a:t>それでは、▲</a:t>
            </a:r>
            <a:r>
              <a:rPr lang="en-US" altLang="ja-JP" smtClean="0"/>
              <a:t>INDEX</a:t>
            </a:r>
            <a:r>
              <a:rPr lang="ja-JP" altLang="en-US" smtClean="0"/>
              <a:t>関数の操作方法について▲確認しましょう。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500446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fld id="{1DE74D9A-4A6C-4F7E-A228-6DEFF7414167}" type="slidenum">
              <a:rPr lang="en-US" altLang="ja-JP"/>
              <a:pPr algn="r"/>
              <a:t>6</a:t>
            </a:fld>
            <a:endParaRPr lang="en-US" altLang="ja-JP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続いて▲</a:t>
            </a:r>
            <a:r>
              <a:rPr lang="en-US" altLang="ja-JP" smtClean="0"/>
              <a:t>RANK</a:t>
            </a:r>
            <a:r>
              <a:rPr lang="ja-JP" altLang="en-US" smtClean="0"/>
              <a:t>関数についてです。▲</a:t>
            </a:r>
          </a:p>
          <a:p>
            <a:pPr eaLnBrk="1" hangingPunct="1"/>
            <a:r>
              <a:rPr lang="en-US" altLang="ja-JP" smtClean="0"/>
              <a:t>RANK</a:t>
            </a:r>
            <a:r>
              <a:rPr lang="ja-JP" altLang="en-US" smtClean="0"/>
              <a:t>関数は、▲指定した範囲内のデータについて順位をつける関数です。</a:t>
            </a:r>
          </a:p>
          <a:p>
            <a:pPr eaLnBrk="1" hangingPunct="1"/>
            <a:r>
              <a:rPr lang="ja-JP" altLang="en-US" smtClean="0"/>
              <a:t>使用例のように▲</a:t>
            </a:r>
            <a:r>
              <a:rPr lang="en-US" altLang="ja-JP" smtClean="0"/>
              <a:t>C</a:t>
            </a:r>
            <a:r>
              <a:rPr lang="ja-JP" altLang="en-US" smtClean="0"/>
              <a:t>列の「得点」の中で▲セル「</a:t>
            </a:r>
            <a:r>
              <a:rPr lang="en-US" altLang="ja-JP" smtClean="0"/>
              <a:t>C4</a:t>
            </a:r>
            <a:r>
              <a:rPr lang="ja-JP" altLang="en-US" smtClean="0"/>
              <a:t>」の順位をセル</a:t>
            </a:r>
            <a:r>
              <a:rPr lang="en-US" altLang="ja-JP" smtClean="0"/>
              <a:t>｢D4｣</a:t>
            </a:r>
            <a:r>
              <a:rPr lang="ja-JP" altLang="en-US" smtClean="0"/>
              <a:t>に求めるためには、 ▲セル</a:t>
            </a:r>
            <a:r>
              <a:rPr lang="en-US" altLang="ja-JP" smtClean="0"/>
              <a:t>｢ D4  ｣</a:t>
            </a:r>
            <a:r>
              <a:rPr lang="ja-JP" altLang="en-US" smtClean="0"/>
              <a:t>に</a:t>
            </a:r>
            <a:r>
              <a:rPr lang="en-US" altLang="ja-JP" smtClean="0"/>
              <a:t>RANK</a:t>
            </a:r>
            <a:r>
              <a:rPr lang="ja-JP" altLang="en-US" smtClean="0"/>
              <a:t>関数を</a:t>
            </a:r>
          </a:p>
          <a:p>
            <a:pPr eaLnBrk="1" hangingPunct="1"/>
            <a:r>
              <a:rPr lang="ja-JP" altLang="en-US" smtClean="0"/>
              <a:t>使用した式を設定します。</a:t>
            </a:r>
          </a:p>
          <a:p>
            <a:pPr eaLnBrk="1" hangingPunct="1"/>
            <a:r>
              <a:rPr lang="ja-JP" altLang="en-US" smtClean="0"/>
              <a:t>（１０秒待つ）</a:t>
            </a:r>
          </a:p>
          <a:p>
            <a:pPr eaLnBrk="1" hangingPunct="1"/>
            <a:r>
              <a:rPr lang="ja-JP" altLang="en-US" smtClean="0"/>
              <a:t>それでは、▲</a:t>
            </a:r>
            <a:r>
              <a:rPr lang="en-US" altLang="ja-JP" smtClean="0"/>
              <a:t>RANK</a:t>
            </a:r>
            <a:r>
              <a:rPr lang="ja-JP" altLang="en-US" smtClean="0"/>
              <a:t>関数の操作方法について▲確認しましょう。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70217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fld id="{345CDDFA-D532-48F9-9947-EF1B4491C5D6}" type="slidenum">
              <a:rPr lang="en-US" altLang="ja-JP"/>
              <a:pPr algn="r"/>
              <a:t>7</a:t>
            </a:fld>
            <a:endParaRPr lang="en-US" altLang="ja-JP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続いて▲</a:t>
            </a:r>
            <a:r>
              <a:rPr lang="en-US" altLang="ja-JP" smtClean="0"/>
              <a:t>LARGE</a:t>
            </a:r>
            <a:r>
              <a:rPr lang="ja-JP" altLang="en-US" smtClean="0"/>
              <a:t>関数についてです。▲</a:t>
            </a:r>
          </a:p>
          <a:p>
            <a:pPr eaLnBrk="1" hangingPunct="1"/>
            <a:r>
              <a:rPr lang="en-US" altLang="ja-JP" smtClean="0"/>
              <a:t>LARGE</a:t>
            </a:r>
            <a:r>
              <a:rPr lang="ja-JP" altLang="en-US" smtClean="0"/>
              <a:t>関数は▲範囲内のデータで▲指定した番目に大きい数値を求める関数です。▲</a:t>
            </a:r>
          </a:p>
          <a:p>
            <a:pPr eaLnBrk="1" hangingPunct="1"/>
            <a:r>
              <a:rPr lang="ja-JP" altLang="en-US" smtClean="0"/>
              <a:t>使用例のように▲</a:t>
            </a:r>
            <a:r>
              <a:rPr lang="en-US" altLang="ja-JP" smtClean="0"/>
              <a:t>C</a:t>
            </a:r>
            <a:r>
              <a:rPr lang="ja-JP" altLang="en-US" smtClean="0"/>
              <a:t>列の「得点」で</a:t>
            </a:r>
            <a:r>
              <a:rPr lang="ja-JP" altLang="en-US" b="1" smtClean="0"/>
              <a:t>３番目に大きい</a:t>
            </a:r>
            <a:r>
              <a:rPr lang="ja-JP" altLang="en-US" smtClean="0"/>
              <a:t>値をセル「</a:t>
            </a:r>
            <a:r>
              <a:rPr lang="en-US" altLang="ja-JP" smtClean="0"/>
              <a:t>D10</a:t>
            </a:r>
            <a:r>
              <a:rPr lang="ja-JP" altLang="en-US" smtClean="0"/>
              <a:t>」に求めるためには、 ▲セル</a:t>
            </a:r>
            <a:r>
              <a:rPr lang="en-US" altLang="ja-JP" smtClean="0"/>
              <a:t>｢ D10  ｣</a:t>
            </a:r>
            <a:r>
              <a:rPr lang="ja-JP" altLang="en-US" smtClean="0"/>
              <a:t>に</a:t>
            </a:r>
            <a:r>
              <a:rPr lang="en-US" altLang="ja-JP" smtClean="0"/>
              <a:t>LARGE</a:t>
            </a:r>
            <a:r>
              <a:rPr lang="ja-JP" altLang="en-US" smtClean="0"/>
              <a:t>関数を使用した式を設定します。</a:t>
            </a:r>
          </a:p>
          <a:p>
            <a:pPr eaLnBrk="1" hangingPunct="1"/>
            <a:r>
              <a:rPr lang="ja-JP" altLang="en-US" smtClean="0"/>
              <a:t>（１０秒待つ）</a:t>
            </a:r>
          </a:p>
          <a:p>
            <a:pPr eaLnBrk="1" hangingPunct="1"/>
            <a:r>
              <a:rPr lang="ja-JP" altLang="en-US" smtClean="0"/>
              <a:t>それでは、▲</a:t>
            </a:r>
            <a:r>
              <a:rPr lang="en-US" altLang="ja-JP" smtClean="0"/>
              <a:t>LARGE</a:t>
            </a:r>
            <a:r>
              <a:rPr lang="ja-JP" altLang="en-US" smtClean="0"/>
              <a:t>関数の操作方法について▲確認しましょう。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3693003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fld id="{6C729A92-BBDD-4DC9-A9DE-3CFDD802CEC7}" type="slidenum">
              <a:rPr lang="en-US" altLang="ja-JP"/>
              <a:pPr algn="r"/>
              <a:t>8</a:t>
            </a:fld>
            <a:endParaRPr lang="en-US" altLang="ja-JP"/>
          </a:p>
        </p:txBody>
      </p:sp>
      <p:sp>
        <p:nvSpPr>
          <p:cNvPr id="204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続いて▲</a:t>
            </a:r>
            <a:r>
              <a:rPr lang="en-US" altLang="ja-JP" smtClean="0"/>
              <a:t>SMALL</a:t>
            </a:r>
            <a:r>
              <a:rPr lang="ja-JP" altLang="en-US" smtClean="0"/>
              <a:t>関数についてです。▲</a:t>
            </a:r>
          </a:p>
          <a:p>
            <a:pPr eaLnBrk="1" hangingPunct="1"/>
            <a:r>
              <a:rPr lang="en-US" altLang="ja-JP" smtClean="0"/>
              <a:t>SMALL</a:t>
            </a:r>
            <a:r>
              <a:rPr lang="ja-JP" altLang="en-US" smtClean="0"/>
              <a:t>関数は▲範囲内のデータで▲指定した番目に小さい数値を求める関数です。▲</a:t>
            </a:r>
          </a:p>
          <a:p>
            <a:pPr eaLnBrk="1" hangingPunct="1"/>
            <a:r>
              <a:rPr lang="ja-JP" altLang="en-US" smtClean="0"/>
              <a:t>使用例のように▲</a:t>
            </a:r>
            <a:r>
              <a:rPr lang="en-US" altLang="ja-JP" smtClean="0"/>
              <a:t>C</a:t>
            </a:r>
            <a:r>
              <a:rPr lang="ja-JP" altLang="en-US" smtClean="0"/>
              <a:t>列の「得点」で</a:t>
            </a:r>
            <a:r>
              <a:rPr lang="ja-JP" altLang="en-US" b="1" smtClean="0"/>
              <a:t>２番目に小さい</a:t>
            </a:r>
            <a:r>
              <a:rPr lang="ja-JP" altLang="en-US" smtClean="0"/>
              <a:t>値をセル「</a:t>
            </a:r>
            <a:r>
              <a:rPr lang="en-US" altLang="ja-JP" smtClean="0"/>
              <a:t>D10</a:t>
            </a:r>
            <a:r>
              <a:rPr lang="ja-JP" altLang="en-US" smtClean="0"/>
              <a:t>」に求めるためには、 ▲セル</a:t>
            </a:r>
            <a:r>
              <a:rPr lang="en-US" altLang="ja-JP" smtClean="0"/>
              <a:t>｢ D10  ｣</a:t>
            </a:r>
            <a:r>
              <a:rPr lang="ja-JP" altLang="en-US" smtClean="0"/>
              <a:t>に</a:t>
            </a:r>
            <a:r>
              <a:rPr lang="en-US" altLang="ja-JP" smtClean="0"/>
              <a:t>SMALL</a:t>
            </a:r>
            <a:r>
              <a:rPr lang="ja-JP" altLang="en-US" smtClean="0"/>
              <a:t>関数を</a:t>
            </a:r>
          </a:p>
          <a:p>
            <a:pPr eaLnBrk="1" hangingPunct="1"/>
            <a:r>
              <a:rPr lang="ja-JP" altLang="en-US" smtClean="0"/>
              <a:t>使用した式を設定します。</a:t>
            </a:r>
          </a:p>
          <a:p>
            <a:pPr eaLnBrk="1" hangingPunct="1"/>
            <a:r>
              <a:rPr lang="ja-JP" altLang="en-US" smtClean="0"/>
              <a:t>（１０秒待つ）</a:t>
            </a:r>
          </a:p>
          <a:p>
            <a:pPr eaLnBrk="1" hangingPunct="1"/>
            <a:r>
              <a:rPr lang="ja-JP" altLang="en-US" smtClean="0"/>
              <a:t>それでは、▲</a:t>
            </a:r>
            <a:r>
              <a:rPr lang="en-US" altLang="ja-JP" smtClean="0"/>
              <a:t>SMALL</a:t>
            </a:r>
            <a:r>
              <a:rPr lang="ja-JP" altLang="en-US" smtClean="0"/>
              <a:t>関数の操作方法について▲確認しましょう。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766149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/>
            <a:fld id="{D79D0377-1AAE-40CB-A172-AB6A6CC4DB23}" type="slidenum">
              <a:rPr lang="en-US" altLang="ja-JP"/>
              <a:pPr algn="r"/>
              <a:t>9</a:t>
            </a:fld>
            <a:endParaRPr lang="en-US" altLang="ja-JP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/>
              <a:t>続いて▲</a:t>
            </a:r>
            <a:r>
              <a:rPr lang="en-US" altLang="ja-JP" smtClean="0"/>
              <a:t>COUNTIF</a:t>
            </a:r>
            <a:r>
              <a:rPr lang="ja-JP" altLang="en-US" smtClean="0"/>
              <a:t>関数についてです。▲</a:t>
            </a:r>
          </a:p>
          <a:p>
            <a:pPr eaLnBrk="1" hangingPunct="1"/>
            <a:r>
              <a:rPr lang="en-US" altLang="ja-JP" smtClean="0"/>
              <a:t>COUNTIF</a:t>
            </a:r>
            <a:r>
              <a:rPr lang="ja-JP" altLang="en-US" smtClean="0"/>
              <a:t>関数は、▲指定した範囲内のデータで▲条件を満たしたデータの個数を求める関数です。▲</a:t>
            </a:r>
          </a:p>
          <a:p>
            <a:pPr eaLnBrk="1" hangingPunct="1"/>
            <a:r>
              <a:rPr lang="ja-JP" altLang="en-US" smtClean="0"/>
              <a:t>使用例のように▲</a:t>
            </a:r>
            <a:r>
              <a:rPr lang="en-US" altLang="ja-JP" smtClean="0"/>
              <a:t>C</a:t>
            </a:r>
            <a:r>
              <a:rPr lang="ja-JP" altLang="en-US" smtClean="0"/>
              <a:t>列の「得点」が</a:t>
            </a:r>
            <a:r>
              <a:rPr lang="en-US" altLang="ja-JP" smtClean="0"/>
              <a:t>70</a:t>
            </a:r>
            <a:r>
              <a:rPr lang="ja-JP" altLang="en-US" smtClean="0"/>
              <a:t>点以上の生徒の人数を▲セル「</a:t>
            </a:r>
            <a:r>
              <a:rPr lang="en-US" altLang="ja-JP" smtClean="0"/>
              <a:t>D10</a:t>
            </a:r>
            <a:r>
              <a:rPr lang="ja-JP" altLang="en-US" smtClean="0"/>
              <a:t>」に求めるためには、 ▲セル</a:t>
            </a:r>
            <a:r>
              <a:rPr lang="en-US" altLang="ja-JP" smtClean="0"/>
              <a:t>｢ D10  ｣</a:t>
            </a:r>
            <a:r>
              <a:rPr lang="ja-JP" altLang="en-US" smtClean="0"/>
              <a:t>に</a:t>
            </a:r>
            <a:r>
              <a:rPr lang="en-US" altLang="ja-JP" smtClean="0"/>
              <a:t>COUNTIF</a:t>
            </a:r>
            <a:r>
              <a:rPr lang="ja-JP" altLang="en-US" smtClean="0"/>
              <a:t>関数を使用した式を設定します。</a:t>
            </a:r>
          </a:p>
          <a:p>
            <a:pPr eaLnBrk="1" hangingPunct="1"/>
            <a:r>
              <a:rPr lang="ja-JP" altLang="en-US" smtClean="0"/>
              <a:t>（１０秒待つ）</a:t>
            </a:r>
          </a:p>
          <a:p>
            <a:pPr eaLnBrk="1" hangingPunct="1"/>
            <a:r>
              <a:rPr lang="ja-JP" altLang="en-US" smtClean="0"/>
              <a:t>それでは、▲</a:t>
            </a:r>
            <a:r>
              <a:rPr lang="en-US" altLang="ja-JP" smtClean="0"/>
              <a:t>COUNTIF</a:t>
            </a:r>
            <a:r>
              <a:rPr lang="ja-JP" altLang="en-US" smtClean="0"/>
              <a:t>関数の操作方法について▲確認しましょう。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258901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53237-B797-4E2C-B474-46AE7C33707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4183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81F08-BA76-42B2-B77D-5B7CEAE518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370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1DEA4-4BCB-4184-9FC4-86651EC35A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582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FA9EB-9295-4FDC-90DB-91C9703835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884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CA5B1-F002-46D6-96E9-806121E825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755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58989-2B6D-43E8-BD32-54050B5A96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74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87962-97FA-4105-BDA4-F09AD3DFB9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213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01514-DB16-4725-8B95-B546935115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154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A33A9-A590-4D86-B276-9FDE4C5449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209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A5D43-F978-40CD-A8EB-A3691CE847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041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BD05F-5234-4031-8436-3F4B748B5C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836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C2FE165-C0BF-49CE-831D-C79109797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kumimoji="1"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kumimoji="1"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412875"/>
            <a:ext cx="8353425" cy="1800225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6000" dirty="0" smtClean="0">
                <a:latin typeface="ＭＳ Ｐゴシック" panose="020B0600070205080204" pitchFamily="50" charset="-128"/>
              </a:rPr>
              <a:t>表計算ソフトウェア</a:t>
            </a:r>
            <a:br>
              <a:rPr lang="ja-JP" altLang="en-US" sz="6000" dirty="0" smtClean="0">
                <a:latin typeface="ＭＳ Ｐゴシック" panose="020B0600070205080204" pitchFamily="50" charset="-128"/>
              </a:rPr>
            </a:br>
            <a:r>
              <a:rPr lang="ja-JP" altLang="en-US" sz="6000" dirty="0" smtClean="0">
                <a:latin typeface="ＭＳ Ｐゴシック" panose="020B0600070205080204" pitchFamily="50" charset="-128"/>
              </a:rPr>
              <a:t>関数の利用（</a:t>
            </a:r>
            <a:r>
              <a:rPr lang="ja-JP" altLang="en-US" sz="6000" dirty="0" smtClean="0">
                <a:solidFill>
                  <a:srgbClr val="FF0000"/>
                </a:solidFill>
                <a:latin typeface="ＭＳ Ｐゴシック" panose="020B0600070205080204" pitchFamily="50" charset="-128"/>
              </a:rPr>
              <a:t>応用編</a:t>
            </a:r>
            <a:r>
              <a:rPr lang="ja-JP" altLang="en-US" sz="6000" dirty="0" smtClean="0">
                <a:latin typeface="ＭＳ Ｐゴシック" panose="020B0600070205080204" pitchFamily="50" charset="-128"/>
              </a:rPr>
              <a:t>）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411413" y="3644900"/>
            <a:ext cx="4321175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kumimoji="1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1pPr>
            <a:lvl2pPr algn="l">
              <a:defRPr kumimoji="1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2pPr>
            <a:lvl3pPr algn="l">
              <a:defRPr kumimoji="1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3pPr>
            <a:lvl4pPr algn="l">
              <a:defRPr kumimoji="1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4pPr>
            <a:lvl5pPr algn="l">
              <a:defRPr kumimoji="1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6000" dirty="0" smtClean="0">
                <a:latin typeface="ＭＳ Ｐゴシック" panose="020B0600070205080204" pitchFamily="50" charset="-128"/>
              </a:rPr>
              <a:t>Excel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4213" y="1844675"/>
            <a:ext cx="7920037" cy="48942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ja-JP"/>
          </a:p>
        </p:txBody>
      </p:sp>
      <p:graphicFrame>
        <p:nvGraphicFramePr>
          <p:cNvPr id="84007" name="Group 39"/>
          <p:cNvGraphicFramePr>
            <a:graphicFrameLocks noGrp="1"/>
          </p:cNvGraphicFramePr>
          <p:nvPr>
            <p:ph sz="half" idx="2"/>
          </p:nvPr>
        </p:nvGraphicFramePr>
        <p:xfrm>
          <a:off x="684213" y="765175"/>
          <a:ext cx="7920037" cy="942975"/>
        </p:xfrm>
        <a:graphic>
          <a:graphicData uri="http://schemas.openxmlformats.org/drawingml/2006/table">
            <a:tbl>
              <a:tblPr/>
              <a:tblGrid>
                <a:gridCol w="1150937"/>
                <a:gridCol w="6769100"/>
              </a:tblGrid>
              <a:tr h="50323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　式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= SUMIF (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条件範囲，条件，合計範囲</a:t>
                      </a: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機　能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合計範囲内のデータで、条件を満たすデータの合計を求める。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6156325" y="3190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/>
              <a:t>　</a:t>
            </a:r>
          </a:p>
        </p:txBody>
      </p:sp>
      <p:sp>
        <p:nvSpPr>
          <p:cNvPr id="23567" name="Rectangle 30"/>
          <p:cNvSpPr>
            <a:spLocks noChangeArrowheads="1"/>
          </p:cNvSpPr>
          <p:nvPr/>
        </p:nvSpPr>
        <p:spPr bwMode="auto">
          <a:xfrm>
            <a:off x="971550" y="2205038"/>
            <a:ext cx="734536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r>
              <a:rPr lang="en-US" altLang="ja-JP">
                <a:solidFill>
                  <a:schemeClr val="bg2"/>
                </a:solidFill>
                <a:latin typeface="ＭＳ Ｐゴシック" panose="020B0600070205080204" pitchFamily="50" charset="-128"/>
              </a:rPr>
              <a:t>B</a:t>
            </a:r>
            <a:r>
              <a:rPr lang="ja-JP" altLang="en-US">
                <a:solidFill>
                  <a:schemeClr val="bg2"/>
                </a:solidFill>
                <a:latin typeface="ＭＳ Ｐゴシック" panose="020B0600070205080204" pitchFamily="50" charset="-128"/>
              </a:rPr>
              <a:t>列の「氏名」の中から「渡辺」と入力されたセルを検索し、</a:t>
            </a:r>
            <a:r>
              <a:rPr lang="en-US" altLang="ja-JP">
                <a:solidFill>
                  <a:schemeClr val="bg2"/>
                </a:solidFill>
                <a:latin typeface="ＭＳ Ｐゴシック" panose="020B0600070205080204" pitchFamily="50" charset="-128"/>
              </a:rPr>
              <a:t>D</a:t>
            </a:r>
            <a:r>
              <a:rPr lang="ja-JP" altLang="en-US">
                <a:solidFill>
                  <a:schemeClr val="bg2"/>
                </a:solidFill>
                <a:latin typeface="ＭＳ Ｐゴシック" panose="020B0600070205080204" pitchFamily="50" charset="-128"/>
              </a:rPr>
              <a:t>列の「得点」の中で対応する数値の合計をセル</a:t>
            </a:r>
            <a:r>
              <a:rPr lang="en-US" altLang="ja-JP">
                <a:solidFill>
                  <a:schemeClr val="bg2"/>
                </a:solidFill>
                <a:latin typeface="ＭＳ Ｐゴシック" panose="020B0600070205080204" pitchFamily="50" charset="-128"/>
              </a:rPr>
              <a:t>｢C3｣</a:t>
            </a:r>
            <a:r>
              <a:rPr lang="ja-JP" altLang="en-US">
                <a:solidFill>
                  <a:schemeClr val="bg2"/>
                </a:solidFill>
                <a:latin typeface="ＭＳ Ｐゴシック" panose="020B0600070205080204" pitchFamily="50" charset="-128"/>
              </a:rPr>
              <a:t>に求める。</a:t>
            </a:r>
          </a:p>
          <a:p>
            <a:pPr algn="l" eaLnBrk="1" hangingPunct="1"/>
            <a:r>
              <a:rPr lang="ja-JP" altLang="en-US">
                <a:solidFill>
                  <a:schemeClr val="bg2"/>
                </a:solidFill>
                <a:latin typeface="ＭＳ Ｐゴシック" panose="020B0600070205080204" pitchFamily="50" charset="-128"/>
              </a:rPr>
              <a:t> 　</a:t>
            </a:r>
            <a:r>
              <a:rPr lang="en-US" altLang="ja-JP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｢C3｣ =SUMIF(B8:B16,B3,D8:D16)</a:t>
            </a:r>
          </a:p>
        </p:txBody>
      </p:sp>
      <p:graphicFrame>
        <p:nvGraphicFramePr>
          <p:cNvPr id="23568" name="Object 31"/>
          <p:cNvGraphicFramePr>
            <a:graphicFrameLocks noGrp="1" noChangeAspect="1"/>
          </p:cNvGraphicFramePr>
          <p:nvPr>
            <p:ph sz="half" idx="1"/>
          </p:nvPr>
        </p:nvGraphicFramePr>
        <p:xfrm>
          <a:off x="1116013" y="3141663"/>
          <a:ext cx="7056437" cy="352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ビットマップ イメージ" r:id="rId4" imgW="7209524" imgH="4896533" progId="Paint.Picture">
                  <p:embed/>
                </p:oleObj>
              </mc:Choice>
              <mc:Fallback>
                <p:oleObj name="ビットマップ イメージ" r:id="rId4" imgW="7209524" imgH="4896533" progId="Paint.Picture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141663"/>
                        <a:ext cx="7056437" cy="3527425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9" name="Rectangle 40"/>
          <p:cNvSpPr>
            <a:spLocks noChangeArrowheads="1"/>
          </p:cNvSpPr>
          <p:nvPr/>
        </p:nvSpPr>
        <p:spPr bwMode="auto">
          <a:xfrm>
            <a:off x="684213" y="1870075"/>
            <a:ext cx="1639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b="1">
                <a:solidFill>
                  <a:schemeClr val="bg1"/>
                </a:solidFill>
              </a:rPr>
              <a:t>■</a:t>
            </a:r>
            <a:r>
              <a:rPr lang="ja-JP" altLang="en-US" b="1">
                <a:solidFill>
                  <a:schemeClr val="bg1"/>
                </a:solidFill>
              </a:rPr>
              <a:t>　使用例　■</a:t>
            </a:r>
          </a:p>
        </p:txBody>
      </p:sp>
      <p:sp>
        <p:nvSpPr>
          <p:cNvPr id="84011" name="Rectangle 4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0825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4800" smtClean="0"/>
              <a:t>  </a:t>
            </a:r>
            <a:r>
              <a:rPr lang="en-US" altLang="ja-JP" sz="4800" smtClean="0">
                <a:latin typeface="ＭＳ Ｐゴシック" panose="020B0600070205080204" pitchFamily="50" charset="-128"/>
              </a:rPr>
              <a:t>SUMIF</a:t>
            </a:r>
            <a:r>
              <a:rPr lang="ja-JP" altLang="en-US" sz="4800" smtClean="0">
                <a:latin typeface="ＭＳ Ｐゴシック" panose="020B0600070205080204" pitchFamily="50" charset="-128"/>
              </a:rPr>
              <a:t>関数</a:t>
            </a:r>
            <a:r>
              <a:rPr lang="ja-JP" altLang="en-US" sz="4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5"/>
          <p:cNvSpPr>
            <a:spLocks noChangeArrowheads="1"/>
          </p:cNvSpPr>
          <p:nvPr/>
        </p:nvSpPr>
        <p:spPr bwMode="auto">
          <a:xfrm>
            <a:off x="684213" y="2133600"/>
            <a:ext cx="7920037" cy="46069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ja-JP"/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0825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4800" smtClean="0">
                <a:latin typeface="ＭＳ Ｐゴシック" panose="020B0600070205080204" pitchFamily="50" charset="-128"/>
              </a:rPr>
              <a:t>  LEFT</a:t>
            </a:r>
            <a:r>
              <a:rPr lang="ja-JP" altLang="en-US" sz="4800" smtClean="0">
                <a:latin typeface="ＭＳ Ｐゴシック" panose="020B0600070205080204" pitchFamily="50" charset="-128"/>
              </a:rPr>
              <a:t>関数</a:t>
            </a:r>
            <a:r>
              <a:rPr lang="ja-JP" altLang="en-US" sz="4800" smtClean="0"/>
              <a:t> ，</a:t>
            </a:r>
            <a:r>
              <a:rPr lang="en-US" altLang="ja-JP" sz="4800" smtClean="0">
                <a:latin typeface="ＭＳ Ｐゴシック" panose="020B0600070205080204" pitchFamily="50" charset="-128"/>
              </a:rPr>
              <a:t>RIGHT</a:t>
            </a:r>
            <a:r>
              <a:rPr lang="ja-JP" altLang="en-US" sz="4800" smtClean="0">
                <a:latin typeface="ＭＳ Ｐゴシック" panose="020B0600070205080204" pitchFamily="50" charset="-128"/>
              </a:rPr>
              <a:t>関数</a:t>
            </a:r>
            <a:r>
              <a:rPr lang="ja-JP" altLang="en-US" sz="4000" smtClean="0"/>
              <a:t> </a:t>
            </a:r>
          </a:p>
        </p:txBody>
      </p:sp>
      <p:graphicFrame>
        <p:nvGraphicFramePr>
          <p:cNvPr id="87084" name="Group 44"/>
          <p:cNvGraphicFramePr>
            <a:graphicFrameLocks noGrp="1"/>
          </p:cNvGraphicFramePr>
          <p:nvPr>
            <p:ph sz="half" idx="2"/>
          </p:nvPr>
        </p:nvGraphicFramePr>
        <p:xfrm>
          <a:off x="684213" y="765175"/>
          <a:ext cx="7889875" cy="1200150"/>
        </p:xfrm>
        <a:graphic>
          <a:graphicData uri="http://schemas.openxmlformats.org/drawingml/2006/table">
            <a:tbl>
              <a:tblPr/>
              <a:tblGrid>
                <a:gridCol w="1150937"/>
                <a:gridCol w="6738938"/>
              </a:tblGrid>
              <a:tr h="50315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　式</a:t>
                      </a:r>
                    </a:p>
                  </a:txBody>
                  <a:tcPr marL="90000" marR="90000" marT="46793" marB="4679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= LEFT(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文字列，文字数</a:t>
                      </a: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， </a:t>
                      </a: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= RIGHT(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文字列，文字数）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9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機　能</a:t>
                      </a:r>
                    </a:p>
                  </a:txBody>
                  <a:tcPr marL="90000" marR="90000" marT="46793" marB="4679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LEFT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・・・文字列の左端から指定された文字数のデータを抽出。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RIGHT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・・・　　</a:t>
                      </a: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〃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右端から　　　　　　　　　</a:t>
                      </a: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〃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　 。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6156325" y="3190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/>
              <a:t>　</a:t>
            </a:r>
          </a:p>
        </p:txBody>
      </p:sp>
      <p:pic>
        <p:nvPicPr>
          <p:cNvPr id="25616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357563"/>
            <a:ext cx="7056437" cy="3311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17" name="Rectangle 35"/>
          <p:cNvSpPr>
            <a:spLocks noChangeArrowheads="1"/>
          </p:cNvSpPr>
          <p:nvPr/>
        </p:nvSpPr>
        <p:spPr bwMode="auto">
          <a:xfrm>
            <a:off x="990600" y="2420938"/>
            <a:ext cx="734536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>
                <a:solidFill>
                  <a:schemeClr val="bg2"/>
                </a:solidFill>
                <a:latin typeface="ＭＳ Ｐゴシック" panose="020B0600070205080204" pitchFamily="50" charset="-128"/>
              </a:rPr>
              <a:t>　セル</a:t>
            </a:r>
            <a:r>
              <a:rPr lang="en-US" altLang="ja-JP">
                <a:solidFill>
                  <a:schemeClr val="bg2"/>
                </a:solidFill>
                <a:latin typeface="ＭＳ Ｐゴシック" panose="020B0600070205080204" pitchFamily="50" charset="-128"/>
              </a:rPr>
              <a:t>｢B3｣</a:t>
            </a:r>
            <a:r>
              <a:rPr lang="ja-JP" altLang="en-US">
                <a:solidFill>
                  <a:schemeClr val="bg2"/>
                </a:solidFill>
                <a:latin typeface="ＭＳ Ｐゴシック" panose="020B0600070205080204" pitchFamily="50" charset="-128"/>
              </a:rPr>
              <a:t>の取引コードは、左端３文字が商品コードを、右端</a:t>
            </a:r>
            <a:r>
              <a:rPr lang="en-US" altLang="ja-JP">
                <a:solidFill>
                  <a:schemeClr val="bg2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>
                <a:solidFill>
                  <a:schemeClr val="bg2"/>
                </a:solidFill>
                <a:latin typeface="ＭＳ Ｐゴシック" panose="020B0600070205080204" pitchFamily="50" charset="-128"/>
              </a:rPr>
              <a:t>文字が単価を表す。それぞれ抽出したデータをセル</a:t>
            </a:r>
            <a:r>
              <a:rPr lang="en-US" altLang="ja-JP">
                <a:solidFill>
                  <a:schemeClr val="bg2"/>
                </a:solidFill>
                <a:latin typeface="ＭＳ Ｐゴシック" panose="020B0600070205080204" pitchFamily="50" charset="-128"/>
              </a:rPr>
              <a:t>｢C3｣</a:t>
            </a:r>
            <a:r>
              <a:rPr lang="ja-JP" altLang="en-US">
                <a:solidFill>
                  <a:schemeClr val="bg2"/>
                </a:solidFill>
                <a:latin typeface="ＭＳ Ｐゴシック" panose="020B0600070205080204" pitchFamily="50" charset="-128"/>
              </a:rPr>
              <a:t>と</a:t>
            </a:r>
            <a:r>
              <a:rPr lang="en-US" altLang="ja-JP">
                <a:solidFill>
                  <a:schemeClr val="bg2"/>
                </a:solidFill>
                <a:latin typeface="ＭＳ Ｐゴシック" panose="020B0600070205080204" pitchFamily="50" charset="-128"/>
              </a:rPr>
              <a:t>｢E3｣</a:t>
            </a:r>
            <a:r>
              <a:rPr lang="ja-JP" altLang="en-US">
                <a:solidFill>
                  <a:schemeClr val="bg2"/>
                </a:solidFill>
                <a:latin typeface="ＭＳ Ｐゴシック" panose="020B0600070205080204" pitchFamily="50" charset="-128"/>
              </a:rPr>
              <a:t>に求める。　</a:t>
            </a:r>
          </a:p>
          <a:p>
            <a:pPr algn="l" eaLnBrk="1" hangingPunct="1"/>
            <a:r>
              <a:rPr lang="ja-JP" altLang="en-US" b="1">
                <a:solidFill>
                  <a:srgbClr val="FF0000"/>
                </a:solidFill>
                <a:latin typeface="ＭＳ Ｐゴシック" panose="020B0600070205080204" pitchFamily="50" charset="-128"/>
              </a:rPr>
              <a:t>　</a:t>
            </a:r>
            <a:r>
              <a:rPr lang="en-US" altLang="ja-JP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｢C3｣ =LEFT(B3,3)</a:t>
            </a:r>
            <a:r>
              <a:rPr lang="ja-JP" altLang="en-US" b="1">
                <a:solidFill>
                  <a:srgbClr val="FF0000"/>
                </a:solidFill>
                <a:latin typeface="ＭＳ Ｐゴシック" panose="020B0600070205080204" pitchFamily="50" charset="-128"/>
              </a:rPr>
              <a:t>　　 </a:t>
            </a:r>
            <a:r>
              <a:rPr lang="en-US" altLang="ja-JP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｢E3｣ =RIGHT(B3,2)</a:t>
            </a:r>
          </a:p>
        </p:txBody>
      </p:sp>
      <p:sp>
        <p:nvSpPr>
          <p:cNvPr id="25618" name="Rectangle 45"/>
          <p:cNvSpPr>
            <a:spLocks noChangeArrowheads="1"/>
          </p:cNvSpPr>
          <p:nvPr/>
        </p:nvSpPr>
        <p:spPr bwMode="auto">
          <a:xfrm>
            <a:off x="684213" y="2133600"/>
            <a:ext cx="1639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b="1">
                <a:solidFill>
                  <a:schemeClr val="bg1"/>
                </a:solidFill>
              </a:rPr>
              <a:t>■</a:t>
            </a:r>
            <a:r>
              <a:rPr lang="ja-JP" altLang="en-US" b="1">
                <a:solidFill>
                  <a:schemeClr val="bg1"/>
                </a:solidFill>
              </a:rPr>
              <a:t>　使用例　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4213" y="1844675"/>
            <a:ext cx="7920037" cy="48942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ja-JP"/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0825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4800" smtClean="0">
                <a:latin typeface="ＭＳ Ｐゴシック" panose="020B0600070205080204" pitchFamily="50" charset="-128"/>
              </a:rPr>
              <a:t>  VALUE</a:t>
            </a:r>
            <a:r>
              <a:rPr lang="ja-JP" altLang="en-US" sz="4800" smtClean="0">
                <a:latin typeface="ＭＳ Ｐゴシック" panose="020B0600070205080204" pitchFamily="50" charset="-128"/>
              </a:rPr>
              <a:t>関数</a:t>
            </a:r>
            <a:r>
              <a:rPr lang="ja-JP" altLang="en-US" sz="4000" smtClean="0"/>
              <a:t> </a:t>
            </a:r>
          </a:p>
        </p:txBody>
      </p:sp>
      <p:graphicFrame>
        <p:nvGraphicFramePr>
          <p:cNvPr id="45166" name="Group 110"/>
          <p:cNvGraphicFramePr>
            <a:graphicFrameLocks noGrp="1"/>
          </p:cNvGraphicFramePr>
          <p:nvPr>
            <p:ph sz="half" idx="2"/>
          </p:nvPr>
        </p:nvGraphicFramePr>
        <p:xfrm>
          <a:off x="684213" y="765175"/>
          <a:ext cx="7889875" cy="935038"/>
        </p:xfrm>
        <a:graphic>
          <a:graphicData uri="http://schemas.openxmlformats.org/drawingml/2006/table">
            <a:tbl>
              <a:tblPr/>
              <a:tblGrid>
                <a:gridCol w="1150937"/>
                <a:gridCol w="6738938"/>
              </a:tblGrid>
              <a:tr h="5032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　式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= VALUE(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文字列</a:t>
                      </a: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機　能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数値定数やセル内の文字列を数値に変換する。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663" name="Picture 1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141663"/>
            <a:ext cx="7056437" cy="3527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64" name="Rectangle 103"/>
          <p:cNvSpPr>
            <a:spLocks noChangeArrowheads="1"/>
          </p:cNvSpPr>
          <p:nvPr/>
        </p:nvSpPr>
        <p:spPr bwMode="auto">
          <a:xfrm>
            <a:off x="971550" y="2205038"/>
            <a:ext cx="734536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>
                <a:solidFill>
                  <a:srgbClr val="FF0000"/>
                </a:solidFill>
                <a:latin typeface="ＭＳ Ｐゴシック" panose="020B0600070205080204" pitchFamily="50" charset="-128"/>
              </a:rPr>
              <a:t>　</a:t>
            </a:r>
            <a:r>
              <a:rPr lang="ja-JP" altLang="en-US">
                <a:solidFill>
                  <a:schemeClr val="bg2"/>
                </a:solidFill>
                <a:latin typeface="ＭＳ Ｐゴシック" panose="020B0600070205080204" pitchFamily="50" charset="-128"/>
              </a:rPr>
              <a:t>セル</a:t>
            </a:r>
            <a:r>
              <a:rPr lang="en-US" altLang="ja-JP">
                <a:solidFill>
                  <a:schemeClr val="bg2"/>
                </a:solidFill>
                <a:latin typeface="ＭＳ Ｐゴシック" panose="020B0600070205080204" pitchFamily="50" charset="-128"/>
              </a:rPr>
              <a:t>｢B3｣</a:t>
            </a:r>
            <a:r>
              <a:rPr lang="ja-JP" altLang="en-US">
                <a:solidFill>
                  <a:schemeClr val="bg2"/>
                </a:solidFill>
                <a:latin typeface="ＭＳ Ｐゴシック" panose="020B0600070205080204" pitchFamily="50" charset="-128"/>
              </a:rPr>
              <a:t>の取引コードから抽出されたセル</a:t>
            </a:r>
            <a:r>
              <a:rPr lang="en-US" altLang="ja-JP">
                <a:solidFill>
                  <a:schemeClr val="bg2"/>
                </a:solidFill>
                <a:latin typeface="ＭＳ Ｐゴシック" panose="020B0600070205080204" pitchFamily="50" charset="-128"/>
              </a:rPr>
              <a:t>｢E3｣</a:t>
            </a:r>
            <a:r>
              <a:rPr lang="ja-JP" altLang="en-US">
                <a:solidFill>
                  <a:schemeClr val="bg2"/>
                </a:solidFill>
                <a:latin typeface="ＭＳ Ｐゴシック" panose="020B0600070205080204" pitchFamily="50" charset="-128"/>
              </a:rPr>
              <a:t>の単価（文字列）を数値に変換する。</a:t>
            </a:r>
          </a:p>
          <a:p>
            <a:pPr algn="l" eaLnBrk="1" hangingPunct="1"/>
            <a:r>
              <a:rPr lang="ja-JP" altLang="en-US">
                <a:solidFill>
                  <a:schemeClr val="bg2"/>
                </a:solidFill>
                <a:latin typeface="ＭＳ Ｐゴシック" panose="020B0600070205080204" pitchFamily="50" charset="-128"/>
              </a:rPr>
              <a:t>　 </a:t>
            </a:r>
            <a:r>
              <a:rPr lang="en-US" altLang="ja-JP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｢E3｣ =VALUE(RIGHT(B3,2))</a:t>
            </a:r>
          </a:p>
        </p:txBody>
      </p:sp>
      <p:sp>
        <p:nvSpPr>
          <p:cNvPr id="27665" name="Rectangle 111"/>
          <p:cNvSpPr>
            <a:spLocks noChangeArrowheads="1"/>
          </p:cNvSpPr>
          <p:nvPr/>
        </p:nvSpPr>
        <p:spPr bwMode="auto">
          <a:xfrm>
            <a:off x="684213" y="1870075"/>
            <a:ext cx="1639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b="1">
                <a:solidFill>
                  <a:schemeClr val="bg1"/>
                </a:solidFill>
              </a:rPr>
              <a:t>■</a:t>
            </a:r>
            <a:r>
              <a:rPr lang="ja-JP" altLang="en-US" b="1">
                <a:solidFill>
                  <a:schemeClr val="bg1"/>
                </a:solidFill>
              </a:rPr>
              <a:t>　使用例　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4213" y="2133600"/>
            <a:ext cx="7920037" cy="46069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ja-JP"/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0825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4800" smtClean="0">
                <a:latin typeface="ＭＳ Ｐゴシック" panose="020B0600070205080204" pitchFamily="50" charset="-128"/>
              </a:rPr>
              <a:t>  DSUM</a:t>
            </a:r>
            <a:r>
              <a:rPr lang="ja-JP" altLang="en-US" sz="4800" smtClean="0">
                <a:latin typeface="ＭＳ Ｐゴシック" panose="020B0600070205080204" pitchFamily="50" charset="-128"/>
              </a:rPr>
              <a:t>関数</a:t>
            </a:r>
            <a:r>
              <a:rPr lang="ja-JP" altLang="en-US" sz="4800" smtClean="0"/>
              <a:t> </a:t>
            </a:r>
          </a:p>
        </p:txBody>
      </p:sp>
      <p:graphicFrame>
        <p:nvGraphicFramePr>
          <p:cNvPr id="50241" name="Group 65"/>
          <p:cNvGraphicFramePr>
            <a:graphicFrameLocks noGrp="1"/>
          </p:cNvGraphicFramePr>
          <p:nvPr>
            <p:ph sz="half" idx="2"/>
          </p:nvPr>
        </p:nvGraphicFramePr>
        <p:xfrm>
          <a:off x="684213" y="765175"/>
          <a:ext cx="7920037" cy="1200150"/>
        </p:xfrm>
        <a:graphic>
          <a:graphicData uri="http://schemas.openxmlformats.org/drawingml/2006/table">
            <a:tbl>
              <a:tblPr/>
              <a:tblGrid>
                <a:gridCol w="1150937"/>
                <a:gridCol w="6769100"/>
              </a:tblGrid>
              <a:tr h="50315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　式</a:t>
                      </a:r>
                    </a:p>
                  </a:txBody>
                  <a:tcPr marL="90000" marR="90000" marT="46793" marB="4679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= DSUM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（対象範囲，列番号，条件範囲）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9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機　能</a:t>
                      </a:r>
                    </a:p>
                  </a:txBody>
                  <a:tcPr marL="90000" marR="90000" marT="46793" marB="4679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対象範囲内の列位置のデータで、条件範囲に記述されている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条件を満たす数値の合計を求める。</a:t>
                      </a:r>
                    </a:p>
                  </a:txBody>
                  <a:tcPr marL="90000" marR="90000" marT="46793" marB="467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6156325" y="3190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/>
              <a:t>　</a:t>
            </a:r>
          </a:p>
        </p:txBody>
      </p:sp>
      <p:graphicFrame>
        <p:nvGraphicFramePr>
          <p:cNvPr id="29712" name="Object 61"/>
          <p:cNvGraphicFramePr>
            <a:graphicFrameLocks noChangeAspect="1"/>
          </p:cNvGraphicFramePr>
          <p:nvPr/>
        </p:nvGraphicFramePr>
        <p:xfrm>
          <a:off x="1116013" y="3360738"/>
          <a:ext cx="7056437" cy="328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" name="ビットマップ イメージ" r:id="rId4" imgW="8078328" imgH="5125165" progId="Paint.Picture">
                  <p:embed/>
                </p:oleObj>
              </mc:Choice>
              <mc:Fallback>
                <p:oleObj name="ビットマップ イメージ" r:id="rId4" imgW="8078328" imgH="5125165" progId="Paint.Picture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360738"/>
                        <a:ext cx="7056437" cy="32829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3" name="Rectangle 62"/>
          <p:cNvSpPr>
            <a:spLocks noChangeArrowheads="1"/>
          </p:cNvSpPr>
          <p:nvPr/>
        </p:nvSpPr>
        <p:spPr bwMode="auto">
          <a:xfrm>
            <a:off x="971550" y="2420938"/>
            <a:ext cx="734536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>
                <a:solidFill>
                  <a:schemeClr val="bg2"/>
                </a:solidFill>
                <a:latin typeface="ＭＳ Ｐゴシック" panose="020B0600070205080204" pitchFamily="50" charset="-128"/>
              </a:rPr>
              <a:t>　成績一覧表から</a:t>
            </a:r>
            <a:r>
              <a:rPr lang="en-US" altLang="ja-JP">
                <a:solidFill>
                  <a:schemeClr val="bg2"/>
                </a:solidFill>
                <a:latin typeface="ＭＳ Ｐゴシック" panose="020B0600070205080204" pitchFamily="50" charset="-128"/>
              </a:rPr>
              <a:t>B</a:t>
            </a:r>
            <a:r>
              <a:rPr lang="ja-JP" altLang="en-US">
                <a:solidFill>
                  <a:schemeClr val="bg2"/>
                </a:solidFill>
                <a:latin typeface="ＭＳ Ｐゴシック" panose="020B0600070205080204" pitchFamily="50" charset="-128"/>
              </a:rPr>
              <a:t>列の「氏名」に「渡辺」と入力されたセルを検索し、 </a:t>
            </a:r>
            <a:r>
              <a:rPr lang="en-US" altLang="ja-JP">
                <a:solidFill>
                  <a:schemeClr val="bg2"/>
                </a:solidFill>
                <a:latin typeface="ＭＳ Ｐゴシック" panose="020B0600070205080204" pitchFamily="50" charset="-128"/>
              </a:rPr>
              <a:t>D</a:t>
            </a:r>
            <a:r>
              <a:rPr lang="ja-JP" altLang="en-US">
                <a:solidFill>
                  <a:schemeClr val="bg2"/>
                </a:solidFill>
                <a:latin typeface="ＭＳ Ｐゴシック" panose="020B0600070205080204" pitchFamily="50" charset="-128"/>
              </a:rPr>
              <a:t>列の「得点」の中で対応する数値の合計をセル</a:t>
            </a:r>
            <a:r>
              <a:rPr lang="en-US" altLang="ja-JP">
                <a:solidFill>
                  <a:schemeClr val="bg2"/>
                </a:solidFill>
                <a:latin typeface="ＭＳ Ｐゴシック" panose="020B0600070205080204" pitchFamily="50" charset="-128"/>
              </a:rPr>
              <a:t>｢C16｣</a:t>
            </a:r>
            <a:r>
              <a:rPr lang="ja-JP" altLang="en-US">
                <a:solidFill>
                  <a:schemeClr val="bg2"/>
                </a:solidFill>
                <a:latin typeface="ＭＳ Ｐゴシック" panose="020B0600070205080204" pitchFamily="50" charset="-128"/>
              </a:rPr>
              <a:t>に求める。</a:t>
            </a:r>
          </a:p>
          <a:p>
            <a:pPr algn="l" eaLnBrk="1" hangingPunct="1"/>
            <a:r>
              <a:rPr lang="ja-JP" altLang="en-US" b="1">
                <a:solidFill>
                  <a:srgbClr val="FF0000"/>
                </a:solidFill>
                <a:latin typeface="ＭＳ Ｐゴシック" panose="020B0600070205080204" pitchFamily="50" charset="-128"/>
              </a:rPr>
              <a:t>　</a:t>
            </a:r>
            <a:r>
              <a:rPr lang="en-US" altLang="ja-JP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｢C16｣ =DSUM(B3:D12,3,B15:B16)</a:t>
            </a:r>
          </a:p>
        </p:txBody>
      </p:sp>
      <p:sp>
        <p:nvSpPr>
          <p:cNvPr id="29714" name="Rectangle 66"/>
          <p:cNvSpPr>
            <a:spLocks noChangeArrowheads="1"/>
          </p:cNvSpPr>
          <p:nvPr/>
        </p:nvSpPr>
        <p:spPr bwMode="auto">
          <a:xfrm>
            <a:off x="684213" y="2133600"/>
            <a:ext cx="1639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b="1">
                <a:solidFill>
                  <a:schemeClr val="bg1"/>
                </a:solidFill>
              </a:rPr>
              <a:t>■</a:t>
            </a:r>
            <a:r>
              <a:rPr lang="ja-JP" altLang="en-US" b="1">
                <a:solidFill>
                  <a:schemeClr val="bg1"/>
                </a:solidFill>
              </a:rPr>
              <a:t>　使用例　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Rot="1" noChangeArrowheads="1"/>
          </p:cNvSpPr>
          <p:nvPr/>
        </p:nvSpPr>
        <p:spPr bwMode="auto">
          <a:xfrm>
            <a:off x="0" y="2565400"/>
            <a:ext cx="5038725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1pPr>
            <a:lvl2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2pPr>
            <a:lvl3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3pPr>
            <a:lvl4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4pPr>
            <a:lvl5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5600" smtClean="0">
                <a:latin typeface="Times New Roman" panose="02020603050405020304" pitchFamily="18" charset="0"/>
              </a:rPr>
              <a:t> </a:t>
            </a:r>
            <a:endParaRPr lang="en-US" altLang="ja-JP" smtClean="0"/>
          </a:p>
        </p:txBody>
      </p:sp>
      <p:sp>
        <p:nvSpPr>
          <p:cNvPr id="65541" name="Rectangle 5"/>
          <p:cNvSpPr>
            <a:spLocks noRot="1" noChangeArrowheads="1"/>
          </p:cNvSpPr>
          <p:nvPr/>
        </p:nvSpPr>
        <p:spPr bwMode="auto">
          <a:xfrm>
            <a:off x="0" y="3573463"/>
            <a:ext cx="5038725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1pPr>
            <a:lvl2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2pPr>
            <a:lvl3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3pPr>
            <a:lvl4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4pPr>
            <a:lvl5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5600" smtClean="0">
                <a:latin typeface="Times New Roman" panose="02020603050405020304" pitchFamily="18" charset="0"/>
              </a:rPr>
              <a:t> </a:t>
            </a:r>
            <a:endParaRPr lang="en-US" altLang="ja-JP" smtClean="0"/>
          </a:p>
        </p:txBody>
      </p:sp>
      <p:sp>
        <p:nvSpPr>
          <p:cNvPr id="65542" name="Rectangle 6"/>
          <p:cNvSpPr>
            <a:spLocks noRot="1" noChangeArrowheads="1"/>
          </p:cNvSpPr>
          <p:nvPr/>
        </p:nvSpPr>
        <p:spPr bwMode="auto">
          <a:xfrm>
            <a:off x="0" y="4652963"/>
            <a:ext cx="5038725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1pPr>
            <a:lvl2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2pPr>
            <a:lvl3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3pPr>
            <a:lvl4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4pPr>
            <a:lvl5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5600" smtClean="0">
                <a:latin typeface="Times New Roman" panose="02020603050405020304" pitchFamily="18" charset="0"/>
                <a:ea typeface="ＭＳ 明朝" panose="02020609040205080304" pitchFamily="17" charset="-128"/>
              </a:rPr>
              <a:t> </a:t>
            </a:r>
            <a:endParaRPr lang="en-US" altLang="ja-JP" smtClean="0"/>
          </a:p>
        </p:txBody>
      </p:sp>
      <p:sp>
        <p:nvSpPr>
          <p:cNvPr id="65545" name="Rectangle 9"/>
          <p:cNvSpPr>
            <a:spLocks noRot="1" noChangeArrowheads="1"/>
          </p:cNvSpPr>
          <p:nvPr/>
        </p:nvSpPr>
        <p:spPr bwMode="auto">
          <a:xfrm>
            <a:off x="4105275" y="2492375"/>
            <a:ext cx="5038725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1pPr>
            <a:lvl2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2pPr>
            <a:lvl3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3pPr>
            <a:lvl4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4pPr>
            <a:lvl5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5600" smtClean="0">
                <a:latin typeface="ＭＳ Ｐゴシック" panose="020B0600070205080204" pitchFamily="50" charset="-128"/>
              </a:rPr>
              <a:t> </a:t>
            </a:r>
            <a:endParaRPr lang="en-US" altLang="ja-JP" sz="4000" smtClean="0"/>
          </a:p>
        </p:txBody>
      </p:sp>
      <p:sp>
        <p:nvSpPr>
          <p:cNvPr id="65546" name="Rectangle 10"/>
          <p:cNvSpPr>
            <a:spLocks noRot="1" noChangeArrowheads="1"/>
          </p:cNvSpPr>
          <p:nvPr/>
        </p:nvSpPr>
        <p:spPr bwMode="auto">
          <a:xfrm>
            <a:off x="4105275" y="3573463"/>
            <a:ext cx="5038725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1pPr>
            <a:lvl2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2pPr>
            <a:lvl3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3pPr>
            <a:lvl4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4pPr>
            <a:lvl5pPr algn="l"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5600" smtClean="0">
                <a:latin typeface="Times New Roman" panose="02020603050405020304" pitchFamily="18" charset="0"/>
              </a:rPr>
              <a:t> </a:t>
            </a:r>
            <a:endParaRPr lang="en-US" altLang="ja-JP" sz="4000" smtClean="0"/>
          </a:p>
        </p:txBody>
      </p:sp>
      <p:graphicFrame>
        <p:nvGraphicFramePr>
          <p:cNvPr id="65681" name="Group 145"/>
          <p:cNvGraphicFramePr>
            <a:graphicFrameLocks noGrp="1"/>
          </p:cNvGraphicFramePr>
          <p:nvPr/>
        </p:nvGraphicFramePr>
        <p:xfrm>
          <a:off x="250825" y="1341438"/>
          <a:ext cx="8640763" cy="3600450"/>
        </p:xfrm>
        <a:graphic>
          <a:graphicData uri="http://schemas.openxmlformats.org/drawingml/2006/table">
            <a:tbl>
              <a:tblPr/>
              <a:tblGrid>
                <a:gridCol w="4184650"/>
                <a:gridCol w="4456113"/>
              </a:tblGrid>
              <a:tr h="36004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VLOOKUP</a:t>
                      </a: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（列方向の照合）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HLOOKUP</a:t>
                      </a: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（行方向の照合）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INDEX</a:t>
                      </a: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（行列の検索）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RANK</a:t>
                      </a: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（順位付け）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LARGE</a:t>
                      </a: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（ｎ番目に大きい数値）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SMALL</a:t>
                      </a: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（ｎ番目に小さい数値）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COUNTIF</a:t>
                      </a: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（条件付きカウント）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SUMIF</a:t>
                      </a: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（条件付き合計）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LEFT</a:t>
                      </a: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，</a:t>
                      </a: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RIGHT</a:t>
                      </a: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（文字列の抽出）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VALUE</a:t>
                      </a: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（文字列を数値に変換）</a:t>
                      </a:r>
                      <a:endParaRPr kumimoji="1" lang="ja-JP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DSUM</a:t>
                      </a: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（データベース関数）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5683" name="Rectangle 147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333375"/>
            <a:ext cx="9144000" cy="6492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4800" smtClean="0"/>
              <a:t>  </a:t>
            </a:r>
            <a:r>
              <a:rPr lang="ja-JP" altLang="en-US" sz="4800" smtClean="0"/>
              <a:t>学習する関数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4"/>
          <p:cNvSpPr>
            <a:spLocks noChangeArrowheads="1"/>
          </p:cNvSpPr>
          <p:nvPr/>
        </p:nvSpPr>
        <p:spPr bwMode="auto">
          <a:xfrm>
            <a:off x="684213" y="2133600"/>
            <a:ext cx="7920037" cy="46069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ja-JP"/>
          </a:p>
        </p:txBody>
      </p:sp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0825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4800" smtClean="0">
                <a:latin typeface="ＭＳ Ｐゴシック" panose="020B0600070205080204" pitchFamily="50" charset="-128"/>
              </a:rPr>
              <a:t>  VLOOKUP</a:t>
            </a:r>
            <a:r>
              <a:rPr lang="ja-JP" altLang="en-US" sz="4800" smtClean="0">
                <a:latin typeface="ＭＳ Ｐゴシック" panose="020B0600070205080204" pitchFamily="50" charset="-128"/>
              </a:rPr>
              <a:t>関数</a:t>
            </a:r>
            <a:r>
              <a:rPr lang="ja-JP" altLang="en-US" sz="4800" smtClean="0"/>
              <a:t> </a:t>
            </a:r>
          </a:p>
        </p:txBody>
      </p:sp>
      <p:graphicFrame>
        <p:nvGraphicFramePr>
          <p:cNvPr id="14452" name="Group 116"/>
          <p:cNvGraphicFramePr>
            <a:graphicFrameLocks noGrp="1"/>
          </p:cNvGraphicFramePr>
          <p:nvPr>
            <p:ph sz="half" idx="2"/>
          </p:nvPr>
        </p:nvGraphicFramePr>
        <p:xfrm>
          <a:off x="684213" y="765175"/>
          <a:ext cx="7920037" cy="1179513"/>
        </p:xfrm>
        <a:graphic>
          <a:graphicData uri="http://schemas.openxmlformats.org/drawingml/2006/table">
            <a:tbl>
              <a:tblPr/>
              <a:tblGrid>
                <a:gridCol w="1150937"/>
                <a:gridCol w="6769100"/>
              </a:tblGrid>
              <a:tr h="48252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　式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=VLOOKUP(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照合値，照合範囲，列番号</a:t>
                      </a: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9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機　能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照合範囲を上から下方向に検索し、照合値と一致した場合に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列位置のデータを表示する。</a:t>
                      </a: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1" name="Rectangle 21"/>
          <p:cNvSpPr>
            <a:spLocks noChangeArrowheads="1"/>
          </p:cNvSpPr>
          <p:nvPr/>
        </p:nvSpPr>
        <p:spPr bwMode="auto">
          <a:xfrm>
            <a:off x="684213" y="2133600"/>
            <a:ext cx="1639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b="1">
                <a:solidFill>
                  <a:schemeClr val="bg1"/>
                </a:solidFill>
              </a:rPr>
              <a:t>■</a:t>
            </a:r>
            <a:r>
              <a:rPr lang="ja-JP" altLang="en-US" b="1">
                <a:solidFill>
                  <a:schemeClr val="bg1"/>
                </a:solidFill>
              </a:rPr>
              <a:t>　使用例　■</a:t>
            </a:r>
          </a:p>
        </p:txBody>
      </p:sp>
      <p:sp>
        <p:nvSpPr>
          <p:cNvPr id="9232" name="Rectangle 29"/>
          <p:cNvSpPr>
            <a:spLocks noChangeArrowheads="1"/>
          </p:cNvSpPr>
          <p:nvPr/>
        </p:nvSpPr>
        <p:spPr bwMode="auto">
          <a:xfrm>
            <a:off x="6156325" y="3190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/>
              <a:t>　</a:t>
            </a:r>
          </a:p>
        </p:txBody>
      </p:sp>
      <p:sp>
        <p:nvSpPr>
          <p:cNvPr id="9233" name="Rectangle 96"/>
          <p:cNvSpPr>
            <a:spLocks noChangeArrowheads="1"/>
          </p:cNvSpPr>
          <p:nvPr/>
        </p:nvSpPr>
        <p:spPr bwMode="auto">
          <a:xfrm>
            <a:off x="900113" y="2420938"/>
            <a:ext cx="74358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　セル「</a:t>
            </a:r>
            <a:r>
              <a:rPr lang="en-US" altLang="ja-JP">
                <a:solidFill>
                  <a:schemeClr val="bg1"/>
                </a:solidFill>
                <a:latin typeface="ＭＳ Ｐゴシック" panose="020B0600070205080204" pitchFamily="50" charset="-128"/>
              </a:rPr>
              <a:t>B3</a:t>
            </a:r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」に入力された学籍番号に対応した氏名を生徒一覧表より検索し、セル</a:t>
            </a:r>
            <a:r>
              <a:rPr lang="en-US" altLang="ja-JP">
                <a:solidFill>
                  <a:schemeClr val="bg1"/>
                </a:solidFill>
                <a:latin typeface="ＭＳ Ｐゴシック" panose="020B0600070205080204" pitchFamily="50" charset="-128"/>
              </a:rPr>
              <a:t>｢C3｣</a:t>
            </a:r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に求める。</a:t>
            </a:r>
          </a:p>
          <a:p>
            <a:pPr algn="l" eaLnBrk="1" hangingPunct="1"/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　 </a:t>
            </a:r>
            <a:r>
              <a:rPr lang="en-US" altLang="ja-JP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｢C3｣ =VLOOKUP(B3,B8:C12,2)</a:t>
            </a:r>
          </a:p>
        </p:txBody>
      </p:sp>
      <p:graphicFrame>
        <p:nvGraphicFramePr>
          <p:cNvPr id="9234" name="Object 112"/>
          <p:cNvGraphicFramePr>
            <a:graphicFrameLocks noChangeAspect="1"/>
          </p:cNvGraphicFramePr>
          <p:nvPr/>
        </p:nvGraphicFramePr>
        <p:xfrm>
          <a:off x="1116013" y="3357563"/>
          <a:ext cx="7029450" cy="332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ビットマップ イメージ" r:id="rId4" imgW="6780952" imgH="3982006" progId="Paint.Picture">
                  <p:embed/>
                </p:oleObj>
              </mc:Choice>
              <mc:Fallback>
                <p:oleObj name="ビットマップ イメージ" r:id="rId4" imgW="6780952" imgH="3982006" progId="Paint.Picture">
                  <p:embed/>
                  <p:pic>
                    <p:nvPicPr>
                      <p:cNvPr id="0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357563"/>
                        <a:ext cx="7029450" cy="33210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8"/>
          <p:cNvSpPr>
            <a:spLocks noChangeArrowheads="1"/>
          </p:cNvSpPr>
          <p:nvPr/>
        </p:nvSpPr>
        <p:spPr bwMode="auto">
          <a:xfrm>
            <a:off x="684213" y="2133600"/>
            <a:ext cx="7920037" cy="46069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ja-JP"/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0825" cy="7667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4800" smtClean="0">
                <a:latin typeface="ＭＳ Ｐゴシック" panose="020B0600070205080204" pitchFamily="50" charset="-128"/>
              </a:rPr>
              <a:t>  HLOOKUP</a:t>
            </a:r>
            <a:r>
              <a:rPr lang="ja-JP" altLang="en-US" sz="4800" smtClean="0">
                <a:latin typeface="ＭＳ Ｐゴシック" panose="020B0600070205080204" pitchFamily="50" charset="-128"/>
              </a:rPr>
              <a:t>関数</a:t>
            </a:r>
            <a:endParaRPr lang="ja-JP" altLang="en-US" sz="4800" smtClean="0"/>
          </a:p>
        </p:txBody>
      </p:sp>
      <p:graphicFrame>
        <p:nvGraphicFramePr>
          <p:cNvPr id="26704" name="Group 80"/>
          <p:cNvGraphicFramePr>
            <a:graphicFrameLocks noGrp="1"/>
          </p:cNvGraphicFramePr>
          <p:nvPr>
            <p:ph sz="half" idx="2"/>
          </p:nvPr>
        </p:nvGraphicFramePr>
        <p:xfrm>
          <a:off x="684213" y="838200"/>
          <a:ext cx="7920037" cy="1127125"/>
        </p:xfrm>
        <a:graphic>
          <a:graphicData uri="http://schemas.openxmlformats.org/drawingml/2006/table">
            <a:tbl>
              <a:tblPr/>
              <a:tblGrid>
                <a:gridCol w="1150937"/>
                <a:gridCol w="6769100"/>
              </a:tblGrid>
              <a:tr h="4301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　式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=HLOOKUP(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照合値，照合範囲，行番号</a:t>
                      </a: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8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機　能</a:t>
                      </a:r>
                    </a:p>
                  </a:txBody>
                  <a:tcPr marL="90000" marR="90000" marT="46792" marB="4679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照合範囲を左から右方向に検索し、照合値と一致した場合に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行位置のデータを表示する。</a:t>
                      </a:r>
                    </a:p>
                  </a:txBody>
                  <a:tcPr marL="90000" marR="90000" marT="46792" marB="4679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79" name="Rectangle 7"/>
          <p:cNvSpPr>
            <a:spLocks noChangeArrowheads="1"/>
          </p:cNvSpPr>
          <p:nvPr/>
        </p:nvSpPr>
        <p:spPr bwMode="auto">
          <a:xfrm>
            <a:off x="6156325" y="3190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/>
              <a:t>　</a:t>
            </a:r>
          </a:p>
        </p:txBody>
      </p:sp>
      <p:sp>
        <p:nvSpPr>
          <p:cNvPr id="11280" name="Rectangle 74"/>
          <p:cNvSpPr>
            <a:spLocks noChangeArrowheads="1"/>
          </p:cNvSpPr>
          <p:nvPr/>
        </p:nvSpPr>
        <p:spPr bwMode="auto">
          <a:xfrm>
            <a:off x="900113" y="2420938"/>
            <a:ext cx="74358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　セル「</a:t>
            </a:r>
            <a:r>
              <a:rPr lang="en-US" altLang="ja-JP">
                <a:solidFill>
                  <a:schemeClr val="bg1"/>
                </a:solidFill>
                <a:latin typeface="ＭＳ Ｐゴシック" panose="020B0600070205080204" pitchFamily="50" charset="-128"/>
              </a:rPr>
              <a:t>B3</a:t>
            </a:r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」に入力された学籍番号に対応した氏名を生徒一覧表より検索し、セル</a:t>
            </a:r>
            <a:r>
              <a:rPr lang="en-US" altLang="ja-JP">
                <a:solidFill>
                  <a:schemeClr val="bg1"/>
                </a:solidFill>
                <a:latin typeface="ＭＳ Ｐゴシック" panose="020B0600070205080204" pitchFamily="50" charset="-128"/>
              </a:rPr>
              <a:t>｢C3｣</a:t>
            </a:r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に求める。</a:t>
            </a:r>
          </a:p>
          <a:p>
            <a:pPr algn="l" eaLnBrk="1" hangingPunct="1"/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　 </a:t>
            </a:r>
            <a:r>
              <a:rPr lang="en-US" altLang="ja-JP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｢C3｣ =HLOOKUP(B3,C8:G9,2)</a:t>
            </a:r>
          </a:p>
        </p:txBody>
      </p:sp>
      <p:graphicFrame>
        <p:nvGraphicFramePr>
          <p:cNvPr id="11281" name="Object 75"/>
          <p:cNvGraphicFramePr>
            <a:graphicFrameLocks noChangeAspect="1"/>
          </p:cNvGraphicFramePr>
          <p:nvPr/>
        </p:nvGraphicFramePr>
        <p:xfrm>
          <a:off x="1116013" y="3357563"/>
          <a:ext cx="7056437" cy="331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ビットマップ イメージ" r:id="rId4" imgW="6552381" imgH="3362794" progId="Paint.Picture">
                  <p:embed/>
                </p:oleObj>
              </mc:Choice>
              <mc:Fallback>
                <p:oleObj name="ビットマップ イメージ" r:id="rId4" imgW="6552381" imgH="3362794" progId="Paint.Picture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357563"/>
                        <a:ext cx="7056437" cy="33115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2" name="Rectangle 79"/>
          <p:cNvSpPr>
            <a:spLocks noChangeArrowheads="1"/>
          </p:cNvSpPr>
          <p:nvPr/>
        </p:nvSpPr>
        <p:spPr bwMode="auto">
          <a:xfrm>
            <a:off x="684213" y="2133600"/>
            <a:ext cx="1639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b="1">
                <a:solidFill>
                  <a:schemeClr val="bg1"/>
                </a:solidFill>
              </a:rPr>
              <a:t>■</a:t>
            </a:r>
            <a:r>
              <a:rPr lang="ja-JP" altLang="en-US" b="1">
                <a:solidFill>
                  <a:schemeClr val="bg1"/>
                </a:solidFill>
              </a:rPr>
              <a:t>　使用例　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6"/>
          <p:cNvSpPr>
            <a:spLocks noChangeArrowheads="1"/>
          </p:cNvSpPr>
          <p:nvPr/>
        </p:nvSpPr>
        <p:spPr bwMode="auto">
          <a:xfrm>
            <a:off x="684213" y="1844675"/>
            <a:ext cx="7920037" cy="48942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ja-JP"/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0825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4800" smtClean="0">
                <a:latin typeface="Times New Roman" panose="02020603050405020304" pitchFamily="18" charset="0"/>
              </a:rPr>
              <a:t>  </a:t>
            </a:r>
            <a:r>
              <a:rPr lang="en-US" altLang="ja-JP" sz="4800" smtClean="0">
                <a:latin typeface="ＭＳ Ｐゴシック" panose="020B0600070205080204" pitchFamily="50" charset="-128"/>
              </a:rPr>
              <a:t>INDEX</a:t>
            </a:r>
            <a:r>
              <a:rPr lang="ja-JP" altLang="en-US" sz="4800" smtClean="0">
                <a:latin typeface="ＭＳ Ｐゴシック" panose="020B0600070205080204" pitchFamily="50" charset="-128"/>
              </a:rPr>
              <a:t>関数</a:t>
            </a:r>
            <a:r>
              <a:rPr lang="ja-JP" altLang="en-US" sz="4000" smtClean="0"/>
              <a:t> </a:t>
            </a:r>
          </a:p>
        </p:txBody>
      </p:sp>
      <p:graphicFrame>
        <p:nvGraphicFramePr>
          <p:cNvPr id="32852" name="Group 84"/>
          <p:cNvGraphicFramePr>
            <a:graphicFrameLocks noGrp="1"/>
          </p:cNvGraphicFramePr>
          <p:nvPr>
            <p:ph sz="half" idx="2"/>
          </p:nvPr>
        </p:nvGraphicFramePr>
        <p:xfrm>
          <a:off x="684213" y="765175"/>
          <a:ext cx="7920037" cy="935038"/>
        </p:xfrm>
        <a:graphic>
          <a:graphicData uri="http://schemas.openxmlformats.org/drawingml/2006/table">
            <a:tbl>
              <a:tblPr/>
              <a:tblGrid>
                <a:gridCol w="1150937"/>
                <a:gridCol w="6769100"/>
              </a:tblGrid>
              <a:tr h="5032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　式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= INDEX(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対象範囲，行番号，列番号</a:t>
                      </a: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機　能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指定した行位置と列位置が交差したセルのデータを参照する。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7"/>
          <p:cNvSpPr>
            <a:spLocks noChangeArrowheads="1"/>
          </p:cNvSpPr>
          <p:nvPr/>
        </p:nvSpPr>
        <p:spPr bwMode="auto">
          <a:xfrm>
            <a:off x="6156325" y="3190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/>
              <a:t>　</a:t>
            </a:r>
          </a:p>
        </p:txBody>
      </p:sp>
      <p:sp>
        <p:nvSpPr>
          <p:cNvPr id="13328" name="Rectangle 23"/>
          <p:cNvSpPr>
            <a:spLocks noChangeArrowheads="1"/>
          </p:cNvSpPr>
          <p:nvPr/>
        </p:nvSpPr>
        <p:spPr bwMode="auto">
          <a:xfrm>
            <a:off x="684213" y="1870075"/>
            <a:ext cx="1639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b="1">
                <a:solidFill>
                  <a:schemeClr val="bg1"/>
                </a:solidFill>
              </a:rPr>
              <a:t>■</a:t>
            </a:r>
            <a:r>
              <a:rPr lang="ja-JP" altLang="en-US" b="1">
                <a:solidFill>
                  <a:schemeClr val="bg1"/>
                </a:solidFill>
              </a:rPr>
              <a:t>　使用例　■</a:t>
            </a:r>
          </a:p>
        </p:txBody>
      </p:sp>
      <p:sp>
        <p:nvSpPr>
          <p:cNvPr id="13329" name="Rectangle 60"/>
          <p:cNvSpPr>
            <a:spLocks noChangeArrowheads="1"/>
          </p:cNvSpPr>
          <p:nvPr/>
        </p:nvSpPr>
        <p:spPr bwMode="auto">
          <a:xfrm>
            <a:off x="900113" y="2205038"/>
            <a:ext cx="74358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　発駅コードと着駅コードをセル「</a:t>
            </a:r>
            <a:r>
              <a:rPr lang="en-US" altLang="ja-JP">
                <a:solidFill>
                  <a:schemeClr val="bg1"/>
                </a:solidFill>
                <a:latin typeface="ＭＳ Ｐゴシック" panose="020B0600070205080204" pitchFamily="50" charset="-128"/>
              </a:rPr>
              <a:t>E3</a:t>
            </a:r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」と</a:t>
            </a:r>
            <a:r>
              <a:rPr lang="en-US" altLang="ja-JP">
                <a:solidFill>
                  <a:schemeClr val="bg1"/>
                </a:solidFill>
                <a:latin typeface="ＭＳ Ｐゴシック" panose="020B0600070205080204" pitchFamily="50" charset="-128"/>
              </a:rPr>
              <a:t>｢E4｣</a:t>
            </a:r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にそれぞれ入力し、運賃表より該当する運賃をセル</a:t>
            </a:r>
            <a:r>
              <a:rPr lang="en-US" altLang="ja-JP">
                <a:solidFill>
                  <a:schemeClr val="bg1"/>
                </a:solidFill>
                <a:latin typeface="ＭＳ Ｐゴシック" panose="020B0600070205080204" pitchFamily="50" charset="-128"/>
              </a:rPr>
              <a:t>｢E5｣</a:t>
            </a:r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に求める。</a:t>
            </a:r>
          </a:p>
          <a:p>
            <a:pPr algn="l" eaLnBrk="1" hangingPunct="1"/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 　</a:t>
            </a:r>
            <a:r>
              <a:rPr lang="en-US" altLang="ja-JP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｢E5｣ =INDEX(D11:F13,E3,E4)</a:t>
            </a:r>
          </a:p>
        </p:txBody>
      </p:sp>
      <p:graphicFrame>
        <p:nvGraphicFramePr>
          <p:cNvPr id="13330" name="Object 73"/>
          <p:cNvGraphicFramePr>
            <a:graphicFrameLocks noGrp="1" noChangeAspect="1"/>
          </p:cNvGraphicFramePr>
          <p:nvPr>
            <p:ph sz="half" idx="1"/>
          </p:nvPr>
        </p:nvGraphicFramePr>
        <p:xfrm>
          <a:off x="1116013" y="3141663"/>
          <a:ext cx="7056437" cy="352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ビットマップ イメージ" r:id="rId4" imgW="6792273" imgH="4238095" progId="Paint.Picture">
                  <p:embed/>
                </p:oleObj>
              </mc:Choice>
              <mc:Fallback>
                <p:oleObj name="ビットマップ イメージ" r:id="rId4" imgW="6792273" imgH="4238095" progId="Paint.Picture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141663"/>
                        <a:ext cx="7056437" cy="3527425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8"/>
          <p:cNvSpPr>
            <a:spLocks noChangeArrowheads="1"/>
          </p:cNvSpPr>
          <p:nvPr/>
        </p:nvSpPr>
        <p:spPr bwMode="auto">
          <a:xfrm>
            <a:off x="684213" y="1844675"/>
            <a:ext cx="7920037" cy="48942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ja-JP"/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0825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4800" smtClean="0">
                <a:latin typeface="ＭＳ Ｐゴシック" panose="020B0600070205080204" pitchFamily="50" charset="-128"/>
              </a:rPr>
              <a:t>  RANK</a:t>
            </a:r>
            <a:r>
              <a:rPr lang="ja-JP" altLang="en-US" sz="4800" smtClean="0">
                <a:latin typeface="ＭＳ Ｐゴシック" panose="020B0600070205080204" pitchFamily="50" charset="-128"/>
              </a:rPr>
              <a:t>関数</a:t>
            </a:r>
            <a:r>
              <a:rPr lang="ja-JP" altLang="en-US" sz="4000" smtClean="0"/>
              <a:t> </a:t>
            </a:r>
          </a:p>
        </p:txBody>
      </p:sp>
      <p:graphicFrame>
        <p:nvGraphicFramePr>
          <p:cNvPr id="28746" name="Group 74"/>
          <p:cNvGraphicFramePr>
            <a:graphicFrameLocks noGrp="1"/>
          </p:cNvGraphicFramePr>
          <p:nvPr>
            <p:ph sz="half" idx="2"/>
          </p:nvPr>
        </p:nvGraphicFramePr>
        <p:xfrm>
          <a:off x="684213" y="765175"/>
          <a:ext cx="7920037" cy="935038"/>
        </p:xfrm>
        <a:graphic>
          <a:graphicData uri="http://schemas.openxmlformats.org/drawingml/2006/table">
            <a:tbl>
              <a:tblPr/>
              <a:tblGrid>
                <a:gridCol w="1150937"/>
                <a:gridCol w="6769100"/>
              </a:tblGrid>
              <a:tr h="4873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　式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= RANK(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数値，範囲，順序</a:t>
                      </a: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機　能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範囲内のデータについて昇順や降順に順位をつける。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5" name="Rectangle 7"/>
          <p:cNvSpPr>
            <a:spLocks noChangeArrowheads="1"/>
          </p:cNvSpPr>
          <p:nvPr/>
        </p:nvSpPr>
        <p:spPr bwMode="auto">
          <a:xfrm>
            <a:off x="6156325" y="3190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/>
              <a:t>　</a:t>
            </a:r>
          </a:p>
        </p:txBody>
      </p:sp>
      <p:sp>
        <p:nvSpPr>
          <p:cNvPr id="15376" name="Rectangle 64"/>
          <p:cNvSpPr>
            <a:spLocks noChangeArrowheads="1"/>
          </p:cNvSpPr>
          <p:nvPr/>
        </p:nvSpPr>
        <p:spPr bwMode="auto">
          <a:xfrm>
            <a:off x="900113" y="2205038"/>
            <a:ext cx="7435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r>
              <a:rPr lang="en-US" altLang="ja-JP">
                <a:solidFill>
                  <a:schemeClr val="bg1"/>
                </a:solidFill>
                <a:latin typeface="ＭＳ Ｐゴシック" panose="020B0600070205080204" pitchFamily="50" charset="-128"/>
              </a:rPr>
              <a:t>C</a:t>
            </a:r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列の「得点」をもとにセル「</a:t>
            </a:r>
            <a:r>
              <a:rPr lang="en-US" altLang="ja-JP">
                <a:solidFill>
                  <a:schemeClr val="bg1"/>
                </a:solidFill>
                <a:latin typeface="ＭＳ Ｐゴシック" panose="020B0600070205080204" pitchFamily="50" charset="-128"/>
              </a:rPr>
              <a:t>C4</a:t>
            </a:r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」の値の順位（降順）をセル</a:t>
            </a:r>
            <a:r>
              <a:rPr lang="en-US" altLang="ja-JP">
                <a:solidFill>
                  <a:schemeClr val="bg1"/>
                </a:solidFill>
                <a:latin typeface="ＭＳ Ｐゴシック" panose="020B0600070205080204" pitchFamily="50" charset="-128"/>
              </a:rPr>
              <a:t>｢D4｣</a:t>
            </a:r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に求める。</a:t>
            </a:r>
          </a:p>
          <a:p>
            <a:pPr algn="l" eaLnBrk="1" hangingPunct="1"/>
            <a:r>
              <a:rPr lang="ja-JP" altLang="en-US" b="1">
                <a:solidFill>
                  <a:srgbClr val="FF0000"/>
                </a:solidFill>
                <a:latin typeface="ＭＳ Ｐゴシック" panose="020B0600070205080204" pitchFamily="50" charset="-128"/>
              </a:rPr>
              <a:t>　</a:t>
            </a:r>
            <a:r>
              <a:rPr lang="en-US" altLang="ja-JP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｢D4｣ =RANK(C4,$C$4:$C$8,0)</a:t>
            </a:r>
          </a:p>
        </p:txBody>
      </p:sp>
      <p:graphicFrame>
        <p:nvGraphicFramePr>
          <p:cNvPr id="15377" name="Object 66"/>
          <p:cNvGraphicFramePr>
            <a:graphicFrameLocks noGrp="1" noChangeAspect="1"/>
          </p:cNvGraphicFramePr>
          <p:nvPr>
            <p:ph sz="half" idx="1"/>
          </p:nvPr>
        </p:nvGraphicFramePr>
        <p:xfrm>
          <a:off x="1116013" y="2852738"/>
          <a:ext cx="7056437" cy="381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ビットマップ イメージ" r:id="rId4" imgW="7066667" imgH="3115110" progId="Paint.Picture">
                  <p:embed/>
                </p:oleObj>
              </mc:Choice>
              <mc:Fallback>
                <p:oleObj name="ビットマップ イメージ" r:id="rId4" imgW="7066667" imgH="3115110" progId="Paint.Picture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52738"/>
                        <a:ext cx="7056437" cy="381635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8" name="Rectangle 75"/>
          <p:cNvSpPr>
            <a:spLocks noChangeArrowheads="1"/>
          </p:cNvSpPr>
          <p:nvPr/>
        </p:nvSpPr>
        <p:spPr bwMode="auto">
          <a:xfrm>
            <a:off x="684213" y="1870075"/>
            <a:ext cx="1639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b="1">
                <a:solidFill>
                  <a:schemeClr val="bg1"/>
                </a:solidFill>
              </a:rPr>
              <a:t>■</a:t>
            </a:r>
            <a:r>
              <a:rPr lang="ja-JP" altLang="en-US" b="1">
                <a:solidFill>
                  <a:schemeClr val="bg1"/>
                </a:solidFill>
              </a:rPr>
              <a:t>　使用例　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7"/>
          <p:cNvSpPr>
            <a:spLocks noChangeArrowheads="1"/>
          </p:cNvSpPr>
          <p:nvPr/>
        </p:nvSpPr>
        <p:spPr bwMode="auto">
          <a:xfrm>
            <a:off x="684213" y="1844675"/>
            <a:ext cx="7920037" cy="48942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ja-JP"/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0825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4800" smtClean="0">
                <a:latin typeface="ＭＳ Ｐゴシック" panose="020B0600070205080204" pitchFamily="50" charset="-128"/>
              </a:rPr>
              <a:t>  LARGE</a:t>
            </a:r>
            <a:r>
              <a:rPr lang="ja-JP" altLang="en-US" sz="4800" smtClean="0">
                <a:latin typeface="ＭＳ Ｐゴシック" panose="020B0600070205080204" pitchFamily="50" charset="-128"/>
              </a:rPr>
              <a:t>関数</a:t>
            </a:r>
            <a:r>
              <a:rPr lang="ja-JP" altLang="en-US" sz="4000" smtClean="0"/>
              <a:t> </a:t>
            </a:r>
          </a:p>
        </p:txBody>
      </p:sp>
      <p:graphicFrame>
        <p:nvGraphicFramePr>
          <p:cNvPr id="30787" name="Group 67"/>
          <p:cNvGraphicFramePr>
            <a:graphicFrameLocks noGrp="1"/>
          </p:cNvGraphicFramePr>
          <p:nvPr>
            <p:ph sz="half" idx="2"/>
          </p:nvPr>
        </p:nvGraphicFramePr>
        <p:xfrm>
          <a:off x="684213" y="765175"/>
          <a:ext cx="7920037" cy="935038"/>
        </p:xfrm>
        <a:graphic>
          <a:graphicData uri="http://schemas.openxmlformats.org/drawingml/2006/table">
            <a:tbl>
              <a:tblPr/>
              <a:tblGrid>
                <a:gridCol w="1150937"/>
                <a:gridCol w="6769100"/>
              </a:tblGrid>
              <a:tr h="5032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　式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= LARGE(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範囲，ｎ</a:t>
                      </a: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機　能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範囲内のｎ番目に大きい数値を求める。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7"/>
          <p:cNvSpPr>
            <a:spLocks noChangeArrowheads="1"/>
          </p:cNvSpPr>
          <p:nvPr/>
        </p:nvSpPr>
        <p:spPr bwMode="auto">
          <a:xfrm>
            <a:off x="6156325" y="3190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/>
              <a:t>　</a:t>
            </a:r>
          </a:p>
        </p:txBody>
      </p:sp>
      <p:graphicFrame>
        <p:nvGraphicFramePr>
          <p:cNvPr id="17424" name="Object 59"/>
          <p:cNvGraphicFramePr>
            <a:graphicFrameLocks noGrp="1" noChangeAspect="1"/>
          </p:cNvGraphicFramePr>
          <p:nvPr>
            <p:ph sz="half" idx="1"/>
          </p:nvPr>
        </p:nvGraphicFramePr>
        <p:xfrm>
          <a:off x="1116013" y="2852738"/>
          <a:ext cx="7056437" cy="381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ビットマップ イメージ" r:id="rId4" imgW="6477904" imgH="3390476" progId="Paint.Picture">
                  <p:embed/>
                </p:oleObj>
              </mc:Choice>
              <mc:Fallback>
                <p:oleObj name="ビットマップ イメージ" r:id="rId4" imgW="6477904" imgH="3390476" progId="Paint.Picture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52738"/>
                        <a:ext cx="7056437" cy="381635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5" name="Rectangle 61"/>
          <p:cNvSpPr>
            <a:spLocks noChangeArrowheads="1"/>
          </p:cNvSpPr>
          <p:nvPr/>
        </p:nvSpPr>
        <p:spPr bwMode="auto">
          <a:xfrm>
            <a:off x="990600" y="2205038"/>
            <a:ext cx="7345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r>
              <a:rPr lang="en-US" altLang="ja-JP">
                <a:solidFill>
                  <a:schemeClr val="bg1"/>
                </a:solidFill>
                <a:latin typeface="ＭＳ Ｐゴシック" panose="020B0600070205080204" pitchFamily="50" charset="-128"/>
              </a:rPr>
              <a:t>C</a:t>
            </a:r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列の「得点」を中で</a:t>
            </a:r>
            <a:r>
              <a:rPr lang="ja-JP" altLang="en-US" b="1">
                <a:solidFill>
                  <a:schemeClr val="bg1"/>
                </a:solidFill>
                <a:latin typeface="ＭＳ Ｐゴシック" panose="020B0600070205080204" pitchFamily="50" charset="-128"/>
              </a:rPr>
              <a:t>３番目に大きい</a:t>
            </a:r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値をセル「</a:t>
            </a:r>
            <a:r>
              <a:rPr lang="en-US" altLang="ja-JP">
                <a:solidFill>
                  <a:schemeClr val="bg1"/>
                </a:solidFill>
                <a:latin typeface="ＭＳ Ｐゴシック" panose="020B0600070205080204" pitchFamily="50" charset="-128"/>
              </a:rPr>
              <a:t>D10</a:t>
            </a:r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」に求める。</a:t>
            </a:r>
          </a:p>
          <a:p>
            <a:pPr algn="l" eaLnBrk="1" hangingPunct="1"/>
            <a:r>
              <a:rPr lang="ja-JP" altLang="en-US" b="1">
                <a:solidFill>
                  <a:srgbClr val="FF0000"/>
                </a:solidFill>
                <a:latin typeface="ＭＳ Ｐゴシック" panose="020B0600070205080204" pitchFamily="50" charset="-128"/>
              </a:rPr>
              <a:t>　「</a:t>
            </a:r>
            <a:r>
              <a:rPr lang="en-US" altLang="ja-JP" b="1">
                <a:solidFill>
                  <a:srgbClr val="FF0000"/>
                </a:solidFill>
                <a:latin typeface="ＭＳ Ｐゴシック" panose="020B0600070205080204" pitchFamily="50" charset="-128"/>
              </a:rPr>
              <a:t>D10</a:t>
            </a:r>
            <a:r>
              <a:rPr lang="ja-JP" altLang="en-US" b="1">
                <a:solidFill>
                  <a:srgbClr val="FF0000"/>
                </a:solidFill>
                <a:latin typeface="ＭＳ Ｐゴシック" panose="020B0600070205080204" pitchFamily="50" charset="-128"/>
              </a:rPr>
              <a:t>」 </a:t>
            </a:r>
            <a:r>
              <a:rPr lang="en-US" altLang="ja-JP" b="1">
                <a:solidFill>
                  <a:srgbClr val="FF0000"/>
                </a:solidFill>
                <a:latin typeface="ＭＳ Ｐゴシック" panose="020B0600070205080204" pitchFamily="50" charset="-128"/>
              </a:rPr>
              <a:t>=LARGE(C4:C8,3)</a:t>
            </a:r>
          </a:p>
        </p:txBody>
      </p:sp>
      <p:sp>
        <p:nvSpPr>
          <p:cNvPr id="17426" name="Rectangle 68"/>
          <p:cNvSpPr>
            <a:spLocks noChangeArrowheads="1"/>
          </p:cNvSpPr>
          <p:nvPr/>
        </p:nvSpPr>
        <p:spPr bwMode="auto">
          <a:xfrm>
            <a:off x="684213" y="1870075"/>
            <a:ext cx="1639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b="1">
                <a:solidFill>
                  <a:schemeClr val="bg1"/>
                </a:solidFill>
              </a:rPr>
              <a:t>■</a:t>
            </a:r>
            <a:r>
              <a:rPr lang="ja-JP" altLang="en-US" b="1">
                <a:solidFill>
                  <a:schemeClr val="bg1"/>
                </a:solidFill>
              </a:rPr>
              <a:t>　使用例　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4213" y="1844675"/>
            <a:ext cx="7920037" cy="48942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ja-JP"/>
          </a:p>
        </p:txBody>
      </p:sp>
      <p:sp>
        <p:nvSpPr>
          <p:cNvPr id="81923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0825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4800" smtClean="0">
                <a:latin typeface="ＭＳ Ｐゴシック" panose="020B0600070205080204" pitchFamily="50" charset="-128"/>
              </a:rPr>
              <a:t>  SMALL</a:t>
            </a:r>
            <a:r>
              <a:rPr lang="ja-JP" altLang="en-US" sz="4800" smtClean="0">
                <a:latin typeface="ＭＳ Ｐゴシック" panose="020B0600070205080204" pitchFamily="50" charset="-128"/>
              </a:rPr>
              <a:t>関数</a:t>
            </a:r>
            <a:r>
              <a:rPr lang="ja-JP" altLang="en-US" sz="4000" smtClean="0"/>
              <a:t> </a:t>
            </a:r>
          </a:p>
        </p:txBody>
      </p:sp>
      <p:graphicFrame>
        <p:nvGraphicFramePr>
          <p:cNvPr id="81955" name="Group 35"/>
          <p:cNvGraphicFramePr>
            <a:graphicFrameLocks noGrp="1"/>
          </p:cNvGraphicFramePr>
          <p:nvPr>
            <p:ph sz="half" idx="2"/>
          </p:nvPr>
        </p:nvGraphicFramePr>
        <p:xfrm>
          <a:off x="684213" y="765175"/>
          <a:ext cx="7920037" cy="935038"/>
        </p:xfrm>
        <a:graphic>
          <a:graphicData uri="http://schemas.openxmlformats.org/drawingml/2006/table">
            <a:tbl>
              <a:tblPr/>
              <a:tblGrid>
                <a:gridCol w="1150937"/>
                <a:gridCol w="6769100"/>
              </a:tblGrid>
              <a:tr h="5032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　式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= SMALL(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範囲，ｎ</a:t>
                      </a: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機　能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範囲内のｎ番目に小さい数値を求める。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6156325" y="3190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/>
              <a:t>　</a:t>
            </a:r>
          </a:p>
        </p:txBody>
      </p:sp>
      <p:sp>
        <p:nvSpPr>
          <p:cNvPr id="19472" name="Rectangle 23"/>
          <p:cNvSpPr>
            <a:spLocks noChangeArrowheads="1"/>
          </p:cNvSpPr>
          <p:nvPr/>
        </p:nvSpPr>
        <p:spPr bwMode="auto">
          <a:xfrm>
            <a:off x="971550" y="2205038"/>
            <a:ext cx="7345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r>
              <a:rPr lang="en-US" altLang="ja-JP">
                <a:solidFill>
                  <a:schemeClr val="bg1"/>
                </a:solidFill>
                <a:latin typeface="ＭＳ Ｐゴシック" panose="020B0600070205080204" pitchFamily="50" charset="-128"/>
              </a:rPr>
              <a:t>C</a:t>
            </a:r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列の「得点」を中で</a:t>
            </a:r>
            <a:r>
              <a:rPr lang="ja-JP" altLang="en-US" b="1">
                <a:solidFill>
                  <a:schemeClr val="bg1"/>
                </a:solidFill>
                <a:latin typeface="ＭＳ Ｐゴシック" panose="020B0600070205080204" pitchFamily="50" charset="-128"/>
              </a:rPr>
              <a:t>２番目に小さい</a:t>
            </a:r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値をセル「</a:t>
            </a:r>
            <a:r>
              <a:rPr lang="en-US" altLang="ja-JP">
                <a:solidFill>
                  <a:schemeClr val="bg1"/>
                </a:solidFill>
                <a:latin typeface="ＭＳ Ｐゴシック" panose="020B0600070205080204" pitchFamily="50" charset="-128"/>
              </a:rPr>
              <a:t>D10</a:t>
            </a:r>
            <a:r>
              <a:rPr lang="ja-JP" altLang="en-US">
                <a:solidFill>
                  <a:schemeClr val="bg1"/>
                </a:solidFill>
                <a:latin typeface="ＭＳ Ｐゴシック" panose="020B0600070205080204" pitchFamily="50" charset="-128"/>
              </a:rPr>
              <a:t>」に求める。</a:t>
            </a:r>
          </a:p>
          <a:p>
            <a:pPr algn="l" eaLnBrk="1" hangingPunct="1"/>
            <a:r>
              <a:rPr lang="ja-JP" altLang="en-US" b="1">
                <a:solidFill>
                  <a:srgbClr val="FF0000"/>
                </a:solidFill>
                <a:latin typeface="ＭＳ Ｐゴシック" panose="020B0600070205080204" pitchFamily="50" charset="-128"/>
              </a:rPr>
              <a:t>　「</a:t>
            </a:r>
            <a:r>
              <a:rPr lang="en-US" altLang="ja-JP" b="1">
                <a:solidFill>
                  <a:srgbClr val="FF0000"/>
                </a:solidFill>
                <a:latin typeface="ＭＳ Ｐゴシック" panose="020B0600070205080204" pitchFamily="50" charset="-128"/>
              </a:rPr>
              <a:t>D10</a:t>
            </a:r>
            <a:r>
              <a:rPr lang="ja-JP" altLang="en-US" b="1">
                <a:solidFill>
                  <a:srgbClr val="FF0000"/>
                </a:solidFill>
                <a:latin typeface="ＭＳ Ｐゴシック" panose="020B0600070205080204" pitchFamily="50" charset="-128"/>
              </a:rPr>
              <a:t>」 </a:t>
            </a:r>
            <a:r>
              <a:rPr lang="en-US" altLang="ja-JP" b="1">
                <a:solidFill>
                  <a:srgbClr val="FF0000"/>
                </a:solidFill>
                <a:latin typeface="ＭＳ Ｐゴシック" panose="020B0600070205080204" pitchFamily="50" charset="-128"/>
              </a:rPr>
              <a:t>=SMALL(C4:C8,2)</a:t>
            </a:r>
          </a:p>
        </p:txBody>
      </p:sp>
      <p:graphicFrame>
        <p:nvGraphicFramePr>
          <p:cNvPr id="19473" name="Object 24"/>
          <p:cNvGraphicFramePr>
            <a:graphicFrameLocks noGrp="1" noChangeAspect="1"/>
          </p:cNvGraphicFramePr>
          <p:nvPr>
            <p:ph sz="half" idx="1"/>
          </p:nvPr>
        </p:nvGraphicFramePr>
        <p:xfrm>
          <a:off x="1116013" y="2852738"/>
          <a:ext cx="7056437" cy="381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ビットマップ イメージ" r:id="rId4" imgW="6466667" imgH="3400900" progId="Paint.Picture">
                  <p:embed/>
                </p:oleObj>
              </mc:Choice>
              <mc:Fallback>
                <p:oleObj name="ビットマップ イメージ" r:id="rId4" imgW="6466667" imgH="3400900" progId="Paint.Picture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52738"/>
                        <a:ext cx="7056437" cy="381635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4" name="Rectangle 36"/>
          <p:cNvSpPr>
            <a:spLocks noChangeArrowheads="1"/>
          </p:cNvSpPr>
          <p:nvPr/>
        </p:nvSpPr>
        <p:spPr bwMode="auto">
          <a:xfrm>
            <a:off x="684213" y="1870075"/>
            <a:ext cx="1639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b="1">
                <a:solidFill>
                  <a:schemeClr val="bg1"/>
                </a:solidFill>
              </a:rPr>
              <a:t>■</a:t>
            </a:r>
            <a:r>
              <a:rPr lang="ja-JP" altLang="en-US" b="1">
                <a:solidFill>
                  <a:schemeClr val="bg1"/>
                </a:solidFill>
              </a:rPr>
              <a:t>　使用例　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8"/>
          <p:cNvSpPr>
            <a:spLocks noChangeArrowheads="1"/>
          </p:cNvSpPr>
          <p:nvPr/>
        </p:nvSpPr>
        <p:spPr bwMode="auto">
          <a:xfrm>
            <a:off x="684213" y="1844675"/>
            <a:ext cx="7920037" cy="48942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ja-JP"/>
          </a:p>
        </p:txBody>
      </p:sp>
      <p:graphicFrame>
        <p:nvGraphicFramePr>
          <p:cNvPr id="37008" name="Group 144"/>
          <p:cNvGraphicFramePr>
            <a:graphicFrameLocks noGrp="1"/>
          </p:cNvGraphicFramePr>
          <p:nvPr>
            <p:ph sz="half" idx="2"/>
          </p:nvPr>
        </p:nvGraphicFramePr>
        <p:xfrm>
          <a:off x="684213" y="765175"/>
          <a:ext cx="7920037" cy="928688"/>
        </p:xfrm>
        <a:graphic>
          <a:graphicData uri="http://schemas.openxmlformats.org/drawingml/2006/table">
            <a:tbl>
              <a:tblPr/>
              <a:tblGrid>
                <a:gridCol w="1150937"/>
                <a:gridCol w="6769100"/>
              </a:tblGrid>
              <a:tr h="5032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書　式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= COUNTIF (</a:t>
                      </a: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範囲，条件</a:t>
                      </a: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機　能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対象範囲内のデータで、条件を満たすデータの個数を求める。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18" name="Rectangle 7"/>
          <p:cNvSpPr>
            <a:spLocks noChangeArrowheads="1"/>
          </p:cNvSpPr>
          <p:nvPr/>
        </p:nvSpPr>
        <p:spPr bwMode="auto">
          <a:xfrm>
            <a:off x="6156325" y="3190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/>
              <a:t>　</a:t>
            </a:r>
          </a:p>
        </p:txBody>
      </p:sp>
      <p:sp>
        <p:nvSpPr>
          <p:cNvPr id="21519" name="Rectangle 134"/>
          <p:cNvSpPr>
            <a:spLocks noChangeArrowheads="1"/>
          </p:cNvSpPr>
          <p:nvPr/>
        </p:nvSpPr>
        <p:spPr bwMode="auto">
          <a:xfrm>
            <a:off x="971550" y="2205038"/>
            <a:ext cx="7345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>
                <a:solidFill>
                  <a:schemeClr val="bg2"/>
                </a:solidFill>
                <a:latin typeface="ＭＳ Ｐゴシック" panose="020B0600070205080204" pitchFamily="50" charset="-128"/>
              </a:rPr>
              <a:t>　</a:t>
            </a:r>
            <a:r>
              <a:rPr lang="en-US" altLang="ja-JP">
                <a:solidFill>
                  <a:schemeClr val="bg2"/>
                </a:solidFill>
                <a:latin typeface="ＭＳ Ｐゴシック" panose="020B0600070205080204" pitchFamily="50" charset="-128"/>
              </a:rPr>
              <a:t>C</a:t>
            </a:r>
            <a:r>
              <a:rPr lang="ja-JP" altLang="en-US">
                <a:solidFill>
                  <a:schemeClr val="bg2"/>
                </a:solidFill>
                <a:latin typeface="ＭＳ Ｐゴシック" panose="020B0600070205080204" pitchFamily="50" charset="-128"/>
              </a:rPr>
              <a:t>列の「得点」の中から</a:t>
            </a:r>
            <a:r>
              <a:rPr lang="en-US" altLang="ja-JP">
                <a:solidFill>
                  <a:schemeClr val="bg2"/>
                </a:solidFill>
                <a:latin typeface="ＭＳ Ｐゴシック" panose="020B0600070205080204" pitchFamily="50" charset="-128"/>
              </a:rPr>
              <a:t>70</a:t>
            </a:r>
            <a:r>
              <a:rPr lang="ja-JP" altLang="en-US">
                <a:solidFill>
                  <a:schemeClr val="bg2"/>
                </a:solidFill>
                <a:latin typeface="ＭＳ Ｐゴシック" panose="020B0600070205080204" pitchFamily="50" charset="-128"/>
              </a:rPr>
              <a:t>点以上の生徒数をセル</a:t>
            </a:r>
            <a:r>
              <a:rPr lang="en-US" altLang="ja-JP">
                <a:solidFill>
                  <a:schemeClr val="bg2"/>
                </a:solidFill>
                <a:latin typeface="ＭＳ Ｐゴシック" panose="020B0600070205080204" pitchFamily="50" charset="-128"/>
              </a:rPr>
              <a:t>｢D10｣</a:t>
            </a:r>
            <a:r>
              <a:rPr lang="ja-JP" altLang="en-US">
                <a:solidFill>
                  <a:schemeClr val="bg2"/>
                </a:solidFill>
                <a:latin typeface="ＭＳ Ｐゴシック" panose="020B0600070205080204" pitchFamily="50" charset="-128"/>
              </a:rPr>
              <a:t>に求める。</a:t>
            </a:r>
          </a:p>
          <a:p>
            <a:pPr algn="l" eaLnBrk="1" hangingPunct="1"/>
            <a:r>
              <a:rPr lang="ja-JP" altLang="en-US" b="1">
                <a:solidFill>
                  <a:srgbClr val="FF0000"/>
                </a:solidFill>
                <a:latin typeface="ＭＳ Ｐゴシック" panose="020B0600070205080204" pitchFamily="50" charset="-128"/>
              </a:rPr>
              <a:t>　</a:t>
            </a:r>
            <a:r>
              <a:rPr lang="en-US" altLang="ja-JP" b="1">
                <a:solidFill>
                  <a:srgbClr val="FF0000"/>
                </a:solidFill>
                <a:latin typeface="ＭＳ Ｐゴシック" panose="020B0600070205080204" pitchFamily="50" charset="-128"/>
              </a:rPr>
              <a:t>｢D10｣ =COUNTIF(C4:C8,"&gt;=70")</a:t>
            </a:r>
          </a:p>
        </p:txBody>
      </p:sp>
      <p:graphicFrame>
        <p:nvGraphicFramePr>
          <p:cNvPr id="21520" name="Object 135"/>
          <p:cNvGraphicFramePr>
            <a:graphicFrameLocks noGrp="1" noChangeAspect="1"/>
          </p:cNvGraphicFramePr>
          <p:nvPr>
            <p:ph sz="half" idx="1"/>
          </p:nvPr>
        </p:nvGraphicFramePr>
        <p:xfrm>
          <a:off x="1116013" y="2852738"/>
          <a:ext cx="7056437" cy="381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ビットマップ イメージ" r:id="rId4" imgW="6287378" imgH="3428571" progId="Paint.Picture">
                  <p:embed/>
                </p:oleObj>
              </mc:Choice>
              <mc:Fallback>
                <p:oleObj name="ビットマップ イメージ" r:id="rId4" imgW="6287378" imgH="3428571" progId="Paint.Picture">
                  <p:embed/>
                  <p:pic>
                    <p:nvPicPr>
                      <p:cNvPr id="0" name="Objec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52738"/>
                        <a:ext cx="7056437" cy="3816350"/>
                      </a:xfrm>
                      <a:prstGeom prst="rect">
                        <a:avLst/>
                      </a:prstGeom>
                      <a:noFill/>
                      <a:ln w="9525" cap="flat" cmpd="sng" algn="ctr">
                        <a:solidFill>
                          <a:srgbClr val="000000"/>
                        </a:solidFill>
                        <a:prstDash val="solid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1" name="Rectangle 145"/>
          <p:cNvSpPr>
            <a:spLocks noChangeArrowheads="1"/>
          </p:cNvSpPr>
          <p:nvPr/>
        </p:nvSpPr>
        <p:spPr bwMode="auto">
          <a:xfrm>
            <a:off x="684213" y="1870075"/>
            <a:ext cx="1639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b="1">
                <a:solidFill>
                  <a:schemeClr val="bg1"/>
                </a:solidFill>
              </a:rPr>
              <a:t>■</a:t>
            </a:r>
            <a:r>
              <a:rPr lang="ja-JP" altLang="en-US" b="1">
                <a:solidFill>
                  <a:schemeClr val="bg1"/>
                </a:solidFill>
              </a:rPr>
              <a:t>　使用例　■</a:t>
            </a:r>
          </a:p>
        </p:txBody>
      </p:sp>
      <p:sp>
        <p:nvSpPr>
          <p:cNvPr id="37012" name="Rectangle 148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0825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4800" smtClean="0">
                <a:latin typeface="ＭＳ Ｐゴシック" panose="020B0600070205080204" pitchFamily="50" charset="-128"/>
              </a:rPr>
              <a:t>  COUNTIF</a:t>
            </a:r>
            <a:r>
              <a:rPr lang="ja-JP" altLang="en-US" sz="4800" smtClean="0">
                <a:latin typeface="ＭＳ Ｐゴシック" panose="020B0600070205080204" pitchFamily="50" charset="-128"/>
              </a:rPr>
              <a:t>関数</a:t>
            </a:r>
            <a:r>
              <a:rPr lang="ja-JP" altLang="en-US" sz="4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2336</TotalTime>
  <Words>1711</Words>
  <Application>Microsoft Office PowerPoint</Application>
  <PresentationFormat>画面に合わせる (4:3)</PresentationFormat>
  <Paragraphs>200</Paragraphs>
  <Slides>13</Slides>
  <Notes>13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2" baseType="lpstr">
      <vt:lpstr>ＭＳ Ｐゴシック</vt:lpstr>
      <vt:lpstr>ＭＳ Ｐ明朝</vt:lpstr>
      <vt:lpstr>ＭＳ 明朝</vt:lpstr>
      <vt:lpstr>Arial</vt:lpstr>
      <vt:lpstr>Arial Black</vt:lpstr>
      <vt:lpstr>Times New Roman</vt:lpstr>
      <vt:lpstr>Wingdings</vt:lpstr>
      <vt:lpstr>Glass Layers</vt:lpstr>
      <vt:lpstr>ビットマップ イメージ</vt:lpstr>
      <vt:lpstr>表計算ソフトウェア 関数の利用（応用編）</vt:lpstr>
      <vt:lpstr>  学習する関数</vt:lpstr>
      <vt:lpstr>  VLOOKUP関数 </vt:lpstr>
      <vt:lpstr>  HLOOKUP関数</vt:lpstr>
      <vt:lpstr>  INDEX関数 </vt:lpstr>
      <vt:lpstr>  RANK関数 </vt:lpstr>
      <vt:lpstr>  LARGE関数 </vt:lpstr>
      <vt:lpstr>  SMALL関数 </vt:lpstr>
      <vt:lpstr>  COUNTIF関数 </vt:lpstr>
      <vt:lpstr>  SUMIF関数 </vt:lpstr>
      <vt:lpstr>  LEFT関数 ，RIGHT関数 </vt:lpstr>
      <vt:lpstr>  VALUE関数 </vt:lpstr>
      <vt:lpstr>  DSUM関数 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Excelでよく使われる関数</dc:title>
  <dc:creator>jyku07</dc:creator>
  <cp:lastModifiedBy>jyku07</cp:lastModifiedBy>
  <cp:revision>132</cp:revision>
  <dcterms:created xsi:type="dcterms:W3CDTF">2006-11-26T14:16:55Z</dcterms:created>
  <dcterms:modified xsi:type="dcterms:W3CDTF">2015-01-29T08:15:51Z</dcterms:modified>
</cp:coreProperties>
</file>