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56" r:id="rId2"/>
    <p:sldId id="260" r:id="rId3"/>
    <p:sldId id="261" r:id="rId4"/>
    <p:sldId id="275" r:id="rId5"/>
    <p:sldId id="258" r:id="rId6"/>
    <p:sldId id="264" r:id="rId7"/>
    <p:sldId id="267" r:id="rId8"/>
    <p:sldId id="265" r:id="rId9"/>
    <p:sldId id="266" r:id="rId10"/>
    <p:sldId id="269" r:id="rId11"/>
    <p:sldId id="271" r:id="rId12"/>
    <p:sldId id="272" r:id="rId13"/>
    <p:sldId id="273" r:id="rId14"/>
    <p:sldId id="274" r:id="rId15"/>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1" autoAdjust="0"/>
    <p:restoredTop sz="96429" autoAdjust="0"/>
  </p:normalViewPr>
  <p:slideViewPr>
    <p:cSldViewPr showGuides="1">
      <p:cViewPr varScale="1">
        <p:scale>
          <a:sx n="113" d="100"/>
          <a:sy n="113" d="100"/>
        </p:scale>
        <p:origin x="14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US" altLang="ja-JP"/>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ltLang="ja-JP"/>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ACE15AD-4ED1-48B1-8B76-12E7F7EA6C58}" type="slidenum">
              <a:rPr lang="en-US" altLang="ja-JP"/>
              <a:pPr>
                <a:defRPr/>
              </a:pPr>
              <a:t>‹#›</a:t>
            </a:fld>
            <a:endParaRPr lang="en-US" altLang="ja-JP"/>
          </a:p>
        </p:txBody>
      </p:sp>
    </p:spTree>
    <p:extLst>
      <p:ext uri="{BB962C8B-B14F-4D97-AF65-F5344CB8AC3E}">
        <p14:creationId xmlns:p14="http://schemas.microsoft.com/office/powerpoint/2010/main" val="2143080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CC979F8A-94ED-4EB7-A411-24C514F905EA}" type="slidenum">
              <a:rPr lang="en-US" altLang="ja-JP"/>
              <a:pPr algn="r"/>
              <a:t>1</a:t>
            </a:fld>
            <a:endParaRPr lang="en-US" altLang="ja-JP"/>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ja-JP" altLang="en-US" smtClean="0"/>
              <a:t>表計算ソフトウェアにおける関数の利用について学習しましょう。</a:t>
            </a:r>
          </a:p>
          <a:p>
            <a:pPr eaLnBrk="1" hangingPunct="1"/>
            <a:r>
              <a:rPr lang="ja-JP" altLang="en-US" smtClean="0"/>
              <a:t>ここではエクセル２００３を使用し、基本的な関数について学習します。</a:t>
            </a:r>
          </a:p>
        </p:txBody>
      </p:sp>
    </p:spTree>
    <p:extLst>
      <p:ext uri="{BB962C8B-B14F-4D97-AF65-F5344CB8AC3E}">
        <p14:creationId xmlns:p14="http://schemas.microsoft.com/office/powerpoint/2010/main" val="2910403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F4A830F5-4E92-4E4C-AE95-CE200592F704}" type="slidenum">
              <a:rPr lang="en-US" altLang="ja-JP"/>
              <a:pPr algn="r"/>
              <a:t>10</a:t>
            </a:fld>
            <a:endParaRPr lang="en-US" altLang="ja-JP"/>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IF</a:t>
            </a:r>
            <a:r>
              <a:rPr lang="ja-JP" altLang="en-US" smtClean="0"/>
              <a:t>関数についてです。</a:t>
            </a:r>
          </a:p>
          <a:p>
            <a:pPr eaLnBrk="1" hangingPunct="1"/>
            <a:r>
              <a:rPr lang="en-US" altLang="ja-JP" smtClean="0"/>
              <a:t>IF</a:t>
            </a:r>
            <a:r>
              <a:rPr lang="ja-JP" altLang="en-US" smtClean="0"/>
              <a:t>関数は、セルの内容を判断してその内容に応じて表示内容を切り替える場合に使用します。</a:t>
            </a:r>
          </a:p>
          <a:p>
            <a:pPr eaLnBrk="1" hangingPunct="1"/>
            <a:r>
              <a:rPr lang="ja-JP" altLang="en-US" smtClean="0"/>
              <a:t>使用例のように セル「</a:t>
            </a:r>
            <a:r>
              <a:rPr lang="en-US" altLang="ja-JP" smtClean="0"/>
              <a:t>B</a:t>
            </a:r>
            <a:r>
              <a:rPr lang="ja-JP" altLang="en-US" smtClean="0"/>
              <a:t>２」に入力された数値が ４０以上であるならば 「○」を、 </a:t>
            </a:r>
            <a:r>
              <a:rPr lang="en-US" altLang="ja-JP" smtClean="0"/>
              <a:t>40</a:t>
            </a:r>
            <a:r>
              <a:rPr lang="ja-JP" altLang="en-US" smtClean="0"/>
              <a:t>未満であるならば 「</a:t>
            </a:r>
            <a:r>
              <a:rPr lang="en-US" altLang="ja-JP" smtClean="0"/>
              <a:t>×</a:t>
            </a:r>
            <a:r>
              <a:rPr lang="ja-JP" altLang="en-US" smtClean="0"/>
              <a:t>」を</a:t>
            </a:r>
          </a:p>
          <a:p>
            <a:pPr eaLnBrk="1" hangingPunct="1"/>
            <a:r>
              <a:rPr lang="ja-JP" altLang="en-US" smtClean="0"/>
              <a:t>表示したいのであれば、セル「</a:t>
            </a:r>
            <a:r>
              <a:rPr lang="en-US" altLang="ja-JP" smtClean="0"/>
              <a:t>C</a:t>
            </a:r>
            <a:r>
              <a:rPr lang="ja-JP" altLang="en-US" smtClean="0"/>
              <a:t>２」に </a:t>
            </a:r>
            <a:r>
              <a:rPr lang="en-US" altLang="ja-JP" smtClean="0"/>
              <a:t>=IF</a:t>
            </a:r>
            <a:r>
              <a:rPr lang="ja-JP" altLang="en-US" smtClean="0"/>
              <a:t>（</a:t>
            </a:r>
            <a:r>
              <a:rPr lang="en-US" altLang="ja-JP" smtClean="0"/>
              <a:t>B2&gt;=40,“○”,“×”)</a:t>
            </a:r>
            <a:r>
              <a:rPr lang="ja-JP" altLang="en-US" smtClean="0"/>
              <a:t>と入力します。 </a:t>
            </a:r>
          </a:p>
          <a:p>
            <a:pPr eaLnBrk="1" hangingPunct="1"/>
            <a:r>
              <a:rPr lang="ja-JP" altLang="en-US" smtClean="0"/>
              <a:t>それでは、操作方法について確認しましょう。</a:t>
            </a:r>
          </a:p>
          <a:p>
            <a:pPr eaLnBrk="1" hangingPunct="1"/>
            <a:endParaRPr lang="en-US" altLang="ja-JP" smtClean="0"/>
          </a:p>
        </p:txBody>
      </p:sp>
    </p:spTree>
    <p:extLst>
      <p:ext uri="{BB962C8B-B14F-4D97-AF65-F5344CB8AC3E}">
        <p14:creationId xmlns:p14="http://schemas.microsoft.com/office/powerpoint/2010/main" val="219657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BDB31E8D-5877-4BA0-BBC1-141640083BD0}" type="slidenum">
              <a:rPr lang="en-US" altLang="ja-JP"/>
              <a:pPr algn="r"/>
              <a:t>11</a:t>
            </a:fld>
            <a:endParaRPr lang="en-US" altLang="ja-JP"/>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INT</a:t>
            </a:r>
            <a:r>
              <a:rPr lang="ja-JP" altLang="en-US" smtClean="0"/>
              <a:t>関数についてです。</a:t>
            </a:r>
          </a:p>
          <a:p>
            <a:pPr eaLnBrk="1" hangingPunct="1"/>
            <a:r>
              <a:rPr lang="en-US" altLang="ja-JP" smtClean="0"/>
              <a:t>INT</a:t>
            </a:r>
            <a:r>
              <a:rPr lang="ja-JP" altLang="en-US" smtClean="0"/>
              <a:t>関数は 数値の小数点以下を切り捨てて整数にする場合に使用します。</a:t>
            </a:r>
          </a:p>
          <a:p>
            <a:pPr eaLnBrk="1" hangingPunct="1"/>
            <a:r>
              <a:rPr lang="ja-JP" altLang="en-US" smtClean="0"/>
              <a:t>使用例のように、セル「</a:t>
            </a:r>
            <a:r>
              <a:rPr lang="en-US" altLang="ja-JP" smtClean="0"/>
              <a:t>A2</a:t>
            </a:r>
            <a:r>
              <a:rPr lang="ja-JP" altLang="en-US" smtClean="0"/>
              <a:t>」に入力されている数値の小数点以下を切り捨てて、</a:t>
            </a:r>
          </a:p>
          <a:p>
            <a:pPr eaLnBrk="1" hangingPunct="1"/>
            <a:r>
              <a:rPr lang="ja-JP" altLang="en-US" smtClean="0"/>
              <a:t>整数にした結果をセル「</a:t>
            </a:r>
            <a:r>
              <a:rPr lang="en-US" altLang="ja-JP" smtClean="0"/>
              <a:t>B2</a:t>
            </a:r>
            <a:r>
              <a:rPr lang="ja-JP" altLang="en-US" smtClean="0"/>
              <a:t>」に求める場合は、セル「</a:t>
            </a:r>
            <a:r>
              <a:rPr lang="en-US" altLang="ja-JP" smtClean="0"/>
              <a:t>B2</a:t>
            </a:r>
            <a:r>
              <a:rPr lang="ja-JP" altLang="en-US" smtClean="0"/>
              <a:t>」に </a:t>
            </a:r>
            <a:r>
              <a:rPr lang="en-US" altLang="ja-JP" smtClean="0"/>
              <a:t>=INT(A2)</a:t>
            </a:r>
            <a:r>
              <a:rPr lang="ja-JP" altLang="en-US" smtClean="0"/>
              <a:t>　と入力します。 </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1212612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D42B356D-3D49-497E-A6FB-39F14952E26C}" type="slidenum">
              <a:rPr lang="en-US" altLang="ja-JP"/>
              <a:pPr algn="r"/>
              <a:t>12</a:t>
            </a:fld>
            <a:endParaRPr lang="en-US" altLang="ja-JP"/>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ROUND</a:t>
            </a:r>
            <a:r>
              <a:rPr lang="ja-JP" altLang="en-US" smtClean="0"/>
              <a:t>関数についてです。</a:t>
            </a:r>
          </a:p>
          <a:p>
            <a:pPr eaLnBrk="1" hangingPunct="1"/>
            <a:r>
              <a:rPr lang="en-US" altLang="ja-JP" smtClean="0"/>
              <a:t>ROUND</a:t>
            </a:r>
            <a:r>
              <a:rPr lang="ja-JP" altLang="en-US" smtClean="0"/>
              <a:t>関数は 小数点の桁数を指定して、数値を四捨五入する場合に使用します。</a:t>
            </a:r>
          </a:p>
          <a:p>
            <a:pPr eaLnBrk="1" hangingPunct="1"/>
            <a:r>
              <a:rPr lang="ja-JP" altLang="en-US" smtClean="0"/>
              <a:t>使用例のように、</a:t>
            </a:r>
            <a:r>
              <a:rPr lang="ja-JP" altLang="en-US" smtClean="0">
                <a:solidFill>
                  <a:schemeClr val="bg1"/>
                </a:solidFill>
              </a:rPr>
              <a:t>セル「</a:t>
            </a:r>
            <a:r>
              <a:rPr lang="en-US" altLang="ja-JP" smtClean="0">
                <a:solidFill>
                  <a:schemeClr val="bg1"/>
                </a:solidFill>
              </a:rPr>
              <a:t>A2</a:t>
            </a:r>
            <a:r>
              <a:rPr lang="ja-JP" altLang="en-US" smtClean="0">
                <a:solidFill>
                  <a:schemeClr val="bg1"/>
                </a:solidFill>
              </a:rPr>
              <a:t>」に入力されている数値の小数第</a:t>
            </a:r>
            <a:r>
              <a:rPr lang="en-US" altLang="ja-JP" smtClean="0">
                <a:solidFill>
                  <a:schemeClr val="bg1"/>
                </a:solidFill>
              </a:rPr>
              <a:t>2</a:t>
            </a:r>
            <a:r>
              <a:rPr lang="ja-JP" altLang="en-US" smtClean="0">
                <a:solidFill>
                  <a:schemeClr val="bg1"/>
                </a:solidFill>
              </a:rPr>
              <a:t>位未満を四捨五入した結果を</a:t>
            </a:r>
          </a:p>
          <a:p>
            <a:pPr eaLnBrk="1" hangingPunct="1"/>
            <a:r>
              <a:rPr lang="ja-JP" altLang="en-US" smtClean="0">
                <a:solidFill>
                  <a:schemeClr val="bg1"/>
                </a:solidFill>
              </a:rPr>
              <a:t>セル「</a:t>
            </a:r>
            <a:r>
              <a:rPr lang="en-US" altLang="ja-JP" smtClean="0">
                <a:solidFill>
                  <a:schemeClr val="bg1"/>
                </a:solidFill>
              </a:rPr>
              <a:t>B2</a:t>
            </a:r>
            <a:r>
              <a:rPr lang="ja-JP" altLang="en-US" smtClean="0">
                <a:solidFill>
                  <a:schemeClr val="bg1"/>
                </a:solidFill>
              </a:rPr>
              <a:t>」に求める場合は、セル「</a:t>
            </a:r>
            <a:r>
              <a:rPr lang="en-US" altLang="ja-JP" smtClean="0">
                <a:solidFill>
                  <a:schemeClr val="bg1"/>
                </a:solidFill>
              </a:rPr>
              <a:t>B2</a:t>
            </a:r>
            <a:r>
              <a:rPr lang="ja-JP" altLang="en-US" smtClean="0">
                <a:solidFill>
                  <a:schemeClr val="bg1"/>
                </a:solidFill>
              </a:rPr>
              <a:t>」に </a:t>
            </a:r>
            <a:r>
              <a:rPr lang="en-US" altLang="ja-JP" smtClean="0">
                <a:solidFill>
                  <a:schemeClr val="bg1"/>
                </a:solidFill>
              </a:rPr>
              <a:t>=ROUND</a:t>
            </a:r>
            <a:r>
              <a:rPr lang="en-US" altLang="ja-JP" smtClean="0">
                <a:solidFill>
                  <a:srgbClr val="FF0000"/>
                </a:solidFill>
              </a:rPr>
              <a:t>(A2,2)</a:t>
            </a:r>
            <a:r>
              <a:rPr lang="ja-JP" altLang="en-US" smtClean="0">
                <a:solidFill>
                  <a:srgbClr val="FF0000"/>
                </a:solidFill>
              </a:rPr>
              <a:t>　</a:t>
            </a:r>
            <a:r>
              <a:rPr lang="ja-JP" altLang="en-US" smtClean="0">
                <a:solidFill>
                  <a:schemeClr val="bg1"/>
                </a:solidFill>
              </a:rPr>
              <a:t>と入力</a:t>
            </a:r>
            <a:r>
              <a:rPr lang="ja-JP" altLang="en-US" smtClean="0"/>
              <a:t>します。 </a:t>
            </a:r>
          </a:p>
          <a:p>
            <a:pPr eaLnBrk="1" hangingPunct="1"/>
            <a:r>
              <a:rPr lang="ja-JP" altLang="en-US" smtClean="0"/>
              <a:t>それでは、操作方法について確認しましょう。</a:t>
            </a:r>
          </a:p>
          <a:p>
            <a:pPr eaLnBrk="1" hangingPunct="1"/>
            <a:endParaRPr lang="en-US" altLang="ja-JP" smtClean="0"/>
          </a:p>
        </p:txBody>
      </p:sp>
    </p:spTree>
    <p:extLst>
      <p:ext uri="{BB962C8B-B14F-4D97-AF65-F5344CB8AC3E}">
        <p14:creationId xmlns:p14="http://schemas.microsoft.com/office/powerpoint/2010/main" val="2040829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78A3F5BB-43D2-4CFE-9466-7BE1DFB32DD3}" type="slidenum">
              <a:rPr lang="en-US" altLang="ja-JP"/>
              <a:pPr algn="r"/>
              <a:t>13</a:t>
            </a:fld>
            <a:endParaRPr lang="en-US" altLang="ja-JP"/>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ROUNDUP</a:t>
            </a:r>
            <a:r>
              <a:rPr lang="ja-JP" altLang="en-US" smtClean="0"/>
              <a:t>関数についてです。</a:t>
            </a:r>
          </a:p>
          <a:p>
            <a:pPr eaLnBrk="1" hangingPunct="1"/>
            <a:r>
              <a:rPr lang="en-US" altLang="ja-JP" smtClean="0"/>
              <a:t>ROUNDUP</a:t>
            </a:r>
            <a:r>
              <a:rPr lang="ja-JP" altLang="en-US" smtClean="0"/>
              <a:t>関数は、小数点の桁数を指定して、数値を切り上げる場合に使用します。 </a:t>
            </a:r>
          </a:p>
          <a:p>
            <a:pPr eaLnBrk="1" hangingPunct="1"/>
            <a:r>
              <a:rPr lang="ja-JP" altLang="en-US" smtClean="0"/>
              <a:t>使用例のように、</a:t>
            </a:r>
            <a:r>
              <a:rPr lang="ja-JP" altLang="en-US" smtClean="0">
                <a:solidFill>
                  <a:schemeClr val="bg1"/>
                </a:solidFill>
              </a:rPr>
              <a:t>セル「</a:t>
            </a:r>
            <a:r>
              <a:rPr lang="en-US" altLang="ja-JP" smtClean="0">
                <a:solidFill>
                  <a:schemeClr val="bg1"/>
                </a:solidFill>
              </a:rPr>
              <a:t>A2</a:t>
            </a:r>
            <a:r>
              <a:rPr lang="ja-JP" altLang="en-US" smtClean="0">
                <a:solidFill>
                  <a:schemeClr val="bg1"/>
                </a:solidFill>
              </a:rPr>
              <a:t>」に入力されている数値の小数第</a:t>
            </a:r>
            <a:r>
              <a:rPr lang="en-US" altLang="ja-JP" smtClean="0">
                <a:solidFill>
                  <a:schemeClr val="bg1"/>
                </a:solidFill>
              </a:rPr>
              <a:t>2</a:t>
            </a:r>
            <a:r>
              <a:rPr lang="ja-JP" altLang="en-US" smtClean="0">
                <a:solidFill>
                  <a:schemeClr val="bg1"/>
                </a:solidFill>
              </a:rPr>
              <a:t>位未満を切り上げた結果を</a:t>
            </a:r>
          </a:p>
          <a:p>
            <a:pPr eaLnBrk="1" hangingPunct="1"/>
            <a:r>
              <a:rPr lang="ja-JP" altLang="en-US" smtClean="0">
                <a:solidFill>
                  <a:schemeClr val="bg1"/>
                </a:solidFill>
              </a:rPr>
              <a:t>セル「</a:t>
            </a:r>
            <a:r>
              <a:rPr lang="en-US" altLang="ja-JP" smtClean="0">
                <a:solidFill>
                  <a:schemeClr val="bg1"/>
                </a:solidFill>
              </a:rPr>
              <a:t>B2</a:t>
            </a:r>
            <a:r>
              <a:rPr lang="ja-JP" altLang="en-US" smtClean="0">
                <a:solidFill>
                  <a:schemeClr val="bg1"/>
                </a:solidFill>
              </a:rPr>
              <a:t>」に求める場合は、 セル「</a:t>
            </a:r>
            <a:r>
              <a:rPr lang="en-US" altLang="ja-JP" smtClean="0">
                <a:solidFill>
                  <a:schemeClr val="bg1"/>
                </a:solidFill>
              </a:rPr>
              <a:t>B2</a:t>
            </a:r>
            <a:r>
              <a:rPr lang="ja-JP" altLang="en-US" smtClean="0">
                <a:solidFill>
                  <a:schemeClr val="bg1"/>
                </a:solidFill>
              </a:rPr>
              <a:t>」に </a:t>
            </a:r>
            <a:r>
              <a:rPr lang="en-US" altLang="ja-JP" smtClean="0">
                <a:solidFill>
                  <a:schemeClr val="bg1"/>
                </a:solidFill>
              </a:rPr>
              <a:t>=ROUNDUP</a:t>
            </a:r>
            <a:r>
              <a:rPr lang="en-US" altLang="ja-JP" smtClean="0">
                <a:solidFill>
                  <a:srgbClr val="FF0000"/>
                </a:solidFill>
              </a:rPr>
              <a:t>(A2,2)</a:t>
            </a:r>
            <a:r>
              <a:rPr lang="ja-JP" altLang="en-US" smtClean="0">
                <a:solidFill>
                  <a:srgbClr val="FF0000"/>
                </a:solidFill>
              </a:rPr>
              <a:t>　</a:t>
            </a:r>
            <a:r>
              <a:rPr lang="ja-JP" altLang="en-US" smtClean="0">
                <a:solidFill>
                  <a:schemeClr val="bg1"/>
                </a:solidFill>
              </a:rPr>
              <a:t>と入力</a:t>
            </a:r>
            <a:r>
              <a:rPr lang="ja-JP" altLang="en-US" smtClean="0"/>
              <a:t>します。</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3664346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AEC2D7CF-3110-457A-A295-3B6EE8B2EE2F}" type="slidenum">
              <a:rPr lang="en-US" altLang="ja-JP"/>
              <a:pPr algn="r"/>
              <a:t>14</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ROUNDDOWN</a:t>
            </a:r>
            <a:r>
              <a:rPr lang="ja-JP" altLang="en-US" smtClean="0"/>
              <a:t>関数についてです。</a:t>
            </a:r>
          </a:p>
          <a:p>
            <a:pPr eaLnBrk="1" hangingPunct="1"/>
            <a:r>
              <a:rPr lang="en-US" altLang="ja-JP" smtClean="0"/>
              <a:t>ROUNDDOWN</a:t>
            </a:r>
            <a:r>
              <a:rPr lang="ja-JP" altLang="en-US" smtClean="0"/>
              <a:t>関数は、小数点の桁数を指定して、 数値を切り捨てる場合に使用します。 </a:t>
            </a:r>
          </a:p>
          <a:p>
            <a:pPr eaLnBrk="1" hangingPunct="1"/>
            <a:r>
              <a:rPr lang="ja-JP" altLang="en-US" smtClean="0"/>
              <a:t>使用例のように、</a:t>
            </a:r>
            <a:r>
              <a:rPr lang="ja-JP" altLang="en-US" smtClean="0">
                <a:solidFill>
                  <a:schemeClr val="bg1"/>
                </a:solidFill>
              </a:rPr>
              <a:t>セル「</a:t>
            </a:r>
            <a:r>
              <a:rPr lang="en-US" altLang="ja-JP" smtClean="0">
                <a:solidFill>
                  <a:schemeClr val="bg1"/>
                </a:solidFill>
              </a:rPr>
              <a:t>A2</a:t>
            </a:r>
            <a:r>
              <a:rPr lang="ja-JP" altLang="en-US" smtClean="0">
                <a:solidFill>
                  <a:schemeClr val="bg1"/>
                </a:solidFill>
              </a:rPr>
              <a:t>」に入力されている数値の小数第</a:t>
            </a:r>
            <a:r>
              <a:rPr lang="en-US" altLang="ja-JP" smtClean="0">
                <a:solidFill>
                  <a:schemeClr val="bg1"/>
                </a:solidFill>
              </a:rPr>
              <a:t>2</a:t>
            </a:r>
            <a:r>
              <a:rPr lang="ja-JP" altLang="en-US" smtClean="0">
                <a:solidFill>
                  <a:schemeClr val="bg1"/>
                </a:solidFill>
              </a:rPr>
              <a:t>位未満を</a:t>
            </a:r>
            <a:r>
              <a:rPr lang="ja-JP" altLang="en-US" smtClean="0"/>
              <a:t>切り捨て</a:t>
            </a:r>
            <a:r>
              <a:rPr lang="ja-JP" altLang="en-US" smtClean="0">
                <a:solidFill>
                  <a:schemeClr val="bg1"/>
                </a:solidFill>
              </a:rPr>
              <a:t>た結果を</a:t>
            </a:r>
          </a:p>
          <a:p>
            <a:pPr eaLnBrk="1" hangingPunct="1"/>
            <a:r>
              <a:rPr lang="ja-JP" altLang="en-US" smtClean="0">
                <a:solidFill>
                  <a:schemeClr val="bg1"/>
                </a:solidFill>
              </a:rPr>
              <a:t>セル「</a:t>
            </a:r>
            <a:r>
              <a:rPr lang="en-US" altLang="ja-JP" smtClean="0">
                <a:solidFill>
                  <a:schemeClr val="bg1"/>
                </a:solidFill>
              </a:rPr>
              <a:t>B2</a:t>
            </a:r>
            <a:r>
              <a:rPr lang="ja-JP" altLang="en-US" smtClean="0">
                <a:solidFill>
                  <a:schemeClr val="bg1"/>
                </a:solidFill>
              </a:rPr>
              <a:t>」に求める場合は、セル「</a:t>
            </a:r>
            <a:r>
              <a:rPr lang="en-US" altLang="ja-JP" smtClean="0">
                <a:solidFill>
                  <a:schemeClr val="bg1"/>
                </a:solidFill>
              </a:rPr>
              <a:t>B2</a:t>
            </a:r>
            <a:r>
              <a:rPr lang="ja-JP" altLang="en-US" smtClean="0">
                <a:solidFill>
                  <a:schemeClr val="bg1"/>
                </a:solidFill>
              </a:rPr>
              <a:t>」に </a:t>
            </a:r>
            <a:r>
              <a:rPr lang="en-US" altLang="ja-JP" smtClean="0">
                <a:solidFill>
                  <a:schemeClr val="bg1"/>
                </a:solidFill>
              </a:rPr>
              <a:t>=ROUND</a:t>
            </a:r>
            <a:r>
              <a:rPr lang="en-US" altLang="ja-JP" smtClean="0"/>
              <a:t>DOWN</a:t>
            </a:r>
            <a:r>
              <a:rPr lang="en-US" altLang="ja-JP" smtClean="0">
                <a:solidFill>
                  <a:srgbClr val="FF0000"/>
                </a:solidFill>
              </a:rPr>
              <a:t>(A2,2)</a:t>
            </a:r>
            <a:r>
              <a:rPr lang="ja-JP" altLang="en-US" smtClean="0">
                <a:solidFill>
                  <a:srgbClr val="FF0000"/>
                </a:solidFill>
              </a:rPr>
              <a:t>　</a:t>
            </a:r>
            <a:r>
              <a:rPr lang="ja-JP" altLang="en-US" smtClean="0">
                <a:solidFill>
                  <a:schemeClr val="bg1"/>
                </a:solidFill>
              </a:rPr>
              <a:t>と入力</a:t>
            </a:r>
            <a:r>
              <a:rPr lang="ja-JP" altLang="en-US" smtClean="0"/>
              <a:t>します。</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2390896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C6B40AB8-63EF-449E-9E4A-28792B4C31DF}" type="slidenum">
              <a:rPr lang="en-US" altLang="ja-JP"/>
              <a:pPr algn="r"/>
              <a:t>2</a:t>
            </a:fld>
            <a:endParaRPr lang="en-US" altLang="ja-JP"/>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ja-JP" altLang="en-US" smtClean="0"/>
              <a:t>関数とは、 計算方法があらかじめ定義された数式のことをいいます。</a:t>
            </a:r>
          </a:p>
          <a:p>
            <a:pPr eaLnBrk="1" hangingPunct="1"/>
            <a:r>
              <a:rPr lang="ja-JP" altLang="en-US" smtClean="0"/>
              <a:t>計算に必要な値を定められた書式に従って入力するだけで、簡単に計算結果を求めることができます。</a:t>
            </a:r>
          </a:p>
        </p:txBody>
      </p:sp>
    </p:spTree>
    <p:extLst>
      <p:ext uri="{BB962C8B-B14F-4D97-AF65-F5344CB8AC3E}">
        <p14:creationId xmlns:p14="http://schemas.microsoft.com/office/powerpoint/2010/main" val="131834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B0D320B9-C5A0-469E-AD6C-EE4AD237B050}" type="slidenum">
              <a:rPr lang="en-US" altLang="ja-JP"/>
              <a:pPr algn="r"/>
              <a:t>3</a:t>
            </a:fld>
            <a:endParaRPr lang="en-US" altLang="ja-JP"/>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ja-JP" altLang="en-US" smtClean="0"/>
              <a:t>関数の構文について見ていきましょう。</a:t>
            </a:r>
          </a:p>
          <a:p>
            <a:pPr eaLnBrk="1" hangingPunct="1"/>
            <a:r>
              <a:rPr lang="ja-JP" altLang="en-US" smtClean="0"/>
              <a:t>関数の書式はイコール（</a:t>
            </a:r>
            <a:r>
              <a:rPr lang="en-US" altLang="ja-JP" smtClean="0"/>
              <a:t>=</a:t>
            </a:r>
            <a:r>
              <a:rPr lang="ja-JP" altLang="en-US" smtClean="0"/>
              <a:t>）から始まります。次に、アルファベットの関数名、そして （）で囲んで引数を入力します。</a:t>
            </a:r>
          </a:p>
          <a:p>
            <a:pPr eaLnBrk="1" hangingPunct="1"/>
            <a:r>
              <a:rPr lang="ja-JP" altLang="en-US" smtClean="0"/>
              <a:t>引数とは、計算に必要な要素のことで、 「数値」、 「条件」、 「範囲」などがあります。</a:t>
            </a:r>
          </a:p>
          <a:p>
            <a:pPr eaLnBrk="1" hangingPunct="1"/>
            <a:r>
              <a:rPr lang="ja-JP" altLang="en-US" smtClean="0"/>
              <a:t>使用する関数によって引数は異なります。</a:t>
            </a:r>
          </a:p>
          <a:p>
            <a:pPr eaLnBrk="1" hangingPunct="1"/>
            <a:r>
              <a:rPr lang="ja-JP" altLang="en-US" smtClean="0"/>
              <a:t>エクセルでは 「 関数の挿入」ダイアログボックスを使用することにより、これらの書式を特に意識しなくても、簡単に関数を使用することができます。</a:t>
            </a:r>
          </a:p>
          <a:p>
            <a:pPr eaLnBrk="1" hangingPunct="1"/>
            <a:endParaRPr lang="ja-JP" altLang="en-US" smtClean="0"/>
          </a:p>
          <a:p>
            <a:pPr eaLnBrk="1" hangingPunct="1"/>
            <a:endParaRPr lang="en-US" altLang="ja-JP" smtClean="0"/>
          </a:p>
        </p:txBody>
      </p:sp>
    </p:spTree>
    <p:extLst>
      <p:ext uri="{BB962C8B-B14F-4D97-AF65-F5344CB8AC3E}">
        <p14:creationId xmlns:p14="http://schemas.microsoft.com/office/powerpoint/2010/main" val="1662900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837F1006-3C56-4703-9D60-9DC76EB7B5F2}" type="slidenum">
              <a:rPr lang="en-US" altLang="ja-JP"/>
              <a:pPr algn="r"/>
              <a:t>4</a:t>
            </a:fld>
            <a:endParaRPr lang="en-US" altLang="ja-JP"/>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ja-JP" altLang="en-US" smtClean="0"/>
              <a:t>今回学習する関数はご覧のとおりです。</a:t>
            </a:r>
          </a:p>
          <a:p>
            <a:pPr eaLnBrk="1" hangingPunct="1"/>
            <a:r>
              <a:rPr lang="ja-JP" altLang="en-US" smtClean="0"/>
              <a:t>それでは一つずつ見ていきましょう。</a:t>
            </a:r>
          </a:p>
        </p:txBody>
      </p:sp>
    </p:spTree>
    <p:extLst>
      <p:ext uri="{BB962C8B-B14F-4D97-AF65-F5344CB8AC3E}">
        <p14:creationId xmlns:p14="http://schemas.microsoft.com/office/powerpoint/2010/main" val="300320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A8A58A03-F120-4E05-8437-7FF6BAB0289A}" type="slidenum">
              <a:rPr lang="en-US" altLang="ja-JP"/>
              <a:pPr algn="r"/>
              <a:t>5</a:t>
            </a:fld>
            <a:endParaRPr lang="en-US" altLang="ja-JP"/>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ja-JP" altLang="en-US" smtClean="0"/>
              <a:t>まず始めに </a:t>
            </a:r>
            <a:r>
              <a:rPr lang="en-US" altLang="ja-JP" smtClean="0"/>
              <a:t>SUM</a:t>
            </a:r>
            <a:r>
              <a:rPr lang="ja-JP" altLang="en-US" smtClean="0"/>
              <a:t>関数についてです。</a:t>
            </a:r>
          </a:p>
          <a:p>
            <a:pPr eaLnBrk="1" hangingPunct="1"/>
            <a:r>
              <a:rPr lang="en-US" altLang="ja-JP" smtClean="0"/>
              <a:t>SUM</a:t>
            </a:r>
            <a:r>
              <a:rPr lang="ja-JP" altLang="en-US" smtClean="0"/>
              <a:t>関数は、指定された範囲の合計を求める場合に使用します。</a:t>
            </a:r>
          </a:p>
          <a:p>
            <a:pPr eaLnBrk="1" hangingPunct="1"/>
            <a:r>
              <a:rPr lang="ja-JP" altLang="en-US" smtClean="0"/>
              <a:t>使用例のようにセル</a:t>
            </a:r>
            <a:r>
              <a:rPr lang="en-US" altLang="ja-JP" smtClean="0"/>
              <a:t>｢B</a:t>
            </a:r>
            <a:r>
              <a:rPr lang="ja-JP" altLang="en-US" smtClean="0"/>
              <a:t>２</a:t>
            </a:r>
            <a:r>
              <a:rPr lang="en-US" altLang="ja-JP" smtClean="0"/>
              <a:t>｣</a:t>
            </a:r>
            <a:r>
              <a:rPr lang="ja-JP" altLang="en-US" smtClean="0"/>
              <a:t>からセル</a:t>
            </a:r>
            <a:r>
              <a:rPr lang="en-US" altLang="ja-JP" smtClean="0"/>
              <a:t>｢B</a:t>
            </a:r>
            <a:r>
              <a:rPr lang="ja-JP" altLang="en-US" smtClean="0"/>
              <a:t>４」の範囲の合計を、セル</a:t>
            </a:r>
            <a:r>
              <a:rPr lang="en-US" altLang="ja-JP" smtClean="0"/>
              <a:t>｢B</a:t>
            </a:r>
            <a:r>
              <a:rPr lang="ja-JP" altLang="en-US" smtClean="0"/>
              <a:t>５</a:t>
            </a:r>
            <a:r>
              <a:rPr lang="en-US" altLang="ja-JP" smtClean="0"/>
              <a:t>｣</a:t>
            </a:r>
            <a:r>
              <a:rPr lang="ja-JP" altLang="en-US" smtClean="0"/>
              <a:t>に求める場合は、</a:t>
            </a:r>
          </a:p>
          <a:p>
            <a:pPr eaLnBrk="1" hangingPunct="1"/>
            <a:r>
              <a:rPr lang="ja-JP" altLang="en-US" smtClean="0"/>
              <a:t>セル</a:t>
            </a:r>
            <a:r>
              <a:rPr lang="en-US" altLang="ja-JP" smtClean="0"/>
              <a:t>｢B</a:t>
            </a:r>
            <a:r>
              <a:rPr lang="ja-JP" altLang="en-US" smtClean="0"/>
              <a:t>５</a:t>
            </a:r>
            <a:r>
              <a:rPr lang="en-US" altLang="ja-JP" smtClean="0"/>
              <a:t>｣</a:t>
            </a:r>
            <a:r>
              <a:rPr lang="ja-JP" altLang="en-US" smtClean="0"/>
              <a:t>に　</a:t>
            </a:r>
            <a:r>
              <a:rPr lang="en-US" altLang="ja-JP" smtClean="0"/>
              <a:t>= SUM (B</a:t>
            </a:r>
            <a:r>
              <a:rPr lang="ja-JP" altLang="en-US" smtClean="0"/>
              <a:t>２</a:t>
            </a:r>
            <a:r>
              <a:rPr lang="en-US" altLang="ja-JP" smtClean="0"/>
              <a:t>:B</a:t>
            </a:r>
            <a:r>
              <a:rPr lang="ja-JP" altLang="en-US" smtClean="0"/>
              <a:t>４</a:t>
            </a:r>
            <a:r>
              <a:rPr lang="en-US" altLang="ja-JP" smtClean="0"/>
              <a:t>) </a:t>
            </a:r>
            <a:r>
              <a:rPr lang="ja-JP" altLang="en-US" smtClean="0"/>
              <a:t>と入力します。 </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1541800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0136B3B3-2DC4-4719-8752-992D378D3A6C}" type="slidenum">
              <a:rPr lang="en-US" altLang="ja-JP"/>
              <a:pPr algn="r"/>
              <a:t>6</a:t>
            </a:fld>
            <a:endParaRPr lang="en-US" altLang="ja-JP"/>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AVERAGE</a:t>
            </a:r>
            <a:r>
              <a:rPr lang="ja-JP" altLang="en-US" smtClean="0"/>
              <a:t>関数についてです。</a:t>
            </a:r>
          </a:p>
          <a:p>
            <a:pPr eaLnBrk="1" hangingPunct="1"/>
            <a:r>
              <a:rPr lang="en-US" altLang="ja-JP" smtClean="0"/>
              <a:t>AVERAGE</a:t>
            </a:r>
            <a:r>
              <a:rPr lang="ja-JP" altLang="en-US" smtClean="0"/>
              <a:t>関数は、指定された範囲の平均値を求める場合に使用します。</a:t>
            </a:r>
          </a:p>
          <a:p>
            <a:pPr eaLnBrk="1" hangingPunct="1"/>
            <a:r>
              <a:rPr lang="ja-JP" altLang="en-US" smtClean="0"/>
              <a:t>使用例のようにセル</a:t>
            </a:r>
            <a:r>
              <a:rPr lang="en-US" altLang="ja-JP" smtClean="0"/>
              <a:t>｢B</a:t>
            </a:r>
            <a:r>
              <a:rPr lang="ja-JP" altLang="en-US" smtClean="0"/>
              <a:t>２</a:t>
            </a:r>
            <a:r>
              <a:rPr lang="en-US" altLang="ja-JP" smtClean="0"/>
              <a:t>｣</a:t>
            </a:r>
            <a:r>
              <a:rPr lang="ja-JP" altLang="en-US" smtClean="0"/>
              <a:t>からセル</a:t>
            </a:r>
            <a:r>
              <a:rPr lang="en-US" altLang="ja-JP" smtClean="0"/>
              <a:t>｢B</a:t>
            </a:r>
            <a:r>
              <a:rPr lang="ja-JP" altLang="en-US" smtClean="0"/>
              <a:t>４」の範囲の平均を、セル</a:t>
            </a:r>
            <a:r>
              <a:rPr lang="en-US" altLang="ja-JP" smtClean="0"/>
              <a:t>｢B</a:t>
            </a:r>
            <a:r>
              <a:rPr lang="ja-JP" altLang="en-US" smtClean="0"/>
              <a:t>５</a:t>
            </a:r>
            <a:r>
              <a:rPr lang="en-US" altLang="ja-JP" smtClean="0"/>
              <a:t>｣</a:t>
            </a:r>
            <a:r>
              <a:rPr lang="ja-JP" altLang="en-US" smtClean="0"/>
              <a:t>に</a:t>
            </a:r>
          </a:p>
          <a:p>
            <a:pPr eaLnBrk="1" hangingPunct="1"/>
            <a:r>
              <a:rPr lang="ja-JP" altLang="en-US" smtClean="0"/>
              <a:t>求める場合は、セル</a:t>
            </a:r>
            <a:r>
              <a:rPr lang="en-US" altLang="ja-JP" smtClean="0"/>
              <a:t>｢B</a:t>
            </a:r>
            <a:r>
              <a:rPr lang="ja-JP" altLang="en-US" smtClean="0"/>
              <a:t>５</a:t>
            </a:r>
            <a:r>
              <a:rPr lang="en-US" altLang="ja-JP" smtClean="0"/>
              <a:t>｣</a:t>
            </a:r>
            <a:r>
              <a:rPr lang="ja-JP" altLang="en-US" smtClean="0"/>
              <a:t>に </a:t>
            </a:r>
            <a:r>
              <a:rPr lang="en-US" altLang="ja-JP" smtClean="0"/>
              <a:t>=AVERAGE(B</a:t>
            </a:r>
            <a:r>
              <a:rPr lang="ja-JP" altLang="en-US" smtClean="0"/>
              <a:t>２</a:t>
            </a:r>
            <a:r>
              <a:rPr lang="en-US" altLang="ja-JP" smtClean="0"/>
              <a:t>:B</a:t>
            </a:r>
            <a:r>
              <a:rPr lang="ja-JP" altLang="en-US" smtClean="0"/>
              <a:t>４</a:t>
            </a:r>
            <a:r>
              <a:rPr lang="en-US" altLang="ja-JP" smtClean="0"/>
              <a:t>)  </a:t>
            </a:r>
            <a:r>
              <a:rPr lang="ja-JP" altLang="en-US" smtClean="0"/>
              <a:t>と入力します。</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1955280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0A4A4713-9BDD-4477-BED3-D6A76DCE4AB0}" type="slidenum">
              <a:rPr lang="en-US" altLang="ja-JP"/>
              <a:pPr algn="r"/>
              <a:t>7</a:t>
            </a:fld>
            <a:endParaRPr lang="en-US" altLang="ja-JP"/>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COUNT</a:t>
            </a:r>
            <a:r>
              <a:rPr lang="ja-JP" altLang="en-US" smtClean="0"/>
              <a:t>関数についてです。</a:t>
            </a:r>
          </a:p>
          <a:p>
            <a:pPr eaLnBrk="1" hangingPunct="1"/>
            <a:r>
              <a:rPr lang="en-US" altLang="ja-JP" smtClean="0"/>
              <a:t>COUNT</a:t>
            </a:r>
            <a:r>
              <a:rPr lang="ja-JP" altLang="en-US" smtClean="0"/>
              <a:t>関数は、指定された範囲の中で数値が入力されているセルの数を求める場合に使用します。</a:t>
            </a:r>
          </a:p>
          <a:p>
            <a:pPr eaLnBrk="1" hangingPunct="1"/>
            <a:r>
              <a:rPr lang="ja-JP" altLang="en-US" smtClean="0"/>
              <a:t>使用例のようにセル</a:t>
            </a:r>
            <a:r>
              <a:rPr lang="en-US" altLang="ja-JP" smtClean="0"/>
              <a:t>｢B</a:t>
            </a:r>
            <a:r>
              <a:rPr lang="ja-JP" altLang="en-US" smtClean="0"/>
              <a:t>２</a:t>
            </a:r>
            <a:r>
              <a:rPr lang="en-US" altLang="ja-JP" smtClean="0"/>
              <a:t>｣</a:t>
            </a:r>
            <a:r>
              <a:rPr lang="ja-JP" altLang="en-US" smtClean="0"/>
              <a:t>からセル</a:t>
            </a:r>
            <a:r>
              <a:rPr lang="en-US" altLang="ja-JP" smtClean="0"/>
              <a:t>｢B</a:t>
            </a:r>
            <a:r>
              <a:rPr lang="ja-JP" altLang="en-US" smtClean="0"/>
              <a:t>４」の範囲の中で数値が入力されているセルの個数を、</a:t>
            </a:r>
          </a:p>
          <a:p>
            <a:pPr eaLnBrk="1" hangingPunct="1"/>
            <a:r>
              <a:rPr lang="ja-JP" altLang="en-US" smtClean="0"/>
              <a:t>セル「</a:t>
            </a:r>
            <a:r>
              <a:rPr lang="en-US" altLang="ja-JP" smtClean="0"/>
              <a:t>B</a:t>
            </a:r>
            <a:r>
              <a:rPr lang="ja-JP" altLang="en-US" smtClean="0"/>
              <a:t>７」に求める場合は、セル</a:t>
            </a:r>
            <a:r>
              <a:rPr lang="en-US" altLang="ja-JP" smtClean="0"/>
              <a:t>｢B</a:t>
            </a:r>
            <a:r>
              <a:rPr lang="ja-JP" altLang="en-US" smtClean="0"/>
              <a:t>７</a:t>
            </a:r>
            <a:r>
              <a:rPr lang="en-US" altLang="ja-JP" smtClean="0"/>
              <a:t>｣</a:t>
            </a:r>
            <a:r>
              <a:rPr lang="ja-JP" altLang="en-US" smtClean="0"/>
              <a:t>に </a:t>
            </a:r>
            <a:r>
              <a:rPr lang="en-US" altLang="ja-JP" smtClean="0"/>
              <a:t>=COUNT(B</a:t>
            </a:r>
            <a:r>
              <a:rPr lang="ja-JP" altLang="en-US" smtClean="0"/>
              <a:t>２</a:t>
            </a:r>
            <a:r>
              <a:rPr lang="en-US" altLang="ja-JP" smtClean="0"/>
              <a:t>:B</a:t>
            </a:r>
            <a:r>
              <a:rPr lang="ja-JP" altLang="en-US" smtClean="0"/>
              <a:t>４</a:t>
            </a:r>
            <a:r>
              <a:rPr lang="en-US" altLang="ja-JP" smtClean="0"/>
              <a:t>)  </a:t>
            </a:r>
            <a:r>
              <a:rPr lang="ja-JP" altLang="en-US" smtClean="0"/>
              <a:t>と入力します。 </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711350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57423841-9993-49A9-9ACB-3F06CAED88F1}" type="slidenum">
              <a:rPr lang="en-US" altLang="ja-JP"/>
              <a:pPr algn="r"/>
              <a:t>8</a:t>
            </a:fld>
            <a:endParaRPr lang="en-US" altLang="ja-JP"/>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MAX</a:t>
            </a:r>
            <a:r>
              <a:rPr lang="ja-JP" altLang="en-US" smtClean="0"/>
              <a:t>関数についてです。</a:t>
            </a:r>
          </a:p>
          <a:p>
            <a:pPr eaLnBrk="1" hangingPunct="1"/>
            <a:r>
              <a:rPr lang="en-US" altLang="ja-JP" smtClean="0"/>
              <a:t>MAX</a:t>
            </a:r>
            <a:r>
              <a:rPr lang="ja-JP" altLang="en-US" smtClean="0"/>
              <a:t>関数は、指定された範囲の最大値を求める場合に使用します。</a:t>
            </a:r>
          </a:p>
          <a:p>
            <a:pPr eaLnBrk="1" hangingPunct="1"/>
            <a:r>
              <a:rPr lang="ja-JP" altLang="en-US" smtClean="0"/>
              <a:t>使用例のようにセル</a:t>
            </a:r>
            <a:r>
              <a:rPr lang="en-US" altLang="ja-JP" smtClean="0"/>
              <a:t>｢B</a:t>
            </a:r>
            <a:r>
              <a:rPr lang="ja-JP" altLang="en-US" smtClean="0"/>
              <a:t>２</a:t>
            </a:r>
            <a:r>
              <a:rPr lang="en-US" altLang="ja-JP" smtClean="0"/>
              <a:t>｣</a:t>
            </a:r>
            <a:r>
              <a:rPr lang="ja-JP" altLang="en-US" smtClean="0"/>
              <a:t>からセル</a:t>
            </a:r>
            <a:r>
              <a:rPr lang="en-US" altLang="ja-JP" smtClean="0"/>
              <a:t>｢B</a:t>
            </a:r>
            <a:r>
              <a:rPr lang="ja-JP" altLang="en-US" smtClean="0"/>
              <a:t>４」の範囲の最大値を、セル</a:t>
            </a:r>
            <a:r>
              <a:rPr lang="en-US" altLang="ja-JP" smtClean="0"/>
              <a:t>｢B</a:t>
            </a:r>
            <a:r>
              <a:rPr lang="ja-JP" altLang="en-US" smtClean="0"/>
              <a:t>５</a:t>
            </a:r>
            <a:r>
              <a:rPr lang="en-US" altLang="ja-JP" smtClean="0"/>
              <a:t>｣</a:t>
            </a:r>
            <a:r>
              <a:rPr lang="ja-JP" altLang="en-US" smtClean="0"/>
              <a:t>に</a:t>
            </a:r>
          </a:p>
          <a:p>
            <a:pPr eaLnBrk="1" hangingPunct="1"/>
            <a:r>
              <a:rPr lang="ja-JP" altLang="en-US" smtClean="0"/>
              <a:t>求める場合は、セル</a:t>
            </a:r>
            <a:r>
              <a:rPr lang="en-US" altLang="ja-JP" smtClean="0"/>
              <a:t>｢B</a:t>
            </a:r>
            <a:r>
              <a:rPr lang="ja-JP" altLang="en-US" smtClean="0"/>
              <a:t>５</a:t>
            </a:r>
            <a:r>
              <a:rPr lang="en-US" altLang="ja-JP" smtClean="0"/>
              <a:t>｣</a:t>
            </a:r>
            <a:r>
              <a:rPr lang="ja-JP" altLang="en-US" smtClean="0"/>
              <a:t>に </a:t>
            </a:r>
            <a:r>
              <a:rPr lang="en-US" altLang="ja-JP" smtClean="0"/>
              <a:t>=MAX(B</a:t>
            </a:r>
            <a:r>
              <a:rPr lang="ja-JP" altLang="en-US" smtClean="0"/>
              <a:t>２</a:t>
            </a:r>
            <a:r>
              <a:rPr lang="en-US" altLang="ja-JP" smtClean="0"/>
              <a:t>:B</a:t>
            </a:r>
            <a:r>
              <a:rPr lang="ja-JP" altLang="en-US" smtClean="0"/>
              <a:t>４</a:t>
            </a:r>
            <a:r>
              <a:rPr lang="en-US" altLang="ja-JP" smtClean="0"/>
              <a:t>)   </a:t>
            </a:r>
            <a:r>
              <a:rPr lang="ja-JP" altLang="en-US" smtClean="0"/>
              <a:t>と入力します。</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281025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fld id="{B93EDCA8-92CC-445C-92A2-38B4443C2124}" type="slidenum">
              <a:rPr lang="en-US" altLang="ja-JP"/>
              <a:pPr algn="r"/>
              <a:t>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ja-JP" altLang="en-US" smtClean="0"/>
              <a:t>続いて </a:t>
            </a:r>
            <a:r>
              <a:rPr lang="en-US" altLang="ja-JP" smtClean="0"/>
              <a:t>MIN</a:t>
            </a:r>
            <a:r>
              <a:rPr lang="ja-JP" altLang="en-US" smtClean="0"/>
              <a:t>関数についてです。</a:t>
            </a:r>
          </a:p>
          <a:p>
            <a:pPr eaLnBrk="1" hangingPunct="1"/>
            <a:r>
              <a:rPr lang="en-US" altLang="ja-JP" smtClean="0"/>
              <a:t>MIN</a:t>
            </a:r>
            <a:r>
              <a:rPr lang="ja-JP" altLang="en-US" smtClean="0"/>
              <a:t>関数は、指定された範囲の最小値を求める場合に使用します。</a:t>
            </a:r>
          </a:p>
          <a:p>
            <a:pPr eaLnBrk="1" hangingPunct="1"/>
            <a:r>
              <a:rPr lang="ja-JP" altLang="en-US" smtClean="0"/>
              <a:t>使用例のようにセル</a:t>
            </a:r>
            <a:r>
              <a:rPr lang="en-US" altLang="ja-JP" smtClean="0"/>
              <a:t>｢B</a:t>
            </a:r>
            <a:r>
              <a:rPr lang="ja-JP" altLang="en-US" smtClean="0"/>
              <a:t>２</a:t>
            </a:r>
            <a:r>
              <a:rPr lang="en-US" altLang="ja-JP" smtClean="0"/>
              <a:t>｣</a:t>
            </a:r>
            <a:r>
              <a:rPr lang="ja-JP" altLang="en-US" smtClean="0"/>
              <a:t>からセル</a:t>
            </a:r>
            <a:r>
              <a:rPr lang="en-US" altLang="ja-JP" smtClean="0"/>
              <a:t>｢B</a:t>
            </a:r>
            <a:r>
              <a:rPr lang="ja-JP" altLang="en-US" smtClean="0"/>
              <a:t>４」の範囲の最小値を、セル</a:t>
            </a:r>
            <a:r>
              <a:rPr lang="en-US" altLang="ja-JP" smtClean="0"/>
              <a:t>｢B</a:t>
            </a:r>
            <a:r>
              <a:rPr lang="ja-JP" altLang="en-US" smtClean="0"/>
              <a:t>５</a:t>
            </a:r>
            <a:r>
              <a:rPr lang="en-US" altLang="ja-JP" smtClean="0"/>
              <a:t>｣</a:t>
            </a:r>
            <a:r>
              <a:rPr lang="ja-JP" altLang="en-US" smtClean="0"/>
              <a:t>に求める場合は、</a:t>
            </a:r>
          </a:p>
          <a:p>
            <a:pPr eaLnBrk="1" hangingPunct="1"/>
            <a:r>
              <a:rPr lang="ja-JP" altLang="en-US" smtClean="0"/>
              <a:t>セル</a:t>
            </a:r>
            <a:r>
              <a:rPr lang="en-US" altLang="ja-JP" smtClean="0"/>
              <a:t>｢B</a:t>
            </a:r>
            <a:r>
              <a:rPr lang="ja-JP" altLang="en-US" smtClean="0"/>
              <a:t>５</a:t>
            </a:r>
            <a:r>
              <a:rPr lang="en-US" altLang="ja-JP" smtClean="0"/>
              <a:t>｣</a:t>
            </a:r>
            <a:r>
              <a:rPr lang="ja-JP" altLang="en-US" smtClean="0"/>
              <a:t>に </a:t>
            </a:r>
            <a:r>
              <a:rPr lang="en-US" altLang="ja-JP" smtClean="0"/>
              <a:t>=MIN(B</a:t>
            </a:r>
            <a:r>
              <a:rPr lang="ja-JP" altLang="en-US" smtClean="0"/>
              <a:t>２</a:t>
            </a:r>
            <a:r>
              <a:rPr lang="en-US" altLang="ja-JP" smtClean="0"/>
              <a:t>:B</a:t>
            </a:r>
            <a:r>
              <a:rPr lang="ja-JP" altLang="en-US" smtClean="0"/>
              <a:t>４</a:t>
            </a:r>
            <a:r>
              <a:rPr lang="en-US" altLang="ja-JP" smtClean="0"/>
              <a:t>)  </a:t>
            </a:r>
            <a:r>
              <a:rPr lang="ja-JP" altLang="en-US" smtClean="0"/>
              <a:t>と入力します。</a:t>
            </a:r>
          </a:p>
          <a:p>
            <a:pPr eaLnBrk="1" hangingPunct="1"/>
            <a:r>
              <a:rPr lang="ja-JP" altLang="en-US" smtClean="0"/>
              <a:t>それでは、操作方法について確認しましょう。</a:t>
            </a:r>
          </a:p>
        </p:txBody>
      </p:sp>
    </p:spTree>
    <p:extLst>
      <p:ext uri="{BB962C8B-B14F-4D97-AF65-F5344CB8AC3E}">
        <p14:creationId xmlns:p14="http://schemas.microsoft.com/office/powerpoint/2010/main" val="225871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4"/>
            <p:cNvSpPr>
              <a:spLocks/>
            </p:cNvSpPr>
            <p:nvPr/>
          </p:nvSpPr>
          <p:spPr bwMode="ltGray">
            <a:xfrm>
              <a:off x="528" y="2400"/>
              <a:ext cx="5232" cy="1920"/>
            </a:xfrm>
            <a:custGeom>
              <a:avLst/>
              <a:gdLst>
                <a:gd name="T0" fmla="*/ 0 w 4897"/>
                <a:gd name="T1" fmla="*/ 0 h 2182"/>
                <a:gd name="T2" fmla="*/ 0 w 4897"/>
                <a:gd name="T3" fmla="*/ 1920 h 2182"/>
                <a:gd name="T4" fmla="*/ 5232 w 4897"/>
                <a:gd name="T5" fmla="*/ 1920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8"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9"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10"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grpSp>
      <p:sp>
        <p:nvSpPr>
          <p:cNvPr id="5129"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ja-JP" altLang="en-US" noProof="0" smtClean="0"/>
              <a:t>マスタ タイトルの書式設定</a:t>
            </a:r>
          </a:p>
        </p:txBody>
      </p:sp>
      <p:sp>
        <p:nvSpPr>
          <p:cNvPr id="5130" name="Rectangle 10"/>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ja-JP" altLang="en-US" noProof="0" smtClean="0"/>
              <a:t>マスタ サブタイトルの書式設定</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endParaRPr lang="en-US" altLang="ja-JP"/>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en-US" altLang="ja-JP"/>
          </a:p>
        </p:txBody>
      </p:sp>
      <p:sp>
        <p:nvSpPr>
          <p:cNvPr id="13" name="Rectangle 13"/>
          <p:cNvSpPr>
            <a:spLocks noGrp="1" noChangeArrowheads="1"/>
          </p:cNvSpPr>
          <p:nvPr>
            <p:ph type="sldNum" sz="quarter" idx="12"/>
          </p:nvPr>
        </p:nvSpPr>
        <p:spPr/>
        <p:txBody>
          <a:bodyPr/>
          <a:lstStyle>
            <a:lvl1pPr>
              <a:defRPr smtClean="0"/>
            </a:lvl1pPr>
          </a:lstStyle>
          <a:p>
            <a:pPr>
              <a:defRPr/>
            </a:pPr>
            <a:fld id="{8BA49B0A-AA70-40CF-BFCB-548572DC9B43}" type="slidenum">
              <a:rPr lang="en-US" altLang="ja-JP"/>
              <a:pPr>
                <a:defRPr/>
              </a:pPr>
              <a:t>‹#›</a:t>
            </a:fld>
            <a:endParaRPr lang="en-US" altLang="ja-JP"/>
          </a:p>
        </p:txBody>
      </p:sp>
    </p:spTree>
    <p:extLst>
      <p:ext uri="{BB962C8B-B14F-4D97-AF65-F5344CB8AC3E}">
        <p14:creationId xmlns:p14="http://schemas.microsoft.com/office/powerpoint/2010/main" val="346166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A14727DC-5B41-48D1-BDBC-753CA156D17E}" type="slidenum">
              <a:rPr lang="en-US" altLang="ja-JP"/>
              <a:pPr>
                <a:defRPr/>
              </a:pPr>
              <a:t>‹#›</a:t>
            </a:fld>
            <a:endParaRPr lang="en-US" altLang="ja-JP"/>
          </a:p>
        </p:txBody>
      </p:sp>
    </p:spTree>
    <p:extLst>
      <p:ext uri="{BB962C8B-B14F-4D97-AF65-F5344CB8AC3E}">
        <p14:creationId xmlns:p14="http://schemas.microsoft.com/office/powerpoint/2010/main" val="242539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244475"/>
            <a:ext cx="2097087"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44475"/>
            <a:ext cx="61388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6F0EB1D6-171A-4DC7-90BA-830E21FD9A64}" type="slidenum">
              <a:rPr lang="en-US" altLang="ja-JP"/>
              <a:pPr>
                <a:defRPr/>
              </a:pPr>
              <a:t>‹#›</a:t>
            </a:fld>
            <a:endParaRPr lang="en-US" altLang="ja-JP"/>
          </a:p>
        </p:txBody>
      </p:sp>
    </p:spTree>
    <p:extLst>
      <p:ext uri="{BB962C8B-B14F-4D97-AF65-F5344CB8AC3E}">
        <p14:creationId xmlns:p14="http://schemas.microsoft.com/office/powerpoint/2010/main" val="56379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32265559-5685-437C-8F2F-BCC6008AD8AE}" type="slidenum">
              <a:rPr lang="en-US" altLang="ja-JP"/>
              <a:pPr>
                <a:defRPr/>
              </a:pPr>
              <a:t>‹#›</a:t>
            </a:fld>
            <a:endParaRPr lang="en-US" altLang="ja-JP"/>
          </a:p>
        </p:txBody>
      </p:sp>
    </p:spTree>
    <p:extLst>
      <p:ext uri="{BB962C8B-B14F-4D97-AF65-F5344CB8AC3E}">
        <p14:creationId xmlns:p14="http://schemas.microsoft.com/office/powerpoint/2010/main" val="421094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2E0BD6DF-1DC0-4DEA-BC5A-5F795778CDF6}" type="slidenum">
              <a:rPr lang="en-US" altLang="ja-JP"/>
              <a:pPr>
                <a:defRPr/>
              </a:pPr>
              <a:t>‹#›</a:t>
            </a:fld>
            <a:endParaRPr lang="en-US" altLang="ja-JP"/>
          </a:p>
        </p:txBody>
      </p:sp>
    </p:spTree>
    <p:extLst>
      <p:ext uri="{BB962C8B-B14F-4D97-AF65-F5344CB8AC3E}">
        <p14:creationId xmlns:p14="http://schemas.microsoft.com/office/powerpoint/2010/main" val="81207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38200" y="1905000"/>
            <a:ext cx="3927475" cy="4191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918075" y="1905000"/>
            <a:ext cx="3927475" cy="4191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7B780208-608E-4F7E-A96B-6256F54BD5F4}" type="slidenum">
              <a:rPr lang="en-US" altLang="ja-JP"/>
              <a:pPr>
                <a:defRPr/>
              </a:pPr>
              <a:t>‹#›</a:t>
            </a:fld>
            <a:endParaRPr lang="en-US" altLang="ja-JP"/>
          </a:p>
        </p:txBody>
      </p:sp>
    </p:spTree>
    <p:extLst>
      <p:ext uri="{BB962C8B-B14F-4D97-AF65-F5344CB8AC3E}">
        <p14:creationId xmlns:p14="http://schemas.microsoft.com/office/powerpoint/2010/main" val="408960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4C069954-7DCD-4985-B8C0-BB229D690C81}" type="slidenum">
              <a:rPr lang="en-US" altLang="ja-JP"/>
              <a:pPr>
                <a:defRPr/>
              </a:pPr>
              <a:t>‹#›</a:t>
            </a:fld>
            <a:endParaRPr lang="en-US" altLang="ja-JP"/>
          </a:p>
        </p:txBody>
      </p:sp>
    </p:spTree>
    <p:extLst>
      <p:ext uri="{BB962C8B-B14F-4D97-AF65-F5344CB8AC3E}">
        <p14:creationId xmlns:p14="http://schemas.microsoft.com/office/powerpoint/2010/main" val="283816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BBEAB671-8629-48C5-B9D5-B071884AEFED}" type="slidenum">
              <a:rPr lang="en-US" altLang="ja-JP"/>
              <a:pPr>
                <a:defRPr/>
              </a:pPr>
              <a:t>‹#›</a:t>
            </a:fld>
            <a:endParaRPr lang="en-US" altLang="ja-JP"/>
          </a:p>
        </p:txBody>
      </p:sp>
    </p:spTree>
    <p:extLst>
      <p:ext uri="{BB962C8B-B14F-4D97-AF65-F5344CB8AC3E}">
        <p14:creationId xmlns:p14="http://schemas.microsoft.com/office/powerpoint/2010/main" val="74839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1415AEAC-6D06-46FA-AA72-B086DEBD3441}" type="slidenum">
              <a:rPr lang="en-US" altLang="ja-JP"/>
              <a:pPr>
                <a:defRPr/>
              </a:pPr>
              <a:t>‹#›</a:t>
            </a:fld>
            <a:endParaRPr lang="en-US" altLang="ja-JP"/>
          </a:p>
        </p:txBody>
      </p:sp>
    </p:spTree>
    <p:extLst>
      <p:ext uri="{BB962C8B-B14F-4D97-AF65-F5344CB8AC3E}">
        <p14:creationId xmlns:p14="http://schemas.microsoft.com/office/powerpoint/2010/main" val="198902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738294A3-6E63-4DEC-B649-F53F65D626A9}" type="slidenum">
              <a:rPr lang="en-US" altLang="ja-JP"/>
              <a:pPr>
                <a:defRPr/>
              </a:pPr>
              <a:t>‹#›</a:t>
            </a:fld>
            <a:endParaRPr lang="en-US" altLang="ja-JP"/>
          </a:p>
        </p:txBody>
      </p:sp>
    </p:spTree>
    <p:extLst>
      <p:ext uri="{BB962C8B-B14F-4D97-AF65-F5344CB8AC3E}">
        <p14:creationId xmlns:p14="http://schemas.microsoft.com/office/powerpoint/2010/main" val="321079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9964AA2B-96E9-422E-BFBB-3390FCB4D776}" type="slidenum">
              <a:rPr lang="en-US" altLang="ja-JP"/>
              <a:pPr>
                <a:defRPr/>
              </a:pPr>
              <a:t>‹#›</a:t>
            </a:fld>
            <a:endParaRPr lang="en-US" altLang="ja-JP"/>
          </a:p>
        </p:txBody>
      </p:sp>
    </p:spTree>
    <p:extLst>
      <p:ext uri="{BB962C8B-B14F-4D97-AF65-F5344CB8AC3E}">
        <p14:creationId xmlns:p14="http://schemas.microsoft.com/office/powerpoint/2010/main" val="145525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2"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4103"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4104"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4105"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sp>
          <p:nvSpPr>
            <p:cNvPr id="4106"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ja-JP" altLang="en-US"/>
            </a:p>
          </p:txBody>
        </p:sp>
      </p:grpSp>
      <p:sp>
        <p:nvSpPr>
          <p:cNvPr id="4107"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kumimoji="0" sz="1400" smtClean="0">
                <a:effectLst>
                  <a:outerShdw blurRad="38100" dist="38100" dir="2700000" algn="tl">
                    <a:srgbClr val="000000"/>
                  </a:outerShdw>
                </a:effectLst>
              </a:defRPr>
            </a:lvl1pPr>
          </a:lstStyle>
          <a:p>
            <a:pPr>
              <a:defRPr/>
            </a:pPr>
            <a:endParaRPr lang="en-US" altLang="ja-JP"/>
          </a:p>
        </p:txBody>
      </p:sp>
      <p:sp>
        <p:nvSpPr>
          <p:cNvPr id="4108"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400" smtClean="0">
                <a:effectLst>
                  <a:outerShdw blurRad="38100" dist="38100" dir="2700000" algn="tl">
                    <a:srgbClr val="000000"/>
                  </a:outerShdw>
                </a:effectLst>
              </a:defRPr>
            </a:lvl1pPr>
          </a:lstStyle>
          <a:p>
            <a:pPr>
              <a:defRPr/>
            </a:pPr>
            <a:endParaRPr lang="en-US" altLang="ja-JP"/>
          </a:p>
        </p:txBody>
      </p:sp>
      <p:sp>
        <p:nvSpPr>
          <p:cNvPr id="4109"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400" smtClean="0">
                <a:effectLst>
                  <a:outerShdw blurRad="38100" dist="38100" dir="2700000" algn="tl">
                    <a:srgbClr val="000000"/>
                  </a:outerShdw>
                </a:effectLst>
              </a:defRPr>
            </a:lvl1pPr>
          </a:lstStyle>
          <a:p>
            <a:pPr>
              <a:defRPr/>
            </a:pPr>
            <a:fld id="{54B17DEB-C8FE-49AA-B589-76DE5F722017}" type="slidenum">
              <a:rPr lang="en-US" altLang="ja-JP"/>
              <a:pPr>
                <a:defRPr/>
              </a:pPr>
              <a:t>‹#›</a:t>
            </a:fld>
            <a:endParaRPr lang="en-US" altLang="ja-JP"/>
          </a:p>
        </p:txBody>
      </p:sp>
      <p:sp>
        <p:nvSpPr>
          <p:cNvPr id="4110"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111"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7.pn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8.png"/><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9.png"/><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10.png"/><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4.png"/><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5.png"/><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1412875"/>
            <a:ext cx="8353425" cy="1800225"/>
          </a:xfrm>
        </p:spPr>
        <p:txBody>
          <a:bodyPr/>
          <a:lstStyle/>
          <a:p>
            <a:pPr algn="ctr" eaLnBrk="1" hangingPunct="1">
              <a:defRPr/>
            </a:pPr>
            <a:r>
              <a:rPr lang="ja-JP" altLang="en-US" sz="6000" dirty="0" smtClean="0">
                <a:latin typeface="ＭＳ Ｐゴシック" panose="020B0600070205080204" pitchFamily="50" charset="-128"/>
              </a:rPr>
              <a:t>表計算ソフトウェア</a:t>
            </a:r>
            <a:br>
              <a:rPr lang="ja-JP" altLang="en-US" sz="6000" dirty="0" smtClean="0">
                <a:latin typeface="ＭＳ Ｐゴシック" panose="020B0600070205080204" pitchFamily="50" charset="-128"/>
              </a:rPr>
            </a:br>
            <a:r>
              <a:rPr lang="ja-JP" altLang="en-US" sz="6000" dirty="0" smtClean="0">
                <a:latin typeface="ＭＳ Ｐゴシック" panose="020B0600070205080204" pitchFamily="50" charset="-128"/>
              </a:rPr>
              <a:t>関数の利用（</a:t>
            </a:r>
            <a:r>
              <a:rPr lang="ja-JP" altLang="en-US" sz="6000" dirty="0" smtClean="0">
                <a:solidFill>
                  <a:srgbClr val="00B0F0"/>
                </a:solidFill>
                <a:latin typeface="ＭＳ Ｐゴシック" panose="020B0600070205080204" pitchFamily="50" charset="-128"/>
              </a:rPr>
              <a:t>基本編</a:t>
            </a:r>
            <a:r>
              <a:rPr lang="ja-JP" altLang="en-US" sz="6000" dirty="0" smtClean="0">
                <a:latin typeface="ＭＳ Ｐゴシック" panose="020B0600070205080204" pitchFamily="50" charset="-128"/>
              </a:rPr>
              <a:t>）</a:t>
            </a:r>
          </a:p>
        </p:txBody>
      </p:sp>
      <p:sp>
        <p:nvSpPr>
          <p:cNvPr id="2055" name="Rectangle 7"/>
          <p:cNvSpPr>
            <a:spLocks noChangeArrowheads="1"/>
          </p:cNvSpPr>
          <p:nvPr/>
        </p:nvSpPr>
        <p:spPr bwMode="auto">
          <a:xfrm>
            <a:off x="2411413" y="3644900"/>
            <a:ext cx="4321175"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algn="ctr" eaLnBrk="1" hangingPunct="1">
              <a:defRPr/>
            </a:pPr>
            <a:r>
              <a:rPr lang="en-US" altLang="ja-JP" sz="6000" dirty="0" smtClean="0">
                <a:latin typeface="ＭＳ Ｐゴシック" panose="020B0600070205080204" pitchFamily="50" charset="-128"/>
              </a:rPr>
              <a:t>Excel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8"/>
          <p:cNvSpPr>
            <a:spLocks noChangeArrowheads="1"/>
          </p:cNvSpPr>
          <p:nvPr/>
        </p:nvSpPr>
        <p:spPr bwMode="auto">
          <a:xfrm>
            <a:off x="684213" y="2997200"/>
            <a:ext cx="7848600" cy="36718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graphicFrame>
        <p:nvGraphicFramePr>
          <p:cNvPr id="36979" name="Group 115"/>
          <p:cNvGraphicFramePr>
            <a:graphicFrameLocks noGrp="1"/>
          </p:cNvGraphicFramePr>
          <p:nvPr>
            <p:ph sz="half" idx="2"/>
          </p:nvPr>
        </p:nvGraphicFramePr>
        <p:xfrm>
          <a:off x="684213" y="1125538"/>
          <a:ext cx="7848600" cy="1797050"/>
        </p:xfrm>
        <a:graphic>
          <a:graphicData uri="http://schemas.openxmlformats.org/drawingml/2006/table">
            <a:tbl>
              <a:tblPr/>
              <a:tblGrid>
                <a:gridCol w="1150937"/>
                <a:gridCol w="6697663"/>
              </a:tblGrid>
              <a:tr h="459489">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IF </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論理式、真の場合、偽の場合</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756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13" marB="468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論理式の条件を満たしている場合は真の場合、</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満たしていない場合は偽の場合に記述された</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内容を実行する。</a:t>
                      </a:r>
                    </a:p>
                  </a:txBody>
                  <a:tcPr marL="90000" marR="90000" marT="46813" marB="468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42" name="Rectangle 7"/>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22543" name="Rectangle 28"/>
          <p:cNvSpPr>
            <a:spLocks noChangeArrowheads="1"/>
          </p:cNvSpPr>
          <p:nvPr/>
        </p:nvSpPr>
        <p:spPr bwMode="auto">
          <a:xfrm>
            <a:off x="971550" y="2997200"/>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b="1">
                <a:solidFill>
                  <a:schemeClr val="bg1"/>
                </a:solidFill>
              </a:rPr>
              <a:t>■</a:t>
            </a:r>
            <a:r>
              <a:rPr lang="ja-JP" altLang="en-US" b="1">
                <a:solidFill>
                  <a:schemeClr val="bg1"/>
                </a:solidFill>
              </a:rPr>
              <a:t>　使用例　■</a:t>
            </a:r>
          </a:p>
        </p:txBody>
      </p:sp>
      <p:sp>
        <p:nvSpPr>
          <p:cNvPr id="22544" name="Rectangle 29"/>
          <p:cNvSpPr>
            <a:spLocks noChangeArrowheads="1"/>
          </p:cNvSpPr>
          <p:nvPr/>
        </p:nvSpPr>
        <p:spPr bwMode="auto">
          <a:xfrm>
            <a:off x="1258888" y="3284538"/>
            <a:ext cx="71294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」に入力された数値が</a:t>
            </a:r>
            <a:r>
              <a:rPr lang="en-US" altLang="ja-JP" sz="2000">
                <a:solidFill>
                  <a:schemeClr val="bg1"/>
                </a:solidFill>
                <a:latin typeface="ＭＳ Ｐゴシック" panose="020B0600070205080204" pitchFamily="50" charset="-128"/>
              </a:rPr>
              <a:t>40</a:t>
            </a:r>
            <a:r>
              <a:rPr lang="ja-JP" altLang="en-US" sz="2000">
                <a:solidFill>
                  <a:schemeClr val="bg1"/>
                </a:solidFill>
                <a:latin typeface="ＭＳ Ｐゴシック" panose="020B0600070205080204" pitchFamily="50" charset="-128"/>
              </a:rPr>
              <a:t>以上であるならば「○」を、</a:t>
            </a:r>
          </a:p>
          <a:p>
            <a:pPr algn="l" eaLnBrk="1" hangingPunct="1"/>
            <a:r>
              <a:rPr lang="en-US" altLang="ja-JP" sz="2000">
                <a:solidFill>
                  <a:schemeClr val="bg1"/>
                </a:solidFill>
                <a:latin typeface="ＭＳ Ｐゴシック" panose="020B0600070205080204" pitchFamily="50" charset="-128"/>
              </a:rPr>
              <a:t>40</a:t>
            </a:r>
            <a:r>
              <a:rPr lang="ja-JP" altLang="en-US" sz="2000">
                <a:solidFill>
                  <a:schemeClr val="bg1"/>
                </a:solidFill>
                <a:latin typeface="ＭＳ Ｐゴシック" panose="020B0600070205080204" pitchFamily="50" charset="-128"/>
              </a:rPr>
              <a:t>未満であるならば「</a:t>
            </a:r>
            <a:r>
              <a:rPr lang="en-US" altLang="ja-JP" sz="2000">
                <a:solidFill>
                  <a:schemeClr val="bg1"/>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」を表示したいのであれば、</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｢C2｣</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=IF</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B2&gt;=40,“○”,“×”)</a:t>
            </a:r>
            <a:r>
              <a:rPr lang="ja-JP" altLang="en-US" sz="2000" b="1">
                <a:solidFill>
                  <a:schemeClr val="bg1"/>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 </a:t>
            </a:r>
          </a:p>
        </p:txBody>
      </p:sp>
      <p:pic>
        <p:nvPicPr>
          <p:cNvPr id="22545" name="Picture 9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692275" y="4365625"/>
            <a:ext cx="5903913" cy="221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962" name="Rectangle 98"/>
          <p:cNvSpPr>
            <a:spLocks noRot="1" noChangeArrowheads="1"/>
          </p:cNvSpPr>
          <p:nvPr/>
        </p:nvSpPr>
        <p:spPr bwMode="auto">
          <a:xfrm>
            <a:off x="179388" y="179388"/>
            <a:ext cx="889317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IF</a:t>
            </a:r>
            <a:r>
              <a:rPr lang="ja-JP" altLang="en-US" sz="5600" smtClean="0">
                <a:latin typeface="ＭＳ Ｐゴシック" panose="020B0600070205080204" pitchFamily="50" charset="-128"/>
              </a:rPr>
              <a:t>関数</a:t>
            </a:r>
            <a:r>
              <a:rPr lang="ja-JP" alt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4213" y="2276475"/>
            <a:ext cx="7848600" cy="432117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45059" name="Rectangle 3"/>
          <p:cNvSpPr>
            <a:spLocks noGrp="1" noRot="1" noChangeArrowheads="1"/>
          </p:cNvSpPr>
          <p:nvPr>
            <p:ph type="title"/>
          </p:nvPr>
        </p:nvSpPr>
        <p:spPr>
          <a:xfrm>
            <a:off x="179388" y="179388"/>
            <a:ext cx="8591550" cy="952500"/>
          </a:xfrm>
        </p:spPr>
        <p:txBody>
          <a:bodyPr/>
          <a:lstStyle/>
          <a:p>
            <a:pPr eaLnBrk="1" hangingPunct="1">
              <a:defRPr/>
            </a:pPr>
            <a:r>
              <a:rPr lang="en-US" altLang="ja-JP" sz="5600" smtClean="0">
                <a:latin typeface="ＭＳ Ｐゴシック" panose="020B0600070205080204" pitchFamily="50" charset="-128"/>
              </a:rPr>
              <a:t> INT</a:t>
            </a:r>
            <a:r>
              <a:rPr lang="ja-JP" altLang="en-US" sz="5600" smtClean="0">
                <a:latin typeface="ＭＳ Ｐゴシック" panose="020B0600070205080204" pitchFamily="50" charset="-128"/>
              </a:rPr>
              <a:t>関数</a:t>
            </a:r>
            <a:r>
              <a:rPr lang="ja-JP" altLang="en-US" sz="4000" smtClean="0"/>
              <a:t> </a:t>
            </a:r>
          </a:p>
        </p:txBody>
      </p:sp>
      <p:graphicFrame>
        <p:nvGraphicFramePr>
          <p:cNvPr id="45151" name="Group 95"/>
          <p:cNvGraphicFramePr>
            <a:graphicFrameLocks noGrp="1"/>
          </p:cNvGraphicFramePr>
          <p:nvPr>
            <p:ph sz="half" idx="2"/>
          </p:nvPr>
        </p:nvGraphicFramePr>
        <p:xfrm>
          <a:off x="684213" y="1125538"/>
          <a:ext cx="7889875" cy="955675"/>
        </p:xfrm>
        <a:graphic>
          <a:graphicData uri="http://schemas.openxmlformats.org/drawingml/2006/table">
            <a:tbl>
              <a:tblPr/>
              <a:tblGrid>
                <a:gridCol w="1150937"/>
                <a:gridCol w="6738938"/>
              </a:tblGrid>
              <a:tr h="496590">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772" marB="467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INT</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数値</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772" marB="467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085">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772" marB="467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数値の小数点以下を切り捨てて整数にする</a:t>
                      </a:r>
                      <a:r>
                        <a:rPr kumimoji="1" lang="ja-JP" altLang="en-US" sz="24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a:t>
                      </a:r>
                    </a:p>
                  </a:txBody>
                  <a:tcPr marL="90000" marR="90000" marT="46772" marB="467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591" name="Rectangle 15"/>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24592" name="Rectangle 16"/>
          <p:cNvSpPr>
            <a:spLocks noChangeArrowheads="1"/>
          </p:cNvSpPr>
          <p:nvPr/>
        </p:nvSpPr>
        <p:spPr bwMode="auto">
          <a:xfrm>
            <a:off x="971550" y="2322513"/>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24593" name="Rectangle 17"/>
          <p:cNvSpPr>
            <a:spLocks noChangeArrowheads="1"/>
          </p:cNvSpPr>
          <p:nvPr/>
        </p:nvSpPr>
        <p:spPr bwMode="auto">
          <a:xfrm>
            <a:off x="1258888" y="2708275"/>
            <a:ext cx="72739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A2</a:t>
            </a:r>
            <a:r>
              <a:rPr lang="ja-JP" altLang="en-US" sz="2000">
                <a:solidFill>
                  <a:schemeClr val="bg1"/>
                </a:solidFill>
                <a:latin typeface="ＭＳ Ｐゴシック" panose="020B0600070205080204" pitchFamily="50" charset="-128"/>
              </a:rPr>
              <a:t>」に入力されている数値の小数点以下を切り捨てて、整数にした結果をセル「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=INT(A2)</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r>
              <a:rPr lang="ja-JP" altLang="en-US">
                <a:solidFill>
                  <a:schemeClr val="bg1"/>
                </a:solidFill>
                <a:latin typeface="ＭＳ 明朝" panose="02020609040205080304" pitchFamily="17" charset="-128"/>
                <a:ea typeface="ＭＳ 明朝" panose="02020609040205080304" pitchFamily="17" charset="-128"/>
              </a:rPr>
              <a:t> </a:t>
            </a:r>
          </a:p>
        </p:txBody>
      </p:sp>
      <p:graphicFrame>
        <p:nvGraphicFramePr>
          <p:cNvPr id="24594" name="Object 92"/>
          <p:cNvGraphicFramePr>
            <a:graphicFrameLocks noGrp="1" noChangeAspect="1"/>
          </p:cNvGraphicFramePr>
          <p:nvPr>
            <p:ph sz="half" idx="1"/>
          </p:nvPr>
        </p:nvGraphicFramePr>
        <p:xfrm>
          <a:off x="1403350" y="3860800"/>
          <a:ext cx="6551613" cy="2341563"/>
        </p:xfrm>
        <a:graphic>
          <a:graphicData uri="http://schemas.openxmlformats.org/presentationml/2006/ole">
            <mc:AlternateContent xmlns:mc="http://schemas.openxmlformats.org/markup-compatibility/2006">
              <mc:Choice xmlns:v="urn:schemas-microsoft-com:vml" Requires="v">
                <p:oleObj spid="_x0000_s24597" name="ビットマップ イメージ" r:id="rId4" imgW="6287378" imgH="2247619" progId="Paint.Picture">
                  <p:embed/>
                </p:oleObj>
              </mc:Choice>
              <mc:Fallback>
                <p:oleObj name="ビットマップ イメージ" r:id="rId4" imgW="6287378" imgH="2247619" progId="Paint.Picture">
                  <p:embed/>
                  <p:pic>
                    <p:nvPicPr>
                      <p:cNvPr id="0" name="Object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860800"/>
                        <a:ext cx="6551613" cy="2341563"/>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4213" y="2276475"/>
            <a:ext cx="7848600" cy="432117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50179" name="Rectangle 3"/>
          <p:cNvSpPr>
            <a:spLocks noGrp="1" noRot="1" noChangeArrowheads="1"/>
          </p:cNvSpPr>
          <p:nvPr>
            <p:ph type="title"/>
          </p:nvPr>
        </p:nvSpPr>
        <p:spPr>
          <a:xfrm>
            <a:off x="179388" y="179388"/>
            <a:ext cx="8591550" cy="881062"/>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ROUND</a:t>
            </a:r>
            <a:r>
              <a:rPr lang="ja-JP" altLang="en-US" sz="5600" smtClean="0">
                <a:latin typeface="ＭＳ Ｐゴシック" panose="020B0600070205080204" pitchFamily="50" charset="-128"/>
              </a:rPr>
              <a:t>関数</a:t>
            </a:r>
            <a:r>
              <a:rPr lang="ja-JP" altLang="en-US" sz="4000" smtClean="0"/>
              <a:t> </a:t>
            </a:r>
          </a:p>
        </p:txBody>
      </p:sp>
      <p:graphicFrame>
        <p:nvGraphicFramePr>
          <p:cNvPr id="50228" name="Group 52"/>
          <p:cNvGraphicFramePr>
            <a:graphicFrameLocks noGrp="1"/>
          </p:cNvGraphicFramePr>
          <p:nvPr>
            <p:ph sz="half" idx="2"/>
          </p:nvPr>
        </p:nvGraphicFramePr>
        <p:xfrm>
          <a:off x="684213" y="1125538"/>
          <a:ext cx="7920037" cy="919162"/>
        </p:xfrm>
        <a:graphic>
          <a:graphicData uri="http://schemas.openxmlformats.org/drawingml/2006/table">
            <a:tbl>
              <a:tblPr/>
              <a:tblGrid>
                <a:gridCol w="1150937"/>
                <a:gridCol w="6769100"/>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ROUND</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数値</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桁数</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小数点の桁数を指定して、数値を四捨五入する。 </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39" name="Rectangle 15"/>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26640" name="Rectangle 16"/>
          <p:cNvSpPr>
            <a:spLocks noChangeArrowheads="1"/>
          </p:cNvSpPr>
          <p:nvPr/>
        </p:nvSpPr>
        <p:spPr bwMode="auto">
          <a:xfrm>
            <a:off x="971550" y="2276475"/>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26641" name="Rectangle 17"/>
          <p:cNvSpPr>
            <a:spLocks noChangeArrowheads="1"/>
          </p:cNvSpPr>
          <p:nvPr/>
        </p:nvSpPr>
        <p:spPr bwMode="auto">
          <a:xfrm>
            <a:off x="1258888" y="2636838"/>
            <a:ext cx="72739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A2</a:t>
            </a:r>
            <a:r>
              <a:rPr lang="ja-JP" altLang="en-US" sz="2000">
                <a:solidFill>
                  <a:schemeClr val="bg1"/>
                </a:solidFill>
                <a:latin typeface="ＭＳ Ｐゴシック" panose="020B0600070205080204" pitchFamily="50" charset="-128"/>
              </a:rPr>
              <a:t>」に入力されている数値の小数第</a:t>
            </a:r>
            <a:r>
              <a:rPr lang="en-US" altLang="ja-JP" sz="2000">
                <a:solidFill>
                  <a:schemeClr val="bg1"/>
                </a:solidFill>
                <a:latin typeface="ＭＳ Ｐゴシック" panose="020B0600070205080204" pitchFamily="50" charset="-128"/>
              </a:rPr>
              <a:t>2</a:t>
            </a:r>
            <a:r>
              <a:rPr lang="ja-JP" altLang="en-US" sz="2000">
                <a:solidFill>
                  <a:schemeClr val="bg1"/>
                </a:solidFill>
                <a:latin typeface="ＭＳ Ｐゴシック" panose="020B0600070205080204" pitchFamily="50" charset="-128"/>
              </a:rPr>
              <a:t>位未満を四捨五入した結果をセル「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=ROUND(A2,2)</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 </a:t>
            </a:r>
          </a:p>
        </p:txBody>
      </p:sp>
      <p:graphicFrame>
        <p:nvGraphicFramePr>
          <p:cNvPr id="26642" name="Object 47"/>
          <p:cNvGraphicFramePr>
            <a:graphicFrameLocks noGrp="1" noChangeAspect="1"/>
          </p:cNvGraphicFramePr>
          <p:nvPr>
            <p:ph sz="half" idx="1"/>
          </p:nvPr>
        </p:nvGraphicFramePr>
        <p:xfrm>
          <a:off x="1403350" y="3860800"/>
          <a:ext cx="6480175" cy="2320925"/>
        </p:xfrm>
        <a:graphic>
          <a:graphicData uri="http://schemas.openxmlformats.org/presentationml/2006/ole">
            <mc:AlternateContent xmlns:mc="http://schemas.openxmlformats.org/markup-compatibility/2006">
              <mc:Choice xmlns:v="urn:schemas-microsoft-com:vml" Requires="v">
                <p:oleObj spid="_x0000_s26645" name="ビットマップ イメージ" r:id="rId4" imgW="6276190" imgH="2247619" progId="Paint.Picture">
                  <p:embed/>
                </p:oleObj>
              </mc:Choice>
              <mc:Fallback>
                <p:oleObj name="ビットマップ イメージ" r:id="rId4" imgW="6276190" imgH="2247619" progId="Paint.Picture">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860800"/>
                        <a:ext cx="6480175" cy="2320925"/>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4213" y="2276475"/>
            <a:ext cx="7848600" cy="439261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52227" name="Rectangle 3"/>
          <p:cNvSpPr>
            <a:spLocks noGrp="1" noRot="1" noChangeArrowheads="1"/>
          </p:cNvSpPr>
          <p:nvPr>
            <p:ph type="title"/>
          </p:nvPr>
        </p:nvSpPr>
        <p:spPr>
          <a:xfrm>
            <a:off x="179388" y="179388"/>
            <a:ext cx="8591550" cy="881062"/>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ROUNDUP</a:t>
            </a:r>
            <a:r>
              <a:rPr lang="ja-JP" altLang="en-US" sz="5600" smtClean="0">
                <a:latin typeface="ＭＳ Ｐゴシック" panose="020B0600070205080204" pitchFamily="50" charset="-128"/>
              </a:rPr>
              <a:t>関数</a:t>
            </a:r>
            <a:r>
              <a:rPr lang="ja-JP" altLang="en-US" sz="4000" smtClean="0"/>
              <a:t> </a:t>
            </a:r>
          </a:p>
        </p:txBody>
      </p:sp>
      <p:graphicFrame>
        <p:nvGraphicFramePr>
          <p:cNvPr id="52270" name="Group 46"/>
          <p:cNvGraphicFramePr>
            <a:graphicFrameLocks noGrp="1"/>
          </p:cNvGraphicFramePr>
          <p:nvPr>
            <p:ph sz="half" idx="2"/>
          </p:nvPr>
        </p:nvGraphicFramePr>
        <p:xfrm>
          <a:off x="684213" y="1125538"/>
          <a:ext cx="7872412" cy="962025"/>
        </p:xfrm>
        <a:graphic>
          <a:graphicData uri="http://schemas.openxmlformats.org/drawingml/2006/table">
            <a:tbl>
              <a:tblPr/>
              <a:tblGrid>
                <a:gridCol w="1150937"/>
                <a:gridCol w="6721475"/>
              </a:tblGrid>
              <a:tr h="502938">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772" marB="467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ROUNDUP</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数値</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桁数</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772" marB="467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087">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772" marB="467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小数点の桁数を指定して、数値を切り上げる。 </a:t>
                      </a:r>
                    </a:p>
                  </a:txBody>
                  <a:tcPr marL="90000" marR="90000" marT="46772" marB="467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87" name="Rectangle 15"/>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28688" name="Rectangle 16"/>
          <p:cNvSpPr>
            <a:spLocks noChangeArrowheads="1"/>
          </p:cNvSpPr>
          <p:nvPr/>
        </p:nvSpPr>
        <p:spPr bwMode="auto">
          <a:xfrm>
            <a:off x="971550" y="2276475"/>
            <a:ext cx="196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ea typeface="ＭＳ 明朝" panose="02020609040205080304" pitchFamily="17" charset="-128"/>
              </a:rPr>
              <a:t>■</a:t>
            </a:r>
            <a:r>
              <a:rPr lang="ja-JP" altLang="en-US" sz="2000" b="1">
                <a:solidFill>
                  <a:schemeClr val="bg1"/>
                </a:solidFill>
                <a:ea typeface="ＭＳ 明朝" panose="02020609040205080304" pitchFamily="17" charset="-128"/>
              </a:rPr>
              <a:t>　使用例　■</a:t>
            </a:r>
          </a:p>
        </p:txBody>
      </p:sp>
      <p:sp>
        <p:nvSpPr>
          <p:cNvPr id="28689" name="Rectangle 17"/>
          <p:cNvSpPr>
            <a:spLocks noChangeArrowheads="1"/>
          </p:cNvSpPr>
          <p:nvPr/>
        </p:nvSpPr>
        <p:spPr bwMode="auto">
          <a:xfrm>
            <a:off x="1331913" y="2636838"/>
            <a:ext cx="7200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A2</a:t>
            </a:r>
            <a:r>
              <a:rPr lang="ja-JP" altLang="en-US" sz="2000">
                <a:solidFill>
                  <a:schemeClr val="bg1"/>
                </a:solidFill>
                <a:latin typeface="ＭＳ Ｐゴシック" panose="020B0600070205080204" pitchFamily="50" charset="-128"/>
              </a:rPr>
              <a:t>」に入力されている数値の小数第</a:t>
            </a:r>
            <a:r>
              <a:rPr lang="en-US" altLang="ja-JP" sz="2000">
                <a:solidFill>
                  <a:schemeClr val="bg1"/>
                </a:solidFill>
                <a:latin typeface="ＭＳ Ｐゴシック" panose="020B0600070205080204" pitchFamily="50" charset="-128"/>
              </a:rPr>
              <a:t>2</a:t>
            </a:r>
            <a:r>
              <a:rPr lang="ja-JP" altLang="en-US" sz="2000">
                <a:solidFill>
                  <a:schemeClr val="bg1"/>
                </a:solidFill>
                <a:latin typeface="ＭＳ Ｐゴシック" panose="020B0600070205080204" pitchFamily="50" charset="-128"/>
              </a:rPr>
              <a:t>位未満を切り上げた</a:t>
            </a:r>
          </a:p>
          <a:p>
            <a:pPr algn="l" eaLnBrk="1" hangingPunct="1"/>
            <a:r>
              <a:rPr lang="ja-JP" altLang="en-US" sz="2000">
                <a:solidFill>
                  <a:schemeClr val="bg1"/>
                </a:solidFill>
                <a:latin typeface="ＭＳ Ｐゴシック" panose="020B0600070205080204" pitchFamily="50" charset="-128"/>
              </a:rPr>
              <a:t>結果をセル「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=ROUNDUP(A2,2)</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28690" name="Object 43"/>
          <p:cNvGraphicFramePr>
            <a:graphicFrameLocks noGrp="1" noChangeAspect="1"/>
          </p:cNvGraphicFramePr>
          <p:nvPr>
            <p:ph sz="half" idx="1"/>
          </p:nvPr>
        </p:nvGraphicFramePr>
        <p:xfrm>
          <a:off x="1403350" y="3860800"/>
          <a:ext cx="6480175" cy="2336800"/>
        </p:xfrm>
        <a:graphic>
          <a:graphicData uri="http://schemas.openxmlformats.org/presentationml/2006/ole">
            <mc:AlternateContent xmlns:mc="http://schemas.openxmlformats.org/markup-compatibility/2006">
              <mc:Choice xmlns:v="urn:schemas-microsoft-com:vml" Requires="v">
                <p:oleObj spid="_x0000_s28693" name="ビットマップ イメージ" r:id="rId4" imgW="6257143" imgH="2257740" progId="Paint.Picture">
                  <p:embed/>
                </p:oleObj>
              </mc:Choice>
              <mc:Fallback>
                <p:oleObj name="ビットマップ イメージ" r:id="rId4" imgW="6257143" imgH="2257740" progId="Paint.Picture">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860800"/>
                        <a:ext cx="6480175" cy="2336800"/>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4213" y="2276475"/>
            <a:ext cx="7848600" cy="434816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54275" name="Rectangle 3"/>
          <p:cNvSpPr>
            <a:spLocks noGrp="1" noRot="1" noChangeArrowheads="1"/>
          </p:cNvSpPr>
          <p:nvPr>
            <p:ph type="title"/>
          </p:nvPr>
        </p:nvSpPr>
        <p:spPr>
          <a:xfrm>
            <a:off x="179388" y="179388"/>
            <a:ext cx="8591550" cy="881062"/>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ROUNDDOWN</a:t>
            </a:r>
            <a:r>
              <a:rPr lang="ja-JP" altLang="en-US" sz="5600" smtClean="0">
                <a:latin typeface="ＭＳ Ｐゴシック" panose="020B0600070205080204" pitchFamily="50" charset="-128"/>
              </a:rPr>
              <a:t>関数</a:t>
            </a:r>
            <a:r>
              <a:rPr lang="ja-JP" altLang="en-US" sz="4000" smtClean="0"/>
              <a:t> </a:t>
            </a:r>
          </a:p>
        </p:txBody>
      </p:sp>
      <p:graphicFrame>
        <p:nvGraphicFramePr>
          <p:cNvPr id="54318" name="Group 46"/>
          <p:cNvGraphicFramePr>
            <a:graphicFrameLocks noGrp="1"/>
          </p:cNvGraphicFramePr>
          <p:nvPr>
            <p:ph sz="half" idx="2"/>
          </p:nvPr>
        </p:nvGraphicFramePr>
        <p:xfrm>
          <a:off x="684213" y="1125538"/>
          <a:ext cx="7848600" cy="919162"/>
        </p:xfrm>
        <a:graphic>
          <a:graphicData uri="http://schemas.openxmlformats.org/drawingml/2006/table">
            <a:tbl>
              <a:tblPr/>
              <a:tblGrid>
                <a:gridCol w="1150937"/>
                <a:gridCol w="6697663"/>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ROUNDDOWN</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数値</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桁数</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小数点の桁数を指定して、数値を切り捨てる。 </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35" name="Rectangle 15"/>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30736" name="Rectangle 16"/>
          <p:cNvSpPr>
            <a:spLocks noChangeArrowheads="1"/>
          </p:cNvSpPr>
          <p:nvPr/>
        </p:nvSpPr>
        <p:spPr bwMode="auto">
          <a:xfrm>
            <a:off x="971550" y="2276475"/>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r>
              <a:rPr lang="ja-JP" altLang="en-US" sz="2000" b="1">
                <a:solidFill>
                  <a:schemeClr val="bg1"/>
                </a:solidFill>
                <a:ea typeface="ＭＳ 明朝" panose="02020609040205080304" pitchFamily="17" charset="-128"/>
              </a:rPr>
              <a:t>■</a:t>
            </a:r>
          </a:p>
        </p:txBody>
      </p:sp>
      <p:sp>
        <p:nvSpPr>
          <p:cNvPr id="30737" name="Rectangle 17"/>
          <p:cNvSpPr>
            <a:spLocks noChangeArrowheads="1"/>
          </p:cNvSpPr>
          <p:nvPr/>
        </p:nvSpPr>
        <p:spPr bwMode="auto">
          <a:xfrm>
            <a:off x="1331913" y="2708275"/>
            <a:ext cx="6985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A2</a:t>
            </a:r>
            <a:r>
              <a:rPr lang="ja-JP" altLang="en-US" sz="2000">
                <a:solidFill>
                  <a:schemeClr val="bg1"/>
                </a:solidFill>
                <a:latin typeface="ＭＳ Ｐゴシック" panose="020B0600070205080204" pitchFamily="50" charset="-128"/>
              </a:rPr>
              <a:t>」に入力されている数値の小数第</a:t>
            </a:r>
            <a:r>
              <a:rPr lang="en-US" altLang="ja-JP" sz="2000">
                <a:solidFill>
                  <a:schemeClr val="bg1"/>
                </a:solidFill>
                <a:latin typeface="ＭＳ Ｐゴシック" panose="020B0600070205080204" pitchFamily="50" charset="-128"/>
              </a:rPr>
              <a:t>2</a:t>
            </a:r>
            <a:r>
              <a:rPr lang="ja-JP" altLang="en-US" sz="2000">
                <a:solidFill>
                  <a:schemeClr val="bg1"/>
                </a:solidFill>
                <a:latin typeface="ＭＳ Ｐゴシック" panose="020B0600070205080204" pitchFamily="50" charset="-128"/>
              </a:rPr>
              <a:t>位未満を切り捨てた結果をセル「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=ROUNDDOWN(A2,2)</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30738" name="Object 42"/>
          <p:cNvGraphicFramePr>
            <a:graphicFrameLocks noGrp="1" noChangeAspect="1"/>
          </p:cNvGraphicFramePr>
          <p:nvPr>
            <p:ph sz="half" idx="1"/>
          </p:nvPr>
        </p:nvGraphicFramePr>
        <p:xfrm>
          <a:off x="1403350" y="3860800"/>
          <a:ext cx="6480175" cy="2325688"/>
        </p:xfrm>
        <a:graphic>
          <a:graphicData uri="http://schemas.openxmlformats.org/presentationml/2006/ole">
            <mc:AlternateContent xmlns:mc="http://schemas.openxmlformats.org/markup-compatibility/2006">
              <mc:Choice xmlns:v="urn:schemas-microsoft-com:vml" Requires="v">
                <p:oleObj spid="_x0000_s30741" name="ビットマップ イメージ" r:id="rId4" imgW="6287378" imgH="2257740" progId="Paint.Picture">
                  <p:embed/>
                </p:oleObj>
              </mc:Choice>
              <mc:Fallback>
                <p:oleObj name="ビットマップ イメージ" r:id="rId4" imgW="6287378" imgH="2257740" progId="Paint.Picture">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860800"/>
                        <a:ext cx="6480175" cy="2325688"/>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50825" y="404813"/>
            <a:ext cx="8642350" cy="1077912"/>
          </a:xfrm>
        </p:spPr>
        <p:txBody>
          <a:bodyPr/>
          <a:lstStyle/>
          <a:p>
            <a:pPr eaLnBrk="1" hangingPunct="1">
              <a:defRPr/>
            </a:pPr>
            <a:r>
              <a:rPr lang="en-US" altLang="ja-JP" sz="5600" smtClean="0">
                <a:latin typeface="ＭＳ 明朝" panose="02020609040205080304" pitchFamily="17" charset="-128"/>
                <a:ea typeface="ＭＳ 明朝" panose="02020609040205080304" pitchFamily="17" charset="-128"/>
              </a:rPr>
              <a:t> </a:t>
            </a:r>
            <a:r>
              <a:rPr lang="ja-JP" altLang="en-US" sz="5600" smtClean="0">
                <a:latin typeface="ＭＳ Ｐゴシック" panose="020B0600070205080204" pitchFamily="50" charset="-128"/>
              </a:rPr>
              <a:t>関数とは</a:t>
            </a:r>
          </a:p>
        </p:txBody>
      </p:sp>
      <p:sp>
        <p:nvSpPr>
          <p:cNvPr id="6147" name="Rectangle 3"/>
          <p:cNvSpPr>
            <a:spLocks noChangeArrowheads="1"/>
          </p:cNvSpPr>
          <p:nvPr/>
        </p:nvSpPr>
        <p:spPr bwMode="auto">
          <a:xfrm>
            <a:off x="646113" y="1773238"/>
            <a:ext cx="849788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4000">
                <a:latin typeface="ＭＳ Ｐゴシック" panose="020B0600070205080204" pitchFamily="50" charset="-128"/>
              </a:rPr>
              <a:t>・　計算方法があらかじめ定義された</a:t>
            </a:r>
          </a:p>
          <a:p>
            <a:pPr algn="l" eaLnBrk="1" hangingPunct="1"/>
            <a:r>
              <a:rPr lang="ja-JP" altLang="en-US" sz="4000">
                <a:latin typeface="ＭＳ Ｐゴシック" panose="020B0600070205080204" pitchFamily="50" charset="-128"/>
              </a:rPr>
              <a:t>数式のこと </a:t>
            </a:r>
          </a:p>
        </p:txBody>
      </p:sp>
      <p:sp>
        <p:nvSpPr>
          <p:cNvPr id="6148" name="Rectangle 4"/>
          <p:cNvSpPr>
            <a:spLocks noChangeArrowheads="1"/>
          </p:cNvSpPr>
          <p:nvPr/>
        </p:nvSpPr>
        <p:spPr bwMode="auto">
          <a:xfrm>
            <a:off x="611188" y="3500438"/>
            <a:ext cx="8281987"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4000">
                <a:latin typeface="ＭＳ Ｐゴシック" panose="020B0600070205080204" pitchFamily="50" charset="-128"/>
              </a:rPr>
              <a:t>・  必要な値を定められた書式に従っ</a:t>
            </a:r>
          </a:p>
          <a:p>
            <a:pPr algn="l" eaLnBrk="1" hangingPunct="1"/>
            <a:r>
              <a:rPr lang="ja-JP" altLang="en-US" sz="4000">
                <a:latin typeface="ＭＳ Ｐゴシック" panose="020B0600070205080204" pitchFamily="50" charset="-128"/>
              </a:rPr>
              <a:t>て入力するだけで、簡単に計算結果を求めることができる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50825" y="404813"/>
            <a:ext cx="8642350" cy="1008062"/>
          </a:xfrm>
        </p:spPr>
        <p:txBody>
          <a:bodyPr/>
          <a:lstStyle/>
          <a:p>
            <a:pPr eaLnBrk="1" hangingPunct="1">
              <a:defRPr/>
            </a:pPr>
            <a:r>
              <a:rPr lang="en-US" altLang="ja-JP" sz="5600" smtClean="0">
                <a:latin typeface="ＭＳ 明朝" panose="02020609040205080304" pitchFamily="17" charset="-128"/>
                <a:ea typeface="ＭＳ 明朝" panose="02020609040205080304" pitchFamily="17" charset="-128"/>
              </a:rPr>
              <a:t> </a:t>
            </a:r>
            <a:r>
              <a:rPr lang="ja-JP" altLang="en-US" sz="5600" smtClean="0">
                <a:latin typeface="ＭＳ Ｐゴシック" panose="020B0600070205080204" pitchFamily="50" charset="-128"/>
              </a:rPr>
              <a:t>関数の構文</a:t>
            </a:r>
          </a:p>
        </p:txBody>
      </p:sp>
      <p:sp>
        <p:nvSpPr>
          <p:cNvPr id="8195" name="Rectangle 3"/>
          <p:cNvSpPr>
            <a:spLocks noChangeArrowheads="1"/>
          </p:cNvSpPr>
          <p:nvPr/>
        </p:nvSpPr>
        <p:spPr bwMode="auto">
          <a:xfrm>
            <a:off x="468313" y="3398838"/>
            <a:ext cx="8207375"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4400" b="1">
                <a:solidFill>
                  <a:srgbClr val="000000"/>
                </a:solidFill>
                <a:latin typeface="ＭＳ ゴシック" panose="020B0609070205080204" pitchFamily="49" charset="-128"/>
                <a:ea typeface="ＭＳ ゴシック" panose="020B0609070205080204" pitchFamily="49" charset="-128"/>
              </a:rPr>
              <a:t>= SUM</a:t>
            </a:r>
            <a:r>
              <a:rPr lang="ja-JP" altLang="en-US" sz="4400" b="1">
                <a:solidFill>
                  <a:srgbClr val="000000"/>
                </a:solidFill>
                <a:latin typeface="ＭＳ ゴシック" panose="020B0609070205080204" pitchFamily="49" charset="-128"/>
                <a:ea typeface="ＭＳ ゴシック" panose="020B0609070205080204" pitchFamily="49" charset="-128"/>
              </a:rPr>
              <a:t>（数値</a:t>
            </a:r>
            <a:r>
              <a:rPr lang="en-US" altLang="ja-JP" sz="4400" b="1">
                <a:solidFill>
                  <a:srgbClr val="000000"/>
                </a:solidFill>
                <a:latin typeface="ＭＳ ゴシック" panose="020B0609070205080204" pitchFamily="49" charset="-128"/>
                <a:ea typeface="ＭＳ ゴシック" panose="020B0609070205080204" pitchFamily="49" charset="-128"/>
              </a:rPr>
              <a:t>1[,</a:t>
            </a:r>
            <a:r>
              <a:rPr lang="ja-JP" altLang="en-US" sz="4400" b="1">
                <a:solidFill>
                  <a:srgbClr val="000000"/>
                </a:solidFill>
                <a:latin typeface="ＭＳ ゴシック" panose="020B0609070205080204" pitchFamily="49" charset="-128"/>
                <a:ea typeface="ＭＳ ゴシック" panose="020B0609070205080204" pitchFamily="49" charset="-128"/>
              </a:rPr>
              <a:t>数値</a:t>
            </a:r>
            <a:r>
              <a:rPr lang="en-US" altLang="ja-JP" sz="4400" b="1">
                <a:solidFill>
                  <a:srgbClr val="000000"/>
                </a:solidFill>
                <a:latin typeface="ＭＳ ゴシック" panose="020B0609070205080204" pitchFamily="49" charset="-128"/>
                <a:ea typeface="ＭＳ ゴシック" panose="020B0609070205080204" pitchFamily="49" charset="-128"/>
              </a:rPr>
              <a:t>]</a:t>
            </a:r>
            <a:r>
              <a:rPr lang="ja-JP" altLang="en-US" sz="4400" b="1">
                <a:solidFill>
                  <a:srgbClr val="000000"/>
                </a:solidFill>
                <a:latin typeface="ＭＳ ゴシック" panose="020B0609070205080204" pitchFamily="49" charset="-128"/>
                <a:ea typeface="ＭＳ ゴシック" panose="020B0609070205080204" pitchFamily="49" charset="-128"/>
              </a:rPr>
              <a:t>・・・）</a:t>
            </a:r>
          </a:p>
        </p:txBody>
      </p:sp>
      <p:sp>
        <p:nvSpPr>
          <p:cNvPr id="8196" name="Text Box 7"/>
          <p:cNvSpPr txBox="1">
            <a:spLocks noChangeArrowheads="1"/>
          </p:cNvSpPr>
          <p:nvPr/>
        </p:nvSpPr>
        <p:spPr bwMode="auto">
          <a:xfrm>
            <a:off x="684213" y="1557338"/>
            <a:ext cx="17287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3200" b="1">
                <a:solidFill>
                  <a:srgbClr val="FF9933"/>
                </a:solidFill>
              </a:rPr>
              <a:t>イコール</a:t>
            </a:r>
          </a:p>
        </p:txBody>
      </p:sp>
      <p:sp>
        <p:nvSpPr>
          <p:cNvPr id="8197" name="Text Box 9"/>
          <p:cNvSpPr txBox="1">
            <a:spLocks noChangeArrowheads="1"/>
          </p:cNvSpPr>
          <p:nvPr/>
        </p:nvSpPr>
        <p:spPr bwMode="auto">
          <a:xfrm>
            <a:off x="3851275" y="1412875"/>
            <a:ext cx="17287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2800" b="1">
                <a:solidFill>
                  <a:srgbClr val="FF9933"/>
                </a:solidFill>
              </a:rPr>
              <a:t>カッコと　  閉じカッコ</a:t>
            </a:r>
          </a:p>
        </p:txBody>
      </p:sp>
      <p:sp>
        <p:nvSpPr>
          <p:cNvPr id="8198" name="Text Box 10"/>
          <p:cNvSpPr txBox="1">
            <a:spLocks noChangeArrowheads="1"/>
          </p:cNvSpPr>
          <p:nvPr/>
        </p:nvSpPr>
        <p:spPr bwMode="auto">
          <a:xfrm>
            <a:off x="5867400" y="4652963"/>
            <a:ext cx="2736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2800" b="1">
                <a:solidFill>
                  <a:srgbClr val="FF9933"/>
                </a:solidFill>
              </a:rPr>
              <a:t>省略可能な引数</a:t>
            </a:r>
          </a:p>
        </p:txBody>
      </p:sp>
      <p:sp>
        <p:nvSpPr>
          <p:cNvPr id="8199" name="Text Box 11"/>
          <p:cNvSpPr txBox="1">
            <a:spLocks noChangeArrowheads="1"/>
          </p:cNvSpPr>
          <p:nvPr/>
        </p:nvSpPr>
        <p:spPr bwMode="auto">
          <a:xfrm>
            <a:off x="3563938" y="4652963"/>
            <a:ext cx="1152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3200" b="1">
                <a:solidFill>
                  <a:srgbClr val="FF9933"/>
                </a:solidFill>
              </a:rPr>
              <a:t>引数</a:t>
            </a:r>
          </a:p>
        </p:txBody>
      </p:sp>
      <p:sp>
        <p:nvSpPr>
          <p:cNvPr id="8200" name="Text Box 12"/>
          <p:cNvSpPr txBox="1">
            <a:spLocks noChangeArrowheads="1"/>
          </p:cNvSpPr>
          <p:nvPr/>
        </p:nvSpPr>
        <p:spPr bwMode="auto">
          <a:xfrm>
            <a:off x="971550" y="4724400"/>
            <a:ext cx="1439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3200" b="1">
                <a:solidFill>
                  <a:srgbClr val="FF9933"/>
                </a:solidFill>
              </a:rPr>
              <a:t>関数名</a:t>
            </a:r>
          </a:p>
        </p:txBody>
      </p:sp>
      <p:sp>
        <p:nvSpPr>
          <p:cNvPr id="8201" name="Text Box 14"/>
          <p:cNvSpPr txBox="1">
            <a:spLocks noChangeArrowheads="1"/>
          </p:cNvSpPr>
          <p:nvPr/>
        </p:nvSpPr>
        <p:spPr bwMode="auto">
          <a:xfrm>
            <a:off x="1258888" y="2205038"/>
            <a:ext cx="22336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a:t>関数名の前には必ずイコールを入力</a:t>
            </a:r>
          </a:p>
        </p:txBody>
      </p:sp>
      <p:sp>
        <p:nvSpPr>
          <p:cNvPr id="8202" name="Text Box 15"/>
          <p:cNvSpPr txBox="1">
            <a:spLocks noChangeArrowheads="1"/>
          </p:cNvSpPr>
          <p:nvPr/>
        </p:nvSpPr>
        <p:spPr bwMode="auto">
          <a:xfrm>
            <a:off x="5580063" y="1700213"/>
            <a:ext cx="295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a:t>一つの関数には必ず一つのカッコと閉じカッコが必要</a:t>
            </a:r>
          </a:p>
        </p:txBody>
      </p:sp>
      <p:sp>
        <p:nvSpPr>
          <p:cNvPr id="8203" name="Text Box 16"/>
          <p:cNvSpPr txBox="1">
            <a:spLocks noChangeArrowheads="1"/>
          </p:cNvSpPr>
          <p:nvPr/>
        </p:nvSpPr>
        <p:spPr bwMode="auto">
          <a:xfrm>
            <a:off x="1116013" y="5300663"/>
            <a:ext cx="24495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2000"/>
              <a:t>目的の関数名を入力大文字・小文字は問わない</a:t>
            </a:r>
          </a:p>
        </p:txBody>
      </p:sp>
      <p:sp>
        <p:nvSpPr>
          <p:cNvPr id="8204" name="Text Box 17"/>
          <p:cNvSpPr txBox="1">
            <a:spLocks noChangeArrowheads="1"/>
          </p:cNvSpPr>
          <p:nvPr/>
        </p:nvSpPr>
        <p:spPr bwMode="auto">
          <a:xfrm>
            <a:off x="6156325" y="5157788"/>
            <a:ext cx="22320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en-US" altLang="ja-JP" sz="2000">
                <a:latin typeface="ＭＳ Ｐゴシック" panose="020B0600070205080204" pitchFamily="50" charset="-128"/>
              </a:rPr>
              <a:t>[ ]</a:t>
            </a:r>
            <a:r>
              <a:rPr lang="ja-JP" altLang="en-US" sz="2000">
                <a:latin typeface="ＭＳ Ｐゴシック" panose="020B0600070205080204" pitchFamily="50" charset="-128"/>
              </a:rPr>
              <a:t>で括った引数は省略可</a:t>
            </a:r>
          </a:p>
        </p:txBody>
      </p:sp>
      <p:sp>
        <p:nvSpPr>
          <p:cNvPr id="8205" name="Text Box 18"/>
          <p:cNvSpPr txBox="1">
            <a:spLocks noChangeArrowheads="1"/>
          </p:cNvSpPr>
          <p:nvPr/>
        </p:nvSpPr>
        <p:spPr bwMode="auto">
          <a:xfrm>
            <a:off x="3708400" y="5229225"/>
            <a:ext cx="25193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2000"/>
              <a:t>使用する関数によって引数は異なる</a:t>
            </a:r>
          </a:p>
        </p:txBody>
      </p:sp>
      <p:sp>
        <p:nvSpPr>
          <p:cNvPr id="8206" name="Line 20"/>
          <p:cNvSpPr>
            <a:spLocks noChangeShapeType="1"/>
          </p:cNvSpPr>
          <p:nvPr/>
        </p:nvSpPr>
        <p:spPr bwMode="auto">
          <a:xfrm flipH="1">
            <a:off x="1692275" y="4221163"/>
            <a:ext cx="142875" cy="576262"/>
          </a:xfrm>
          <a:prstGeom prst="line">
            <a:avLst/>
          </a:prstGeom>
          <a:noFill/>
          <a:ln w="38100">
            <a:solidFill>
              <a:srgbClr val="FF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7" name="Line 21"/>
          <p:cNvSpPr>
            <a:spLocks noChangeShapeType="1"/>
          </p:cNvSpPr>
          <p:nvPr/>
        </p:nvSpPr>
        <p:spPr bwMode="auto">
          <a:xfrm>
            <a:off x="5580063" y="4149725"/>
            <a:ext cx="792162" cy="574675"/>
          </a:xfrm>
          <a:prstGeom prst="line">
            <a:avLst/>
          </a:prstGeom>
          <a:noFill/>
          <a:ln w="38100">
            <a:solidFill>
              <a:srgbClr val="FF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8" name="Line 22"/>
          <p:cNvSpPr>
            <a:spLocks noChangeShapeType="1"/>
          </p:cNvSpPr>
          <p:nvPr/>
        </p:nvSpPr>
        <p:spPr bwMode="auto">
          <a:xfrm flipH="1">
            <a:off x="1042988" y="2060575"/>
            <a:ext cx="214312" cy="1296988"/>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9" name="Line 23"/>
          <p:cNvSpPr>
            <a:spLocks noChangeShapeType="1"/>
          </p:cNvSpPr>
          <p:nvPr/>
        </p:nvSpPr>
        <p:spPr bwMode="auto">
          <a:xfrm flipH="1">
            <a:off x="2987675" y="2349500"/>
            <a:ext cx="1368425" cy="1008063"/>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0" name="Line 24"/>
          <p:cNvSpPr>
            <a:spLocks noChangeShapeType="1"/>
          </p:cNvSpPr>
          <p:nvPr/>
        </p:nvSpPr>
        <p:spPr bwMode="auto">
          <a:xfrm>
            <a:off x="5076825" y="2349500"/>
            <a:ext cx="2519363" cy="1008063"/>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1" name="Line 25"/>
          <p:cNvSpPr>
            <a:spLocks noChangeShapeType="1"/>
          </p:cNvSpPr>
          <p:nvPr/>
        </p:nvSpPr>
        <p:spPr bwMode="auto">
          <a:xfrm>
            <a:off x="3779838" y="4149725"/>
            <a:ext cx="0" cy="574675"/>
          </a:xfrm>
          <a:prstGeom prst="line">
            <a:avLst/>
          </a:prstGeom>
          <a:noFill/>
          <a:ln w="38100">
            <a:solidFill>
              <a:srgbClr val="FF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Rot="1" noChangeArrowheads="1"/>
          </p:cNvSpPr>
          <p:nvPr/>
        </p:nvSpPr>
        <p:spPr bwMode="auto">
          <a:xfrm>
            <a:off x="0" y="1484313"/>
            <a:ext cx="50387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ea typeface="ＭＳ 明朝" panose="02020609040205080304" pitchFamily="17" charset="-128"/>
              </a:rPr>
              <a:t> </a:t>
            </a:r>
            <a:r>
              <a:rPr lang="en-US" altLang="ja-JP" sz="4000" smtClean="0"/>
              <a:t> </a:t>
            </a:r>
          </a:p>
        </p:txBody>
      </p:sp>
      <p:sp>
        <p:nvSpPr>
          <p:cNvPr id="65540" name="Rectangle 4"/>
          <p:cNvSpPr>
            <a:spLocks noRot="1" noChangeArrowheads="1"/>
          </p:cNvSpPr>
          <p:nvPr/>
        </p:nvSpPr>
        <p:spPr bwMode="auto">
          <a:xfrm>
            <a:off x="0" y="2565400"/>
            <a:ext cx="503872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endParaRPr lang="en-US" altLang="ja-JP" smtClean="0"/>
          </a:p>
        </p:txBody>
      </p:sp>
      <p:sp>
        <p:nvSpPr>
          <p:cNvPr id="65541" name="Rectangle 5"/>
          <p:cNvSpPr>
            <a:spLocks noRot="1" noChangeArrowheads="1"/>
          </p:cNvSpPr>
          <p:nvPr/>
        </p:nvSpPr>
        <p:spPr bwMode="auto">
          <a:xfrm>
            <a:off x="0" y="3573463"/>
            <a:ext cx="50387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endParaRPr lang="en-US" altLang="ja-JP" smtClean="0"/>
          </a:p>
        </p:txBody>
      </p:sp>
      <p:sp>
        <p:nvSpPr>
          <p:cNvPr id="65542" name="Rectangle 6"/>
          <p:cNvSpPr>
            <a:spLocks noRot="1" noChangeArrowheads="1"/>
          </p:cNvSpPr>
          <p:nvPr/>
        </p:nvSpPr>
        <p:spPr bwMode="auto">
          <a:xfrm>
            <a:off x="0" y="4652963"/>
            <a:ext cx="50387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ea typeface="ＭＳ 明朝" panose="02020609040205080304" pitchFamily="17" charset="-128"/>
              </a:rPr>
              <a:t> </a:t>
            </a:r>
            <a:endParaRPr lang="en-US" altLang="ja-JP" smtClean="0"/>
          </a:p>
        </p:txBody>
      </p:sp>
      <p:sp>
        <p:nvSpPr>
          <p:cNvPr id="65543" name="Rectangle 7"/>
          <p:cNvSpPr>
            <a:spLocks noRot="1" noChangeArrowheads="1"/>
          </p:cNvSpPr>
          <p:nvPr/>
        </p:nvSpPr>
        <p:spPr bwMode="auto">
          <a:xfrm>
            <a:off x="0" y="5661025"/>
            <a:ext cx="503872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endParaRPr lang="en-US" altLang="ja-JP" smtClean="0"/>
          </a:p>
        </p:txBody>
      </p:sp>
      <p:sp>
        <p:nvSpPr>
          <p:cNvPr id="65545" name="Rectangle 9"/>
          <p:cNvSpPr>
            <a:spLocks noRot="1" noChangeArrowheads="1"/>
          </p:cNvSpPr>
          <p:nvPr/>
        </p:nvSpPr>
        <p:spPr bwMode="auto">
          <a:xfrm>
            <a:off x="4105275" y="2492375"/>
            <a:ext cx="503872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ＭＳ Ｐゴシック" panose="020B0600070205080204" pitchFamily="50" charset="-128"/>
              </a:rPr>
              <a:t> </a:t>
            </a:r>
            <a:endParaRPr lang="en-US" altLang="ja-JP" sz="4000" smtClean="0"/>
          </a:p>
        </p:txBody>
      </p:sp>
      <p:sp>
        <p:nvSpPr>
          <p:cNvPr id="65546" name="Rectangle 10"/>
          <p:cNvSpPr>
            <a:spLocks noRot="1" noChangeArrowheads="1"/>
          </p:cNvSpPr>
          <p:nvPr/>
        </p:nvSpPr>
        <p:spPr bwMode="auto">
          <a:xfrm>
            <a:off x="4105275" y="3573463"/>
            <a:ext cx="50387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endParaRPr lang="en-US" altLang="ja-JP" sz="4000" smtClean="0"/>
          </a:p>
        </p:txBody>
      </p:sp>
      <p:sp>
        <p:nvSpPr>
          <p:cNvPr id="65547" name="Rectangle 11"/>
          <p:cNvSpPr>
            <a:spLocks noRot="1" noChangeArrowheads="1"/>
          </p:cNvSpPr>
          <p:nvPr/>
        </p:nvSpPr>
        <p:spPr bwMode="auto">
          <a:xfrm>
            <a:off x="4105275" y="4652963"/>
            <a:ext cx="5038725"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r>
              <a:rPr lang="en-US" altLang="ja-JP" sz="4000" smtClean="0"/>
              <a:t> </a:t>
            </a:r>
          </a:p>
        </p:txBody>
      </p:sp>
      <p:sp>
        <p:nvSpPr>
          <p:cNvPr id="65548" name="Rectangle 12"/>
          <p:cNvSpPr>
            <a:spLocks noRot="1" noChangeArrowheads="1"/>
          </p:cNvSpPr>
          <p:nvPr/>
        </p:nvSpPr>
        <p:spPr bwMode="auto">
          <a:xfrm>
            <a:off x="4211638" y="5661025"/>
            <a:ext cx="503872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4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en-US" altLang="ja-JP" sz="5600" smtClean="0">
                <a:latin typeface="Times New Roman" panose="02020603050405020304" pitchFamily="18" charset="0"/>
              </a:rPr>
              <a:t> </a:t>
            </a:r>
            <a:endParaRPr lang="en-US" altLang="ja-JP" sz="4000" smtClean="0"/>
          </a:p>
        </p:txBody>
      </p:sp>
      <p:graphicFrame>
        <p:nvGraphicFramePr>
          <p:cNvPr id="65608" name="Group 72"/>
          <p:cNvGraphicFramePr>
            <a:graphicFrameLocks noGrp="1"/>
          </p:cNvGraphicFramePr>
          <p:nvPr/>
        </p:nvGraphicFramePr>
        <p:xfrm>
          <a:off x="323850" y="1557338"/>
          <a:ext cx="8496300" cy="4751387"/>
        </p:xfrm>
        <a:graphic>
          <a:graphicData uri="http://schemas.openxmlformats.org/drawingml/2006/table">
            <a:tbl>
              <a:tblPr/>
              <a:tblGrid>
                <a:gridCol w="3544888"/>
                <a:gridCol w="4951412"/>
              </a:tblGrid>
              <a:tr h="4751387">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SUM</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（合計）</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AVERAGE</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（平均）</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COUNT</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（件数）</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MAX</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（最大値）</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MIN</a:t>
                      </a: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 </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（最小値）</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IF </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（条件）</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INT</a:t>
                      </a: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 </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（小数点以下切り捨て）</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ROUND</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（四捨五入）</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 </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ROUNDUP</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（切り上げ）</a:t>
                      </a:r>
                    </a:p>
                    <a:p>
                      <a:pPr marL="0" marR="0" lvl="0" indent="0" algn="l" defTabSz="914400" rtl="0" eaLnBrk="1" fontAlgn="base" latinLnBrk="0" hangingPunct="1">
                        <a:lnSpc>
                          <a:spcPct val="130000"/>
                        </a:lnSpc>
                        <a:spcBef>
                          <a:spcPct val="20000"/>
                        </a:spcBef>
                        <a:spcAft>
                          <a:spcPct val="0"/>
                        </a:spcAft>
                        <a:buClr>
                          <a:schemeClr val="hlink"/>
                        </a:buClr>
                        <a:buSzTx/>
                        <a:buFontTx/>
                        <a:buChar char="•"/>
                        <a:tabLst/>
                      </a:pPr>
                      <a:r>
                        <a:rPr kumimoji="1" lang="en-US" altLang="ja-JP"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ROUNDDOWN</a:t>
                      </a:r>
                      <a:r>
                        <a:rPr kumimoji="1" lang="ja-JP" altLang="en-US" sz="32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（切り捨て）</a:t>
                      </a:r>
                      <a:r>
                        <a:rPr kumimoji="1" lang="ja-JP" altLang="en-US" sz="3600" b="0"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rPr>
                        <a:t> </a:t>
                      </a:r>
                      <a:endParaRPr kumimoji="1" lang="ja-JP" altLang="en-US" sz="3600" b="0"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67" name="Rectangle 31"/>
          <p:cNvSpPr>
            <a:spLocks noChangeArrowheads="1"/>
          </p:cNvSpPr>
          <p:nvPr/>
        </p:nvSpPr>
        <p:spPr bwMode="auto">
          <a:xfrm>
            <a:off x="250825" y="404813"/>
            <a:ext cx="8642350"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1pPr>
            <a:lvl2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2pPr>
            <a:lvl3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3pPr>
            <a:lvl4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4pPr>
            <a:lvl5pPr algn="l">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5pPr>
            <a:lvl6pPr marL="4572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6pPr>
            <a:lvl7pPr marL="9144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7pPr>
            <a:lvl8pPr marL="13716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8pPr>
            <a:lvl9pPr marL="1828800" fontAlgn="base">
              <a:spcBef>
                <a:spcPct val="0"/>
              </a:spcBef>
              <a:spcAft>
                <a:spcPct val="0"/>
              </a:spcAft>
              <a:defRPr kumimoji="1" sz="5400" b="1">
                <a:solidFill>
                  <a:schemeClr val="tx2"/>
                </a:solidFill>
                <a:effectLst>
                  <a:outerShdw blurRad="38100" dist="38100" dir="2700000" algn="tl">
                    <a:srgbClr val="000000"/>
                  </a:outerShdw>
                </a:effectLst>
                <a:latin typeface="Arial Black" panose="020B0A04020102020204" pitchFamily="34" charset="0"/>
                <a:ea typeface="ＭＳ Ｐゴシック" panose="020B0600070205080204" pitchFamily="50" charset="-128"/>
              </a:defRPr>
            </a:lvl9pPr>
          </a:lstStyle>
          <a:p>
            <a:pPr eaLnBrk="1" hangingPunct="1">
              <a:defRPr/>
            </a:pPr>
            <a:r>
              <a:rPr lang="ja-JP" altLang="en-US" sz="5600" smtClean="0">
                <a:latin typeface="ＭＳ Ｐゴシック" panose="020B0600070205080204" pitchFamily="50" charset="-128"/>
              </a:rPr>
              <a:t>学習する関数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4"/>
          <p:cNvSpPr>
            <a:spLocks noChangeArrowheads="1"/>
          </p:cNvSpPr>
          <p:nvPr/>
        </p:nvSpPr>
        <p:spPr bwMode="auto">
          <a:xfrm>
            <a:off x="684213" y="2276475"/>
            <a:ext cx="7775575" cy="439261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14338" name="Rectangle 2"/>
          <p:cNvSpPr>
            <a:spLocks noGrp="1" noRot="1" noChangeArrowheads="1"/>
          </p:cNvSpPr>
          <p:nvPr>
            <p:ph type="title"/>
          </p:nvPr>
        </p:nvSpPr>
        <p:spPr>
          <a:xfrm>
            <a:off x="179388" y="179388"/>
            <a:ext cx="8893175" cy="881062"/>
          </a:xfrm>
        </p:spPr>
        <p:txBody>
          <a:bodyPr/>
          <a:lstStyle/>
          <a:p>
            <a:pPr eaLnBrk="1" hangingPunct="1">
              <a:defRPr/>
            </a:pPr>
            <a:r>
              <a:rPr lang="en-US" altLang="ja-JP" sz="5600" smtClean="0">
                <a:latin typeface="Times New Roman" panose="02020603050405020304" pitchFamily="18" charset="0"/>
                <a:ea typeface="ＭＳ 明朝" panose="02020609040205080304" pitchFamily="17" charset="-128"/>
              </a:rPr>
              <a:t> </a:t>
            </a:r>
            <a:r>
              <a:rPr lang="en-US" altLang="ja-JP" sz="5600" smtClean="0">
                <a:latin typeface="ＭＳ Ｐゴシック" panose="020B0600070205080204" pitchFamily="50" charset="-128"/>
              </a:rPr>
              <a:t>SUM</a:t>
            </a:r>
            <a:r>
              <a:rPr lang="ja-JP" altLang="en-US" sz="5600" smtClean="0">
                <a:latin typeface="ＭＳ Ｐゴシック" panose="020B0600070205080204" pitchFamily="50" charset="-128"/>
              </a:rPr>
              <a:t>関数</a:t>
            </a:r>
            <a:r>
              <a:rPr lang="ja-JP" altLang="en-US" sz="4000" smtClean="0"/>
              <a:t> </a:t>
            </a:r>
          </a:p>
        </p:txBody>
      </p:sp>
      <p:graphicFrame>
        <p:nvGraphicFramePr>
          <p:cNvPr id="14421" name="Group 85"/>
          <p:cNvGraphicFramePr>
            <a:graphicFrameLocks noGrp="1"/>
          </p:cNvGraphicFramePr>
          <p:nvPr>
            <p:ph sz="half" idx="2"/>
          </p:nvPr>
        </p:nvGraphicFramePr>
        <p:xfrm>
          <a:off x="684213" y="1125538"/>
          <a:ext cx="7775575" cy="919162"/>
        </p:xfrm>
        <a:graphic>
          <a:graphicData uri="http://schemas.openxmlformats.org/drawingml/2006/table">
            <a:tbl>
              <a:tblPr/>
              <a:tblGrid>
                <a:gridCol w="1150937"/>
                <a:gridCol w="6624638"/>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SUM([</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範囲</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指定された範囲の合計を求める。</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21"/>
          <p:cNvSpPr>
            <a:spLocks noChangeArrowheads="1"/>
          </p:cNvSpPr>
          <p:nvPr/>
        </p:nvSpPr>
        <p:spPr bwMode="auto">
          <a:xfrm>
            <a:off x="971550" y="2276475"/>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12304" name="Rectangle 22"/>
          <p:cNvSpPr>
            <a:spLocks noChangeArrowheads="1"/>
          </p:cNvSpPr>
          <p:nvPr/>
        </p:nvSpPr>
        <p:spPr bwMode="auto">
          <a:xfrm>
            <a:off x="1187450" y="2636838"/>
            <a:ext cx="698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」からセル</a:t>
            </a:r>
            <a:r>
              <a:rPr lang="en-US" altLang="ja-JP" sz="2000">
                <a:solidFill>
                  <a:schemeClr val="bg1"/>
                </a:solidFill>
                <a:latin typeface="ＭＳ Ｐゴシック" panose="020B0600070205080204" pitchFamily="50" charset="-128"/>
              </a:rPr>
              <a:t>｢B4｣</a:t>
            </a:r>
            <a:r>
              <a:rPr lang="ja-JP" altLang="en-US" sz="2000">
                <a:solidFill>
                  <a:schemeClr val="bg1"/>
                </a:solidFill>
                <a:latin typeface="ＭＳ Ｐゴシック" panose="020B0600070205080204" pitchFamily="50" charset="-128"/>
              </a:rPr>
              <a:t>の</a:t>
            </a:r>
            <a:r>
              <a:rPr lang="ja-JP" altLang="en-US" sz="2000" b="1">
                <a:solidFill>
                  <a:srgbClr val="FF0000"/>
                </a:solidFill>
                <a:latin typeface="ＭＳ Ｐゴシック" panose="020B0600070205080204" pitchFamily="50" charset="-128"/>
              </a:rPr>
              <a:t>合計</a:t>
            </a:r>
            <a:r>
              <a:rPr lang="ja-JP" altLang="en-US" sz="2000">
                <a:solidFill>
                  <a:schemeClr val="bg1"/>
                </a:solidFill>
                <a:latin typeface="ＭＳ Ｐゴシック" panose="020B0600070205080204" pitchFamily="50" charset="-128"/>
              </a:rPr>
              <a:t>をセル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 SUM</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B2</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B4</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sp>
        <p:nvSpPr>
          <p:cNvPr id="12305" name="Rectangle 29"/>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graphicFrame>
        <p:nvGraphicFramePr>
          <p:cNvPr id="12306" name="Object 81"/>
          <p:cNvGraphicFramePr>
            <a:graphicFrameLocks noGrp="1" noChangeAspect="1"/>
          </p:cNvGraphicFramePr>
          <p:nvPr>
            <p:ph sz="half" idx="1"/>
          </p:nvPr>
        </p:nvGraphicFramePr>
        <p:xfrm>
          <a:off x="1403350" y="3429000"/>
          <a:ext cx="6337300" cy="2497138"/>
        </p:xfrm>
        <a:graphic>
          <a:graphicData uri="http://schemas.openxmlformats.org/presentationml/2006/ole">
            <mc:AlternateContent xmlns:mc="http://schemas.openxmlformats.org/markup-compatibility/2006">
              <mc:Choice xmlns:v="urn:schemas-microsoft-com:vml" Requires="v">
                <p:oleObj spid="_x0000_s12309" name="ビットマップ イメージ" r:id="rId4" imgW="5342857" imgH="2104762" progId="Paint.Picture">
                  <p:embed/>
                </p:oleObj>
              </mc:Choice>
              <mc:Fallback>
                <p:oleObj name="ビットマップ イメージ" r:id="rId4" imgW="5342857" imgH="2104762" progId="Paint.Picture">
                  <p:embed/>
                  <p:pic>
                    <p:nvPicPr>
                      <p:cNvPr id="0" name="Object 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429000"/>
                        <a:ext cx="6337300" cy="2497138"/>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8"/>
          <p:cNvSpPr>
            <a:spLocks noChangeArrowheads="1"/>
          </p:cNvSpPr>
          <p:nvPr/>
        </p:nvSpPr>
        <p:spPr bwMode="auto">
          <a:xfrm>
            <a:off x="684213" y="2276475"/>
            <a:ext cx="7775575" cy="439261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6627" name="Rectangle 3"/>
          <p:cNvSpPr>
            <a:spLocks noGrp="1" noRot="1" noChangeArrowheads="1"/>
          </p:cNvSpPr>
          <p:nvPr>
            <p:ph type="title"/>
          </p:nvPr>
        </p:nvSpPr>
        <p:spPr>
          <a:xfrm>
            <a:off x="179388" y="179388"/>
            <a:ext cx="8893175" cy="952500"/>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AVERAGE</a:t>
            </a:r>
            <a:r>
              <a:rPr lang="ja-JP" altLang="en-US" sz="5600" smtClean="0">
                <a:latin typeface="ＭＳ Ｐゴシック" panose="020B0600070205080204" pitchFamily="50" charset="-128"/>
              </a:rPr>
              <a:t>関数</a:t>
            </a:r>
            <a:r>
              <a:rPr lang="ja-JP" altLang="en-US" smtClean="0"/>
              <a:t> </a:t>
            </a:r>
          </a:p>
        </p:txBody>
      </p:sp>
      <p:graphicFrame>
        <p:nvGraphicFramePr>
          <p:cNvPr id="26673" name="Group 49"/>
          <p:cNvGraphicFramePr>
            <a:graphicFrameLocks noGrp="1"/>
          </p:cNvGraphicFramePr>
          <p:nvPr>
            <p:ph sz="half" idx="2"/>
          </p:nvPr>
        </p:nvGraphicFramePr>
        <p:xfrm>
          <a:off x="684213" y="1125538"/>
          <a:ext cx="7775575" cy="919162"/>
        </p:xfrm>
        <a:graphic>
          <a:graphicData uri="http://schemas.openxmlformats.org/drawingml/2006/table">
            <a:tbl>
              <a:tblPr/>
              <a:tblGrid>
                <a:gridCol w="1150937"/>
                <a:gridCol w="6624638"/>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AVERAGE</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範囲</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指定された範囲の平均値を求める。</a:t>
                      </a:r>
                      <a:endPar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7"/>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14352" name="Rectangle 25"/>
          <p:cNvSpPr>
            <a:spLocks noChangeArrowheads="1"/>
          </p:cNvSpPr>
          <p:nvPr/>
        </p:nvSpPr>
        <p:spPr bwMode="auto">
          <a:xfrm>
            <a:off x="971550" y="2276475"/>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14353" name="Rectangle 26"/>
          <p:cNvSpPr>
            <a:spLocks noChangeArrowheads="1"/>
          </p:cNvSpPr>
          <p:nvPr/>
        </p:nvSpPr>
        <p:spPr bwMode="auto">
          <a:xfrm>
            <a:off x="1258888" y="2636838"/>
            <a:ext cx="70580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」からセル</a:t>
            </a:r>
            <a:r>
              <a:rPr lang="en-US" altLang="ja-JP" sz="2000">
                <a:solidFill>
                  <a:schemeClr val="bg1"/>
                </a:solidFill>
                <a:latin typeface="ＭＳ Ｐゴシック" panose="020B0600070205080204" pitchFamily="50" charset="-128"/>
              </a:rPr>
              <a:t>｢B4｣</a:t>
            </a:r>
            <a:r>
              <a:rPr lang="ja-JP" altLang="en-US" sz="2000">
                <a:solidFill>
                  <a:schemeClr val="bg1"/>
                </a:solidFill>
                <a:latin typeface="ＭＳ Ｐゴシック" panose="020B0600070205080204" pitchFamily="50" charset="-128"/>
              </a:rPr>
              <a:t>の</a:t>
            </a:r>
            <a:r>
              <a:rPr lang="ja-JP" altLang="en-US" sz="2000" b="1">
                <a:solidFill>
                  <a:srgbClr val="FF0000"/>
                </a:solidFill>
                <a:latin typeface="ＭＳ Ｐゴシック" panose="020B0600070205080204" pitchFamily="50" charset="-128"/>
              </a:rPr>
              <a:t>平均</a:t>
            </a:r>
            <a:r>
              <a:rPr lang="ja-JP" altLang="en-US" sz="2000">
                <a:solidFill>
                  <a:schemeClr val="bg1"/>
                </a:solidFill>
                <a:latin typeface="ＭＳ Ｐゴシック" panose="020B0600070205080204" pitchFamily="50" charset="-128"/>
              </a:rPr>
              <a:t>をセル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 AVERAGE</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B2</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B4)</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14354" name="Object 44"/>
          <p:cNvGraphicFramePr>
            <a:graphicFrameLocks noGrp="1" noChangeAspect="1"/>
          </p:cNvGraphicFramePr>
          <p:nvPr>
            <p:ph sz="half" idx="1"/>
          </p:nvPr>
        </p:nvGraphicFramePr>
        <p:xfrm>
          <a:off x="1403350" y="3429000"/>
          <a:ext cx="6337300" cy="2497138"/>
        </p:xfrm>
        <a:graphic>
          <a:graphicData uri="http://schemas.openxmlformats.org/presentationml/2006/ole">
            <mc:AlternateContent xmlns:mc="http://schemas.openxmlformats.org/markup-compatibility/2006">
              <mc:Choice xmlns:v="urn:schemas-microsoft-com:vml" Requires="v">
                <p:oleObj spid="_x0000_s14357" name="ビットマップ イメージ" r:id="rId4" imgW="5342857" imgH="2104762" progId="Paint.Picture">
                  <p:embed/>
                </p:oleObj>
              </mc:Choice>
              <mc:Fallback>
                <p:oleObj name="ビットマップ イメージ" r:id="rId4" imgW="5342857" imgH="2104762" progId="Paint.Picture">
                  <p:embed/>
                  <p:pic>
                    <p:nvPicPr>
                      <p:cNvPr id="0"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429000"/>
                        <a:ext cx="6337300" cy="2497138"/>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6"/>
          <p:cNvSpPr>
            <a:spLocks noChangeArrowheads="1"/>
          </p:cNvSpPr>
          <p:nvPr/>
        </p:nvSpPr>
        <p:spPr bwMode="auto">
          <a:xfrm>
            <a:off x="684213" y="2636838"/>
            <a:ext cx="7775575" cy="405923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2771" name="Rectangle 3"/>
          <p:cNvSpPr>
            <a:spLocks noGrp="1" noRot="1" noChangeArrowheads="1"/>
          </p:cNvSpPr>
          <p:nvPr>
            <p:ph type="title"/>
          </p:nvPr>
        </p:nvSpPr>
        <p:spPr>
          <a:xfrm>
            <a:off x="179388" y="179388"/>
            <a:ext cx="8893175" cy="952500"/>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COUNT</a:t>
            </a:r>
            <a:r>
              <a:rPr lang="ja-JP" altLang="en-US" sz="5600" smtClean="0">
                <a:latin typeface="ＭＳ Ｐゴシック" panose="020B0600070205080204" pitchFamily="50" charset="-128"/>
              </a:rPr>
              <a:t>関数</a:t>
            </a:r>
            <a:r>
              <a:rPr lang="ja-JP" altLang="en-US" smtClean="0"/>
              <a:t> </a:t>
            </a:r>
          </a:p>
        </p:txBody>
      </p:sp>
      <p:graphicFrame>
        <p:nvGraphicFramePr>
          <p:cNvPr id="32817" name="Group 49"/>
          <p:cNvGraphicFramePr>
            <a:graphicFrameLocks noGrp="1"/>
          </p:cNvGraphicFramePr>
          <p:nvPr>
            <p:ph sz="half" idx="2"/>
          </p:nvPr>
        </p:nvGraphicFramePr>
        <p:xfrm>
          <a:off x="684213" y="1125538"/>
          <a:ext cx="7775575" cy="1357312"/>
        </p:xfrm>
        <a:graphic>
          <a:graphicData uri="http://schemas.openxmlformats.org/drawingml/2006/table">
            <a:tbl>
              <a:tblPr/>
              <a:tblGrid>
                <a:gridCol w="1150937"/>
                <a:gridCol w="6624638"/>
              </a:tblGrid>
              <a:tr h="459252">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789" marB="4678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COUNT</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範囲</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789" marB="4678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060">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789" marB="4678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指定された範囲の中で、数値が入力されたセル</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の数を求める。</a:t>
                      </a:r>
                    </a:p>
                  </a:txBody>
                  <a:tcPr marL="90000" marR="90000" marT="46789" marB="4678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7"/>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16400" name="Rectangle 23"/>
          <p:cNvSpPr>
            <a:spLocks noChangeArrowheads="1"/>
          </p:cNvSpPr>
          <p:nvPr/>
        </p:nvSpPr>
        <p:spPr bwMode="auto">
          <a:xfrm>
            <a:off x="971550" y="2636838"/>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16401" name="Rectangle 24"/>
          <p:cNvSpPr>
            <a:spLocks noChangeArrowheads="1"/>
          </p:cNvSpPr>
          <p:nvPr/>
        </p:nvSpPr>
        <p:spPr bwMode="auto">
          <a:xfrm>
            <a:off x="1258888" y="2997200"/>
            <a:ext cx="71294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」からセル</a:t>
            </a:r>
            <a:r>
              <a:rPr lang="en-US" altLang="ja-JP" sz="2000">
                <a:solidFill>
                  <a:schemeClr val="bg1"/>
                </a:solidFill>
                <a:latin typeface="ＭＳ Ｐゴシック" panose="020B0600070205080204" pitchFamily="50" charset="-128"/>
              </a:rPr>
              <a:t>｢B4｣</a:t>
            </a:r>
            <a:r>
              <a:rPr lang="ja-JP" altLang="en-US" sz="2000">
                <a:solidFill>
                  <a:schemeClr val="bg1"/>
                </a:solidFill>
                <a:latin typeface="ＭＳ Ｐゴシック" panose="020B0600070205080204" pitchFamily="50" charset="-128"/>
              </a:rPr>
              <a:t>までの範囲で、得点が入力されている</a:t>
            </a:r>
          </a:p>
          <a:p>
            <a:pPr algn="l" eaLnBrk="1" hangingPunct="1"/>
            <a:r>
              <a:rPr lang="ja-JP" altLang="en-US" sz="2000">
                <a:solidFill>
                  <a:schemeClr val="bg1"/>
                </a:solidFill>
                <a:latin typeface="ＭＳ Ｐゴシック" panose="020B0600070205080204" pitchFamily="50" charset="-128"/>
              </a:rPr>
              <a:t>セルの</a:t>
            </a:r>
            <a:r>
              <a:rPr lang="ja-JP" altLang="en-US" sz="2000" b="1">
                <a:solidFill>
                  <a:srgbClr val="FF0000"/>
                </a:solidFill>
                <a:latin typeface="ＭＳ Ｐゴシック" panose="020B0600070205080204" pitchFamily="50" charset="-128"/>
              </a:rPr>
              <a:t>個数</a:t>
            </a:r>
            <a:r>
              <a:rPr lang="ja-JP" altLang="en-US" sz="2000">
                <a:solidFill>
                  <a:schemeClr val="bg1"/>
                </a:solidFill>
                <a:latin typeface="ＭＳ Ｐゴシック" panose="020B0600070205080204" pitchFamily="50" charset="-128"/>
              </a:rPr>
              <a:t>をセル</a:t>
            </a:r>
            <a:r>
              <a:rPr lang="en-US" altLang="ja-JP" sz="2000">
                <a:solidFill>
                  <a:schemeClr val="bg1"/>
                </a:solidFill>
                <a:latin typeface="ＭＳ Ｐゴシック" panose="020B0600070205080204" pitchFamily="50" charset="-128"/>
              </a:rPr>
              <a:t>｢B7｣</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｢B7｣</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=COUNT(B2</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B4)</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16402" name="Object 41"/>
          <p:cNvGraphicFramePr>
            <a:graphicFrameLocks noGrp="1" noChangeAspect="1"/>
          </p:cNvGraphicFramePr>
          <p:nvPr>
            <p:ph sz="half" idx="1"/>
          </p:nvPr>
        </p:nvGraphicFramePr>
        <p:xfrm>
          <a:off x="1692275" y="4005263"/>
          <a:ext cx="5903913" cy="2619375"/>
        </p:xfrm>
        <a:graphic>
          <a:graphicData uri="http://schemas.openxmlformats.org/presentationml/2006/ole">
            <mc:AlternateContent xmlns:mc="http://schemas.openxmlformats.org/markup-compatibility/2006">
              <mc:Choice xmlns:v="urn:schemas-microsoft-com:vml" Requires="v">
                <p:oleObj spid="_x0000_s16405" name="ビットマップ イメージ" r:id="rId4" imgW="5342857" imgH="2371429" progId="Paint.Picture">
                  <p:embed/>
                </p:oleObj>
              </mc:Choice>
              <mc:Fallback>
                <p:oleObj name="ビットマップ イメージ" r:id="rId4" imgW="5342857" imgH="2371429" progId="Paint.Picture">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4005263"/>
                        <a:ext cx="5903913" cy="2619375"/>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8"/>
          <p:cNvSpPr>
            <a:spLocks noChangeArrowheads="1"/>
          </p:cNvSpPr>
          <p:nvPr/>
        </p:nvSpPr>
        <p:spPr bwMode="auto">
          <a:xfrm>
            <a:off x="684213" y="2276475"/>
            <a:ext cx="7775575" cy="4392613"/>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8675" name="Rectangle 3"/>
          <p:cNvSpPr>
            <a:spLocks noGrp="1" noRot="1" noChangeArrowheads="1"/>
          </p:cNvSpPr>
          <p:nvPr>
            <p:ph type="title"/>
          </p:nvPr>
        </p:nvSpPr>
        <p:spPr>
          <a:xfrm>
            <a:off x="179388" y="179388"/>
            <a:ext cx="8893175" cy="952500"/>
          </a:xfrm>
        </p:spPr>
        <p:txBody>
          <a:bodyPr/>
          <a:lstStyle/>
          <a:p>
            <a:pPr eaLnBrk="1" hangingPunct="1">
              <a:defRPr/>
            </a:pPr>
            <a:r>
              <a:rPr lang="en-US" altLang="ja-JP" sz="5600" smtClean="0">
                <a:latin typeface="Times New Roman" panose="02020603050405020304" pitchFamily="18" charset="0"/>
                <a:ea typeface="ＭＳ 明朝" panose="02020609040205080304" pitchFamily="17" charset="-128"/>
              </a:rPr>
              <a:t> </a:t>
            </a:r>
            <a:r>
              <a:rPr lang="en-US" altLang="ja-JP" sz="5600" smtClean="0">
                <a:latin typeface="ＭＳ Ｐゴシック" panose="020B0600070205080204" pitchFamily="50" charset="-128"/>
              </a:rPr>
              <a:t>MAX</a:t>
            </a:r>
            <a:r>
              <a:rPr lang="ja-JP" altLang="en-US" sz="5600" smtClean="0">
                <a:latin typeface="ＭＳ Ｐゴシック" panose="020B0600070205080204" pitchFamily="50" charset="-128"/>
              </a:rPr>
              <a:t>関数</a:t>
            </a:r>
            <a:r>
              <a:rPr lang="ja-JP" altLang="en-US" smtClean="0"/>
              <a:t> </a:t>
            </a:r>
          </a:p>
        </p:txBody>
      </p:sp>
      <p:graphicFrame>
        <p:nvGraphicFramePr>
          <p:cNvPr id="28719" name="Group 47"/>
          <p:cNvGraphicFramePr>
            <a:graphicFrameLocks noGrp="1"/>
          </p:cNvGraphicFramePr>
          <p:nvPr>
            <p:ph sz="half" idx="2"/>
          </p:nvPr>
        </p:nvGraphicFramePr>
        <p:xfrm>
          <a:off x="684213" y="1125538"/>
          <a:ext cx="7775575" cy="919162"/>
        </p:xfrm>
        <a:graphic>
          <a:graphicData uri="http://schemas.openxmlformats.org/drawingml/2006/table">
            <a:tbl>
              <a:tblPr/>
              <a:tblGrid>
                <a:gridCol w="1150937"/>
                <a:gridCol w="6624638"/>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MAX</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範囲</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指定された範囲の最大値を求める。</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7"/>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18448" name="Rectangle 25"/>
          <p:cNvSpPr>
            <a:spLocks noChangeArrowheads="1"/>
          </p:cNvSpPr>
          <p:nvPr/>
        </p:nvSpPr>
        <p:spPr bwMode="auto">
          <a:xfrm>
            <a:off x="971550" y="2276475"/>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18449" name="Rectangle 26"/>
          <p:cNvSpPr>
            <a:spLocks noChangeArrowheads="1"/>
          </p:cNvSpPr>
          <p:nvPr/>
        </p:nvSpPr>
        <p:spPr bwMode="auto">
          <a:xfrm>
            <a:off x="1331913" y="2636838"/>
            <a:ext cx="69119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」からセル</a:t>
            </a:r>
            <a:r>
              <a:rPr lang="en-US" altLang="ja-JP" sz="2000">
                <a:solidFill>
                  <a:schemeClr val="bg1"/>
                </a:solidFill>
                <a:latin typeface="ＭＳ Ｐゴシック" panose="020B0600070205080204" pitchFamily="50" charset="-128"/>
              </a:rPr>
              <a:t>｢B4｣</a:t>
            </a:r>
            <a:r>
              <a:rPr lang="ja-JP" altLang="en-US" sz="2000">
                <a:solidFill>
                  <a:schemeClr val="bg1"/>
                </a:solidFill>
                <a:latin typeface="ＭＳ Ｐゴシック" panose="020B0600070205080204" pitchFamily="50" charset="-128"/>
              </a:rPr>
              <a:t>の</a:t>
            </a:r>
            <a:r>
              <a:rPr lang="ja-JP" altLang="en-US" sz="2000" b="1">
                <a:solidFill>
                  <a:srgbClr val="FF0000"/>
                </a:solidFill>
                <a:latin typeface="ＭＳ Ｐゴシック" panose="020B0600070205080204" pitchFamily="50" charset="-128"/>
              </a:rPr>
              <a:t>最大値</a:t>
            </a:r>
            <a:r>
              <a:rPr lang="ja-JP" altLang="en-US" sz="2000">
                <a:solidFill>
                  <a:schemeClr val="bg1"/>
                </a:solidFill>
                <a:latin typeface="ＭＳ Ｐゴシック" panose="020B0600070205080204" pitchFamily="50" charset="-128"/>
              </a:rPr>
              <a:t>をセル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 MAX</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B2</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B4)</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18450" name="Object 42"/>
          <p:cNvGraphicFramePr>
            <a:graphicFrameLocks noGrp="1" noChangeAspect="1"/>
          </p:cNvGraphicFramePr>
          <p:nvPr>
            <p:ph sz="half" idx="1"/>
          </p:nvPr>
        </p:nvGraphicFramePr>
        <p:xfrm>
          <a:off x="1403350" y="3573463"/>
          <a:ext cx="6337300" cy="2397125"/>
        </p:xfrm>
        <a:graphic>
          <a:graphicData uri="http://schemas.openxmlformats.org/presentationml/2006/ole">
            <mc:AlternateContent xmlns:mc="http://schemas.openxmlformats.org/markup-compatibility/2006">
              <mc:Choice xmlns:v="urn:schemas-microsoft-com:vml" Requires="v">
                <p:oleObj spid="_x0000_s18453" name="ビットマップ イメージ" r:id="rId4" imgW="5563377" imgH="2104762" progId="Paint.Picture">
                  <p:embed/>
                </p:oleObj>
              </mc:Choice>
              <mc:Fallback>
                <p:oleObj name="ビットマップ イメージ" r:id="rId4" imgW="5563377" imgH="2104762" progId="Paint.Picture">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573463"/>
                        <a:ext cx="6337300" cy="2397125"/>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7"/>
          <p:cNvSpPr>
            <a:spLocks noChangeArrowheads="1"/>
          </p:cNvSpPr>
          <p:nvPr/>
        </p:nvSpPr>
        <p:spPr bwMode="auto">
          <a:xfrm>
            <a:off x="684213" y="2205038"/>
            <a:ext cx="7775575" cy="439261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30723" name="Rectangle 3"/>
          <p:cNvSpPr>
            <a:spLocks noGrp="1" noRot="1" noChangeArrowheads="1"/>
          </p:cNvSpPr>
          <p:nvPr>
            <p:ph type="title"/>
          </p:nvPr>
        </p:nvSpPr>
        <p:spPr>
          <a:xfrm>
            <a:off x="179388" y="179388"/>
            <a:ext cx="8893175" cy="952500"/>
          </a:xfrm>
        </p:spPr>
        <p:txBody>
          <a:bodyPr/>
          <a:lstStyle/>
          <a:p>
            <a:pPr eaLnBrk="1" hangingPunct="1">
              <a:defRPr/>
            </a:pPr>
            <a:r>
              <a:rPr lang="en-US" altLang="ja-JP" sz="5600" smtClean="0">
                <a:latin typeface="Times New Roman" panose="02020603050405020304" pitchFamily="18" charset="0"/>
              </a:rPr>
              <a:t> </a:t>
            </a:r>
            <a:r>
              <a:rPr lang="en-US" altLang="ja-JP" sz="5600" smtClean="0">
                <a:latin typeface="ＭＳ Ｐゴシック" panose="020B0600070205080204" pitchFamily="50" charset="-128"/>
              </a:rPr>
              <a:t>MIN</a:t>
            </a:r>
            <a:r>
              <a:rPr lang="ja-JP" altLang="en-US" sz="5600" smtClean="0">
                <a:latin typeface="ＭＳ Ｐゴシック" panose="020B0600070205080204" pitchFamily="50" charset="-128"/>
              </a:rPr>
              <a:t>関数</a:t>
            </a:r>
            <a:r>
              <a:rPr lang="ja-JP" altLang="en-US" smtClean="0"/>
              <a:t> </a:t>
            </a:r>
          </a:p>
        </p:txBody>
      </p:sp>
      <p:graphicFrame>
        <p:nvGraphicFramePr>
          <p:cNvPr id="30769" name="Group 49"/>
          <p:cNvGraphicFramePr>
            <a:graphicFrameLocks noGrp="1"/>
          </p:cNvGraphicFramePr>
          <p:nvPr>
            <p:ph sz="half" idx="2"/>
          </p:nvPr>
        </p:nvGraphicFramePr>
        <p:xfrm>
          <a:off x="684213" y="1125538"/>
          <a:ext cx="7775575" cy="919162"/>
        </p:xfrm>
        <a:graphic>
          <a:graphicData uri="http://schemas.openxmlformats.org/drawingml/2006/table">
            <a:tbl>
              <a:tblPr/>
              <a:tblGrid>
                <a:gridCol w="1150937"/>
                <a:gridCol w="6624638"/>
              </a:tblGrid>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書　式</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en-US" altLang="ja-JP" sz="24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MIN</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範囲</a:t>
                      </a:r>
                      <a:r>
                        <a:rPr kumimoji="1" lang="en-US" altLang="ja-JP"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581">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機　能</a:t>
                      </a:r>
                    </a:p>
                  </a:txBody>
                  <a:tcPr marL="90000" marR="90000" marT="46823" marB="468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Font typeface="Wingdings" panose="05000000000000000000" pitchFamily="2" charset="2"/>
                        <a:defRPr kumimoji="1" sz="28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1pPr>
                      <a:lvl2pPr algn="l">
                        <a:spcBef>
                          <a:spcPct val="20000"/>
                        </a:spcBef>
                        <a:buClr>
                          <a:schemeClr val="accent2"/>
                        </a:buClr>
                        <a:buFont typeface="Wingdings" panose="05000000000000000000" pitchFamily="2" charset="2"/>
                        <a:defRPr kumimoji="1" sz="24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2pPr>
                      <a:lvl3pPr algn="l">
                        <a:spcBef>
                          <a:spcPct val="20000"/>
                        </a:spcBef>
                        <a:buClr>
                          <a:schemeClr val="hlink"/>
                        </a:buClr>
                        <a:buFont typeface="Wingdings" panose="05000000000000000000" pitchFamily="2" charset="2"/>
                        <a:defRPr kumimoji="1" sz="2000">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3pPr>
                      <a:lvl4pPr algn="l">
                        <a:spcBef>
                          <a:spcPct val="20000"/>
                        </a:spcBef>
                        <a:buClr>
                          <a:schemeClr val="accent2"/>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4pPr>
                      <a:lvl5pPr algn="l">
                        <a:spcBef>
                          <a:spcPct val="20000"/>
                        </a:spcBef>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hlink"/>
                        </a:buClr>
                        <a:buFont typeface="Wingdings" panose="05000000000000000000" pitchFamily="2" charset="2"/>
                        <a:defRPr kumimoji="1">
                          <a:solidFill>
                            <a:schemeClr val="tx1"/>
                          </a:solidFill>
                          <a:effectLst>
                            <a:outerShdw blurRad="38100" dist="38100" dir="2700000" algn="tl">
                              <a:srgbClr val="000000"/>
                            </a:outerShdw>
                          </a:effectLst>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1" lang="ja-JP" altLang="en-US" sz="2400" b="1" i="0" u="none" strike="noStrike" cap="none" normalizeH="0" baseline="0" smtClean="0">
                          <a:ln>
                            <a:noFill/>
                          </a:ln>
                          <a:solidFill>
                            <a:schemeClr val="tx1"/>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指定された範囲の最小値を求める。</a:t>
                      </a:r>
                    </a:p>
                  </a:txBody>
                  <a:tcPr marL="90000" marR="90000" marT="46823" marB="468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5" name="Rectangle 7"/>
          <p:cNvSpPr>
            <a:spLocks noChangeArrowheads="1"/>
          </p:cNvSpPr>
          <p:nvPr/>
        </p:nvSpPr>
        <p:spPr bwMode="auto">
          <a:xfrm>
            <a:off x="6156325" y="319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a:t>　</a:t>
            </a:r>
          </a:p>
        </p:txBody>
      </p:sp>
      <p:sp>
        <p:nvSpPr>
          <p:cNvPr id="20496" name="Rectangle 23"/>
          <p:cNvSpPr>
            <a:spLocks noChangeArrowheads="1"/>
          </p:cNvSpPr>
          <p:nvPr/>
        </p:nvSpPr>
        <p:spPr bwMode="auto">
          <a:xfrm>
            <a:off x="971550" y="2205038"/>
            <a:ext cx="179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en-US" altLang="ja-JP" sz="2000" b="1">
                <a:solidFill>
                  <a:schemeClr val="bg1"/>
                </a:solidFill>
              </a:rPr>
              <a:t>■</a:t>
            </a:r>
            <a:r>
              <a:rPr lang="ja-JP" altLang="en-US" sz="2000" b="1">
                <a:solidFill>
                  <a:schemeClr val="bg1"/>
                </a:solidFill>
              </a:rPr>
              <a:t>　使用例　■</a:t>
            </a:r>
          </a:p>
        </p:txBody>
      </p:sp>
      <p:sp>
        <p:nvSpPr>
          <p:cNvPr id="20497" name="Rectangle 24"/>
          <p:cNvSpPr>
            <a:spLocks noChangeArrowheads="1"/>
          </p:cNvSpPr>
          <p:nvPr/>
        </p:nvSpPr>
        <p:spPr bwMode="auto">
          <a:xfrm>
            <a:off x="1258888" y="2636838"/>
            <a:ext cx="698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000">
                <a:solidFill>
                  <a:schemeClr val="bg1"/>
                </a:solidFill>
                <a:latin typeface="ＭＳ Ｐゴシック" panose="020B0600070205080204" pitchFamily="50" charset="-128"/>
              </a:rPr>
              <a:t>　セル「</a:t>
            </a:r>
            <a:r>
              <a:rPr lang="en-US" altLang="ja-JP" sz="2000">
                <a:solidFill>
                  <a:schemeClr val="bg1"/>
                </a:solidFill>
                <a:latin typeface="ＭＳ Ｐゴシック" panose="020B0600070205080204" pitchFamily="50" charset="-128"/>
              </a:rPr>
              <a:t>B2</a:t>
            </a:r>
            <a:r>
              <a:rPr lang="ja-JP" altLang="en-US" sz="2000">
                <a:solidFill>
                  <a:schemeClr val="bg1"/>
                </a:solidFill>
                <a:latin typeface="ＭＳ Ｐゴシック" panose="020B0600070205080204" pitchFamily="50" charset="-128"/>
              </a:rPr>
              <a:t>」からセル</a:t>
            </a:r>
            <a:r>
              <a:rPr lang="en-US" altLang="ja-JP" sz="2000">
                <a:solidFill>
                  <a:schemeClr val="bg1"/>
                </a:solidFill>
                <a:latin typeface="ＭＳ Ｐゴシック" panose="020B0600070205080204" pitchFamily="50" charset="-128"/>
              </a:rPr>
              <a:t>｢B4｣</a:t>
            </a:r>
            <a:r>
              <a:rPr lang="ja-JP" altLang="en-US" sz="2000">
                <a:solidFill>
                  <a:schemeClr val="bg1"/>
                </a:solidFill>
                <a:latin typeface="ＭＳ Ｐゴシック" panose="020B0600070205080204" pitchFamily="50" charset="-128"/>
              </a:rPr>
              <a:t>の</a:t>
            </a:r>
            <a:r>
              <a:rPr lang="ja-JP" altLang="en-US" sz="2000" b="1">
                <a:solidFill>
                  <a:srgbClr val="FF0000"/>
                </a:solidFill>
                <a:latin typeface="ＭＳ Ｐゴシック" panose="020B0600070205080204" pitchFamily="50" charset="-128"/>
              </a:rPr>
              <a:t>最小値</a:t>
            </a:r>
            <a:r>
              <a:rPr lang="ja-JP" altLang="en-US" sz="2000">
                <a:solidFill>
                  <a:schemeClr val="bg1"/>
                </a:solidFill>
                <a:latin typeface="ＭＳ Ｐゴシック" panose="020B0600070205080204" pitchFamily="50" charset="-128"/>
              </a:rPr>
              <a:t>をセル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に求める場合は、</a:t>
            </a:r>
          </a:p>
          <a:p>
            <a:pPr algn="l" eaLnBrk="1" hangingPunct="1"/>
            <a:r>
              <a:rPr lang="ja-JP" altLang="en-US" sz="2000">
                <a:solidFill>
                  <a:schemeClr val="bg1"/>
                </a:solidFill>
                <a:latin typeface="ＭＳ Ｐゴシック" panose="020B0600070205080204" pitchFamily="50" charset="-128"/>
              </a:rPr>
              <a:t>セル</a:t>
            </a:r>
            <a:r>
              <a:rPr lang="en-US" altLang="ja-JP" sz="2000">
                <a:solidFill>
                  <a:schemeClr val="bg1"/>
                </a:solidFill>
                <a:latin typeface="ＭＳ Ｐゴシック" panose="020B0600070205080204" pitchFamily="50" charset="-128"/>
              </a:rPr>
              <a:t>｢B5｣</a:t>
            </a:r>
            <a:r>
              <a:rPr lang="ja-JP" altLang="en-US" sz="2000">
                <a:solidFill>
                  <a:schemeClr val="bg1"/>
                </a:solidFill>
                <a:latin typeface="ＭＳ Ｐゴシック" panose="020B0600070205080204" pitchFamily="50" charset="-128"/>
              </a:rPr>
              <a:t>に　</a:t>
            </a:r>
            <a:r>
              <a:rPr lang="en-US" altLang="ja-JP" sz="2000" b="1">
                <a:solidFill>
                  <a:srgbClr val="FF0000"/>
                </a:solidFill>
                <a:latin typeface="ＭＳ Ｐゴシック" panose="020B0600070205080204" pitchFamily="50" charset="-128"/>
              </a:rPr>
              <a:t>= MIN</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B2</a:t>
            </a:r>
            <a:r>
              <a:rPr lang="ja-JP" altLang="en-US" sz="2000" b="1">
                <a:solidFill>
                  <a:srgbClr val="FF0000"/>
                </a:solidFill>
                <a:latin typeface="ＭＳ Ｐゴシック" panose="020B0600070205080204" pitchFamily="50" charset="-128"/>
              </a:rPr>
              <a:t>：</a:t>
            </a:r>
            <a:r>
              <a:rPr lang="en-US" altLang="ja-JP" sz="2000" b="1">
                <a:solidFill>
                  <a:srgbClr val="FF0000"/>
                </a:solidFill>
                <a:latin typeface="ＭＳ Ｐゴシック" panose="020B0600070205080204" pitchFamily="50" charset="-128"/>
              </a:rPr>
              <a:t>B4)</a:t>
            </a:r>
            <a:r>
              <a:rPr lang="ja-JP" altLang="en-US" sz="2000" b="1">
                <a:solidFill>
                  <a:srgbClr val="FF0000"/>
                </a:solidFill>
                <a:latin typeface="ＭＳ Ｐゴシック" panose="020B0600070205080204" pitchFamily="50" charset="-128"/>
              </a:rPr>
              <a:t>　</a:t>
            </a:r>
            <a:r>
              <a:rPr lang="ja-JP" altLang="en-US" sz="2000">
                <a:solidFill>
                  <a:schemeClr val="bg1"/>
                </a:solidFill>
                <a:latin typeface="ＭＳ Ｐゴシック" panose="020B0600070205080204" pitchFamily="50" charset="-128"/>
              </a:rPr>
              <a:t>と入力する。</a:t>
            </a:r>
          </a:p>
        </p:txBody>
      </p:sp>
      <p:graphicFrame>
        <p:nvGraphicFramePr>
          <p:cNvPr id="20498" name="Object 43"/>
          <p:cNvGraphicFramePr>
            <a:graphicFrameLocks noGrp="1" noChangeAspect="1"/>
          </p:cNvGraphicFramePr>
          <p:nvPr>
            <p:ph sz="half" idx="1"/>
          </p:nvPr>
        </p:nvGraphicFramePr>
        <p:xfrm>
          <a:off x="1476375" y="3573463"/>
          <a:ext cx="6264275" cy="2479675"/>
        </p:xfrm>
        <a:graphic>
          <a:graphicData uri="http://schemas.openxmlformats.org/presentationml/2006/ole">
            <mc:AlternateContent xmlns:mc="http://schemas.openxmlformats.org/markup-compatibility/2006">
              <mc:Choice xmlns:v="urn:schemas-microsoft-com:vml" Requires="v">
                <p:oleObj spid="_x0000_s20501" name="ビットマップ イメージ" r:id="rId4" imgW="5342857" imgH="2114845" progId="Paint.Picture">
                  <p:embed/>
                </p:oleObj>
              </mc:Choice>
              <mc:Fallback>
                <p:oleObj name="ビットマップ イメージ" r:id="rId4" imgW="5342857" imgH="2114845" progId="Paint.Picture">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3573463"/>
                        <a:ext cx="6264275" cy="2479675"/>
                      </a:xfrm>
                      <a:prstGeom prst="rect">
                        <a:avLst/>
                      </a:prstGeom>
                      <a:noFill/>
                      <a:ln w="9525" cap="flat" cmpd="sng" algn="ctr">
                        <a:solidFill>
                          <a:srgbClr val="000000"/>
                        </a:solidFill>
                        <a:prstDash val="solid"/>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1247</TotalTime>
  <Words>1401</Words>
  <Application>Microsoft Office PowerPoint</Application>
  <PresentationFormat>画面に合わせる (4:3)</PresentationFormat>
  <Paragraphs>210</Paragraphs>
  <Slides>14</Slides>
  <Notes>14</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4" baseType="lpstr">
      <vt:lpstr>ＭＳ Ｐゴシック</vt:lpstr>
      <vt:lpstr>ＭＳ Ｐ明朝</vt:lpstr>
      <vt:lpstr>ＭＳ ゴシック</vt:lpstr>
      <vt:lpstr>ＭＳ 明朝</vt:lpstr>
      <vt:lpstr>Arial</vt:lpstr>
      <vt:lpstr>Arial Black</vt:lpstr>
      <vt:lpstr>Times New Roman</vt:lpstr>
      <vt:lpstr>Wingdings</vt:lpstr>
      <vt:lpstr>Glass Layers</vt:lpstr>
      <vt:lpstr>ビットマップ イメージ</vt:lpstr>
      <vt:lpstr>表計算ソフトウェア 関数の利用（基本編）</vt:lpstr>
      <vt:lpstr> 関数とは</vt:lpstr>
      <vt:lpstr> 関数の構文</vt:lpstr>
      <vt:lpstr>PowerPoint プレゼンテーション</vt:lpstr>
      <vt:lpstr> SUM関数 </vt:lpstr>
      <vt:lpstr> AVERAGE関数 </vt:lpstr>
      <vt:lpstr> COUNT関数 </vt:lpstr>
      <vt:lpstr> MAX関数 </vt:lpstr>
      <vt:lpstr> MIN関数 </vt:lpstr>
      <vt:lpstr>PowerPoint プレゼンテーション</vt:lpstr>
      <vt:lpstr> INT関数 </vt:lpstr>
      <vt:lpstr> ROUND関数 </vt:lpstr>
      <vt:lpstr> ROUNDUP関数 </vt:lpstr>
      <vt:lpstr> ROUNDDOWN関数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Excelでよく使われる関数</dc:title>
  <dc:creator>jyku07</dc:creator>
  <cp:lastModifiedBy>jyku07</cp:lastModifiedBy>
  <cp:revision>52</cp:revision>
  <dcterms:created xsi:type="dcterms:W3CDTF">2006-11-26T14:16:55Z</dcterms:created>
  <dcterms:modified xsi:type="dcterms:W3CDTF">2015-01-30T04:01:39Z</dcterms:modified>
</cp:coreProperties>
</file>