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76" r:id="rId7"/>
    <p:sldId id="262" r:id="rId8"/>
    <p:sldId id="277" r:id="rId9"/>
    <p:sldId id="278" r:id="rId10"/>
    <p:sldId id="267" r:id="rId11"/>
    <p:sldId id="266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66FF66"/>
    <a:srgbClr val="00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2" d="100"/>
          <a:sy n="9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A18B2B-6669-4332-B6CF-B33638931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904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13CEAD-B0E2-4960-88E2-C59FD636F8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9704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589F3-3454-4620-A210-9F88FFB449C7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7479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589F3-3454-4620-A210-9F88FFB449C7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0468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5A279-D293-48E6-924C-3593321000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1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02E7-8C0E-48D9-B95F-488FF54EF5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769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95D3D-B1F5-4390-B599-4DDC84DD44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574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A2330E-A15C-4181-B53B-879121292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9200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4D57ED-8D55-42C4-B7C6-ED007E449F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543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DA5E9-00F4-4662-9191-CD13953AC9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45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BF383-CAAC-46D6-BD1D-3315401E86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541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B1741-EB74-4634-85F7-A136FA10C7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418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BECEF-0D46-4B31-BE34-EFDD03C74B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70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1219A-D93A-447D-869C-0C5DC6560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714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C383C-B8DE-4FC3-93FC-DE522ACDEF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1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D8421-651D-4DBF-9EC5-1D296C2D18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049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899AF-CE2A-4A9E-BF2D-0E6AF423AF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092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0ED479-84FA-4D54-A309-AFC5CEAA989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497887" cy="1470025"/>
          </a:xfrm>
        </p:spPr>
        <p:txBody>
          <a:bodyPr anchor="ctr"/>
          <a:lstStyle/>
          <a:p>
            <a:r>
              <a:rPr lang="ja-JP" altLang="en-US" sz="6600">
                <a:solidFill>
                  <a:schemeClr val="bg1"/>
                </a:solidFill>
              </a:rPr>
              <a:t>未着商品売買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657350"/>
          </a:xfrm>
        </p:spPr>
        <p:txBody>
          <a:bodyPr/>
          <a:lstStyle/>
          <a:p>
            <a:r>
              <a:rPr lang="en-US" altLang="ja-JP">
                <a:solidFill>
                  <a:schemeClr val="bg1"/>
                </a:solidFill>
              </a:rPr>
              <a:t>③</a:t>
            </a:r>
            <a:r>
              <a:rPr lang="ja-JP" altLang="en-US">
                <a:solidFill>
                  <a:schemeClr val="bg1"/>
                </a:solidFill>
              </a:rPr>
              <a:t>貨物代表証券のままで販売したとき</a:t>
            </a:r>
            <a:br>
              <a:rPr lang="ja-JP" altLang="en-US">
                <a:solidFill>
                  <a:schemeClr val="bg1"/>
                </a:solidFill>
              </a:rPr>
            </a:br>
            <a:r>
              <a:rPr lang="ja-JP" altLang="en-US">
                <a:solidFill>
                  <a:schemeClr val="bg1"/>
                </a:solidFill>
              </a:rPr>
              <a:t>（代金は掛けとした） 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087956"/>
              </p:ext>
            </p:extLst>
          </p:nvPr>
        </p:nvGraphicFramePr>
        <p:xfrm>
          <a:off x="539750" y="2420938"/>
          <a:ext cx="8229600" cy="25193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519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84213" y="5805488"/>
            <a:ext cx="1079500" cy="863600"/>
          </a:xfrm>
          <a:prstGeom prst="leftArrow">
            <a:avLst>
              <a:gd name="adj1" fmla="val 50000"/>
              <a:gd name="adj2" fmla="val 3125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611188" y="2781300"/>
            <a:ext cx="8064500" cy="701675"/>
            <a:chOff x="385" y="2160"/>
            <a:chExt cx="5080" cy="442"/>
          </a:xfrm>
        </p:grpSpPr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385" y="2160"/>
              <a:ext cx="24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売掛金　</a:t>
              </a:r>
              <a:r>
                <a:rPr lang="en-US" altLang="ja-JP" sz="4000" dirty="0"/>
                <a:t>×××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3016" y="2160"/>
              <a:ext cx="2449" cy="4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売　　上　</a:t>
              </a:r>
              <a:r>
                <a:rPr lang="en-US" altLang="ja-JP" sz="4000" dirty="0"/>
                <a:t>×××</a:t>
              </a:r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611188" y="3789363"/>
            <a:ext cx="8064500" cy="701675"/>
            <a:chOff x="385" y="2840"/>
            <a:chExt cx="5080" cy="442"/>
          </a:xfrm>
        </p:grpSpPr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385" y="2840"/>
              <a:ext cx="24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仕　  入　</a:t>
              </a:r>
              <a:r>
                <a:rPr lang="en-US" altLang="ja-JP" sz="4000" dirty="0"/>
                <a:t>×××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3016" y="2840"/>
              <a:ext cx="24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未着商品</a:t>
              </a:r>
              <a:r>
                <a:rPr lang="en-US" altLang="ja-JP" sz="4000" dirty="0"/>
                <a:t>×××</a:t>
              </a: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539750" y="3645024"/>
            <a:ext cx="8229600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1331640" y="4005064"/>
            <a:ext cx="6480175" cy="1801813"/>
            <a:chOff x="885" y="935"/>
            <a:chExt cx="4082" cy="1225"/>
          </a:xfrm>
        </p:grpSpPr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885" y="1411"/>
              <a:ext cx="408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2971" y="1411"/>
              <a:ext cx="0" cy="74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290" y="935"/>
              <a:ext cx="1396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ja-JP" altLang="en-US" sz="4000" dirty="0"/>
                <a:t>未着商品</a:t>
              </a:r>
            </a:p>
          </p:txBody>
        </p:sp>
      </p:grp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476375" y="6237312"/>
            <a:ext cx="64801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32213" y="5594492"/>
            <a:ext cx="187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ja-JP" altLang="en-US" sz="3600" dirty="0"/>
              <a:t>仕　　入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643438" y="6237312"/>
            <a:ext cx="0" cy="6206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331640" y="4797152"/>
            <a:ext cx="324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>
                <a:solidFill>
                  <a:schemeClr val="bg1">
                    <a:alpha val="20000"/>
                  </a:schemeClr>
                </a:solidFill>
              </a:rPr>
              <a:t>11/21</a:t>
            </a:r>
            <a:r>
              <a:rPr lang="ja-JP" altLang="en-US" sz="3600" dirty="0">
                <a:solidFill>
                  <a:schemeClr val="bg1">
                    <a:alpha val="20000"/>
                  </a:schemeClr>
                </a:solidFill>
              </a:rPr>
              <a:t>　</a:t>
            </a:r>
            <a:r>
              <a:rPr lang="en-US" altLang="ja-JP" sz="3600" dirty="0" smtClean="0">
                <a:solidFill>
                  <a:schemeClr val="bg1">
                    <a:alpha val="20000"/>
                  </a:schemeClr>
                </a:solidFill>
              </a:rPr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16016" y="4797152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/>
              <a:t>11/25</a:t>
            </a:r>
            <a:r>
              <a:rPr lang="ja-JP" altLang="en-US" sz="3600" dirty="0"/>
              <a:t>　</a:t>
            </a:r>
            <a:r>
              <a:rPr lang="en-US" altLang="ja-JP" sz="3600" dirty="0" smtClean="0"/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347005" y="6216650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/>
              <a:t>11/25</a:t>
            </a:r>
            <a:r>
              <a:rPr lang="ja-JP" altLang="en-US" sz="3600" dirty="0"/>
              <a:t>　</a:t>
            </a:r>
            <a:r>
              <a:rPr lang="en-US" altLang="ja-JP" sz="3600" dirty="0" smtClean="0"/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0" y="30163"/>
            <a:ext cx="941796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</a:rPr>
              <a:t>　 </a:t>
            </a:r>
            <a:r>
              <a:rPr lang="ja-JP" altLang="en-US" sz="4000" dirty="0" smtClean="0">
                <a:solidFill>
                  <a:schemeClr val="bg1"/>
                </a:solidFill>
              </a:rPr>
              <a:t>例題３</a:t>
            </a:r>
            <a:r>
              <a:rPr lang="ja-JP" altLang="en-US" sz="4000" dirty="0">
                <a:solidFill>
                  <a:schemeClr val="bg1"/>
                </a:solidFill>
                <a:ea typeface="HG明朝E" panose="02020909000000000000" pitchFamily="17" charset="-128"/>
              </a:rPr>
              <a:t>　 </a:t>
            </a:r>
            <a:r>
              <a:rPr lang="en-US" altLang="ja-JP" sz="4000" dirty="0">
                <a:solidFill>
                  <a:schemeClr val="bg1"/>
                </a:solidFill>
              </a:rPr>
              <a:t>11/25</a:t>
            </a:r>
            <a:endParaRPr lang="en-US" altLang="ja-JP" sz="4000" dirty="0">
              <a:solidFill>
                <a:schemeClr val="bg1"/>
              </a:solidFill>
              <a:ea typeface="HG明朝E" panose="02020909000000000000" pitchFamily="17" charset="-128"/>
            </a:endParaRPr>
          </a:p>
          <a:p>
            <a:r>
              <a:rPr lang="ja-JP" altLang="en-US" sz="4000" dirty="0">
                <a:solidFill>
                  <a:schemeClr val="bg1"/>
                </a:solidFill>
                <a:ea typeface="HG明朝E" panose="02020909000000000000" pitchFamily="17" charset="-128"/>
              </a:rPr>
              <a:t>　例題</a:t>
            </a:r>
            <a:r>
              <a:rPr lang="en-US" altLang="ja-JP" sz="4000" dirty="0">
                <a:solidFill>
                  <a:schemeClr val="bg1"/>
                </a:solidFill>
                <a:ea typeface="HG明朝E" panose="02020909000000000000" pitchFamily="17" charset="-128"/>
              </a:rPr>
              <a:t>1</a:t>
            </a:r>
            <a:r>
              <a:rPr lang="ja-JP" altLang="en-US" sz="4000" dirty="0">
                <a:solidFill>
                  <a:schemeClr val="bg1"/>
                </a:solidFill>
                <a:ea typeface="HG明朝E" panose="02020909000000000000" pitchFamily="17" charset="-128"/>
              </a:rPr>
              <a:t>の船荷証券を</a:t>
            </a:r>
            <a:r>
              <a:rPr lang="en-US" altLang="ja-JP" sz="4000" dirty="0">
                <a:solidFill>
                  <a:schemeClr val="bg1"/>
                </a:solidFill>
                <a:ea typeface="HG明朝E" panose="02020909000000000000" pitchFamily="17" charset="-128"/>
              </a:rPr>
              <a:t>\1,200</a:t>
            </a:r>
            <a:r>
              <a:rPr lang="ja-JP" altLang="en-US" sz="40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で岐阜</a:t>
            </a:r>
            <a:endParaRPr lang="en-US" altLang="ja-JP" sz="4000" dirty="0" smtClean="0">
              <a:solidFill>
                <a:schemeClr val="bg1"/>
              </a:solidFill>
              <a:ea typeface="HG明朝E" panose="02020909000000000000" pitchFamily="17" charset="-128"/>
            </a:endParaRPr>
          </a:p>
          <a:p>
            <a:r>
              <a:rPr lang="ja-JP" altLang="en-US" sz="4000" dirty="0">
                <a:solidFill>
                  <a:schemeClr val="bg1"/>
                </a:solidFill>
                <a:ea typeface="HG明朝E" panose="02020909000000000000" pitchFamily="17" charset="-128"/>
              </a:rPr>
              <a:t>　商店に</a:t>
            </a:r>
            <a:r>
              <a:rPr lang="ja-JP" altLang="en-US" sz="40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売り渡し，代金</a:t>
            </a:r>
            <a:r>
              <a:rPr lang="ja-JP" altLang="en-US" sz="4000" dirty="0">
                <a:solidFill>
                  <a:schemeClr val="bg1"/>
                </a:solidFill>
                <a:ea typeface="HG明朝E" panose="02020909000000000000" pitchFamily="17" charset="-128"/>
              </a:rPr>
              <a:t>は掛けとした。</a:t>
            </a:r>
          </a:p>
        </p:txBody>
      </p:sp>
      <p:graphicFrame>
        <p:nvGraphicFramePr>
          <p:cNvPr id="22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577347"/>
              </p:ext>
            </p:extLst>
          </p:nvPr>
        </p:nvGraphicFramePr>
        <p:xfrm>
          <a:off x="456927" y="2115996"/>
          <a:ext cx="8229600" cy="193998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9399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663186" y="2228210"/>
            <a:ext cx="7940675" cy="744538"/>
            <a:chOff x="356" y="949"/>
            <a:chExt cx="5002" cy="469"/>
          </a:xfrm>
        </p:grpSpPr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356" y="976"/>
              <a:ext cx="24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売掛金　</a:t>
              </a:r>
              <a:r>
                <a:rPr lang="ja-JP" altLang="en-US" sz="4000" dirty="0" smtClean="0"/>
                <a:t>  </a:t>
              </a:r>
              <a:r>
                <a:rPr lang="en-US" altLang="ja-JP" sz="4000" dirty="0" smtClean="0"/>
                <a:t>1,200</a:t>
              </a:r>
              <a:endParaRPr lang="en-US" altLang="ja-JP" sz="4000" dirty="0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2909" y="949"/>
              <a:ext cx="2449" cy="4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ja-JP" altLang="en-US" sz="4000" dirty="0"/>
                <a:t>売　　</a:t>
              </a:r>
              <a:r>
                <a:rPr lang="ja-JP" altLang="en-US" sz="4000" dirty="0" smtClean="0"/>
                <a:t>  上  </a:t>
              </a:r>
              <a:r>
                <a:rPr lang="en-US" altLang="ja-JP" sz="4000" dirty="0" smtClean="0"/>
                <a:t>1,200</a:t>
              </a:r>
              <a:endParaRPr lang="en-US" altLang="ja-JP" sz="4000" dirty="0"/>
            </a:p>
          </p:txBody>
        </p:sp>
      </p:grp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83938" y="3117240"/>
            <a:ext cx="791992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4000" dirty="0" smtClean="0"/>
              <a:t>仕   入</a:t>
            </a:r>
            <a:r>
              <a:rPr lang="ja-JP" altLang="en-US" sz="4000" dirty="0"/>
              <a:t>　</a:t>
            </a:r>
            <a:r>
              <a:rPr lang="ja-JP" altLang="en-US" sz="4000" dirty="0" smtClean="0"/>
              <a:t>   </a:t>
            </a:r>
            <a:r>
              <a:rPr lang="en-US" altLang="ja-JP" sz="4000" dirty="0" smtClean="0"/>
              <a:t>1,000</a:t>
            </a:r>
            <a:endParaRPr lang="en-US" altLang="ja-JP" sz="4000" dirty="0"/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735249" y="3111029"/>
            <a:ext cx="38877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 smtClean="0"/>
              <a:t>未着商品  </a:t>
            </a:r>
            <a:r>
              <a:rPr lang="en-US" altLang="ja-JP" sz="4000" dirty="0" smtClean="0"/>
              <a:t>1,000</a:t>
            </a:r>
            <a:endParaRPr lang="en-US" altLang="ja-JP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/>
      <p:bldP spid="12319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9388" y="313988"/>
            <a:ext cx="871378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</a:rPr>
              <a:t>　遠方</a:t>
            </a:r>
            <a:r>
              <a:rPr lang="ja-JP" altLang="en-US" sz="4400" dirty="0" smtClean="0">
                <a:solidFill>
                  <a:schemeClr val="bg1"/>
                </a:solidFill>
              </a:rPr>
              <a:t>の仕入先から商品を仕入れる</a:t>
            </a:r>
            <a:r>
              <a:rPr lang="ja-JP" altLang="en-US" sz="4400" dirty="0">
                <a:solidFill>
                  <a:schemeClr val="bg1"/>
                </a:solidFill>
              </a:rPr>
              <a:t>　　</a:t>
            </a:r>
          </a:p>
          <a:p>
            <a:r>
              <a:rPr lang="ja-JP" altLang="en-US" sz="4400" dirty="0">
                <a:solidFill>
                  <a:schemeClr val="bg1"/>
                </a:solidFill>
              </a:rPr>
              <a:t>　</a:t>
            </a:r>
            <a:r>
              <a:rPr lang="ja-JP" altLang="en-US" sz="4400" dirty="0" smtClean="0">
                <a:solidFill>
                  <a:schemeClr val="bg1"/>
                </a:solidFill>
              </a:rPr>
              <a:t>場合，到着までに時間</a:t>
            </a:r>
            <a:r>
              <a:rPr lang="ja-JP" altLang="en-US" sz="4400" dirty="0">
                <a:solidFill>
                  <a:schemeClr val="bg1"/>
                </a:solidFill>
              </a:rPr>
              <a:t>が</a:t>
            </a:r>
            <a:r>
              <a:rPr lang="ja-JP" altLang="en-US" sz="4400" dirty="0" smtClean="0">
                <a:solidFill>
                  <a:schemeClr val="bg1"/>
                </a:solidFill>
              </a:rPr>
              <a:t>かかる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92138" y="34337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79388" y="4827369"/>
            <a:ext cx="8785100" cy="1625967"/>
          </a:xfrm>
          <a:prstGeom prst="wedgeRoundRectCallout">
            <a:avLst>
              <a:gd name="adj1" fmla="val -27402"/>
              <a:gd name="adj2" fmla="val -100136"/>
              <a:gd name="adj3" fmla="val 16667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ja-JP" altLang="en-US" sz="4800" dirty="0" smtClean="0"/>
              <a:t>この時点での</a:t>
            </a:r>
            <a:r>
              <a:rPr lang="ja-JP" altLang="en-US" sz="4800" dirty="0"/>
              <a:t>運送途中の</a:t>
            </a:r>
            <a:r>
              <a:rPr lang="ja-JP" altLang="en-US" sz="4800" dirty="0" smtClean="0"/>
              <a:t>商品を</a:t>
            </a:r>
            <a:r>
              <a:rPr lang="ja-JP" altLang="en-US" sz="4800" dirty="0"/>
              <a:t>　　</a:t>
            </a:r>
          </a:p>
          <a:p>
            <a:r>
              <a:rPr lang="ja-JP" altLang="en-US" sz="4800" dirty="0"/>
              <a:t>　</a:t>
            </a:r>
            <a:r>
              <a:rPr lang="ja-JP" altLang="en-US" sz="4800" dirty="0" smtClean="0"/>
              <a:t>「</a:t>
            </a:r>
            <a:r>
              <a:rPr lang="ja-JP" altLang="en-US" sz="4800" dirty="0"/>
              <a:t>未着商品」という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388" y="1744999"/>
            <a:ext cx="1512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そこで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9388" y="2436825"/>
            <a:ext cx="871378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ja-JP" altLang="en-US" sz="4400" dirty="0">
                <a:solidFill>
                  <a:schemeClr val="bg1"/>
                </a:solidFill>
              </a:rPr>
              <a:t>　</a:t>
            </a:r>
            <a:r>
              <a:rPr lang="ja-JP" altLang="en-US" sz="4400" dirty="0" smtClean="0">
                <a:solidFill>
                  <a:schemeClr val="bg1"/>
                </a:solidFill>
              </a:rPr>
              <a:t>先に</a:t>
            </a:r>
            <a:r>
              <a:rPr lang="ja-JP" altLang="en-US" sz="4400" dirty="0" smtClean="0">
                <a:solidFill>
                  <a:srgbClr val="FFFF00"/>
                </a:solidFill>
              </a:rPr>
              <a:t>貨物代表証券</a:t>
            </a:r>
            <a:r>
              <a:rPr lang="ja-JP" altLang="en-US" sz="4400" dirty="0" smtClean="0">
                <a:solidFill>
                  <a:schemeClr val="bg1"/>
                </a:solidFill>
              </a:rPr>
              <a:t>を受け取り，商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ja-JP" altLang="en-US" sz="4400" dirty="0" smtClean="0">
                <a:solidFill>
                  <a:schemeClr val="bg1"/>
                </a:solidFill>
              </a:rPr>
              <a:t>　品の到着を待つ</a:t>
            </a:r>
            <a:endParaRPr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388" y="2489769"/>
            <a:ext cx="8713787" cy="137127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allAtOnce"/>
      <p:bldP spid="4105" grpId="0" animBg="1"/>
      <p:bldP spid="4" grpId="0"/>
      <p:bldP spid="13" grpId="0" build="allAtOnce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372225" y="3284538"/>
            <a:ext cx="1800225" cy="71913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Ｂ</a:t>
            </a: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-150569"/>
            <a:ext cx="8229600" cy="1143000"/>
          </a:xfrm>
        </p:spPr>
        <p:txBody>
          <a:bodyPr/>
          <a:lstStyle/>
          <a:p>
            <a:r>
              <a:rPr lang="ja-JP" altLang="en-US" dirty="0"/>
              <a:t>未着商品売買の流れ１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1732932" y="86792"/>
            <a:ext cx="5182408" cy="2811948"/>
          </a:xfrm>
          <a:prstGeom prst="wedgeRoundRectCallout">
            <a:avLst>
              <a:gd name="adj1" fmla="val 44110"/>
              <a:gd name="adj2" fmla="val 6285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かしこまりました。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商品の到着まで５日ほどかかりますがよろしいですか？</a:t>
            </a:r>
          </a:p>
          <a:p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62" name="AutoShape 42"/>
          <p:cNvSpPr>
            <a:spLocks noChangeArrowheads="1"/>
          </p:cNvSpPr>
          <p:nvPr/>
        </p:nvSpPr>
        <p:spPr bwMode="auto">
          <a:xfrm>
            <a:off x="1401359" y="406649"/>
            <a:ext cx="5636030" cy="2376488"/>
          </a:xfrm>
          <a:prstGeom prst="wedgeRoundRectCallout">
            <a:avLst>
              <a:gd name="adj1" fmla="val 44101"/>
              <a:gd name="adj2" fmla="val 7099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では，さき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に船荷証券を送付します。</a:t>
            </a:r>
          </a:p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ありがとうございました。</a:t>
            </a:r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>
            <a:off x="760198" y="1799432"/>
            <a:ext cx="7127875" cy="792162"/>
          </a:xfrm>
          <a:prstGeom prst="wedgeRoundRectCallout">
            <a:avLst>
              <a:gd name="adj1" fmla="val -44324"/>
              <a:gd name="adj2" fmla="val 1388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よし，Ｂ商店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に注文しよう！</a:t>
            </a:r>
          </a:p>
          <a:p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3284538"/>
            <a:ext cx="1944687" cy="6998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Ａ商店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923928" y="5963753"/>
            <a:ext cx="2371079" cy="393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船舶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による輸送</a:t>
            </a:r>
            <a:endParaRPr lang="ja-JP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2051050" y="3644900"/>
            <a:ext cx="4249738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779838" y="2781300"/>
            <a:ext cx="1511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遠い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443663" y="5876925"/>
            <a:ext cx="1655762" cy="576263"/>
          </a:xfrm>
          <a:prstGeom prst="rect">
            <a:avLst/>
          </a:prstGeom>
          <a:solidFill>
            <a:srgbClr val="FFFFFF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運送会社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262421" y="4086782"/>
            <a:ext cx="1512887" cy="1728788"/>
            <a:chOff x="3379" y="2568"/>
            <a:chExt cx="953" cy="1089"/>
          </a:xfrm>
        </p:grpSpPr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4332" y="2568"/>
              <a:ext cx="0" cy="108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3379" y="2659"/>
              <a:ext cx="953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Tx/>
                <a:buNone/>
              </a:pPr>
              <a:r>
                <a:rPr lang="ja-JP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商品の</a:t>
              </a:r>
            </a:p>
            <a:p>
              <a:pPr>
                <a:buFontTx/>
                <a:buNone/>
              </a:pPr>
              <a:r>
                <a:rPr lang="ja-JP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運送依頼</a:t>
              </a:r>
            </a:p>
          </p:txBody>
        </p:sp>
      </p:grp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7186629" y="3975895"/>
            <a:ext cx="1938867" cy="1800225"/>
            <a:chOff x="4740" y="2523"/>
            <a:chExt cx="916" cy="1134"/>
          </a:xfrm>
        </p:grpSpPr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H="1" flipV="1">
              <a:off x="4740" y="2523"/>
              <a:ext cx="0" cy="1134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4781" y="2791"/>
              <a:ext cx="875" cy="39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Tx/>
                <a:buNone/>
              </a:pPr>
              <a:r>
                <a:rPr lang="ja-JP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船荷証券</a:t>
              </a:r>
            </a:p>
          </p:txBody>
        </p:sp>
      </p:grp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1264842" y="4086781"/>
            <a:ext cx="0" cy="1689339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2195513" y="2997200"/>
            <a:ext cx="4032250" cy="693738"/>
            <a:chOff x="1429" y="1723"/>
            <a:chExt cx="2540" cy="437"/>
          </a:xfrm>
        </p:grpSpPr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H="1">
              <a:off x="1429" y="2160"/>
              <a:ext cx="2540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1610" y="1723"/>
              <a:ext cx="1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ja-JP" altLang="en-US" sz="3200"/>
                <a:t>魚</a:t>
              </a:r>
              <a:r>
                <a:rPr lang="en-US" altLang="ja-JP" sz="3200"/>
                <a:t>\1,000</a:t>
              </a:r>
              <a:r>
                <a:rPr lang="ja-JP" altLang="en-US" sz="3200"/>
                <a:t>を注文</a:t>
              </a:r>
            </a:p>
          </p:txBody>
        </p:sp>
      </p:grp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1084049" y="1792867"/>
            <a:ext cx="6480174" cy="792163"/>
          </a:xfrm>
          <a:prstGeom prst="wedgeRoundRectCallout">
            <a:avLst>
              <a:gd name="adj1" fmla="val -49002"/>
              <a:gd name="adj2" fmla="val 14109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うちの店で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魚を売りたい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なあ。</a:t>
            </a:r>
          </a:p>
          <a:p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1550181" y="1682265"/>
            <a:ext cx="2663825" cy="792162"/>
          </a:xfrm>
          <a:prstGeom prst="wedgeRoundRectCallout">
            <a:avLst>
              <a:gd name="adj1" fmla="val -58282"/>
              <a:gd name="adj2" fmla="val 16863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いいですよ。</a:t>
            </a:r>
          </a:p>
          <a:p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63" name="AutoShape 43"/>
          <p:cNvSpPr>
            <a:spLocks noChangeArrowheads="1"/>
          </p:cNvSpPr>
          <p:nvPr/>
        </p:nvSpPr>
        <p:spPr bwMode="auto">
          <a:xfrm>
            <a:off x="1547813" y="1557338"/>
            <a:ext cx="3240087" cy="792162"/>
          </a:xfrm>
          <a:prstGeom prst="wedgeRoundRectCallout">
            <a:avLst>
              <a:gd name="adj1" fmla="val -61789"/>
              <a:gd name="adj2" fmla="val 1665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魚をください。</a:t>
            </a:r>
          </a:p>
          <a:p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 rot="12756519" flipH="1">
            <a:off x="1219930" y="4218525"/>
            <a:ext cx="906479" cy="1425711"/>
          </a:xfrm>
          <a:custGeom>
            <a:avLst/>
            <a:gdLst>
              <a:gd name="T0" fmla="*/ 0 w 9"/>
              <a:gd name="T1" fmla="*/ 404 h 404"/>
              <a:gd name="T2" fmla="*/ 9 w 9"/>
              <a:gd name="T3" fmla="*/ 0 h 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404">
                <a:moveTo>
                  <a:pt x="0" y="404"/>
                </a:moveTo>
                <a:lnTo>
                  <a:pt x="9" y="0"/>
                </a:ln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440052" y="625808"/>
            <a:ext cx="5978150" cy="2522998"/>
            <a:chOff x="1440052" y="625808"/>
            <a:chExt cx="5978150" cy="2522998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281602" y="625808"/>
              <a:ext cx="2114146" cy="1016130"/>
              <a:chOff x="6781562" y="789190"/>
              <a:chExt cx="2114146" cy="1016130"/>
            </a:xfrm>
          </p:grpSpPr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6781562" y="789190"/>
                <a:ext cx="2114146" cy="644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ja-JP" alt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飛行機で郵送</a:t>
                </a:r>
                <a:endParaRPr lang="ja-JP" alt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6944910" y="1196975"/>
                <a:ext cx="1910165" cy="60834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ja-JP" alt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船荷証券</a:t>
                </a:r>
              </a:p>
            </p:txBody>
          </p:sp>
        </p:grpSp>
        <p:sp>
          <p:nvSpPr>
            <p:cNvPr id="3" name="右カーブ矢印 2"/>
            <p:cNvSpPr/>
            <p:nvPr/>
          </p:nvSpPr>
          <p:spPr>
            <a:xfrm rot="5400000">
              <a:off x="3736183" y="-533212"/>
              <a:ext cx="1385887" cy="597815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149" name="Rectangl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74583" y="2135732"/>
            <a:ext cx="2162175" cy="936625"/>
          </a:xfrm>
          <a:prstGeom prst="rect">
            <a:avLst/>
          </a:prstGeom>
          <a:solidFill>
            <a:srgbClr val="FF0000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①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船荷証券を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受け取った</a:t>
            </a:r>
            <a:endParaRPr lang="ja-JP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468313" y="5876925"/>
            <a:ext cx="1655762" cy="576263"/>
          </a:xfrm>
          <a:prstGeom prst="rect">
            <a:avLst/>
          </a:prstGeom>
          <a:solidFill>
            <a:srgbClr val="FFFFFF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運送会社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800313" y="4543686"/>
            <a:ext cx="1852084" cy="619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船荷証券</a:t>
            </a: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121565" y="4518820"/>
            <a:ext cx="1041926" cy="619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商品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51" name="Rectangle 3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0659" y="3834607"/>
            <a:ext cx="2881312" cy="1368425"/>
          </a:xfrm>
          <a:prstGeom prst="rect">
            <a:avLst/>
          </a:prstGeom>
          <a:solidFill>
            <a:srgbClr val="FF0000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②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船荷証券と</a:t>
            </a:r>
          </a:p>
          <a:p>
            <a:pPr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引き換えに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商品を受け取った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51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0.21528 0.0006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770" decel="100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770" decel="100000"/>
                                        <p:tgtEl>
                                          <p:spTgt spid="5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5" dur="77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77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" grpId="0" animBg="1"/>
      <p:bldP spid="5160" grpId="1" animBg="1"/>
      <p:bldP spid="5162" grpId="0" animBg="1"/>
      <p:bldP spid="5162" grpId="1" animBg="1"/>
      <p:bldP spid="5156" grpId="0" animBg="1"/>
      <p:bldP spid="5156" grpId="1" animBg="1"/>
      <p:bldP spid="5129" grpId="0" animBg="1"/>
      <p:bldP spid="5129" grpId="1" animBg="1"/>
      <p:bldP spid="5137" grpId="0" animBg="1"/>
      <p:bldP spid="5137" grpId="1" animBg="1"/>
      <p:bldP spid="5138" grpId="0"/>
      <p:bldP spid="5138" grpId="1"/>
      <p:bldP spid="5139" grpId="0" animBg="1"/>
      <p:bldP spid="5150" grpId="0" animBg="1"/>
      <p:bldP spid="5155" grpId="0" animBg="1"/>
      <p:bldP spid="5155" grpId="1" animBg="1"/>
      <p:bldP spid="5161" grpId="0" animBg="1"/>
      <p:bldP spid="5161" grpId="1" animBg="1"/>
      <p:bldP spid="5163" grpId="0" animBg="1"/>
      <p:bldP spid="5163" grpId="1" animBg="1"/>
      <p:bldP spid="5166" grpId="0" animBg="1"/>
      <p:bldP spid="5149" grpId="0" animBg="1"/>
      <p:bldP spid="50" grpId="0" animBg="1"/>
      <p:bldP spid="51" grpId="0" animBg="1"/>
      <p:bldP spid="52" grpId="0" animBg="1"/>
      <p:bldP spid="51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ja-JP" altLang="en-US">
                <a:solidFill>
                  <a:schemeClr val="bg1"/>
                </a:solidFill>
              </a:rPr>
              <a:t>貨物代表証券とは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-180975" y="3573463"/>
            <a:ext cx="93249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・陸運会社が発行　→　</a:t>
            </a:r>
            <a:r>
              <a:rPr lang="ja-JP" altLang="en-US" sz="4800" b="1" dirty="0">
                <a:solidFill>
                  <a:srgbClr val="FFFF00"/>
                </a:solidFill>
              </a:rPr>
              <a:t>貨物引換証</a:t>
            </a:r>
            <a:endParaRPr lang="ja-JP" altLang="en-US" sz="4800" dirty="0">
              <a:solidFill>
                <a:srgbClr val="FFFF00"/>
              </a:solidFill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50825" y="1700213"/>
            <a:ext cx="8726488" cy="8382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400">
                <a:solidFill>
                  <a:schemeClr val="bg1"/>
                </a:solidFill>
              </a:rPr>
              <a:t>届いた商品と引き換えるための証券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-180975" y="4724400"/>
            <a:ext cx="88931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</a:rPr>
              <a:t>・海運会社が発行　→　</a:t>
            </a:r>
            <a:r>
              <a:rPr lang="ja-JP" altLang="en-US" sz="4800" b="1" dirty="0">
                <a:solidFill>
                  <a:srgbClr val="FFFF00"/>
                </a:solidFill>
              </a:rPr>
              <a:t>船荷証券</a:t>
            </a:r>
          </a:p>
        </p:txBody>
      </p:sp>
      <p:sp>
        <p:nvSpPr>
          <p:cNvPr id="7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116605" y="5736790"/>
            <a:ext cx="1023292" cy="9080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ja-JP" altLang="en-US" dirty="0" smtClean="0"/>
              <a:t>　戻る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6" grpId="0" animBg="1"/>
      <p:bldP spid="61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441450"/>
          </a:xfrm>
        </p:spPr>
        <p:txBody>
          <a:bodyPr/>
          <a:lstStyle/>
          <a:p>
            <a:r>
              <a:rPr lang="en-US" altLang="ja-JP">
                <a:solidFill>
                  <a:schemeClr val="bg1"/>
                </a:solidFill>
              </a:rPr>
              <a:t>①</a:t>
            </a:r>
            <a:r>
              <a:rPr lang="ja-JP" altLang="en-US">
                <a:solidFill>
                  <a:schemeClr val="bg1"/>
                </a:solidFill>
              </a:rPr>
              <a:t>貨物代表証券を受け取ったとき</a:t>
            </a:r>
            <a:br>
              <a:rPr lang="ja-JP" altLang="en-US">
                <a:solidFill>
                  <a:schemeClr val="bg1"/>
                </a:solidFill>
              </a:rPr>
            </a:br>
            <a:r>
              <a:rPr lang="ja-JP" altLang="en-US">
                <a:solidFill>
                  <a:schemeClr val="bg1"/>
                </a:solidFill>
              </a:rPr>
              <a:t>（代金は掛けとした）</a:t>
            </a:r>
            <a:r>
              <a:rPr lang="ja-JP" altLang="en-US"/>
              <a:t> 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578314"/>
              </p:ext>
            </p:extLst>
          </p:nvPr>
        </p:nvGraphicFramePr>
        <p:xfrm>
          <a:off x="457200" y="2781300"/>
          <a:ext cx="8229600" cy="25193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519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11188" y="3644900"/>
            <a:ext cx="3738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>
                <a:solidFill>
                  <a:schemeClr val="bg1"/>
                </a:solidFill>
              </a:rPr>
              <a:t>仕　　入　</a:t>
            </a:r>
            <a:r>
              <a:rPr lang="en-US" altLang="ja-JP" sz="4000">
                <a:solidFill>
                  <a:schemeClr val="bg1"/>
                </a:solidFill>
              </a:rPr>
              <a:t>×××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87900" y="3573463"/>
            <a:ext cx="3570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 dirty="0"/>
              <a:t>買掛金　</a:t>
            </a:r>
            <a:r>
              <a:rPr lang="en-US" altLang="ja-JP" sz="4000" dirty="0"/>
              <a:t>×××</a:t>
            </a: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755650" y="3573463"/>
            <a:ext cx="3384550" cy="935037"/>
            <a:chOff x="476" y="2251"/>
            <a:chExt cx="2132" cy="589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521" y="2251"/>
              <a:ext cx="2087" cy="54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476" y="2251"/>
              <a:ext cx="2086" cy="58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39750" y="2924175"/>
            <a:ext cx="3887788" cy="1920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endParaRPr lang="en-US" altLang="ja-JP" sz="4000" dirty="0">
              <a:solidFill>
                <a:schemeClr val="bg1"/>
              </a:solidFill>
            </a:endParaRPr>
          </a:p>
          <a:p>
            <a:r>
              <a:rPr lang="ja-JP" altLang="en-US" sz="4000" dirty="0"/>
              <a:t>未着商品</a:t>
            </a:r>
            <a:r>
              <a:rPr lang="en-US" altLang="ja-JP" sz="4000" dirty="0"/>
              <a:t>×××</a:t>
            </a:r>
          </a:p>
          <a:p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11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228184" y="5891761"/>
            <a:ext cx="1023292" cy="9080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ja-JP" altLang="en-US" dirty="0" smtClean="0"/>
              <a:t>　戻る</a:t>
            </a:r>
            <a:endParaRPr lang="ja-JP" altLang="en-US" dirty="0"/>
          </a:p>
        </p:txBody>
      </p:sp>
      <p:sp>
        <p:nvSpPr>
          <p:cNvPr id="3" name="右矢印 2">
            <a:hlinkClick r:id="rId3" action="ppaction://hlinksldjump"/>
          </p:cNvPr>
          <p:cNvSpPr/>
          <p:nvPr/>
        </p:nvSpPr>
        <p:spPr>
          <a:xfrm>
            <a:off x="7541745" y="5882185"/>
            <a:ext cx="1120983" cy="914399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例題へ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0"/>
            <a:ext cx="799313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</a:rPr>
              <a:t>例題１</a:t>
            </a:r>
            <a:r>
              <a:rPr lang="ja-JP" altLang="en-US" sz="3200" dirty="0">
                <a:solidFill>
                  <a:schemeClr val="bg1"/>
                </a:solidFill>
                <a:ea typeface="HG明朝E" panose="02020909000000000000" pitchFamily="17" charset="-128"/>
              </a:rPr>
              <a:t>　 </a:t>
            </a:r>
            <a:r>
              <a:rPr lang="en-US" altLang="ja-JP" sz="3200" dirty="0">
                <a:solidFill>
                  <a:schemeClr val="bg1"/>
                </a:solidFill>
              </a:rPr>
              <a:t>11/21</a:t>
            </a:r>
            <a:endParaRPr lang="en-US" altLang="ja-JP" sz="3200" dirty="0">
              <a:solidFill>
                <a:schemeClr val="bg1"/>
              </a:solidFill>
              <a:ea typeface="HG明朝E" panose="02020909000000000000" pitchFamily="17" charset="-128"/>
            </a:endParaRPr>
          </a:p>
          <a:p>
            <a:r>
              <a:rPr lang="ja-JP" altLang="en-US" sz="3200" dirty="0">
                <a:solidFill>
                  <a:schemeClr val="bg1"/>
                </a:solidFill>
                <a:ea typeface="HG明朝E" panose="02020909000000000000" pitchFamily="17" charset="-128"/>
              </a:rPr>
              <a:t>Ｌ</a:t>
            </a:r>
            <a:r>
              <a:rPr lang="ja-JP" altLang="en-US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商店から月末に到着の予定で商品</a:t>
            </a:r>
            <a:r>
              <a:rPr lang="en-US" altLang="ja-JP" sz="3200" dirty="0">
                <a:solidFill>
                  <a:schemeClr val="bg1"/>
                </a:solidFill>
                <a:ea typeface="HG明朝E" panose="02020909000000000000" pitchFamily="17" charset="-128"/>
              </a:rPr>
              <a:t>\1,000</a:t>
            </a:r>
            <a:r>
              <a:rPr lang="ja-JP" altLang="en-US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を仕入れ，船荷</a:t>
            </a:r>
            <a:r>
              <a:rPr lang="ja-JP" altLang="en-US" sz="3200" dirty="0">
                <a:solidFill>
                  <a:schemeClr val="bg1"/>
                </a:solidFill>
                <a:ea typeface="HG明朝E" panose="02020909000000000000" pitchFamily="17" charset="-128"/>
              </a:rPr>
              <a:t>証券を</a:t>
            </a:r>
            <a:r>
              <a:rPr lang="ja-JP" altLang="en-US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受け取り，代金は掛けとした。</a:t>
            </a:r>
            <a:endParaRPr lang="ja-JP" altLang="en-US" sz="3200" dirty="0">
              <a:solidFill>
                <a:schemeClr val="bg1"/>
              </a:solidFill>
              <a:ea typeface="HG明朝E" panose="02020909000000000000" pitchFamily="17" charset="-128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95288" y="5588000"/>
            <a:ext cx="8280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570413" y="5588000"/>
            <a:ext cx="1587" cy="1270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635375" y="4941888"/>
            <a:ext cx="187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 dirty="0"/>
              <a:t>仕　　入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68313" y="3860800"/>
            <a:ext cx="8280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572000" y="3860800"/>
            <a:ext cx="0" cy="9794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492500" y="3140075"/>
            <a:ext cx="221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/>
              <a:t>未着商品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9722" y="2341635"/>
            <a:ext cx="83518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/>
              <a:t>未着商品　</a:t>
            </a:r>
            <a:r>
              <a:rPr lang="en-US" altLang="ja-JP" sz="4000" dirty="0" smtClean="0"/>
              <a:t>1,000</a:t>
            </a:r>
            <a:r>
              <a:rPr lang="ja-JP" altLang="en-US" sz="4000" dirty="0"/>
              <a:t>　　　買掛金　</a:t>
            </a:r>
            <a:r>
              <a:rPr lang="en-US" altLang="ja-JP" sz="4000" dirty="0"/>
              <a:t>1,000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84213" y="3932238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/>
              <a:t>11/21</a:t>
            </a:r>
            <a:r>
              <a:rPr lang="ja-JP" altLang="en-US" sz="3600" dirty="0"/>
              <a:t>　　　</a:t>
            </a:r>
            <a:r>
              <a:rPr lang="en-US" altLang="ja-JP" sz="3600" dirty="0" smtClean="0"/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250825" y="2198119"/>
            <a:ext cx="8713788" cy="93662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4562784" y="2198118"/>
            <a:ext cx="0" cy="9366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8" name="AutoShape 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5949950"/>
            <a:ext cx="863600" cy="9080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/>
              <a:t>戻る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513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/>
      <p:bldP spid="205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657350"/>
          </a:xfrm>
        </p:spPr>
        <p:txBody>
          <a:bodyPr/>
          <a:lstStyle/>
          <a:p>
            <a:pPr algn="l"/>
            <a:r>
              <a:rPr lang="en-US" altLang="ja-JP" sz="4000" dirty="0">
                <a:solidFill>
                  <a:schemeClr val="bg1"/>
                </a:solidFill>
              </a:rPr>
              <a:t>②</a:t>
            </a:r>
            <a:r>
              <a:rPr lang="ja-JP" altLang="en-US" sz="4000" dirty="0">
                <a:solidFill>
                  <a:schemeClr val="bg1"/>
                </a:solidFill>
              </a:rPr>
              <a:t>貨物代表証券と</a:t>
            </a:r>
            <a:r>
              <a:rPr lang="ja-JP" altLang="en-US" sz="4000" dirty="0" smtClean="0">
                <a:solidFill>
                  <a:schemeClr val="bg1"/>
                </a:solidFill>
              </a:rPr>
              <a:t>引き換え</a:t>
            </a:r>
            <a:r>
              <a:rPr lang="ja-JP" altLang="en-US" sz="4000" dirty="0">
                <a:solidFill>
                  <a:schemeClr val="bg1"/>
                </a:solidFill>
              </a:rPr>
              <a:t>に商品を</a:t>
            </a:r>
            <a:r>
              <a:rPr lang="ja-JP" altLang="en-US" sz="4000" dirty="0" smtClean="0">
                <a:solidFill>
                  <a:schemeClr val="bg1"/>
                </a:solidFill>
              </a:rPr>
              <a:t>受け　</a:t>
            </a:r>
            <a:r>
              <a:rPr lang="en-US" altLang="ja-JP" sz="4000" dirty="0" smtClean="0">
                <a:solidFill>
                  <a:schemeClr val="bg1"/>
                </a:solidFill>
              </a:rPr>
              <a:t/>
            </a:r>
            <a:br>
              <a:rPr lang="en-US" altLang="ja-JP" sz="4000" dirty="0" smtClean="0">
                <a:solidFill>
                  <a:schemeClr val="bg1"/>
                </a:solidFill>
              </a:rPr>
            </a:br>
            <a:r>
              <a:rPr lang="ja-JP" altLang="en-US" sz="4000" dirty="0" smtClean="0">
                <a:solidFill>
                  <a:schemeClr val="bg1"/>
                </a:solidFill>
              </a:rPr>
              <a:t>　とった</a:t>
            </a:r>
            <a:r>
              <a:rPr lang="ja-JP" altLang="en-US" sz="4000" dirty="0">
                <a:solidFill>
                  <a:schemeClr val="bg1"/>
                </a:solidFill>
              </a:rPr>
              <a:t>とき </a:t>
            </a:r>
          </a:p>
        </p:txBody>
      </p:sp>
      <p:graphicFrame>
        <p:nvGraphicFramePr>
          <p:cNvPr id="819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420930"/>
              </p:ext>
            </p:extLst>
          </p:nvPr>
        </p:nvGraphicFramePr>
        <p:xfrm>
          <a:off x="539750" y="3141663"/>
          <a:ext cx="8229600" cy="26638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663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84213" y="5805488"/>
            <a:ext cx="1079500" cy="863600"/>
          </a:xfrm>
          <a:prstGeom prst="leftArrow">
            <a:avLst>
              <a:gd name="adj1" fmla="val 50000"/>
              <a:gd name="adj2" fmla="val 3125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860032" y="4058881"/>
            <a:ext cx="3887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/>
              <a:t>未着商品</a:t>
            </a:r>
            <a:r>
              <a:rPr lang="en-US" altLang="ja-JP" sz="4000" dirty="0"/>
              <a:t>×××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8647" y="4059238"/>
            <a:ext cx="38877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/>
              <a:t>仕　　入　</a:t>
            </a:r>
            <a:r>
              <a:rPr lang="en-US" altLang="ja-JP" sz="4000" dirty="0"/>
              <a:t>×××</a:t>
            </a:r>
          </a:p>
          <a:p>
            <a:endParaRPr lang="en-US" altLang="ja-JP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0"/>
            <a:ext cx="799313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例題２</a:t>
            </a:r>
            <a:r>
              <a:rPr lang="ja-JP" altLang="en-US" sz="3200" dirty="0">
                <a:solidFill>
                  <a:schemeClr val="bg1"/>
                </a:solidFill>
                <a:ea typeface="HG明朝E" panose="02020909000000000000" pitchFamily="17" charset="-128"/>
              </a:rPr>
              <a:t>　 </a:t>
            </a:r>
            <a:r>
              <a:rPr lang="en-US" altLang="ja-JP" sz="3200" dirty="0" smtClean="0">
                <a:solidFill>
                  <a:schemeClr val="bg1"/>
                </a:solidFill>
              </a:rPr>
              <a:t>11/</a:t>
            </a:r>
            <a:r>
              <a:rPr lang="en-US" altLang="ja-JP" sz="3200" dirty="0">
                <a:solidFill>
                  <a:schemeClr val="bg1"/>
                </a:solidFill>
              </a:rPr>
              <a:t>30</a:t>
            </a:r>
            <a:endParaRPr lang="en-US" altLang="ja-JP" sz="3200" dirty="0">
              <a:solidFill>
                <a:schemeClr val="bg1"/>
              </a:solidFill>
              <a:ea typeface="HG明朝E" panose="02020909000000000000" pitchFamily="17" charset="-128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例題１の商品が到着したので，船荷証券と引き換えに商品を引き取った。なお，引取費</a:t>
            </a:r>
            <a:r>
              <a:rPr lang="en-US" altLang="ja-JP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\300</a:t>
            </a:r>
            <a:r>
              <a:rPr lang="ja-JP" altLang="en-US" sz="3200" dirty="0" smtClean="0">
                <a:solidFill>
                  <a:schemeClr val="bg1"/>
                </a:solidFill>
                <a:ea typeface="HG明朝E" panose="02020909000000000000" pitchFamily="17" charset="-128"/>
              </a:rPr>
              <a:t>は現金で支払った。</a:t>
            </a:r>
            <a:endParaRPr lang="ja-JP" altLang="en-US" sz="3200" dirty="0">
              <a:solidFill>
                <a:schemeClr val="bg1"/>
              </a:solidFill>
              <a:ea typeface="HG明朝E" panose="02020909000000000000" pitchFamily="17" charset="-128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31800" y="6084966"/>
            <a:ext cx="8280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572000" y="6084966"/>
            <a:ext cx="0" cy="69269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624569" y="5374238"/>
            <a:ext cx="187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 dirty="0"/>
              <a:t>仕　　入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81159" y="4465090"/>
            <a:ext cx="8280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562783" y="4465090"/>
            <a:ext cx="0" cy="9794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454708" y="3712875"/>
            <a:ext cx="221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/>
              <a:t>未着商品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09722" y="2341635"/>
            <a:ext cx="8351837" cy="132343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ja-JP" altLang="en-US" sz="4000" dirty="0" smtClean="0"/>
              <a:t>仕　　入　</a:t>
            </a:r>
            <a:r>
              <a:rPr lang="en-US" altLang="ja-JP" sz="4000" dirty="0" smtClean="0"/>
              <a:t>1,300</a:t>
            </a:r>
            <a:r>
              <a:rPr lang="ja-JP" altLang="en-US" sz="4000" dirty="0">
                <a:solidFill>
                  <a:schemeClr val="bg1"/>
                </a:solidFill>
              </a:rPr>
              <a:t>　　　</a:t>
            </a:r>
            <a:endParaRPr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　　　　　　　　　　　　  </a:t>
            </a:r>
            <a:r>
              <a:rPr lang="ja-JP" altLang="en-US" sz="4000" dirty="0" smtClean="0"/>
              <a:t>現　　　金　　</a:t>
            </a:r>
            <a:r>
              <a:rPr lang="en-US" altLang="ja-JP" sz="4000" dirty="0" smtClean="0"/>
              <a:t>300</a:t>
            </a:r>
            <a:endParaRPr lang="en-US" altLang="ja-JP" sz="4000" dirty="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81159" y="4583618"/>
            <a:ext cx="381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>
                <a:solidFill>
                  <a:schemeClr val="bg1">
                    <a:alpha val="10000"/>
                  </a:schemeClr>
                </a:solidFill>
              </a:rPr>
              <a:t>11/21</a:t>
            </a:r>
            <a:r>
              <a:rPr lang="ja-JP" altLang="en-US" sz="3600" dirty="0">
                <a:solidFill>
                  <a:schemeClr val="bg1">
                    <a:alpha val="10000"/>
                  </a:schemeClr>
                </a:solidFill>
              </a:rPr>
              <a:t>　　　</a:t>
            </a:r>
            <a:r>
              <a:rPr lang="en-US" altLang="ja-JP" sz="3600" dirty="0" smtClean="0">
                <a:solidFill>
                  <a:schemeClr val="bg1">
                    <a:alpha val="10000"/>
                  </a:schemeClr>
                </a:solidFill>
              </a:rPr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95287" y="2341635"/>
            <a:ext cx="8366271" cy="134754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4562783" y="2317532"/>
            <a:ext cx="9216" cy="137164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771497" y="4549174"/>
            <a:ext cx="381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 smtClean="0"/>
              <a:t>11/</a:t>
            </a:r>
            <a:r>
              <a:rPr lang="en-US" altLang="ja-JP" sz="3600" dirty="0"/>
              <a:t>30</a:t>
            </a:r>
            <a:r>
              <a:rPr lang="ja-JP" altLang="en-US" sz="3600" dirty="0"/>
              <a:t>　　　</a:t>
            </a:r>
            <a:r>
              <a:rPr lang="en-US" altLang="ja-JP" sz="3600" dirty="0" smtClean="0"/>
              <a:t>1,000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431800" y="6139251"/>
            <a:ext cx="3816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3600" dirty="0" smtClean="0"/>
              <a:t>11/</a:t>
            </a:r>
            <a:r>
              <a:rPr lang="en-US" altLang="ja-JP" sz="3600" dirty="0"/>
              <a:t>30</a:t>
            </a:r>
            <a:r>
              <a:rPr lang="ja-JP" altLang="en-US" sz="3600" dirty="0"/>
              <a:t>　　　</a:t>
            </a:r>
            <a:r>
              <a:rPr lang="en-US" altLang="ja-JP" sz="3600" dirty="0" smtClean="0"/>
              <a:t>1,300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40945" y="2341635"/>
            <a:ext cx="384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未着商品　</a:t>
            </a:r>
            <a:r>
              <a:rPr lang="en-US" altLang="ja-JP" sz="4000" dirty="0" smtClean="0"/>
              <a:t>1,000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9296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14" grpId="0"/>
      <p:bldP spid="15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372225" y="3284538"/>
            <a:ext cx="2376488" cy="719137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Ｅ</a:t>
            </a: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r>
              <a:rPr lang="ja-JP" altLang="en-US" dirty="0"/>
              <a:t>未着商品売買の</a:t>
            </a:r>
            <a:r>
              <a:rPr lang="ja-JP" altLang="en-US" dirty="0" smtClean="0"/>
              <a:t>流れ</a:t>
            </a:r>
            <a:r>
              <a:rPr lang="ja-JP" altLang="en-US" dirty="0"/>
              <a:t>②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3284538"/>
            <a:ext cx="1944687" cy="6998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Ｃ</a:t>
            </a: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商店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914496" y="6223304"/>
            <a:ext cx="2378605" cy="393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船舶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による輸送</a:t>
            </a:r>
            <a:endParaRPr lang="ja-JP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443663" y="5876925"/>
            <a:ext cx="1655762" cy="576263"/>
          </a:xfrm>
          <a:prstGeom prst="rect">
            <a:avLst/>
          </a:prstGeom>
          <a:solidFill>
            <a:srgbClr val="FFFFFF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運送会社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262421" y="4086782"/>
            <a:ext cx="1512887" cy="1728788"/>
            <a:chOff x="3379" y="2568"/>
            <a:chExt cx="953" cy="1089"/>
          </a:xfrm>
        </p:grpSpPr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4332" y="2568"/>
              <a:ext cx="0" cy="108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3379" y="2659"/>
              <a:ext cx="953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Tx/>
                <a:buNone/>
              </a:pPr>
              <a:r>
                <a:rPr lang="ja-JP" alt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商品の</a:t>
              </a:r>
            </a:p>
            <a:p>
              <a:pPr>
                <a:buFontTx/>
                <a:buNone/>
              </a:pPr>
              <a:r>
                <a:rPr lang="ja-JP" alt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運送依頼</a:t>
              </a:r>
            </a:p>
          </p:txBody>
        </p:sp>
      </p:grp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7186629" y="3975895"/>
            <a:ext cx="1938867" cy="1800225"/>
            <a:chOff x="4740" y="2523"/>
            <a:chExt cx="916" cy="1134"/>
          </a:xfrm>
        </p:grpSpPr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H="1" flipV="1">
              <a:off x="4740" y="2523"/>
              <a:ext cx="0" cy="1134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4781" y="2791"/>
              <a:ext cx="875" cy="39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Tx/>
                <a:buNone/>
              </a:pPr>
              <a:r>
                <a:rPr lang="ja-JP" alt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船荷証券</a:t>
              </a:r>
            </a:p>
          </p:txBody>
        </p:sp>
      </p:grpSp>
      <p:sp>
        <p:nvSpPr>
          <p:cNvPr id="5150" name="Line 30"/>
          <p:cNvSpPr>
            <a:spLocks noChangeShapeType="1"/>
          </p:cNvSpPr>
          <p:nvPr/>
        </p:nvSpPr>
        <p:spPr bwMode="auto">
          <a:xfrm rot="3600000" flipV="1">
            <a:off x="1614084" y="4996530"/>
            <a:ext cx="59398" cy="1074893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2262757" y="2918340"/>
            <a:ext cx="4032250" cy="693738"/>
            <a:chOff x="1429" y="1723"/>
            <a:chExt cx="2540" cy="437"/>
          </a:xfrm>
        </p:grpSpPr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H="1">
              <a:off x="1429" y="2160"/>
              <a:ext cx="2540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1610" y="1723"/>
              <a:ext cx="18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ja-JP" altLang="en-US" sz="3200"/>
                <a:t>魚</a:t>
              </a:r>
              <a:r>
                <a:rPr lang="en-US" altLang="ja-JP" sz="3200"/>
                <a:t>\1,000</a:t>
              </a:r>
              <a:r>
                <a:rPr lang="ja-JP" altLang="en-US" sz="3200"/>
                <a:t>を注文</a:t>
              </a:r>
            </a:p>
          </p:txBody>
        </p:sp>
      </p:grpSp>
      <p:sp>
        <p:nvSpPr>
          <p:cNvPr id="5166" name="Freeform 46"/>
          <p:cNvSpPr>
            <a:spLocks/>
          </p:cNvSpPr>
          <p:nvPr/>
        </p:nvSpPr>
        <p:spPr bwMode="auto">
          <a:xfrm rot="10002420" flipH="1">
            <a:off x="1493133" y="3968876"/>
            <a:ext cx="733635" cy="779103"/>
          </a:xfrm>
          <a:custGeom>
            <a:avLst/>
            <a:gdLst>
              <a:gd name="T0" fmla="*/ 0 w 9"/>
              <a:gd name="T1" fmla="*/ 404 h 404"/>
              <a:gd name="T2" fmla="*/ 9 w 9"/>
              <a:gd name="T3" fmla="*/ 0 h 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404">
                <a:moveTo>
                  <a:pt x="0" y="404"/>
                </a:moveTo>
                <a:lnTo>
                  <a:pt x="9" y="0"/>
                </a:ln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1440052" y="625808"/>
            <a:ext cx="5978150" cy="2522998"/>
            <a:chOff x="1440052" y="625808"/>
            <a:chExt cx="5978150" cy="2522998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281602" y="625808"/>
              <a:ext cx="2114146" cy="1016130"/>
              <a:chOff x="6781562" y="789190"/>
              <a:chExt cx="2114146" cy="1016130"/>
            </a:xfrm>
          </p:grpSpPr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6781562" y="789190"/>
                <a:ext cx="2114146" cy="6445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ja-JP" altLang="en-US" sz="2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飛行機で郵送</a:t>
                </a:r>
                <a:endParaRPr lang="ja-JP" altLang="en-US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5" name="Rectangle 27"/>
              <p:cNvSpPr>
                <a:spLocks noChangeArrowheads="1"/>
              </p:cNvSpPr>
              <p:nvPr/>
            </p:nvSpPr>
            <p:spPr bwMode="auto">
              <a:xfrm>
                <a:off x="6944910" y="1196975"/>
                <a:ext cx="1910165" cy="60834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ja-JP" alt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船荷証券</a:t>
                </a:r>
              </a:p>
            </p:txBody>
          </p:sp>
        </p:grpSp>
        <p:sp>
          <p:nvSpPr>
            <p:cNvPr id="3" name="右カーブ矢印 2"/>
            <p:cNvSpPr/>
            <p:nvPr/>
          </p:nvSpPr>
          <p:spPr>
            <a:xfrm rot="5400000">
              <a:off x="3736183" y="-533212"/>
              <a:ext cx="1385887" cy="597815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468313" y="5876925"/>
            <a:ext cx="1655762" cy="576263"/>
          </a:xfrm>
          <a:prstGeom prst="rect">
            <a:avLst/>
          </a:prstGeom>
          <a:solidFill>
            <a:srgbClr val="FFFFFF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運送会社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2355360" y="3816487"/>
            <a:ext cx="1852084" cy="619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船荷証券</a:t>
            </a:r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450180" y="4788710"/>
            <a:ext cx="1041926" cy="6191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商品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2379599" y="4707959"/>
            <a:ext cx="1944687" cy="699876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r>
              <a:rPr lang="ja-JP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Ｄ商店</a:t>
            </a:r>
            <a:endParaRPr lang="ja-JP" alt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1904729" y="1736865"/>
            <a:ext cx="6128453" cy="1439862"/>
          </a:xfrm>
          <a:prstGeom prst="wedgeRoundRectCallout">
            <a:avLst>
              <a:gd name="adj1" fmla="val -21425"/>
              <a:gd name="adj2" fmla="val 1487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すいません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。北海道産の魚をください。</a:t>
            </a:r>
            <a:endParaRPr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971143" y="1742472"/>
            <a:ext cx="6335713" cy="1439862"/>
          </a:xfrm>
          <a:prstGeom prst="wedgeRoundRectCallout">
            <a:avLst>
              <a:gd name="adj1" fmla="val -41626"/>
              <a:gd name="adj2" fmla="val 6910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はい。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ただ，注文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したばかりでまだ届いてないんですよ。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2124075" y="1811059"/>
            <a:ext cx="6906601" cy="1368425"/>
          </a:xfrm>
          <a:prstGeom prst="wedgeRoundRectCallout">
            <a:avLst>
              <a:gd name="adj1" fmla="val -63769"/>
              <a:gd name="adj2" fmla="val 5615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分かりました。</a:t>
            </a:r>
            <a:r>
              <a:rPr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では，船荷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証券をお売りします。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2517469" y="1529107"/>
            <a:ext cx="6119812" cy="1439863"/>
          </a:xfrm>
          <a:prstGeom prst="wedgeRoundRectCallout">
            <a:avLst>
              <a:gd name="adj1" fmla="val -31504"/>
              <a:gd name="adj2" fmla="val 16289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そうですか。少しでも早く欲しいんですが・・・。</a:t>
            </a:r>
          </a:p>
        </p:txBody>
      </p:sp>
      <p:sp>
        <p:nvSpPr>
          <p:cNvPr id="41" name="Rectangle 3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7037" y="1843157"/>
            <a:ext cx="2881312" cy="1368425"/>
          </a:xfrm>
          <a:prstGeom prst="rect">
            <a:avLst/>
          </a:prstGeom>
          <a:solidFill>
            <a:srgbClr val="FF0000"/>
          </a:solidFill>
          <a:ln w="1270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③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貨物代表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証券（船荷証券）を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転売した</a:t>
            </a:r>
          </a:p>
        </p:txBody>
      </p:sp>
      <p:sp>
        <p:nvSpPr>
          <p:cNvPr id="34" name="Freeform 46"/>
          <p:cNvSpPr>
            <a:spLocks/>
          </p:cNvSpPr>
          <p:nvPr/>
        </p:nvSpPr>
        <p:spPr bwMode="auto">
          <a:xfrm rot="16827865" flipH="1">
            <a:off x="1825540" y="5252828"/>
            <a:ext cx="733635" cy="779103"/>
          </a:xfrm>
          <a:custGeom>
            <a:avLst/>
            <a:gdLst>
              <a:gd name="T0" fmla="*/ 0 w 9"/>
              <a:gd name="T1" fmla="*/ 404 h 404"/>
              <a:gd name="T2" fmla="*/ 9 w 9"/>
              <a:gd name="T3" fmla="*/ 0 h 4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404">
                <a:moveTo>
                  <a:pt x="0" y="404"/>
                </a:moveTo>
                <a:lnTo>
                  <a:pt x="9" y="0"/>
                </a:lnTo>
              </a:path>
            </a:pathLst>
          </a:cu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2306510" y="5506007"/>
            <a:ext cx="1852084" cy="6191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船荷証券</a:t>
            </a:r>
          </a:p>
        </p:txBody>
      </p:sp>
    </p:spTree>
    <p:extLst>
      <p:ext uri="{BB962C8B-B14F-4D97-AF65-F5344CB8AC3E}">
        <p14:creationId xmlns:p14="http://schemas.microsoft.com/office/powerpoint/2010/main" val="9777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56 0.00255 L -0.18247 0.0032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6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50" grpId="0" animBg="1"/>
      <p:bldP spid="5166" grpId="0" animBg="1"/>
      <p:bldP spid="51" grpId="0" animBg="1"/>
      <p:bldP spid="52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317</Words>
  <Application>Microsoft Office PowerPoint</Application>
  <PresentationFormat>画面に合わせる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HG丸ｺﾞｼｯｸM-PRO</vt:lpstr>
      <vt:lpstr>HG明朝E</vt:lpstr>
      <vt:lpstr>ＭＳ Ｐゴシック</vt:lpstr>
      <vt:lpstr>ＭＳ Ｐ明朝</vt:lpstr>
      <vt:lpstr>Arial</vt:lpstr>
      <vt:lpstr>標準デザイン</vt:lpstr>
      <vt:lpstr>未着商品売買</vt:lpstr>
      <vt:lpstr>PowerPoint プレゼンテーション</vt:lpstr>
      <vt:lpstr>未着商品売買の流れ１</vt:lpstr>
      <vt:lpstr>貨物代表証券とは</vt:lpstr>
      <vt:lpstr>①貨物代表証券を受け取ったとき （代金は掛けとした） </vt:lpstr>
      <vt:lpstr>PowerPoint プレゼンテーション</vt:lpstr>
      <vt:lpstr>②貨物代表証券と引き換えに商品を受け　 　とったとき </vt:lpstr>
      <vt:lpstr>PowerPoint プレゼンテーション</vt:lpstr>
      <vt:lpstr>未着商品売買の流れ②</vt:lpstr>
      <vt:lpstr>③貨物代表証券のままで販売したとき （代金は掛けとした） 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未着商品売買</dc:title>
  <dc:creator>梶原満義</dc:creator>
  <cp:lastModifiedBy>mainte</cp:lastModifiedBy>
  <cp:revision>73</cp:revision>
  <dcterms:created xsi:type="dcterms:W3CDTF">2007-11-19T12:06:45Z</dcterms:created>
  <dcterms:modified xsi:type="dcterms:W3CDTF">2016-02-25T07:55:59Z</dcterms:modified>
</cp:coreProperties>
</file>