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3" r:id="rId3"/>
    <p:sldId id="285" r:id="rId4"/>
    <p:sldId id="275" r:id="rId5"/>
    <p:sldId id="287" r:id="rId6"/>
    <p:sldId id="277" r:id="rId7"/>
    <p:sldId id="288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20000"/>
      </a:spcBef>
      <a:spcAft>
        <a:spcPct val="0"/>
      </a:spcAft>
      <a:buChar char="•"/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2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ja-JP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ja-JP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7C71809F-5510-419E-B6C6-B6FFCB5F04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35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68CA17D1-5C76-4DCF-BB84-874DAD1919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0147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A17D1-5C76-4DCF-BB84-874DAD1919D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403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A17D1-5C76-4DCF-BB84-874DAD1919D8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44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A17D1-5C76-4DCF-BB84-874DAD1919D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60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A17D1-5C76-4DCF-BB84-874DAD1919D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3607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A17D1-5C76-4DCF-BB84-874DAD1919D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329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A17D1-5C76-4DCF-BB84-874DAD1919D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1455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A17D1-5C76-4DCF-BB84-874DAD1919D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219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20906-59AB-42B3-AF98-38C44EF002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03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177D-560B-4FEC-B4A5-4CD260E8A2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449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676DB-CCBC-41AC-93C4-035FD1FCCE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456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D12A73-8D62-4FB8-857C-3A34ED17C2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201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8520AB-B52C-4644-844A-A1C5F7087D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943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11BB0-8C1C-4B31-B670-528E18B029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872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A52DA-BA96-4592-A98A-AA8F8CC958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176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68083-EA18-4118-BB49-0CC533192C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7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96F29-3210-49A6-AEC1-ED92B1E47C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467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6CEC1-FE33-4703-83B8-BA06B1C2C6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968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50C10-2797-45F3-955C-EAC038A926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522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6911C-A147-4F18-87BE-68A5CEA081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98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CBDFC-7DDE-4BAB-99F0-2EBA43FDAA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864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A01B2807-5155-4136-B79B-9DD0E3DCC1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ja-JP" altLang="en-US" sz="7200" dirty="0">
                <a:solidFill>
                  <a:schemeClr val="bg1"/>
                </a:solidFill>
              </a:rPr>
              <a:t>割賦</a:t>
            </a:r>
            <a:r>
              <a:rPr lang="ja-JP" altLang="en-US" sz="7200" dirty="0" smtClean="0">
                <a:solidFill>
                  <a:schemeClr val="bg1"/>
                </a:solidFill>
              </a:rPr>
              <a:t>販売</a:t>
            </a:r>
            <a:r>
              <a:rPr lang="en-US" altLang="ja-JP" sz="7200" dirty="0" smtClean="0">
                <a:solidFill>
                  <a:schemeClr val="bg1"/>
                </a:solidFill>
              </a:rPr>
              <a:t/>
            </a:r>
            <a:br>
              <a:rPr lang="en-US" altLang="ja-JP" sz="7200" dirty="0" smtClean="0">
                <a:solidFill>
                  <a:schemeClr val="bg1"/>
                </a:solidFill>
              </a:rPr>
            </a:br>
            <a:r>
              <a:rPr lang="ja-JP" altLang="en-US" sz="7200" dirty="0" smtClean="0">
                <a:solidFill>
                  <a:schemeClr val="bg1"/>
                </a:solidFill>
              </a:rPr>
              <a:t>（販売基準）</a:t>
            </a:r>
            <a:endParaRPr lang="ja-JP" alt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割賦販売とは・・・？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888"/>
            <a:ext cx="8229600" cy="223202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sz="4400" dirty="0">
                <a:solidFill>
                  <a:schemeClr val="bg1"/>
                </a:solidFill>
              </a:rPr>
              <a:t>商品の売上代金を数回に分割</a:t>
            </a:r>
            <a:r>
              <a:rPr lang="ja-JP" altLang="en-US" sz="4400" dirty="0" smtClean="0">
                <a:solidFill>
                  <a:schemeClr val="bg1"/>
                </a:solidFill>
              </a:rPr>
              <a:t>して，定期的に受け取る条件で販売する方法</a:t>
            </a:r>
            <a:endParaRPr lang="ja-JP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03" y="4846473"/>
            <a:ext cx="8663167" cy="117053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54" y="1520690"/>
            <a:ext cx="8663167" cy="117053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5718" y="268238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①</a:t>
            </a:r>
            <a:r>
              <a:rPr lang="ja-JP" altLang="en-US" dirty="0" smtClean="0">
                <a:solidFill>
                  <a:schemeClr val="bg1"/>
                </a:solidFill>
              </a:rPr>
              <a:t>割賦販売を行ったとき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642547" y="1822382"/>
            <a:ext cx="411710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600" dirty="0" smtClean="0">
                <a:ln>
                  <a:solidFill>
                    <a:schemeClr val="tx1"/>
                  </a:solidFill>
                </a:ln>
              </a:rPr>
              <a:t>売　　　　上　</a:t>
            </a:r>
            <a:r>
              <a:rPr lang="en-US" altLang="ja-JP" sz="3600" dirty="0" smtClean="0">
                <a:ln>
                  <a:solidFill>
                    <a:schemeClr val="tx1"/>
                  </a:solidFill>
                </a:ln>
              </a:rPr>
              <a:t>×××</a:t>
            </a:r>
            <a:endParaRPr lang="ja-JP" alt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23528" y="1835904"/>
            <a:ext cx="417646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600" dirty="0" smtClean="0">
                <a:ln>
                  <a:solidFill>
                    <a:schemeClr val="tx1"/>
                  </a:solidFill>
                </a:ln>
              </a:rPr>
              <a:t>割賦売掛金　</a:t>
            </a:r>
            <a:r>
              <a:rPr lang="en-US" altLang="ja-JP" sz="3600" dirty="0" smtClean="0">
                <a:ln>
                  <a:solidFill>
                    <a:schemeClr val="tx1"/>
                  </a:solidFill>
                </a:ln>
              </a:rPr>
              <a:t>×××</a:t>
            </a:r>
            <a:endParaRPr lang="ja-JP" alt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85190" y="386413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②</a:t>
            </a:r>
            <a:r>
              <a:rPr lang="ja-JP" altLang="en-US" dirty="0" smtClean="0">
                <a:solidFill>
                  <a:schemeClr val="bg1"/>
                </a:solidFill>
              </a:rPr>
              <a:t>割賦金を受け取ったとき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506722" y="5077797"/>
            <a:ext cx="43924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600" dirty="0" smtClean="0">
                <a:ln>
                  <a:solidFill>
                    <a:schemeClr val="tx1"/>
                  </a:solidFill>
                </a:ln>
              </a:rPr>
              <a:t>割賦売掛金　</a:t>
            </a:r>
            <a:r>
              <a:rPr lang="en-US" altLang="ja-JP" sz="3600" dirty="0" smtClean="0">
                <a:ln>
                  <a:solidFill>
                    <a:schemeClr val="tx1"/>
                  </a:solidFill>
                </a:ln>
              </a:rPr>
              <a:t>×××</a:t>
            </a:r>
            <a:endParaRPr lang="ja-JP" alt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-6649" y="5108575"/>
            <a:ext cx="437816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ln>
                  <a:solidFill>
                    <a:schemeClr val="tx1"/>
                  </a:solidFill>
                </a:ln>
              </a:rPr>
              <a:t>現　　　　金　</a:t>
            </a:r>
            <a:r>
              <a:rPr lang="en-US" altLang="ja-JP" sz="3600" dirty="0" smtClean="0">
                <a:ln>
                  <a:solidFill>
                    <a:schemeClr val="tx1"/>
                  </a:solidFill>
                </a:ln>
              </a:rPr>
              <a:t>×××</a:t>
            </a:r>
            <a:endParaRPr lang="ja-JP" alt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323528" y="2853401"/>
            <a:ext cx="4127359" cy="1152128"/>
          </a:xfrm>
          <a:prstGeom prst="wedgeRoundRectCallout">
            <a:avLst>
              <a:gd name="adj1" fmla="val -2672"/>
              <a:gd name="adj2" fmla="val -6955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ja-JP" altLang="en-US" sz="3200" dirty="0" smtClean="0"/>
              <a:t>通常の「売掛金」と区別する</a:t>
            </a: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298841" y="1722280"/>
            <a:ext cx="4079324" cy="767905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ja-JP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 bwMode="auto">
          <a:xfrm>
            <a:off x="4801525" y="2877529"/>
            <a:ext cx="4059996" cy="1152128"/>
          </a:xfrm>
          <a:prstGeom prst="wedgeRoundRectCallout">
            <a:avLst>
              <a:gd name="adj1" fmla="val -41168"/>
              <a:gd name="adj2" fmla="val -7045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1" lang="ja-JP" altLang="en-US" sz="4000" b="1" i="0" u="none" strike="noStrike" normalizeH="0" baseline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割賦売上</a:t>
            </a:r>
            <a:r>
              <a:rPr lang="ja-JP" altLang="en-US" sz="2400" dirty="0" smtClean="0"/>
              <a:t>とする場合もある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3116653" y="3283971"/>
            <a:ext cx="2448272" cy="2609084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角丸四角形 22"/>
          <p:cNvSpPr/>
          <p:nvPr/>
        </p:nvSpPr>
        <p:spPr bwMode="auto">
          <a:xfrm>
            <a:off x="4642547" y="5035562"/>
            <a:ext cx="4045680" cy="6943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ja-JP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2697006" y="2479457"/>
            <a:ext cx="2027039" cy="259834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94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9" grpId="0" animBg="1"/>
      <p:bldP spid="3" grpId="0" animBg="1"/>
      <p:bldP spid="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10328"/>
            <a:ext cx="8640960" cy="1794535"/>
          </a:xfrm>
        </p:spPr>
        <p:txBody>
          <a:bodyPr/>
          <a:lstStyle/>
          <a:p>
            <a:pPr algn="l"/>
            <a:r>
              <a:rPr lang="ja-JP" altLang="en-US" dirty="0" smtClean="0">
                <a:solidFill>
                  <a:schemeClr val="bg1"/>
                </a:solidFill>
              </a:rPr>
              <a:t>例題１　</a:t>
            </a:r>
            <a:r>
              <a:rPr lang="en-US" altLang="ja-JP" dirty="0" smtClean="0">
                <a:solidFill>
                  <a:schemeClr val="bg1"/>
                </a:solidFill>
              </a:rPr>
              <a:t>11/1</a:t>
            </a:r>
            <a:r>
              <a:rPr lang="ja-JP" altLang="en-US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Ｇ</a:t>
            </a:r>
            <a:r>
              <a:rPr lang="ja-JP" altLang="en-US" dirty="0" smtClean="0">
                <a:solidFill>
                  <a:schemeClr val="bg1"/>
                </a:solidFill>
              </a:rPr>
              <a:t>商店に商品</a:t>
            </a:r>
            <a:r>
              <a:rPr lang="en-US" altLang="ja-JP" dirty="0" smtClean="0">
                <a:solidFill>
                  <a:schemeClr val="bg1"/>
                </a:solidFill>
              </a:rPr>
              <a:t>\30,000</a:t>
            </a:r>
            <a:r>
              <a:rPr lang="ja-JP" altLang="en-US" dirty="0" smtClean="0">
                <a:solidFill>
                  <a:schemeClr val="bg1"/>
                </a:solidFill>
              </a:rPr>
              <a:t>を５回の分割払いで売り渡した。</a:t>
            </a:r>
            <a:endParaRPr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9716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25108"/>
              </p:ext>
            </p:extLst>
          </p:nvPr>
        </p:nvGraphicFramePr>
        <p:xfrm>
          <a:off x="318721" y="2523118"/>
          <a:ext cx="8568954" cy="1387324"/>
        </p:xfrm>
        <a:graphic>
          <a:graphicData uri="http://schemas.openxmlformats.org/drawingml/2006/table">
            <a:tbl>
              <a:tblPr/>
              <a:tblGrid>
                <a:gridCol w="4284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87324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02459" y="4700165"/>
            <a:ext cx="64801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4644580" y="4704191"/>
            <a:ext cx="273" cy="208714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81489" y="4002516"/>
            <a:ext cx="272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ja-JP" altLang="en-US" dirty="0"/>
              <a:t>割賦売掛金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402459" y="4792240"/>
            <a:ext cx="324008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ja-JP" sz="3200" dirty="0" smtClean="0"/>
              <a:t>11/</a:t>
            </a:r>
            <a:r>
              <a:rPr lang="ja-JP" altLang="en-US" sz="3200" dirty="0" smtClean="0"/>
              <a:t>１　　</a:t>
            </a:r>
            <a:r>
              <a:rPr lang="en-US" altLang="ja-JP" sz="3200" dirty="0" smtClean="0"/>
              <a:t>30,000</a:t>
            </a:r>
            <a:endParaRPr lang="ja-JP" altLang="en-US" sz="3200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684357" y="2902512"/>
            <a:ext cx="403244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>
                <a:ln>
                  <a:solidFill>
                    <a:schemeClr val="tx1"/>
                  </a:solidFill>
                </a:ln>
              </a:rPr>
              <a:t>売　　　　上　</a:t>
            </a: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30,000</a:t>
            </a:r>
            <a:endParaRPr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18721" y="2929169"/>
            <a:ext cx="417646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>
                <a:ln>
                  <a:solidFill>
                    <a:schemeClr val="tx1"/>
                  </a:solidFill>
                </a:ln>
              </a:rPr>
              <a:t>割賦売掛金　</a:t>
            </a: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30,000</a:t>
            </a:r>
            <a:endParaRPr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5" y="487192"/>
            <a:ext cx="8568952" cy="1143000"/>
          </a:xfrm>
        </p:spPr>
        <p:txBody>
          <a:bodyPr/>
          <a:lstStyle/>
          <a:p>
            <a:pPr algn="l"/>
            <a:r>
              <a:rPr lang="ja-JP" altLang="en-US" dirty="0" smtClean="0">
                <a:solidFill>
                  <a:schemeClr val="bg1"/>
                </a:solidFill>
              </a:rPr>
              <a:t>例題２　</a:t>
            </a:r>
            <a:r>
              <a:rPr lang="en-US" altLang="ja-JP" dirty="0" smtClean="0">
                <a:solidFill>
                  <a:schemeClr val="bg1"/>
                </a:solidFill>
              </a:rPr>
              <a:t>11/30</a:t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 smtClean="0">
                <a:solidFill>
                  <a:schemeClr val="bg1"/>
                </a:solidFill>
              </a:rPr>
              <a:t>Ｇ商店から第１回の割賦金￥</a:t>
            </a:r>
            <a:r>
              <a:rPr lang="en-US" altLang="ja-JP" dirty="0" smtClean="0">
                <a:solidFill>
                  <a:schemeClr val="bg1"/>
                </a:solidFill>
              </a:rPr>
              <a:t>6,000</a:t>
            </a:r>
            <a:r>
              <a:rPr lang="ja-JP" altLang="en-US" dirty="0" smtClean="0">
                <a:solidFill>
                  <a:schemeClr val="bg1"/>
                </a:solidFill>
              </a:rPr>
              <a:t>を現金で受け取った。</a:t>
            </a:r>
            <a:endParaRPr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9716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349997"/>
              </p:ext>
            </p:extLst>
          </p:nvPr>
        </p:nvGraphicFramePr>
        <p:xfrm>
          <a:off x="323525" y="2492896"/>
          <a:ext cx="8568954" cy="1080120"/>
        </p:xfrm>
        <a:graphic>
          <a:graphicData uri="http://schemas.openxmlformats.org/drawingml/2006/table">
            <a:tbl>
              <a:tblPr/>
              <a:tblGrid>
                <a:gridCol w="4284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8012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402459" y="4540678"/>
            <a:ext cx="64801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4644008" y="4581128"/>
            <a:ext cx="273" cy="208714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345559" y="3675491"/>
            <a:ext cx="272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ja-JP" altLang="en-US" dirty="0"/>
              <a:t>割賦売掛金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402459" y="4612116"/>
            <a:ext cx="324008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ja-JP" sz="3200" dirty="0" smtClean="0">
                <a:solidFill>
                  <a:srgbClr val="FFFFFF">
                    <a:alpha val="20000"/>
                  </a:srgbClr>
                </a:solidFill>
                <a:effectLst>
                  <a:glow rad="127000">
                    <a:schemeClr val="accent1">
                      <a:alpha val="0"/>
                    </a:schemeClr>
                  </a:glow>
                </a:effectLst>
              </a:rPr>
              <a:t>11/</a:t>
            </a:r>
            <a:r>
              <a:rPr lang="ja-JP" altLang="en-US" sz="3200" dirty="0" smtClean="0">
                <a:solidFill>
                  <a:srgbClr val="FFFFFF">
                    <a:alpha val="20000"/>
                  </a:srgbClr>
                </a:solidFill>
                <a:effectLst>
                  <a:glow rad="127000">
                    <a:schemeClr val="accent1">
                      <a:alpha val="0"/>
                    </a:schemeClr>
                  </a:glow>
                </a:effectLst>
              </a:rPr>
              <a:t>１　　</a:t>
            </a:r>
            <a:r>
              <a:rPr lang="en-US" altLang="ja-JP" sz="3200" dirty="0" smtClean="0">
                <a:solidFill>
                  <a:srgbClr val="FFFFFF">
                    <a:alpha val="20000"/>
                  </a:srgbClr>
                </a:solidFill>
                <a:effectLst>
                  <a:glow rad="127000">
                    <a:schemeClr val="accent1">
                      <a:alpha val="0"/>
                    </a:schemeClr>
                  </a:glow>
                </a:effectLst>
              </a:rPr>
              <a:t>30,000</a:t>
            </a:r>
            <a:endParaRPr lang="ja-JP" altLang="en-US" sz="3200" dirty="0">
              <a:solidFill>
                <a:srgbClr val="FFFFFF">
                  <a:alpha val="20000"/>
                </a:srgbClr>
              </a:solidFill>
              <a:effectLst>
                <a:glow rad="127000">
                  <a:schemeClr val="accent1">
                    <a:alpha val="0"/>
                  </a:schemeClr>
                </a:glow>
              </a:effectLst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635198" y="2685523"/>
            <a:ext cx="4392487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>
                <a:ln>
                  <a:solidFill>
                    <a:schemeClr val="tx1"/>
                  </a:solidFill>
                </a:ln>
              </a:rPr>
              <a:t>割賦売掛金　</a:t>
            </a: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6,000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ja-JP" altLang="en-US" sz="3200" dirty="0">
              <a:solidFill>
                <a:srgbClr val="FFFFFF"/>
              </a:solidFill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21827" y="2716301"/>
            <a:ext cx="437816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>
                <a:solidFill>
                  <a:srgbClr val="FFFFFF"/>
                </a:solidFill>
              </a:rPr>
              <a:t>　</a:t>
            </a:r>
            <a:r>
              <a:rPr lang="ja-JP" altLang="en-US" sz="3200" dirty="0" smtClean="0">
                <a:ln>
                  <a:solidFill>
                    <a:schemeClr val="tx1"/>
                  </a:solidFill>
                </a:ln>
              </a:rPr>
              <a:t>現　　　　金　　</a:t>
            </a: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6,000</a:t>
            </a:r>
            <a:endParaRPr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707634" y="4612116"/>
            <a:ext cx="324008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11/30</a:t>
            </a:r>
            <a:r>
              <a:rPr lang="ja-JP" altLang="en-US" sz="3200" dirty="0" smtClean="0">
                <a:ln>
                  <a:solidFill>
                    <a:schemeClr val="tx1"/>
                  </a:solidFill>
                </a:ln>
              </a:rPr>
              <a:t>　　</a:t>
            </a: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6,000</a:t>
            </a:r>
            <a:endParaRPr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901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476375" y="2565400"/>
            <a:ext cx="64801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787900" y="2565400"/>
            <a:ext cx="0" cy="3168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419475" y="1700213"/>
            <a:ext cx="272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ja-JP" altLang="en-US" dirty="0"/>
              <a:t>割賦売掛金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763713" y="2636838"/>
            <a:ext cx="2952750" cy="27844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ja-JP" sz="3200" dirty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/>
              <a:t>割賦売上高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ja-JP" altLang="en-US" sz="3200" dirty="0"/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ja-JP" sz="3200" dirty="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859338" y="2636838"/>
            <a:ext cx="2952750" cy="584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/>
              <a:t>第</a:t>
            </a:r>
            <a:r>
              <a:rPr lang="en-US" altLang="ja-JP" sz="3200" dirty="0"/>
              <a:t>1</a:t>
            </a:r>
            <a:r>
              <a:rPr lang="ja-JP" altLang="en-US" sz="3200" dirty="0" smtClean="0"/>
              <a:t>回分受取高</a:t>
            </a:r>
            <a:endParaRPr lang="ja-JP" altLang="en-US" sz="3200" dirty="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859338" y="3213100"/>
            <a:ext cx="2952750" cy="584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/>
              <a:t>第２回分</a:t>
            </a:r>
            <a:r>
              <a:rPr lang="ja-JP" altLang="en-US" sz="3200" dirty="0"/>
              <a:t>受取</a:t>
            </a:r>
            <a:r>
              <a:rPr lang="ja-JP" altLang="en-US" sz="3200" dirty="0" smtClean="0"/>
              <a:t>高</a:t>
            </a:r>
            <a:endParaRPr lang="ja-JP" altLang="en-US" sz="3200" dirty="0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859338" y="3789363"/>
            <a:ext cx="2952750" cy="584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/>
              <a:t>第３回分</a:t>
            </a:r>
            <a:r>
              <a:rPr lang="ja-JP" altLang="en-US" sz="3200" dirty="0"/>
              <a:t>受取</a:t>
            </a:r>
            <a:r>
              <a:rPr lang="ja-JP" altLang="en-US" sz="3200" dirty="0" smtClean="0"/>
              <a:t>高</a:t>
            </a:r>
            <a:endParaRPr lang="ja-JP" altLang="en-US" sz="3200" dirty="0"/>
          </a:p>
        </p:txBody>
      </p: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4859338" y="4437063"/>
            <a:ext cx="2505075" cy="1008062"/>
            <a:chOff x="3061" y="2750"/>
            <a:chExt cx="1578" cy="635"/>
          </a:xfrm>
        </p:grpSpPr>
        <p:sp>
          <p:nvSpPr>
            <p:cNvPr id="32779" name="AutoShape 11"/>
            <p:cNvSpPr>
              <a:spLocks/>
            </p:cNvSpPr>
            <p:nvPr/>
          </p:nvSpPr>
          <p:spPr bwMode="auto">
            <a:xfrm>
              <a:off x="3061" y="2750"/>
              <a:ext cx="91" cy="635"/>
            </a:xfrm>
            <a:prstGeom prst="rightBrace">
              <a:avLst>
                <a:gd name="adj1" fmla="val 58150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3243" y="2840"/>
              <a:ext cx="13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0"/>
                </a:spcBef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ja-JP" altLang="en-US" dirty="0">
                  <a:solidFill>
                    <a:schemeClr val="bg1"/>
                  </a:solidFill>
                </a:rPr>
                <a:t>未回収高</a:t>
              </a:r>
            </a:p>
          </p:txBody>
        </p:sp>
      </p:grp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1763713" y="4365625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02097" y="510333"/>
            <a:ext cx="7228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kumimoji="1" lang="ja-JP" altLang="en-US" sz="4400" dirty="0" smtClean="0">
                <a:solidFill>
                  <a:schemeClr val="bg1"/>
                </a:solidFill>
              </a:rPr>
              <a:t>割賦売掛金勘定の考え方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  <p:bldP spid="32776" grpId="0" animBg="1"/>
      <p:bldP spid="32777" grpId="0" animBg="1"/>
      <p:bldP spid="32778" grpId="0" animBg="1"/>
      <p:bldP spid="327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851" y="620688"/>
            <a:ext cx="8566630" cy="1575256"/>
          </a:xfrm>
        </p:spPr>
        <p:txBody>
          <a:bodyPr/>
          <a:lstStyle/>
          <a:p>
            <a:pPr algn="l"/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 smtClean="0">
                <a:solidFill>
                  <a:schemeClr val="bg1"/>
                </a:solidFill>
              </a:rPr>
              <a:t>例題３　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Ｇ</a:t>
            </a:r>
            <a:r>
              <a:rPr lang="ja-JP" altLang="en-US" dirty="0" smtClean="0">
                <a:solidFill>
                  <a:schemeClr val="bg1"/>
                </a:solidFill>
              </a:rPr>
              <a:t>商店に商品</a:t>
            </a:r>
            <a:r>
              <a:rPr lang="en-US" altLang="ja-JP" dirty="0" smtClean="0">
                <a:solidFill>
                  <a:schemeClr val="bg1"/>
                </a:solidFill>
              </a:rPr>
              <a:t>\30,000</a:t>
            </a:r>
            <a:r>
              <a:rPr lang="ja-JP" altLang="en-US" dirty="0" smtClean="0">
                <a:solidFill>
                  <a:schemeClr val="bg1"/>
                </a:solidFill>
              </a:rPr>
              <a:t>を５回の均等分割払いで売り渡し，同時に第１回目の割賦金￥</a:t>
            </a:r>
            <a:r>
              <a:rPr lang="en-US" altLang="ja-JP" dirty="0" smtClean="0">
                <a:solidFill>
                  <a:schemeClr val="bg1"/>
                </a:solidFill>
              </a:rPr>
              <a:t>6,000</a:t>
            </a:r>
            <a:r>
              <a:rPr lang="ja-JP" altLang="en-US" dirty="0" smtClean="0">
                <a:solidFill>
                  <a:schemeClr val="bg1"/>
                </a:solidFill>
              </a:rPr>
              <a:t>を現金で受け取った。</a:t>
            </a:r>
            <a:endParaRPr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9716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879415"/>
              </p:ext>
            </p:extLst>
          </p:nvPr>
        </p:nvGraphicFramePr>
        <p:xfrm>
          <a:off x="291297" y="3861048"/>
          <a:ext cx="8568954" cy="2448272"/>
        </p:xfrm>
        <a:graphic>
          <a:graphicData uri="http://schemas.openxmlformats.org/drawingml/2006/table">
            <a:tbl>
              <a:tblPr/>
              <a:tblGrid>
                <a:gridCol w="4284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48272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672884" y="4292284"/>
            <a:ext cx="403244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売　　　　上　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30,000</a:t>
            </a:r>
            <a:endParaRPr kumimoji="1" lang="ja-JP" altLang="en-US" sz="3200" b="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47281" y="4304850"/>
            <a:ext cx="417646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割賦売掛金　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30,000</a:t>
            </a:r>
            <a:endParaRPr kumimoji="1" lang="ja-JP" altLang="en-US" sz="3200" b="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492864" y="5407933"/>
            <a:ext cx="439248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>
                <a:ln>
                  <a:solidFill>
                    <a:schemeClr val="tx1"/>
                  </a:solidFill>
                </a:ln>
              </a:rPr>
              <a:t>割賦売掛金　　</a:t>
            </a: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6,000</a:t>
            </a:r>
            <a:endParaRPr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27244" y="5407933"/>
            <a:ext cx="437816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spcBef>
                <a:spcPct val="0"/>
              </a:spcBef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200" dirty="0" smtClean="0">
                <a:solidFill>
                  <a:srgbClr val="FFFFFF"/>
                </a:solidFill>
              </a:rPr>
              <a:t>　</a:t>
            </a:r>
            <a:r>
              <a:rPr lang="ja-JP" altLang="en-US" sz="3200" dirty="0" smtClean="0">
                <a:ln>
                  <a:solidFill>
                    <a:schemeClr val="tx1"/>
                  </a:solidFill>
                </a:ln>
              </a:rPr>
              <a:t>現　　　　金　　</a:t>
            </a:r>
            <a:r>
              <a:rPr lang="en-US" altLang="ja-JP" sz="3200" dirty="0" smtClean="0">
                <a:ln>
                  <a:solidFill>
                    <a:schemeClr val="tx1"/>
                  </a:solidFill>
                </a:ln>
              </a:rPr>
              <a:t>6,000</a:t>
            </a:r>
            <a:endParaRPr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1315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90</Words>
  <Application>Microsoft Office PowerPoint</Application>
  <PresentationFormat>画面に合わせる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ＭＳ Ｐ明朝</vt:lpstr>
      <vt:lpstr>Arial</vt:lpstr>
      <vt:lpstr>標準デザイン</vt:lpstr>
      <vt:lpstr>割賦販売 （販売基準）</vt:lpstr>
      <vt:lpstr>割賦販売とは・・・？</vt:lpstr>
      <vt:lpstr>①割賦販売を行ったとき</vt:lpstr>
      <vt:lpstr>例題１　11/1　 Ｇ商店に商品\30,000を５回の分割払いで売り渡した。</vt:lpstr>
      <vt:lpstr>例題２　11/30 Ｇ商店から第１回の割賦金￥6,000を現金で受け取った。</vt:lpstr>
      <vt:lpstr>PowerPoint プレゼンテーション</vt:lpstr>
      <vt:lpstr> 例題３　 Ｇ商店に商品\30,000を５回の均等分割払いで売り渡し，同時に第１回目の割賦金￥6,000を現金で受け取った。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わかる　委託販売</dc:title>
  <dc:creator>Hideaki</dc:creator>
  <cp:lastModifiedBy>mainte</cp:lastModifiedBy>
  <cp:revision>65</cp:revision>
  <dcterms:created xsi:type="dcterms:W3CDTF">2006-11-19T12:35:30Z</dcterms:created>
  <dcterms:modified xsi:type="dcterms:W3CDTF">2016-02-25T07:35:28Z</dcterms:modified>
</cp:coreProperties>
</file>