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diagrams/data3.xml" ContentType="application/vnd.openxmlformats-officedocument.drawingml.diagramData+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theme/themeOverride3.xml" ContentType="application/vnd.openxmlformats-officedocument.themeOverride+xml"/>
  <Default Extension="xls" ContentType="application/vnd.ms-exce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sldIdLst>
    <p:sldId id="257" r:id="rId2"/>
    <p:sldId id="359" r:id="rId3"/>
    <p:sldId id="258" r:id="rId4"/>
    <p:sldId id="351" r:id="rId5"/>
    <p:sldId id="352" r:id="rId6"/>
    <p:sldId id="350" r:id="rId7"/>
    <p:sldId id="263" r:id="rId8"/>
    <p:sldId id="353" r:id="rId9"/>
    <p:sldId id="265" r:id="rId10"/>
    <p:sldId id="266" r:id="rId11"/>
    <p:sldId id="271" r:id="rId12"/>
    <p:sldId id="377" r:id="rId13"/>
    <p:sldId id="347" r:id="rId14"/>
    <p:sldId id="274" r:id="rId15"/>
    <p:sldId id="374" r:id="rId16"/>
    <p:sldId id="375" r:id="rId17"/>
    <p:sldId id="278" r:id="rId18"/>
    <p:sldId id="280" r:id="rId19"/>
    <p:sldId id="282" r:id="rId20"/>
    <p:sldId id="283" r:id="rId21"/>
    <p:sldId id="371" r:id="rId22"/>
    <p:sldId id="284" r:id="rId23"/>
    <p:sldId id="285" r:id="rId24"/>
    <p:sldId id="286" r:id="rId25"/>
    <p:sldId id="372" r:id="rId26"/>
    <p:sldId id="288" r:id="rId27"/>
    <p:sldId id="289" r:id="rId28"/>
    <p:sldId id="373" r:id="rId29"/>
    <p:sldId id="290" r:id="rId30"/>
    <p:sldId id="291" r:id="rId31"/>
    <p:sldId id="292" r:id="rId32"/>
    <p:sldId id="293" r:id="rId33"/>
    <p:sldId id="294" r:id="rId34"/>
    <p:sldId id="295" r:id="rId35"/>
    <p:sldId id="297" r:id="rId36"/>
    <p:sldId id="300" r:id="rId37"/>
    <p:sldId id="301" r:id="rId38"/>
    <p:sldId id="361" r:id="rId39"/>
    <p:sldId id="360" r:id="rId40"/>
    <p:sldId id="362" r:id="rId41"/>
    <p:sldId id="363" r:id="rId42"/>
    <p:sldId id="364" r:id="rId43"/>
    <p:sldId id="365" r:id="rId44"/>
    <p:sldId id="366" r:id="rId45"/>
    <p:sldId id="367" r:id="rId46"/>
    <p:sldId id="368" r:id="rId47"/>
    <p:sldId id="369" r:id="rId48"/>
    <p:sldId id="370" r:id="rId49"/>
    <p:sldId id="304" r:id="rId50"/>
    <p:sldId id="305" r:id="rId51"/>
    <p:sldId id="306" r:id="rId52"/>
    <p:sldId id="307" r:id="rId53"/>
    <p:sldId id="308" r:id="rId54"/>
    <p:sldId id="309" r:id="rId55"/>
    <p:sldId id="317" r:id="rId56"/>
    <p:sldId id="316" r:id="rId57"/>
    <p:sldId id="318" r:id="rId58"/>
    <p:sldId id="319" r:id="rId59"/>
    <p:sldId id="320" r:id="rId60"/>
    <p:sldId id="323" r:id="rId61"/>
    <p:sldId id="324" r:id="rId62"/>
    <p:sldId id="326" r:id="rId63"/>
    <p:sldId id="327" r:id="rId64"/>
    <p:sldId id="328" r:id="rId65"/>
    <p:sldId id="329" r:id="rId66"/>
    <p:sldId id="376" r:id="rId6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Narrow" pitchFamily="34" charset="0"/>
        <a:ea typeface="ＭＳ Ｐゴシック" charset="-128"/>
        <a:cs typeface="+mn-cs"/>
      </a:defRPr>
    </a:lvl5pPr>
    <a:lvl6pPr marL="2286000" algn="l" defTabSz="914400" rtl="0" eaLnBrk="1" latinLnBrk="0" hangingPunct="1">
      <a:defRPr kumimoji="1" kern="1200">
        <a:solidFill>
          <a:schemeClr val="tx1"/>
        </a:solidFill>
        <a:latin typeface="Arial Narrow" pitchFamily="34" charset="0"/>
        <a:ea typeface="ＭＳ Ｐゴシック" charset="-128"/>
        <a:cs typeface="+mn-cs"/>
      </a:defRPr>
    </a:lvl6pPr>
    <a:lvl7pPr marL="2743200" algn="l" defTabSz="914400" rtl="0" eaLnBrk="1" latinLnBrk="0" hangingPunct="1">
      <a:defRPr kumimoji="1" kern="1200">
        <a:solidFill>
          <a:schemeClr val="tx1"/>
        </a:solidFill>
        <a:latin typeface="Arial Narrow" pitchFamily="34" charset="0"/>
        <a:ea typeface="ＭＳ Ｐゴシック" charset="-128"/>
        <a:cs typeface="+mn-cs"/>
      </a:defRPr>
    </a:lvl7pPr>
    <a:lvl8pPr marL="3200400" algn="l" defTabSz="914400" rtl="0" eaLnBrk="1" latinLnBrk="0" hangingPunct="1">
      <a:defRPr kumimoji="1" kern="1200">
        <a:solidFill>
          <a:schemeClr val="tx1"/>
        </a:solidFill>
        <a:latin typeface="Arial Narrow" pitchFamily="34" charset="0"/>
        <a:ea typeface="ＭＳ Ｐゴシック" charset="-128"/>
        <a:cs typeface="+mn-cs"/>
      </a:defRPr>
    </a:lvl8pPr>
    <a:lvl9pPr marL="3657600" algn="l" defTabSz="914400" rtl="0" eaLnBrk="1" latinLnBrk="0" hangingPunct="1">
      <a:defRPr kumimoji="1"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6600"/>
    <a:srgbClr val="FF9900"/>
    <a:srgbClr val="0066FF"/>
    <a:srgbClr val="C0504D"/>
    <a:srgbClr val="FF0066"/>
    <a:srgbClr val="FF9966"/>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66333" autoAdjust="0"/>
  </p:normalViewPr>
  <p:slideViewPr>
    <p:cSldViewPr>
      <p:cViewPr>
        <p:scale>
          <a:sx n="75" d="100"/>
          <a:sy n="75" d="100"/>
        </p:scale>
        <p:origin x="-10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165507456"/>
        <c:axId val="165509760"/>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165583488"/>
        <c:axId val="165581568"/>
      </c:lineChart>
      <c:catAx>
        <c:axId val="165507456"/>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509760"/>
        <c:crosses val="autoZero"/>
        <c:auto val="1"/>
        <c:lblAlgn val="ctr"/>
        <c:lblOffset val="100"/>
      </c:catAx>
      <c:valAx>
        <c:axId val="165509760"/>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507456"/>
        <c:crosses val="autoZero"/>
        <c:crossBetween val="between"/>
      </c:valAx>
      <c:valAx>
        <c:axId val="165581568"/>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583488"/>
        <c:crosses val="max"/>
        <c:crossBetween val="midCat"/>
      </c:valAx>
      <c:catAx>
        <c:axId val="165583488"/>
        <c:scaling>
          <c:orientation val="minMax"/>
        </c:scaling>
        <c:axPos val="t"/>
        <c:majorTickMark val="none"/>
        <c:tickLblPos val="none"/>
        <c:crossAx val="165581568"/>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166371712"/>
        <c:axId val="166374016"/>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166378112"/>
        <c:axId val="166376192"/>
      </c:lineChart>
      <c:catAx>
        <c:axId val="166371712"/>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6374016"/>
        <c:crosses val="autoZero"/>
        <c:auto val="1"/>
        <c:lblAlgn val="ctr"/>
        <c:lblOffset val="100"/>
      </c:catAx>
      <c:valAx>
        <c:axId val="166374016"/>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6371712"/>
        <c:crosses val="autoZero"/>
        <c:crossBetween val="between"/>
      </c:valAx>
      <c:valAx>
        <c:axId val="166376192"/>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6378112"/>
        <c:crosses val="max"/>
        <c:crossBetween val="midCat"/>
      </c:valAx>
      <c:catAx>
        <c:axId val="166378112"/>
        <c:scaling>
          <c:orientation val="minMax"/>
        </c:scaling>
        <c:axPos val="t"/>
        <c:majorTickMark val="none"/>
        <c:tickLblPos val="none"/>
        <c:crossAx val="166376192"/>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165650432"/>
        <c:axId val="165652736"/>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165673216"/>
        <c:axId val="165671296"/>
      </c:lineChart>
      <c:catAx>
        <c:axId val="165650432"/>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652736"/>
        <c:crosses val="autoZero"/>
        <c:auto val="1"/>
        <c:lblAlgn val="ctr"/>
        <c:lblOffset val="100"/>
      </c:catAx>
      <c:valAx>
        <c:axId val="165652736"/>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650432"/>
        <c:crosses val="autoZero"/>
        <c:crossBetween val="between"/>
      </c:valAx>
      <c:valAx>
        <c:axId val="165671296"/>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165673216"/>
        <c:crosses val="max"/>
        <c:crossBetween val="midCat"/>
      </c:valAx>
      <c:catAx>
        <c:axId val="165673216"/>
        <c:scaling>
          <c:orientation val="minMax"/>
        </c:scaling>
        <c:axPos val="t"/>
        <c:majorTickMark val="none"/>
        <c:tickLblPos val="none"/>
        <c:crossAx val="165671296"/>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ja-JP"/>
  <c:chart>
    <c:autoTitleDeleted val="1"/>
    <c:plotArea>
      <c:layout/>
      <c:lineChart>
        <c:grouping val="standard"/>
        <c:ser>
          <c:idx val="0"/>
          <c:order val="0"/>
          <c:tx>
            <c:strRef>
              <c:f>Sheet1!$B$1</c:f>
              <c:strCache>
                <c:ptCount val="1"/>
                <c:pt idx="0">
                  <c:v>pH</c:v>
                </c:pt>
              </c:strCache>
            </c:strRef>
          </c:tx>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Sheet1!$B$2:$B$32</c:f>
              <c:numCache>
                <c:formatCode>General</c:formatCode>
                <c:ptCount val="31"/>
                <c:pt idx="0">
                  <c:v>6.8</c:v>
                </c:pt>
                <c:pt idx="1">
                  <c:v>6.2</c:v>
                </c:pt>
                <c:pt idx="2">
                  <c:v>6.3</c:v>
                </c:pt>
                <c:pt idx="3">
                  <c:v>7</c:v>
                </c:pt>
                <c:pt idx="4">
                  <c:v>7.2</c:v>
                </c:pt>
                <c:pt idx="5">
                  <c:v>7</c:v>
                </c:pt>
                <c:pt idx="6">
                  <c:v>6.4</c:v>
                </c:pt>
                <c:pt idx="7">
                  <c:v>5.3</c:v>
                </c:pt>
                <c:pt idx="8">
                  <c:v>6</c:v>
                </c:pt>
                <c:pt idx="9">
                  <c:v>5.2</c:v>
                </c:pt>
                <c:pt idx="10">
                  <c:v>4.8</c:v>
                </c:pt>
                <c:pt idx="11">
                  <c:v>5.5</c:v>
                </c:pt>
                <c:pt idx="12">
                  <c:v>6</c:v>
                </c:pt>
                <c:pt idx="13">
                  <c:v>5.8</c:v>
                </c:pt>
                <c:pt idx="14">
                  <c:v>6.5</c:v>
                </c:pt>
                <c:pt idx="15">
                  <c:v>6.8</c:v>
                </c:pt>
                <c:pt idx="16">
                  <c:v>6.5</c:v>
                </c:pt>
                <c:pt idx="17">
                  <c:v>6.8</c:v>
                </c:pt>
                <c:pt idx="18">
                  <c:v>7</c:v>
                </c:pt>
                <c:pt idx="19">
                  <c:v>7.2</c:v>
                </c:pt>
                <c:pt idx="20">
                  <c:v>6.4</c:v>
                </c:pt>
                <c:pt idx="21">
                  <c:v>7.1</c:v>
                </c:pt>
                <c:pt idx="22">
                  <c:v>7.3</c:v>
                </c:pt>
                <c:pt idx="23">
                  <c:v>7.5</c:v>
                </c:pt>
                <c:pt idx="24">
                  <c:v>6.4</c:v>
                </c:pt>
                <c:pt idx="25">
                  <c:v>6.8</c:v>
                </c:pt>
                <c:pt idx="26">
                  <c:v>6.2</c:v>
                </c:pt>
                <c:pt idx="27">
                  <c:v>7.8</c:v>
                </c:pt>
                <c:pt idx="28">
                  <c:v>7.4</c:v>
                </c:pt>
                <c:pt idx="29">
                  <c:v>6.5</c:v>
                </c:pt>
                <c:pt idx="30">
                  <c:v>7.3</c:v>
                </c:pt>
              </c:numCache>
            </c:numRef>
          </c:val>
        </c:ser>
        <c:ser>
          <c:idx val="1"/>
          <c:order val="1"/>
          <c:tx>
            <c:strRef>
              <c:f>Sheet1!$C$1</c:f>
              <c:strCache>
                <c:ptCount val="1"/>
                <c:pt idx="0">
                  <c:v>下方管理限界</c:v>
                </c:pt>
              </c:strCache>
            </c:strRef>
          </c:tx>
          <c:marker>
            <c:symbol val="none"/>
          </c:marker>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Sheet1!$C$2:$C$32</c:f>
              <c:numCache>
                <c:formatCode>General</c:formatCode>
                <c:ptCount val="31"/>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numCache>
            </c:numRef>
          </c:val>
        </c:ser>
        <c:ser>
          <c:idx val="2"/>
          <c:order val="2"/>
          <c:tx>
            <c:strRef>
              <c:f>Sheet1!$D$1</c:f>
              <c:strCache>
                <c:ptCount val="1"/>
                <c:pt idx="0">
                  <c:v>上方管理限界</c:v>
                </c:pt>
              </c:strCache>
            </c:strRef>
          </c:tx>
          <c:spPr>
            <a:ln>
              <a:solidFill>
                <a:srgbClr val="FF0000"/>
              </a:solidFill>
            </a:ln>
          </c:spPr>
          <c:marker>
            <c:symbol val="none"/>
          </c:marker>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Sheet1!$D$2:$D$32</c:f>
              <c:numCache>
                <c:formatCode>General</c:formatCode>
                <c:ptCount val="31"/>
                <c:pt idx="0">
                  <c:v>8</c:v>
                </c:pt>
                <c:pt idx="1">
                  <c:v>8</c:v>
                </c:pt>
                <c:pt idx="2">
                  <c:v>8</c:v>
                </c:pt>
                <c:pt idx="3">
                  <c:v>8</c:v>
                </c:pt>
                <c:pt idx="4">
                  <c:v>8</c:v>
                </c:pt>
                <c:pt idx="5">
                  <c:v>8</c:v>
                </c:pt>
                <c:pt idx="6">
                  <c:v>8</c:v>
                </c:pt>
                <c:pt idx="7">
                  <c:v>8</c:v>
                </c:pt>
                <c:pt idx="8">
                  <c:v>8</c:v>
                </c:pt>
                <c:pt idx="9">
                  <c:v>8</c:v>
                </c:pt>
                <c:pt idx="10">
                  <c:v>8</c:v>
                </c:pt>
                <c:pt idx="11">
                  <c:v>8</c:v>
                </c:pt>
                <c:pt idx="12">
                  <c:v>8</c:v>
                </c:pt>
                <c:pt idx="13">
                  <c:v>8</c:v>
                </c:pt>
                <c:pt idx="14">
                  <c:v>8</c:v>
                </c:pt>
                <c:pt idx="15">
                  <c:v>8</c:v>
                </c:pt>
                <c:pt idx="16">
                  <c:v>8</c:v>
                </c:pt>
                <c:pt idx="17">
                  <c:v>8</c:v>
                </c:pt>
                <c:pt idx="18">
                  <c:v>8</c:v>
                </c:pt>
                <c:pt idx="19">
                  <c:v>8</c:v>
                </c:pt>
                <c:pt idx="20">
                  <c:v>8</c:v>
                </c:pt>
                <c:pt idx="21">
                  <c:v>8</c:v>
                </c:pt>
                <c:pt idx="22">
                  <c:v>8</c:v>
                </c:pt>
                <c:pt idx="23">
                  <c:v>8</c:v>
                </c:pt>
                <c:pt idx="24">
                  <c:v>8</c:v>
                </c:pt>
                <c:pt idx="25">
                  <c:v>8</c:v>
                </c:pt>
                <c:pt idx="26">
                  <c:v>8</c:v>
                </c:pt>
                <c:pt idx="27">
                  <c:v>8</c:v>
                </c:pt>
                <c:pt idx="28">
                  <c:v>8</c:v>
                </c:pt>
                <c:pt idx="29">
                  <c:v>8</c:v>
                </c:pt>
                <c:pt idx="30">
                  <c:v>8</c:v>
                </c:pt>
              </c:numCache>
            </c:numRef>
          </c:val>
        </c:ser>
        <c:ser>
          <c:idx val="3"/>
          <c:order val="3"/>
          <c:tx>
            <c:strRef>
              <c:f>Sheet1!$E$1</c:f>
              <c:strCache>
                <c:ptCount val="1"/>
                <c:pt idx="0">
                  <c:v>平均値</c:v>
                </c:pt>
              </c:strCache>
            </c:strRef>
          </c:tx>
          <c:spPr>
            <a:ln>
              <a:solidFill>
                <a:srgbClr val="008000"/>
              </a:solidFill>
            </a:ln>
          </c:spPr>
          <c:marker>
            <c:symbol val="none"/>
          </c:marker>
          <c:cat>
            <c:numRef>
              <c:f>Sheet1!$A$2:$A$32</c:f>
              <c:numCache>
                <c:formatCode>mm"月"dd"日"</c:formatCode>
                <c:ptCount val="31"/>
                <c:pt idx="0">
                  <c:v>41091</c:v>
                </c:pt>
                <c:pt idx="1">
                  <c:v>41092</c:v>
                </c:pt>
                <c:pt idx="2">
                  <c:v>41093</c:v>
                </c:pt>
                <c:pt idx="3">
                  <c:v>41094</c:v>
                </c:pt>
                <c:pt idx="4">
                  <c:v>41095</c:v>
                </c:pt>
                <c:pt idx="5">
                  <c:v>41096</c:v>
                </c:pt>
                <c:pt idx="6">
                  <c:v>41097</c:v>
                </c:pt>
                <c:pt idx="7">
                  <c:v>41098</c:v>
                </c:pt>
                <c:pt idx="8">
                  <c:v>41099</c:v>
                </c:pt>
                <c:pt idx="9">
                  <c:v>41100</c:v>
                </c:pt>
                <c:pt idx="10">
                  <c:v>41101</c:v>
                </c:pt>
                <c:pt idx="11">
                  <c:v>41102</c:v>
                </c:pt>
                <c:pt idx="12">
                  <c:v>41103</c:v>
                </c:pt>
                <c:pt idx="13">
                  <c:v>41104</c:v>
                </c:pt>
                <c:pt idx="14">
                  <c:v>41105</c:v>
                </c:pt>
                <c:pt idx="15">
                  <c:v>41106</c:v>
                </c:pt>
                <c:pt idx="16">
                  <c:v>41107</c:v>
                </c:pt>
                <c:pt idx="17">
                  <c:v>41108</c:v>
                </c:pt>
                <c:pt idx="18">
                  <c:v>41109</c:v>
                </c:pt>
                <c:pt idx="19">
                  <c:v>41110</c:v>
                </c:pt>
                <c:pt idx="20">
                  <c:v>41111</c:v>
                </c:pt>
                <c:pt idx="21">
                  <c:v>41112</c:v>
                </c:pt>
                <c:pt idx="22">
                  <c:v>41113</c:v>
                </c:pt>
                <c:pt idx="23">
                  <c:v>41114</c:v>
                </c:pt>
                <c:pt idx="24">
                  <c:v>41115</c:v>
                </c:pt>
                <c:pt idx="25">
                  <c:v>41116</c:v>
                </c:pt>
                <c:pt idx="26">
                  <c:v>41117</c:v>
                </c:pt>
                <c:pt idx="27">
                  <c:v>41118</c:v>
                </c:pt>
                <c:pt idx="28">
                  <c:v>41119</c:v>
                </c:pt>
                <c:pt idx="29">
                  <c:v>41120</c:v>
                </c:pt>
                <c:pt idx="30">
                  <c:v>41121</c:v>
                </c:pt>
              </c:numCache>
            </c:numRef>
          </c:cat>
          <c:val>
            <c:numRef>
              <c:f>Sheet1!$E$2:$E$32</c:f>
              <c:numCache>
                <c:formatCode>General</c:formatCode>
                <c:ptCount val="31"/>
                <c:pt idx="0">
                  <c:v>6.55</c:v>
                </c:pt>
                <c:pt idx="1">
                  <c:v>6.55</c:v>
                </c:pt>
                <c:pt idx="2">
                  <c:v>6.55</c:v>
                </c:pt>
                <c:pt idx="3">
                  <c:v>6.55</c:v>
                </c:pt>
                <c:pt idx="4">
                  <c:v>6.55</c:v>
                </c:pt>
                <c:pt idx="5">
                  <c:v>6.55</c:v>
                </c:pt>
                <c:pt idx="6">
                  <c:v>6.55</c:v>
                </c:pt>
                <c:pt idx="7">
                  <c:v>6.55</c:v>
                </c:pt>
                <c:pt idx="8">
                  <c:v>6.55</c:v>
                </c:pt>
                <c:pt idx="9">
                  <c:v>6.55</c:v>
                </c:pt>
                <c:pt idx="10">
                  <c:v>6.55</c:v>
                </c:pt>
                <c:pt idx="11">
                  <c:v>6.55</c:v>
                </c:pt>
                <c:pt idx="12">
                  <c:v>6.55</c:v>
                </c:pt>
                <c:pt idx="13">
                  <c:v>6.55</c:v>
                </c:pt>
                <c:pt idx="14">
                  <c:v>6.55</c:v>
                </c:pt>
                <c:pt idx="15">
                  <c:v>6.55</c:v>
                </c:pt>
                <c:pt idx="16">
                  <c:v>6.55</c:v>
                </c:pt>
                <c:pt idx="17">
                  <c:v>6.55</c:v>
                </c:pt>
                <c:pt idx="18">
                  <c:v>6.55</c:v>
                </c:pt>
                <c:pt idx="19">
                  <c:v>6.55</c:v>
                </c:pt>
                <c:pt idx="20">
                  <c:v>6.55</c:v>
                </c:pt>
                <c:pt idx="21">
                  <c:v>6.55</c:v>
                </c:pt>
                <c:pt idx="22">
                  <c:v>6.55</c:v>
                </c:pt>
                <c:pt idx="23">
                  <c:v>6.55</c:v>
                </c:pt>
                <c:pt idx="24">
                  <c:v>6.55</c:v>
                </c:pt>
                <c:pt idx="25">
                  <c:v>6.55</c:v>
                </c:pt>
                <c:pt idx="26">
                  <c:v>6.55</c:v>
                </c:pt>
                <c:pt idx="27">
                  <c:v>6.55</c:v>
                </c:pt>
                <c:pt idx="28">
                  <c:v>6.55</c:v>
                </c:pt>
                <c:pt idx="29">
                  <c:v>6.55</c:v>
                </c:pt>
                <c:pt idx="30">
                  <c:v>6.55</c:v>
                </c:pt>
              </c:numCache>
            </c:numRef>
          </c:val>
        </c:ser>
        <c:marker val="1"/>
        <c:axId val="212794752"/>
        <c:axId val="212866560"/>
      </c:lineChart>
      <c:dateAx>
        <c:axId val="212794752"/>
        <c:scaling>
          <c:orientation val="minMax"/>
        </c:scaling>
        <c:axPos val="b"/>
        <c:title>
          <c:tx>
            <c:rich>
              <a:bodyPr/>
              <a:lstStyle/>
              <a:p>
                <a:pPr>
                  <a:defRPr sz="1400" b="0"/>
                </a:pPr>
                <a:r>
                  <a:rPr lang="ja-JP" altLang="en-US" sz="1400" b="0" dirty="0" smtClean="0"/>
                  <a:t>日付</a:t>
                </a:r>
                <a:endParaRPr lang="ja-JP" altLang="en-US" sz="1400" b="0" dirty="0"/>
              </a:p>
            </c:rich>
          </c:tx>
        </c:title>
        <c:numFmt formatCode="d;@" sourceLinked="0"/>
        <c:majorTickMark val="none"/>
        <c:tickLblPos val="nextTo"/>
        <c:txPr>
          <a:bodyPr/>
          <a:lstStyle/>
          <a:p>
            <a:pPr>
              <a:defRPr sz="1200"/>
            </a:pPr>
            <a:endParaRPr lang="ja-JP"/>
          </a:p>
        </c:txPr>
        <c:crossAx val="212866560"/>
        <c:crosses val="autoZero"/>
        <c:auto val="1"/>
        <c:lblOffset val="100"/>
      </c:dateAx>
      <c:valAx>
        <c:axId val="212866560"/>
        <c:scaling>
          <c:orientation val="minMax"/>
          <c:max val="8.5"/>
          <c:min val="4.5"/>
        </c:scaling>
        <c:axPos val="l"/>
        <c:majorGridlines/>
        <c:title>
          <c:tx>
            <c:rich>
              <a:bodyPr/>
              <a:lstStyle/>
              <a:p>
                <a:pPr>
                  <a:defRPr sz="1400" b="0"/>
                </a:pPr>
                <a:r>
                  <a:rPr lang="en-US" altLang="ja-JP" sz="1400" b="0" dirty="0" smtClean="0"/>
                  <a:t>pH</a:t>
                </a:r>
                <a:endParaRPr lang="ja-JP" altLang="en-US" sz="1400" b="0" dirty="0"/>
              </a:p>
            </c:rich>
          </c:tx>
        </c:title>
        <c:numFmt formatCode="General" sourceLinked="1"/>
        <c:tickLblPos val="nextTo"/>
        <c:txPr>
          <a:bodyPr/>
          <a:lstStyle/>
          <a:p>
            <a:pPr>
              <a:defRPr sz="1400"/>
            </a:pPr>
            <a:endParaRPr lang="ja-JP"/>
          </a:p>
        </c:txPr>
        <c:crossAx val="212794752"/>
        <c:crosses val="autoZero"/>
        <c:crossBetween val="between"/>
      </c:valAx>
    </c:plotArea>
    <c:plotVisOnly val="1"/>
  </c:chart>
  <c:txPr>
    <a:bodyPr/>
    <a:lstStyle/>
    <a:p>
      <a:pPr>
        <a:defRPr sz="1800"/>
      </a:pPr>
      <a:endParaRPr lang="ja-JP"/>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D11EEE-42FC-436D-8C80-9A4721A37739}" type="doc">
      <dgm:prSet loTypeId="urn:microsoft.com/office/officeart/2005/8/layout/hProcess9" loCatId="process" qsTypeId="urn:microsoft.com/office/officeart/2005/8/quickstyle/3d7" qsCatId="3D" csTypeId="urn:microsoft.com/office/officeart/2005/8/colors/accent1_2" csCatId="accent1" phldr="1"/>
      <dgm:spPr/>
    </dgm:pt>
    <dgm:pt modelId="{4E1DD62D-A250-4F5C-BEE9-D3F77559F445}">
      <dgm:prSet phldrT="[テキスト]"/>
      <dgm:spPr/>
      <dgm:t>
        <a:bodyPr/>
        <a:lstStyle/>
        <a:p>
          <a:r>
            <a:rPr kumimoji="1" lang="ja-JP" altLang="en-US" dirty="0" smtClean="0">
              <a:latin typeface="HG丸ｺﾞｼｯｸM-PRO" pitchFamily="50" charset="-128"/>
              <a:ea typeface="HG丸ｺﾞｼｯｸM-PRO" pitchFamily="50" charset="-128"/>
            </a:rPr>
            <a:t>テーマの選定</a:t>
          </a:r>
          <a:endParaRPr kumimoji="1" lang="ja-JP" altLang="en-US" dirty="0">
            <a:latin typeface="HG丸ｺﾞｼｯｸM-PRO" pitchFamily="50" charset="-128"/>
            <a:ea typeface="HG丸ｺﾞｼｯｸM-PRO" pitchFamily="50" charset="-128"/>
          </a:endParaRPr>
        </a:p>
      </dgm:t>
    </dgm:pt>
    <dgm:pt modelId="{3D119503-2A66-4599-A5B5-0CFD4CE9E663}" type="parTrans" cxnId="{17AB39EF-8EC5-4AEE-B818-8D270CF30368}">
      <dgm:prSet/>
      <dgm:spPr/>
      <dgm:t>
        <a:bodyPr/>
        <a:lstStyle/>
        <a:p>
          <a:endParaRPr kumimoji="1" lang="ja-JP" altLang="en-US">
            <a:latin typeface="HG丸ｺﾞｼｯｸM-PRO" pitchFamily="50" charset="-128"/>
            <a:ea typeface="HG丸ｺﾞｼｯｸM-PRO" pitchFamily="50" charset="-128"/>
          </a:endParaRPr>
        </a:p>
      </dgm:t>
    </dgm:pt>
    <dgm:pt modelId="{DEE557EA-69F0-4CE9-A1A3-E11F6A62375D}" type="sibTrans" cxnId="{17AB39EF-8EC5-4AEE-B818-8D270CF30368}">
      <dgm:prSet/>
      <dgm:spPr/>
      <dgm:t>
        <a:bodyPr/>
        <a:lstStyle/>
        <a:p>
          <a:endParaRPr kumimoji="1" lang="ja-JP" altLang="en-US">
            <a:latin typeface="HG丸ｺﾞｼｯｸM-PRO" pitchFamily="50" charset="-128"/>
            <a:ea typeface="HG丸ｺﾞｼｯｸM-PRO" pitchFamily="50" charset="-128"/>
          </a:endParaRPr>
        </a:p>
      </dgm:t>
    </dgm:pt>
    <dgm:pt modelId="{765C3EA0-BB1D-4FB7-B8EC-E5EF9C25C147}">
      <dgm:prSet phldrT="[テキスト]"/>
      <dgm:spPr/>
      <dgm:t>
        <a:bodyPr/>
        <a:lstStyle/>
        <a:p>
          <a:r>
            <a:rPr kumimoji="1" lang="ja-JP" altLang="en-US" dirty="0" smtClean="0">
              <a:latin typeface="HG丸ｺﾞｼｯｸM-PRO" pitchFamily="50" charset="-128"/>
              <a:ea typeface="HG丸ｺﾞｼｯｸM-PRO" pitchFamily="50" charset="-128"/>
            </a:rPr>
            <a:t>標準化と定着</a:t>
          </a:r>
          <a:endParaRPr kumimoji="1" lang="ja-JP" altLang="en-US" dirty="0">
            <a:latin typeface="HG丸ｺﾞｼｯｸM-PRO" pitchFamily="50" charset="-128"/>
            <a:ea typeface="HG丸ｺﾞｼｯｸM-PRO" pitchFamily="50" charset="-128"/>
          </a:endParaRPr>
        </a:p>
      </dgm:t>
    </dgm:pt>
    <dgm:pt modelId="{B275183C-D635-4A96-A135-3BB43BBD505C}" type="parTrans" cxnId="{7E2B191F-5F72-4AAE-AF1A-111F0D01542F}">
      <dgm:prSet/>
      <dgm:spPr/>
      <dgm:t>
        <a:bodyPr/>
        <a:lstStyle/>
        <a:p>
          <a:endParaRPr kumimoji="1" lang="ja-JP" altLang="en-US">
            <a:latin typeface="HG丸ｺﾞｼｯｸM-PRO" pitchFamily="50" charset="-128"/>
            <a:ea typeface="HG丸ｺﾞｼｯｸM-PRO" pitchFamily="50" charset="-128"/>
          </a:endParaRPr>
        </a:p>
      </dgm:t>
    </dgm:pt>
    <dgm:pt modelId="{79C0FD91-BD67-402D-A57D-5CC20D816FA0}" type="sibTrans" cxnId="{7E2B191F-5F72-4AAE-AF1A-111F0D01542F}">
      <dgm:prSet/>
      <dgm:spPr/>
      <dgm:t>
        <a:bodyPr/>
        <a:lstStyle/>
        <a:p>
          <a:endParaRPr kumimoji="1" lang="ja-JP" altLang="en-US">
            <a:latin typeface="HG丸ｺﾞｼｯｸM-PRO" pitchFamily="50" charset="-128"/>
            <a:ea typeface="HG丸ｺﾞｼｯｸM-PRO" pitchFamily="50" charset="-128"/>
          </a:endParaRPr>
        </a:p>
      </dgm:t>
    </dgm:pt>
    <dgm:pt modelId="{6F183F73-1906-47C4-B52C-81F40B4B102A}">
      <dgm:prSet phldrT="[テキスト]"/>
      <dgm:spPr/>
      <dgm:t>
        <a:bodyPr/>
        <a:lstStyle/>
        <a:p>
          <a:r>
            <a:rPr kumimoji="1" lang="ja-JP" altLang="en-US" dirty="0" smtClean="0">
              <a:latin typeface="HG丸ｺﾞｼｯｸM-PRO" pitchFamily="50" charset="-128"/>
              <a:ea typeface="HG丸ｺﾞｼｯｸM-PRO" pitchFamily="50" charset="-128"/>
            </a:rPr>
            <a:t>反省と今後の対応</a:t>
          </a:r>
          <a:endParaRPr kumimoji="1" lang="ja-JP" altLang="en-US" dirty="0">
            <a:latin typeface="HG丸ｺﾞｼｯｸM-PRO" pitchFamily="50" charset="-128"/>
            <a:ea typeface="HG丸ｺﾞｼｯｸM-PRO" pitchFamily="50" charset="-128"/>
          </a:endParaRPr>
        </a:p>
      </dgm:t>
    </dgm:pt>
    <dgm:pt modelId="{DB269D28-DF5E-4031-A66F-69D353A0ADF3}" type="parTrans" cxnId="{9107B297-6595-4912-A57D-5F6BAE20FA56}">
      <dgm:prSet/>
      <dgm:spPr/>
      <dgm:t>
        <a:bodyPr/>
        <a:lstStyle/>
        <a:p>
          <a:endParaRPr kumimoji="1" lang="ja-JP" altLang="en-US">
            <a:latin typeface="HG丸ｺﾞｼｯｸM-PRO" pitchFamily="50" charset="-128"/>
            <a:ea typeface="HG丸ｺﾞｼｯｸM-PRO" pitchFamily="50" charset="-128"/>
          </a:endParaRPr>
        </a:p>
      </dgm:t>
    </dgm:pt>
    <dgm:pt modelId="{D1B43EAD-63A9-42A0-B1DF-76AB93114A1B}" type="sibTrans" cxnId="{9107B297-6595-4912-A57D-5F6BAE20FA56}">
      <dgm:prSet/>
      <dgm:spPr/>
      <dgm:t>
        <a:bodyPr/>
        <a:lstStyle/>
        <a:p>
          <a:endParaRPr kumimoji="1" lang="ja-JP" altLang="en-US">
            <a:latin typeface="HG丸ｺﾞｼｯｸM-PRO" pitchFamily="50" charset="-128"/>
            <a:ea typeface="HG丸ｺﾞｼｯｸM-PRO" pitchFamily="50" charset="-128"/>
          </a:endParaRPr>
        </a:p>
      </dgm:t>
    </dgm:pt>
    <dgm:pt modelId="{49F361AD-D8EA-416A-97C3-A1F8E33F77C0}">
      <dgm:prSet phldrT="[テキスト]"/>
      <dgm:spPr/>
      <dgm:t>
        <a:bodyPr/>
        <a:lstStyle/>
        <a:p>
          <a:r>
            <a:rPr kumimoji="1" lang="ja-JP" altLang="en-US" dirty="0" smtClean="0">
              <a:latin typeface="HG丸ｺﾞｼｯｸM-PRO" pitchFamily="50" charset="-128"/>
              <a:ea typeface="HG丸ｺﾞｼｯｸM-PRO" pitchFamily="50" charset="-128"/>
            </a:rPr>
            <a:t>現状の把握と目標の設定</a:t>
          </a:r>
          <a:endParaRPr kumimoji="1" lang="ja-JP" altLang="en-US" dirty="0">
            <a:latin typeface="HG丸ｺﾞｼｯｸM-PRO" pitchFamily="50" charset="-128"/>
            <a:ea typeface="HG丸ｺﾞｼｯｸM-PRO" pitchFamily="50" charset="-128"/>
          </a:endParaRPr>
        </a:p>
      </dgm:t>
    </dgm:pt>
    <dgm:pt modelId="{3B3400F4-4986-4A60-9E57-558E9B41C36D}" type="parTrans" cxnId="{5D54FA5B-C7D6-4EB3-921C-4603BF312084}">
      <dgm:prSet/>
      <dgm:spPr/>
      <dgm:t>
        <a:bodyPr/>
        <a:lstStyle/>
        <a:p>
          <a:endParaRPr kumimoji="1" lang="ja-JP" altLang="en-US">
            <a:latin typeface="HG丸ｺﾞｼｯｸM-PRO" pitchFamily="50" charset="-128"/>
            <a:ea typeface="HG丸ｺﾞｼｯｸM-PRO" pitchFamily="50" charset="-128"/>
          </a:endParaRPr>
        </a:p>
      </dgm:t>
    </dgm:pt>
    <dgm:pt modelId="{D469DFD4-2F70-4BA3-96AD-E863364E297B}" type="sibTrans" cxnId="{5D54FA5B-C7D6-4EB3-921C-4603BF312084}">
      <dgm:prSet/>
      <dgm:spPr/>
      <dgm:t>
        <a:bodyPr/>
        <a:lstStyle/>
        <a:p>
          <a:endParaRPr kumimoji="1" lang="ja-JP" altLang="en-US">
            <a:latin typeface="HG丸ｺﾞｼｯｸM-PRO" pitchFamily="50" charset="-128"/>
            <a:ea typeface="HG丸ｺﾞｼｯｸM-PRO" pitchFamily="50" charset="-128"/>
          </a:endParaRPr>
        </a:p>
      </dgm:t>
    </dgm:pt>
    <dgm:pt modelId="{40B522E6-EF30-4317-A4AF-20D846E4C064}">
      <dgm:prSet phldrT="[テキスト]"/>
      <dgm:spPr/>
      <dgm:t>
        <a:bodyPr/>
        <a:lstStyle/>
        <a:p>
          <a:r>
            <a:rPr kumimoji="1" lang="ja-JP" altLang="en-US" dirty="0" smtClean="0">
              <a:latin typeface="HG丸ｺﾞｼｯｸM-PRO" pitchFamily="50" charset="-128"/>
              <a:ea typeface="HG丸ｺﾞｼｯｸM-PRO" pitchFamily="50" charset="-128"/>
            </a:rPr>
            <a:t>要因の解析</a:t>
          </a:r>
          <a:endParaRPr kumimoji="1" lang="ja-JP" altLang="en-US" dirty="0">
            <a:latin typeface="HG丸ｺﾞｼｯｸM-PRO" pitchFamily="50" charset="-128"/>
            <a:ea typeface="HG丸ｺﾞｼｯｸM-PRO" pitchFamily="50" charset="-128"/>
          </a:endParaRPr>
        </a:p>
      </dgm:t>
    </dgm:pt>
    <dgm:pt modelId="{3B0F9C4C-752B-467F-9F23-599F5E4A7903}" type="parTrans" cxnId="{6246025C-3F59-45F0-9382-DCB9DDE22635}">
      <dgm:prSet/>
      <dgm:spPr/>
      <dgm:t>
        <a:bodyPr/>
        <a:lstStyle/>
        <a:p>
          <a:endParaRPr kumimoji="1" lang="ja-JP" altLang="en-US">
            <a:latin typeface="HG丸ｺﾞｼｯｸM-PRO" pitchFamily="50" charset="-128"/>
            <a:ea typeface="HG丸ｺﾞｼｯｸM-PRO" pitchFamily="50" charset="-128"/>
          </a:endParaRPr>
        </a:p>
      </dgm:t>
    </dgm:pt>
    <dgm:pt modelId="{7D81927B-746C-457F-A6E8-E6424DAE7871}" type="sibTrans" cxnId="{6246025C-3F59-45F0-9382-DCB9DDE22635}">
      <dgm:prSet/>
      <dgm:spPr/>
      <dgm:t>
        <a:bodyPr/>
        <a:lstStyle/>
        <a:p>
          <a:endParaRPr kumimoji="1" lang="ja-JP" altLang="en-US">
            <a:latin typeface="HG丸ｺﾞｼｯｸM-PRO" pitchFamily="50" charset="-128"/>
            <a:ea typeface="HG丸ｺﾞｼｯｸM-PRO" pitchFamily="50" charset="-128"/>
          </a:endParaRPr>
        </a:p>
      </dgm:t>
    </dgm:pt>
    <dgm:pt modelId="{D644CA37-A72D-4D39-AF3B-E851F784F35A}">
      <dgm:prSet phldrT="[テキスト]"/>
      <dgm:spPr/>
      <dgm:t>
        <a:bodyPr/>
        <a:lstStyle/>
        <a:p>
          <a:r>
            <a:rPr kumimoji="1" lang="ja-JP" altLang="en-US" dirty="0" smtClean="0">
              <a:latin typeface="HG丸ｺﾞｼｯｸM-PRO" pitchFamily="50" charset="-128"/>
              <a:ea typeface="HG丸ｺﾞｼｯｸM-PRO" pitchFamily="50" charset="-128"/>
            </a:rPr>
            <a:t>対策の検討と実施</a:t>
          </a:r>
          <a:endParaRPr kumimoji="1" lang="ja-JP" altLang="en-US" dirty="0">
            <a:latin typeface="HG丸ｺﾞｼｯｸM-PRO" pitchFamily="50" charset="-128"/>
            <a:ea typeface="HG丸ｺﾞｼｯｸM-PRO" pitchFamily="50" charset="-128"/>
          </a:endParaRPr>
        </a:p>
      </dgm:t>
    </dgm:pt>
    <dgm:pt modelId="{98502AE5-C5AD-48BB-8EBA-05B9EF8A2D77}" type="parTrans" cxnId="{6C9C8289-72A8-43E3-AF14-1B505EDABE6A}">
      <dgm:prSet/>
      <dgm:spPr/>
      <dgm:t>
        <a:bodyPr/>
        <a:lstStyle/>
        <a:p>
          <a:endParaRPr kumimoji="1" lang="ja-JP" altLang="en-US">
            <a:latin typeface="HG丸ｺﾞｼｯｸM-PRO" pitchFamily="50" charset="-128"/>
            <a:ea typeface="HG丸ｺﾞｼｯｸM-PRO" pitchFamily="50" charset="-128"/>
          </a:endParaRPr>
        </a:p>
      </dgm:t>
    </dgm:pt>
    <dgm:pt modelId="{9F4DCCD0-B5ED-4F1E-A67A-3EA6E1F6137B}" type="sibTrans" cxnId="{6C9C8289-72A8-43E3-AF14-1B505EDABE6A}">
      <dgm:prSet/>
      <dgm:spPr/>
      <dgm:t>
        <a:bodyPr/>
        <a:lstStyle/>
        <a:p>
          <a:endParaRPr kumimoji="1" lang="ja-JP" altLang="en-US">
            <a:latin typeface="HG丸ｺﾞｼｯｸM-PRO" pitchFamily="50" charset="-128"/>
            <a:ea typeface="HG丸ｺﾞｼｯｸM-PRO" pitchFamily="50" charset="-128"/>
          </a:endParaRPr>
        </a:p>
      </dgm:t>
    </dgm:pt>
    <dgm:pt modelId="{AC83ADC9-090E-45B8-92F8-518EA312FFDC}">
      <dgm:prSet phldrT="[テキスト]"/>
      <dgm:spPr/>
      <dgm:t>
        <a:bodyPr/>
        <a:lstStyle/>
        <a:p>
          <a:r>
            <a:rPr kumimoji="1" lang="ja-JP" altLang="en-US" dirty="0" smtClean="0">
              <a:latin typeface="HG丸ｺﾞｼｯｸM-PRO" pitchFamily="50" charset="-128"/>
              <a:ea typeface="HG丸ｺﾞｼｯｸM-PRO" pitchFamily="50" charset="-128"/>
            </a:rPr>
            <a:t>効果の確認</a:t>
          </a:r>
          <a:endParaRPr kumimoji="1" lang="ja-JP" altLang="en-US" dirty="0">
            <a:latin typeface="HG丸ｺﾞｼｯｸM-PRO" pitchFamily="50" charset="-128"/>
            <a:ea typeface="HG丸ｺﾞｼｯｸM-PRO" pitchFamily="50" charset="-128"/>
          </a:endParaRPr>
        </a:p>
      </dgm:t>
    </dgm:pt>
    <dgm:pt modelId="{C2161E1E-A63A-414A-8D47-BBB37AC57335}" type="parTrans" cxnId="{FDA731CE-4A5A-4E10-953F-CEE75AE35131}">
      <dgm:prSet/>
      <dgm:spPr/>
      <dgm:t>
        <a:bodyPr/>
        <a:lstStyle/>
        <a:p>
          <a:endParaRPr kumimoji="1" lang="ja-JP" altLang="en-US">
            <a:latin typeface="HG丸ｺﾞｼｯｸM-PRO" pitchFamily="50" charset="-128"/>
            <a:ea typeface="HG丸ｺﾞｼｯｸM-PRO" pitchFamily="50" charset="-128"/>
          </a:endParaRPr>
        </a:p>
      </dgm:t>
    </dgm:pt>
    <dgm:pt modelId="{4A7B4B6B-16B7-41EB-92A3-9EB07B2CF2AF}" type="sibTrans" cxnId="{FDA731CE-4A5A-4E10-953F-CEE75AE35131}">
      <dgm:prSet/>
      <dgm:spPr/>
      <dgm:t>
        <a:bodyPr/>
        <a:lstStyle/>
        <a:p>
          <a:endParaRPr kumimoji="1" lang="ja-JP" altLang="en-US">
            <a:latin typeface="HG丸ｺﾞｼｯｸM-PRO" pitchFamily="50" charset="-128"/>
            <a:ea typeface="HG丸ｺﾞｼｯｸM-PRO" pitchFamily="50" charset="-128"/>
          </a:endParaRPr>
        </a:p>
      </dgm:t>
    </dgm:pt>
    <dgm:pt modelId="{36FA9163-495F-443E-A471-867B28903914}" type="pres">
      <dgm:prSet presAssocID="{94D11EEE-42FC-436D-8C80-9A4721A37739}" presName="CompostProcess" presStyleCnt="0">
        <dgm:presLayoutVars>
          <dgm:dir/>
          <dgm:resizeHandles val="exact"/>
        </dgm:presLayoutVars>
      </dgm:prSet>
      <dgm:spPr/>
    </dgm:pt>
    <dgm:pt modelId="{BB387DC7-AE2D-4894-861B-6D291BF21F22}" type="pres">
      <dgm:prSet presAssocID="{94D11EEE-42FC-436D-8C80-9A4721A37739}" presName="arrow" presStyleLbl="bgShp" presStyleIdx="0" presStyleCnt="1"/>
      <dgm:spPr/>
    </dgm:pt>
    <dgm:pt modelId="{6EFAA813-8BC7-48D7-B841-82D5DDC1528B}" type="pres">
      <dgm:prSet presAssocID="{94D11EEE-42FC-436D-8C80-9A4721A37739}" presName="linearProcess" presStyleCnt="0"/>
      <dgm:spPr/>
    </dgm:pt>
    <dgm:pt modelId="{62365A1D-FADE-4B6E-910D-1F7B56525B90}" type="pres">
      <dgm:prSet presAssocID="{4E1DD62D-A250-4F5C-BEE9-D3F77559F445}" presName="textNode" presStyleLbl="node1" presStyleIdx="0" presStyleCnt="7">
        <dgm:presLayoutVars>
          <dgm:bulletEnabled val="1"/>
        </dgm:presLayoutVars>
      </dgm:prSet>
      <dgm:spPr/>
      <dgm:t>
        <a:bodyPr/>
        <a:lstStyle/>
        <a:p>
          <a:endParaRPr kumimoji="1" lang="ja-JP" altLang="en-US"/>
        </a:p>
      </dgm:t>
    </dgm:pt>
    <dgm:pt modelId="{F30E0E06-981B-4E9F-AE23-8E5AF589C900}" type="pres">
      <dgm:prSet presAssocID="{DEE557EA-69F0-4CE9-A1A3-E11F6A62375D}" presName="sibTrans" presStyleCnt="0"/>
      <dgm:spPr/>
    </dgm:pt>
    <dgm:pt modelId="{0BCC66C8-A49B-49B7-A77D-80719C710137}" type="pres">
      <dgm:prSet presAssocID="{49F361AD-D8EA-416A-97C3-A1F8E33F77C0}" presName="textNode" presStyleLbl="node1" presStyleIdx="1" presStyleCnt="7">
        <dgm:presLayoutVars>
          <dgm:bulletEnabled val="1"/>
        </dgm:presLayoutVars>
      </dgm:prSet>
      <dgm:spPr/>
      <dgm:t>
        <a:bodyPr/>
        <a:lstStyle/>
        <a:p>
          <a:endParaRPr kumimoji="1" lang="ja-JP" altLang="en-US"/>
        </a:p>
      </dgm:t>
    </dgm:pt>
    <dgm:pt modelId="{87C3C5FF-FF23-4D31-B785-5C359E3CF32D}" type="pres">
      <dgm:prSet presAssocID="{D469DFD4-2F70-4BA3-96AD-E863364E297B}" presName="sibTrans" presStyleCnt="0"/>
      <dgm:spPr/>
    </dgm:pt>
    <dgm:pt modelId="{7856EFB7-7B59-434C-B60E-D97F3FD2AC01}" type="pres">
      <dgm:prSet presAssocID="{40B522E6-EF30-4317-A4AF-20D846E4C064}" presName="textNode" presStyleLbl="node1" presStyleIdx="2" presStyleCnt="7">
        <dgm:presLayoutVars>
          <dgm:bulletEnabled val="1"/>
        </dgm:presLayoutVars>
      </dgm:prSet>
      <dgm:spPr/>
      <dgm:t>
        <a:bodyPr/>
        <a:lstStyle/>
        <a:p>
          <a:endParaRPr kumimoji="1" lang="ja-JP" altLang="en-US"/>
        </a:p>
      </dgm:t>
    </dgm:pt>
    <dgm:pt modelId="{6AFEE4A6-1888-4A6C-8F65-B9A38B56191A}" type="pres">
      <dgm:prSet presAssocID="{7D81927B-746C-457F-A6E8-E6424DAE7871}" presName="sibTrans" presStyleCnt="0"/>
      <dgm:spPr/>
    </dgm:pt>
    <dgm:pt modelId="{5CE0FC2C-B485-491F-902A-60925446466E}" type="pres">
      <dgm:prSet presAssocID="{D644CA37-A72D-4D39-AF3B-E851F784F35A}" presName="textNode" presStyleLbl="node1" presStyleIdx="3" presStyleCnt="7">
        <dgm:presLayoutVars>
          <dgm:bulletEnabled val="1"/>
        </dgm:presLayoutVars>
      </dgm:prSet>
      <dgm:spPr/>
      <dgm:t>
        <a:bodyPr/>
        <a:lstStyle/>
        <a:p>
          <a:endParaRPr kumimoji="1" lang="ja-JP" altLang="en-US"/>
        </a:p>
      </dgm:t>
    </dgm:pt>
    <dgm:pt modelId="{D89ECD85-91F3-4E15-BF3C-DA3EEC52D8F0}" type="pres">
      <dgm:prSet presAssocID="{9F4DCCD0-B5ED-4F1E-A67A-3EA6E1F6137B}" presName="sibTrans" presStyleCnt="0"/>
      <dgm:spPr/>
    </dgm:pt>
    <dgm:pt modelId="{2F558316-9362-4890-81FF-E94ED2E149C2}" type="pres">
      <dgm:prSet presAssocID="{AC83ADC9-090E-45B8-92F8-518EA312FFDC}" presName="textNode" presStyleLbl="node1" presStyleIdx="4" presStyleCnt="7">
        <dgm:presLayoutVars>
          <dgm:bulletEnabled val="1"/>
        </dgm:presLayoutVars>
      </dgm:prSet>
      <dgm:spPr/>
      <dgm:t>
        <a:bodyPr/>
        <a:lstStyle/>
        <a:p>
          <a:endParaRPr kumimoji="1" lang="ja-JP" altLang="en-US"/>
        </a:p>
      </dgm:t>
    </dgm:pt>
    <dgm:pt modelId="{BCDDC300-F9DC-45A0-96A9-2D7B7FC692DD}" type="pres">
      <dgm:prSet presAssocID="{4A7B4B6B-16B7-41EB-92A3-9EB07B2CF2AF}" presName="sibTrans" presStyleCnt="0"/>
      <dgm:spPr/>
    </dgm:pt>
    <dgm:pt modelId="{86A488FC-1298-4A1A-AB19-07ED4356548D}" type="pres">
      <dgm:prSet presAssocID="{765C3EA0-BB1D-4FB7-B8EC-E5EF9C25C147}" presName="textNode" presStyleLbl="node1" presStyleIdx="5" presStyleCnt="7">
        <dgm:presLayoutVars>
          <dgm:bulletEnabled val="1"/>
        </dgm:presLayoutVars>
      </dgm:prSet>
      <dgm:spPr/>
      <dgm:t>
        <a:bodyPr/>
        <a:lstStyle/>
        <a:p>
          <a:endParaRPr kumimoji="1" lang="ja-JP" altLang="en-US"/>
        </a:p>
      </dgm:t>
    </dgm:pt>
    <dgm:pt modelId="{AAFE590B-C132-47A0-9B16-761D4BAB9E04}" type="pres">
      <dgm:prSet presAssocID="{79C0FD91-BD67-402D-A57D-5CC20D816FA0}" presName="sibTrans" presStyleCnt="0"/>
      <dgm:spPr/>
    </dgm:pt>
    <dgm:pt modelId="{3390C72F-7F66-482E-98F3-F6C891B337C8}" type="pres">
      <dgm:prSet presAssocID="{6F183F73-1906-47C4-B52C-81F40B4B102A}" presName="textNode" presStyleLbl="node1" presStyleIdx="6" presStyleCnt="7">
        <dgm:presLayoutVars>
          <dgm:bulletEnabled val="1"/>
        </dgm:presLayoutVars>
      </dgm:prSet>
      <dgm:spPr/>
      <dgm:t>
        <a:bodyPr/>
        <a:lstStyle/>
        <a:p>
          <a:endParaRPr kumimoji="1" lang="ja-JP" altLang="en-US"/>
        </a:p>
      </dgm:t>
    </dgm:pt>
  </dgm:ptLst>
  <dgm:cxnLst>
    <dgm:cxn modelId="{FDA731CE-4A5A-4E10-953F-CEE75AE35131}" srcId="{94D11EEE-42FC-436D-8C80-9A4721A37739}" destId="{AC83ADC9-090E-45B8-92F8-518EA312FFDC}" srcOrd="4" destOrd="0" parTransId="{C2161E1E-A63A-414A-8D47-BBB37AC57335}" sibTransId="{4A7B4B6B-16B7-41EB-92A3-9EB07B2CF2AF}"/>
    <dgm:cxn modelId="{813FDDD5-F9B7-4CEC-A183-5F79461CC677}" type="presOf" srcId="{765C3EA0-BB1D-4FB7-B8EC-E5EF9C25C147}" destId="{86A488FC-1298-4A1A-AB19-07ED4356548D}" srcOrd="0" destOrd="0" presId="urn:microsoft.com/office/officeart/2005/8/layout/hProcess9"/>
    <dgm:cxn modelId="{5D54FA5B-C7D6-4EB3-921C-4603BF312084}" srcId="{94D11EEE-42FC-436D-8C80-9A4721A37739}" destId="{49F361AD-D8EA-416A-97C3-A1F8E33F77C0}" srcOrd="1" destOrd="0" parTransId="{3B3400F4-4986-4A60-9E57-558E9B41C36D}" sibTransId="{D469DFD4-2F70-4BA3-96AD-E863364E297B}"/>
    <dgm:cxn modelId="{22AAA03F-5145-43E1-88F6-48A40E6AE9F8}" type="presOf" srcId="{49F361AD-D8EA-416A-97C3-A1F8E33F77C0}" destId="{0BCC66C8-A49B-49B7-A77D-80719C710137}" srcOrd="0" destOrd="0" presId="urn:microsoft.com/office/officeart/2005/8/layout/hProcess9"/>
    <dgm:cxn modelId="{1B16CAFC-151B-4229-A55D-31A3A8A918CA}" type="presOf" srcId="{4E1DD62D-A250-4F5C-BEE9-D3F77559F445}" destId="{62365A1D-FADE-4B6E-910D-1F7B56525B90}" srcOrd="0" destOrd="0" presId="urn:microsoft.com/office/officeart/2005/8/layout/hProcess9"/>
    <dgm:cxn modelId="{6C9C8289-72A8-43E3-AF14-1B505EDABE6A}" srcId="{94D11EEE-42FC-436D-8C80-9A4721A37739}" destId="{D644CA37-A72D-4D39-AF3B-E851F784F35A}" srcOrd="3" destOrd="0" parTransId="{98502AE5-C5AD-48BB-8EBA-05B9EF8A2D77}" sibTransId="{9F4DCCD0-B5ED-4F1E-A67A-3EA6E1F6137B}"/>
    <dgm:cxn modelId="{C0545C13-FF68-4DD2-A12E-FBAFEA457148}" type="presOf" srcId="{AC83ADC9-090E-45B8-92F8-518EA312FFDC}" destId="{2F558316-9362-4890-81FF-E94ED2E149C2}" srcOrd="0" destOrd="0" presId="urn:microsoft.com/office/officeart/2005/8/layout/hProcess9"/>
    <dgm:cxn modelId="{6246025C-3F59-45F0-9382-DCB9DDE22635}" srcId="{94D11EEE-42FC-436D-8C80-9A4721A37739}" destId="{40B522E6-EF30-4317-A4AF-20D846E4C064}" srcOrd="2" destOrd="0" parTransId="{3B0F9C4C-752B-467F-9F23-599F5E4A7903}" sibTransId="{7D81927B-746C-457F-A6E8-E6424DAE7871}"/>
    <dgm:cxn modelId="{9107B297-6595-4912-A57D-5F6BAE20FA56}" srcId="{94D11EEE-42FC-436D-8C80-9A4721A37739}" destId="{6F183F73-1906-47C4-B52C-81F40B4B102A}" srcOrd="6" destOrd="0" parTransId="{DB269D28-DF5E-4031-A66F-69D353A0ADF3}" sibTransId="{D1B43EAD-63A9-42A0-B1DF-76AB93114A1B}"/>
    <dgm:cxn modelId="{17AB39EF-8EC5-4AEE-B818-8D270CF30368}" srcId="{94D11EEE-42FC-436D-8C80-9A4721A37739}" destId="{4E1DD62D-A250-4F5C-BEE9-D3F77559F445}" srcOrd="0" destOrd="0" parTransId="{3D119503-2A66-4599-A5B5-0CFD4CE9E663}" sibTransId="{DEE557EA-69F0-4CE9-A1A3-E11F6A62375D}"/>
    <dgm:cxn modelId="{8465099A-BA25-4AF4-9E78-2691E9557CA6}" type="presOf" srcId="{6F183F73-1906-47C4-B52C-81F40B4B102A}" destId="{3390C72F-7F66-482E-98F3-F6C891B337C8}" srcOrd="0" destOrd="0" presId="urn:microsoft.com/office/officeart/2005/8/layout/hProcess9"/>
    <dgm:cxn modelId="{2E15E23F-F4E6-424F-936C-D63A71A8C728}" type="presOf" srcId="{40B522E6-EF30-4317-A4AF-20D846E4C064}" destId="{7856EFB7-7B59-434C-B60E-D97F3FD2AC01}" srcOrd="0" destOrd="0" presId="urn:microsoft.com/office/officeart/2005/8/layout/hProcess9"/>
    <dgm:cxn modelId="{7F87DB94-BC01-4EAA-B979-9088A0220185}" type="presOf" srcId="{D644CA37-A72D-4D39-AF3B-E851F784F35A}" destId="{5CE0FC2C-B485-491F-902A-60925446466E}" srcOrd="0" destOrd="0" presId="urn:microsoft.com/office/officeart/2005/8/layout/hProcess9"/>
    <dgm:cxn modelId="{C51DFE87-DF47-459F-8156-B64777D133D9}" type="presOf" srcId="{94D11EEE-42FC-436D-8C80-9A4721A37739}" destId="{36FA9163-495F-443E-A471-867B28903914}" srcOrd="0" destOrd="0" presId="urn:microsoft.com/office/officeart/2005/8/layout/hProcess9"/>
    <dgm:cxn modelId="{7E2B191F-5F72-4AAE-AF1A-111F0D01542F}" srcId="{94D11EEE-42FC-436D-8C80-9A4721A37739}" destId="{765C3EA0-BB1D-4FB7-B8EC-E5EF9C25C147}" srcOrd="5" destOrd="0" parTransId="{B275183C-D635-4A96-A135-3BB43BBD505C}" sibTransId="{79C0FD91-BD67-402D-A57D-5CC20D816FA0}"/>
    <dgm:cxn modelId="{6590DC6B-AC8D-4756-91F5-84451A06CF79}" type="presParOf" srcId="{36FA9163-495F-443E-A471-867B28903914}" destId="{BB387DC7-AE2D-4894-861B-6D291BF21F22}" srcOrd="0" destOrd="0" presId="urn:microsoft.com/office/officeart/2005/8/layout/hProcess9"/>
    <dgm:cxn modelId="{E07AC994-7E67-4581-A174-B3647FCACBE5}" type="presParOf" srcId="{36FA9163-495F-443E-A471-867B28903914}" destId="{6EFAA813-8BC7-48D7-B841-82D5DDC1528B}" srcOrd="1" destOrd="0" presId="urn:microsoft.com/office/officeart/2005/8/layout/hProcess9"/>
    <dgm:cxn modelId="{82FB69B2-4525-4083-89E0-8CBCDC0B72F2}" type="presParOf" srcId="{6EFAA813-8BC7-48D7-B841-82D5DDC1528B}" destId="{62365A1D-FADE-4B6E-910D-1F7B56525B90}" srcOrd="0" destOrd="0" presId="urn:microsoft.com/office/officeart/2005/8/layout/hProcess9"/>
    <dgm:cxn modelId="{0516DB87-BDD0-4F7E-AEFC-162AA25C3BC0}" type="presParOf" srcId="{6EFAA813-8BC7-48D7-B841-82D5DDC1528B}" destId="{F30E0E06-981B-4E9F-AE23-8E5AF589C900}" srcOrd="1" destOrd="0" presId="urn:microsoft.com/office/officeart/2005/8/layout/hProcess9"/>
    <dgm:cxn modelId="{6CB8BCD0-771C-45C9-AFBD-3311367F2542}" type="presParOf" srcId="{6EFAA813-8BC7-48D7-B841-82D5DDC1528B}" destId="{0BCC66C8-A49B-49B7-A77D-80719C710137}" srcOrd="2" destOrd="0" presId="urn:microsoft.com/office/officeart/2005/8/layout/hProcess9"/>
    <dgm:cxn modelId="{D729BF4C-EFA3-4DD5-B0CB-639737B2AF8E}" type="presParOf" srcId="{6EFAA813-8BC7-48D7-B841-82D5DDC1528B}" destId="{87C3C5FF-FF23-4D31-B785-5C359E3CF32D}" srcOrd="3" destOrd="0" presId="urn:microsoft.com/office/officeart/2005/8/layout/hProcess9"/>
    <dgm:cxn modelId="{49ACB36F-1925-4453-B2A5-A1FAF79278E5}" type="presParOf" srcId="{6EFAA813-8BC7-48D7-B841-82D5DDC1528B}" destId="{7856EFB7-7B59-434C-B60E-D97F3FD2AC01}" srcOrd="4" destOrd="0" presId="urn:microsoft.com/office/officeart/2005/8/layout/hProcess9"/>
    <dgm:cxn modelId="{1A36FD50-43A1-49E3-93E9-9E70E10BEF4F}" type="presParOf" srcId="{6EFAA813-8BC7-48D7-B841-82D5DDC1528B}" destId="{6AFEE4A6-1888-4A6C-8F65-B9A38B56191A}" srcOrd="5" destOrd="0" presId="urn:microsoft.com/office/officeart/2005/8/layout/hProcess9"/>
    <dgm:cxn modelId="{6CD43AC0-5D61-4703-9CF0-9AAD54E5F61E}" type="presParOf" srcId="{6EFAA813-8BC7-48D7-B841-82D5DDC1528B}" destId="{5CE0FC2C-B485-491F-902A-60925446466E}" srcOrd="6" destOrd="0" presId="urn:microsoft.com/office/officeart/2005/8/layout/hProcess9"/>
    <dgm:cxn modelId="{03C47E38-A6D7-4661-A9B0-0D4D6F729856}" type="presParOf" srcId="{6EFAA813-8BC7-48D7-B841-82D5DDC1528B}" destId="{D89ECD85-91F3-4E15-BF3C-DA3EEC52D8F0}" srcOrd="7" destOrd="0" presId="urn:microsoft.com/office/officeart/2005/8/layout/hProcess9"/>
    <dgm:cxn modelId="{DD5FD6EC-B5C3-4FA3-AA8F-53A16B3AEADF}" type="presParOf" srcId="{6EFAA813-8BC7-48D7-B841-82D5DDC1528B}" destId="{2F558316-9362-4890-81FF-E94ED2E149C2}" srcOrd="8" destOrd="0" presId="urn:microsoft.com/office/officeart/2005/8/layout/hProcess9"/>
    <dgm:cxn modelId="{0180DCA9-0602-4965-B436-FF56D9ADCD47}" type="presParOf" srcId="{6EFAA813-8BC7-48D7-B841-82D5DDC1528B}" destId="{BCDDC300-F9DC-45A0-96A9-2D7B7FC692DD}" srcOrd="9" destOrd="0" presId="urn:microsoft.com/office/officeart/2005/8/layout/hProcess9"/>
    <dgm:cxn modelId="{1B2CDA87-55DF-4B80-B099-ECEEF2D30645}" type="presParOf" srcId="{6EFAA813-8BC7-48D7-B841-82D5DDC1528B}" destId="{86A488FC-1298-4A1A-AB19-07ED4356548D}" srcOrd="10" destOrd="0" presId="urn:microsoft.com/office/officeart/2005/8/layout/hProcess9"/>
    <dgm:cxn modelId="{136AB819-20B7-4047-A711-FA71835CEC65}" type="presParOf" srcId="{6EFAA813-8BC7-48D7-B841-82D5DDC1528B}" destId="{AAFE590B-C132-47A0-9B16-761D4BAB9E04}" srcOrd="11" destOrd="0" presId="urn:microsoft.com/office/officeart/2005/8/layout/hProcess9"/>
    <dgm:cxn modelId="{B209E62A-7958-4141-A18B-2E372A1AE86D}" type="presParOf" srcId="{6EFAA813-8BC7-48D7-B841-82D5DDC1528B}" destId="{3390C72F-7F66-482E-98F3-F6C891B337C8}" srcOrd="12" destOrd="0" presId="urn:microsoft.com/office/officeart/2005/8/layout/hProcess9"/>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D11EEE-42FC-436D-8C80-9A4721A37739}" type="doc">
      <dgm:prSet loTypeId="urn:microsoft.com/office/officeart/2005/8/layout/hProcess9" loCatId="process" qsTypeId="urn:microsoft.com/office/officeart/2005/8/quickstyle/3d7" qsCatId="3D" csTypeId="urn:microsoft.com/office/officeart/2005/8/colors/accent1_2" csCatId="accent1" phldr="1"/>
      <dgm:spPr/>
    </dgm:pt>
    <dgm:pt modelId="{4E1DD62D-A250-4F5C-BEE9-D3F77559F445}">
      <dgm:prSet phldrT="[テキスト]"/>
      <dgm:spPr/>
      <dgm:t>
        <a:bodyPr/>
        <a:lstStyle/>
        <a:p>
          <a:r>
            <a:rPr kumimoji="1" lang="ja-JP" altLang="en-US" dirty="0" smtClean="0">
              <a:latin typeface="HG丸ｺﾞｼｯｸM-PRO" pitchFamily="50" charset="-128"/>
              <a:ea typeface="HG丸ｺﾞｼｯｸM-PRO" pitchFamily="50" charset="-128"/>
            </a:rPr>
            <a:t>テーマの選定</a:t>
          </a:r>
          <a:endParaRPr kumimoji="1" lang="ja-JP" altLang="en-US" dirty="0">
            <a:latin typeface="HG丸ｺﾞｼｯｸM-PRO" pitchFamily="50" charset="-128"/>
            <a:ea typeface="HG丸ｺﾞｼｯｸM-PRO" pitchFamily="50" charset="-128"/>
          </a:endParaRPr>
        </a:p>
      </dgm:t>
    </dgm:pt>
    <dgm:pt modelId="{3D119503-2A66-4599-A5B5-0CFD4CE9E663}" type="parTrans" cxnId="{17AB39EF-8EC5-4AEE-B818-8D270CF30368}">
      <dgm:prSet/>
      <dgm:spPr/>
      <dgm:t>
        <a:bodyPr/>
        <a:lstStyle/>
        <a:p>
          <a:endParaRPr kumimoji="1" lang="ja-JP" altLang="en-US">
            <a:latin typeface="HG丸ｺﾞｼｯｸM-PRO" pitchFamily="50" charset="-128"/>
            <a:ea typeface="HG丸ｺﾞｼｯｸM-PRO" pitchFamily="50" charset="-128"/>
          </a:endParaRPr>
        </a:p>
      </dgm:t>
    </dgm:pt>
    <dgm:pt modelId="{DEE557EA-69F0-4CE9-A1A3-E11F6A62375D}" type="sibTrans" cxnId="{17AB39EF-8EC5-4AEE-B818-8D270CF30368}">
      <dgm:prSet/>
      <dgm:spPr/>
      <dgm:t>
        <a:bodyPr/>
        <a:lstStyle/>
        <a:p>
          <a:endParaRPr kumimoji="1" lang="ja-JP" altLang="en-US">
            <a:latin typeface="HG丸ｺﾞｼｯｸM-PRO" pitchFamily="50" charset="-128"/>
            <a:ea typeface="HG丸ｺﾞｼｯｸM-PRO" pitchFamily="50" charset="-128"/>
          </a:endParaRPr>
        </a:p>
      </dgm:t>
    </dgm:pt>
    <dgm:pt modelId="{765C3EA0-BB1D-4FB7-B8EC-E5EF9C25C147}">
      <dgm:prSet phldrT="[テキスト]"/>
      <dgm:spPr/>
      <dgm:t>
        <a:bodyPr/>
        <a:lstStyle/>
        <a:p>
          <a:r>
            <a:rPr kumimoji="1" lang="ja-JP" altLang="en-US" dirty="0" smtClean="0">
              <a:latin typeface="HG丸ｺﾞｼｯｸM-PRO" pitchFamily="50" charset="-128"/>
              <a:ea typeface="HG丸ｺﾞｼｯｸM-PRO" pitchFamily="50" charset="-128"/>
            </a:rPr>
            <a:t>標準化と定着</a:t>
          </a:r>
          <a:endParaRPr kumimoji="1" lang="ja-JP" altLang="en-US" dirty="0">
            <a:latin typeface="HG丸ｺﾞｼｯｸM-PRO" pitchFamily="50" charset="-128"/>
            <a:ea typeface="HG丸ｺﾞｼｯｸM-PRO" pitchFamily="50" charset="-128"/>
          </a:endParaRPr>
        </a:p>
      </dgm:t>
    </dgm:pt>
    <dgm:pt modelId="{B275183C-D635-4A96-A135-3BB43BBD505C}" type="parTrans" cxnId="{7E2B191F-5F72-4AAE-AF1A-111F0D01542F}">
      <dgm:prSet/>
      <dgm:spPr/>
      <dgm:t>
        <a:bodyPr/>
        <a:lstStyle/>
        <a:p>
          <a:endParaRPr kumimoji="1" lang="ja-JP" altLang="en-US">
            <a:latin typeface="HG丸ｺﾞｼｯｸM-PRO" pitchFamily="50" charset="-128"/>
            <a:ea typeface="HG丸ｺﾞｼｯｸM-PRO" pitchFamily="50" charset="-128"/>
          </a:endParaRPr>
        </a:p>
      </dgm:t>
    </dgm:pt>
    <dgm:pt modelId="{79C0FD91-BD67-402D-A57D-5CC20D816FA0}" type="sibTrans" cxnId="{7E2B191F-5F72-4AAE-AF1A-111F0D01542F}">
      <dgm:prSet/>
      <dgm:spPr/>
      <dgm:t>
        <a:bodyPr/>
        <a:lstStyle/>
        <a:p>
          <a:endParaRPr kumimoji="1" lang="ja-JP" altLang="en-US">
            <a:latin typeface="HG丸ｺﾞｼｯｸM-PRO" pitchFamily="50" charset="-128"/>
            <a:ea typeface="HG丸ｺﾞｼｯｸM-PRO" pitchFamily="50" charset="-128"/>
          </a:endParaRPr>
        </a:p>
      </dgm:t>
    </dgm:pt>
    <dgm:pt modelId="{6F183F73-1906-47C4-B52C-81F40B4B102A}">
      <dgm:prSet phldrT="[テキスト]"/>
      <dgm:spPr/>
      <dgm:t>
        <a:bodyPr/>
        <a:lstStyle/>
        <a:p>
          <a:r>
            <a:rPr kumimoji="1" lang="ja-JP" altLang="en-US" dirty="0" smtClean="0">
              <a:latin typeface="HG丸ｺﾞｼｯｸM-PRO" pitchFamily="50" charset="-128"/>
              <a:ea typeface="HG丸ｺﾞｼｯｸM-PRO" pitchFamily="50" charset="-128"/>
            </a:rPr>
            <a:t>反省と今後の課題</a:t>
          </a:r>
          <a:endParaRPr kumimoji="1" lang="ja-JP" altLang="en-US" dirty="0">
            <a:latin typeface="HG丸ｺﾞｼｯｸM-PRO" pitchFamily="50" charset="-128"/>
            <a:ea typeface="HG丸ｺﾞｼｯｸM-PRO" pitchFamily="50" charset="-128"/>
          </a:endParaRPr>
        </a:p>
      </dgm:t>
    </dgm:pt>
    <dgm:pt modelId="{DB269D28-DF5E-4031-A66F-69D353A0ADF3}" type="parTrans" cxnId="{9107B297-6595-4912-A57D-5F6BAE20FA56}">
      <dgm:prSet/>
      <dgm:spPr/>
      <dgm:t>
        <a:bodyPr/>
        <a:lstStyle/>
        <a:p>
          <a:endParaRPr kumimoji="1" lang="ja-JP" altLang="en-US">
            <a:latin typeface="HG丸ｺﾞｼｯｸM-PRO" pitchFamily="50" charset="-128"/>
            <a:ea typeface="HG丸ｺﾞｼｯｸM-PRO" pitchFamily="50" charset="-128"/>
          </a:endParaRPr>
        </a:p>
      </dgm:t>
    </dgm:pt>
    <dgm:pt modelId="{D1B43EAD-63A9-42A0-B1DF-76AB93114A1B}" type="sibTrans" cxnId="{9107B297-6595-4912-A57D-5F6BAE20FA56}">
      <dgm:prSet/>
      <dgm:spPr/>
      <dgm:t>
        <a:bodyPr/>
        <a:lstStyle/>
        <a:p>
          <a:endParaRPr kumimoji="1" lang="ja-JP" altLang="en-US">
            <a:latin typeface="HG丸ｺﾞｼｯｸM-PRO" pitchFamily="50" charset="-128"/>
            <a:ea typeface="HG丸ｺﾞｼｯｸM-PRO" pitchFamily="50" charset="-128"/>
          </a:endParaRPr>
        </a:p>
      </dgm:t>
    </dgm:pt>
    <dgm:pt modelId="{49F361AD-D8EA-416A-97C3-A1F8E33F77C0}">
      <dgm:prSet phldrT="[テキスト]"/>
      <dgm:spPr/>
      <dgm:t>
        <a:bodyPr/>
        <a:lstStyle/>
        <a:p>
          <a:r>
            <a:rPr kumimoji="1" lang="ja-JP" altLang="en-US" dirty="0" smtClean="0">
              <a:latin typeface="HG丸ｺﾞｼｯｸM-PRO" pitchFamily="50" charset="-128"/>
              <a:ea typeface="HG丸ｺﾞｼｯｸM-PRO" pitchFamily="50" charset="-128"/>
            </a:rPr>
            <a:t>現状の把握と目標の設定</a:t>
          </a:r>
          <a:endParaRPr kumimoji="1" lang="ja-JP" altLang="en-US" dirty="0">
            <a:latin typeface="HG丸ｺﾞｼｯｸM-PRO" pitchFamily="50" charset="-128"/>
            <a:ea typeface="HG丸ｺﾞｼｯｸM-PRO" pitchFamily="50" charset="-128"/>
          </a:endParaRPr>
        </a:p>
      </dgm:t>
    </dgm:pt>
    <dgm:pt modelId="{3B3400F4-4986-4A60-9E57-558E9B41C36D}" type="parTrans" cxnId="{5D54FA5B-C7D6-4EB3-921C-4603BF312084}">
      <dgm:prSet/>
      <dgm:spPr/>
      <dgm:t>
        <a:bodyPr/>
        <a:lstStyle/>
        <a:p>
          <a:endParaRPr kumimoji="1" lang="ja-JP" altLang="en-US">
            <a:latin typeface="HG丸ｺﾞｼｯｸM-PRO" pitchFamily="50" charset="-128"/>
            <a:ea typeface="HG丸ｺﾞｼｯｸM-PRO" pitchFamily="50" charset="-128"/>
          </a:endParaRPr>
        </a:p>
      </dgm:t>
    </dgm:pt>
    <dgm:pt modelId="{D469DFD4-2F70-4BA3-96AD-E863364E297B}" type="sibTrans" cxnId="{5D54FA5B-C7D6-4EB3-921C-4603BF312084}">
      <dgm:prSet/>
      <dgm:spPr/>
      <dgm:t>
        <a:bodyPr/>
        <a:lstStyle/>
        <a:p>
          <a:endParaRPr kumimoji="1" lang="ja-JP" altLang="en-US">
            <a:latin typeface="HG丸ｺﾞｼｯｸM-PRO" pitchFamily="50" charset="-128"/>
            <a:ea typeface="HG丸ｺﾞｼｯｸM-PRO" pitchFamily="50" charset="-128"/>
          </a:endParaRPr>
        </a:p>
      </dgm:t>
    </dgm:pt>
    <dgm:pt modelId="{40B522E6-EF30-4317-A4AF-20D846E4C064}">
      <dgm:prSet phldrT="[テキスト]"/>
      <dgm:spPr/>
      <dgm:t>
        <a:bodyPr/>
        <a:lstStyle/>
        <a:p>
          <a:r>
            <a:rPr kumimoji="1" lang="ja-JP" altLang="en-US" dirty="0" smtClean="0">
              <a:latin typeface="HG丸ｺﾞｼｯｸM-PRO" pitchFamily="50" charset="-128"/>
              <a:ea typeface="HG丸ｺﾞｼｯｸM-PRO" pitchFamily="50" charset="-128"/>
            </a:rPr>
            <a:t>要因の解析</a:t>
          </a:r>
          <a:endParaRPr kumimoji="1" lang="ja-JP" altLang="en-US" dirty="0">
            <a:latin typeface="HG丸ｺﾞｼｯｸM-PRO" pitchFamily="50" charset="-128"/>
            <a:ea typeface="HG丸ｺﾞｼｯｸM-PRO" pitchFamily="50" charset="-128"/>
          </a:endParaRPr>
        </a:p>
      </dgm:t>
    </dgm:pt>
    <dgm:pt modelId="{3B0F9C4C-752B-467F-9F23-599F5E4A7903}" type="parTrans" cxnId="{6246025C-3F59-45F0-9382-DCB9DDE22635}">
      <dgm:prSet/>
      <dgm:spPr/>
      <dgm:t>
        <a:bodyPr/>
        <a:lstStyle/>
        <a:p>
          <a:endParaRPr kumimoji="1" lang="ja-JP" altLang="en-US">
            <a:latin typeface="HG丸ｺﾞｼｯｸM-PRO" pitchFamily="50" charset="-128"/>
            <a:ea typeface="HG丸ｺﾞｼｯｸM-PRO" pitchFamily="50" charset="-128"/>
          </a:endParaRPr>
        </a:p>
      </dgm:t>
    </dgm:pt>
    <dgm:pt modelId="{7D81927B-746C-457F-A6E8-E6424DAE7871}" type="sibTrans" cxnId="{6246025C-3F59-45F0-9382-DCB9DDE22635}">
      <dgm:prSet/>
      <dgm:spPr/>
      <dgm:t>
        <a:bodyPr/>
        <a:lstStyle/>
        <a:p>
          <a:endParaRPr kumimoji="1" lang="ja-JP" altLang="en-US">
            <a:latin typeface="HG丸ｺﾞｼｯｸM-PRO" pitchFamily="50" charset="-128"/>
            <a:ea typeface="HG丸ｺﾞｼｯｸM-PRO" pitchFamily="50" charset="-128"/>
          </a:endParaRPr>
        </a:p>
      </dgm:t>
    </dgm:pt>
    <dgm:pt modelId="{D644CA37-A72D-4D39-AF3B-E851F784F35A}">
      <dgm:prSet phldrT="[テキスト]"/>
      <dgm:spPr/>
      <dgm:t>
        <a:bodyPr/>
        <a:lstStyle/>
        <a:p>
          <a:r>
            <a:rPr kumimoji="1" lang="ja-JP" altLang="en-US" dirty="0" smtClean="0">
              <a:latin typeface="HG丸ｺﾞｼｯｸM-PRO" pitchFamily="50" charset="-128"/>
              <a:ea typeface="HG丸ｺﾞｼｯｸM-PRO" pitchFamily="50" charset="-128"/>
            </a:rPr>
            <a:t>対策の検討と実施</a:t>
          </a:r>
          <a:endParaRPr kumimoji="1" lang="ja-JP" altLang="en-US" dirty="0">
            <a:latin typeface="HG丸ｺﾞｼｯｸM-PRO" pitchFamily="50" charset="-128"/>
            <a:ea typeface="HG丸ｺﾞｼｯｸM-PRO" pitchFamily="50" charset="-128"/>
          </a:endParaRPr>
        </a:p>
      </dgm:t>
    </dgm:pt>
    <dgm:pt modelId="{98502AE5-C5AD-48BB-8EBA-05B9EF8A2D77}" type="parTrans" cxnId="{6C9C8289-72A8-43E3-AF14-1B505EDABE6A}">
      <dgm:prSet/>
      <dgm:spPr/>
      <dgm:t>
        <a:bodyPr/>
        <a:lstStyle/>
        <a:p>
          <a:endParaRPr kumimoji="1" lang="ja-JP" altLang="en-US">
            <a:latin typeface="HG丸ｺﾞｼｯｸM-PRO" pitchFamily="50" charset="-128"/>
            <a:ea typeface="HG丸ｺﾞｼｯｸM-PRO" pitchFamily="50" charset="-128"/>
          </a:endParaRPr>
        </a:p>
      </dgm:t>
    </dgm:pt>
    <dgm:pt modelId="{9F4DCCD0-B5ED-4F1E-A67A-3EA6E1F6137B}" type="sibTrans" cxnId="{6C9C8289-72A8-43E3-AF14-1B505EDABE6A}">
      <dgm:prSet/>
      <dgm:spPr/>
      <dgm:t>
        <a:bodyPr/>
        <a:lstStyle/>
        <a:p>
          <a:endParaRPr kumimoji="1" lang="ja-JP" altLang="en-US">
            <a:latin typeface="HG丸ｺﾞｼｯｸM-PRO" pitchFamily="50" charset="-128"/>
            <a:ea typeface="HG丸ｺﾞｼｯｸM-PRO" pitchFamily="50" charset="-128"/>
          </a:endParaRPr>
        </a:p>
      </dgm:t>
    </dgm:pt>
    <dgm:pt modelId="{AC83ADC9-090E-45B8-92F8-518EA312FFDC}">
      <dgm:prSet phldrT="[テキスト]"/>
      <dgm:spPr/>
      <dgm:t>
        <a:bodyPr/>
        <a:lstStyle/>
        <a:p>
          <a:r>
            <a:rPr kumimoji="1" lang="ja-JP" altLang="en-US" dirty="0" smtClean="0">
              <a:latin typeface="HG丸ｺﾞｼｯｸM-PRO" pitchFamily="50" charset="-128"/>
              <a:ea typeface="HG丸ｺﾞｼｯｸM-PRO" pitchFamily="50" charset="-128"/>
            </a:rPr>
            <a:t>効果の確認</a:t>
          </a:r>
          <a:endParaRPr kumimoji="1" lang="ja-JP" altLang="en-US" dirty="0">
            <a:latin typeface="HG丸ｺﾞｼｯｸM-PRO" pitchFamily="50" charset="-128"/>
            <a:ea typeface="HG丸ｺﾞｼｯｸM-PRO" pitchFamily="50" charset="-128"/>
          </a:endParaRPr>
        </a:p>
      </dgm:t>
    </dgm:pt>
    <dgm:pt modelId="{C2161E1E-A63A-414A-8D47-BBB37AC57335}" type="parTrans" cxnId="{FDA731CE-4A5A-4E10-953F-CEE75AE35131}">
      <dgm:prSet/>
      <dgm:spPr/>
      <dgm:t>
        <a:bodyPr/>
        <a:lstStyle/>
        <a:p>
          <a:endParaRPr kumimoji="1" lang="ja-JP" altLang="en-US">
            <a:latin typeface="HG丸ｺﾞｼｯｸM-PRO" pitchFamily="50" charset="-128"/>
            <a:ea typeface="HG丸ｺﾞｼｯｸM-PRO" pitchFamily="50" charset="-128"/>
          </a:endParaRPr>
        </a:p>
      </dgm:t>
    </dgm:pt>
    <dgm:pt modelId="{4A7B4B6B-16B7-41EB-92A3-9EB07B2CF2AF}" type="sibTrans" cxnId="{FDA731CE-4A5A-4E10-953F-CEE75AE35131}">
      <dgm:prSet/>
      <dgm:spPr/>
      <dgm:t>
        <a:bodyPr/>
        <a:lstStyle/>
        <a:p>
          <a:endParaRPr kumimoji="1" lang="ja-JP" altLang="en-US">
            <a:latin typeface="HG丸ｺﾞｼｯｸM-PRO" pitchFamily="50" charset="-128"/>
            <a:ea typeface="HG丸ｺﾞｼｯｸM-PRO" pitchFamily="50" charset="-128"/>
          </a:endParaRPr>
        </a:p>
      </dgm:t>
    </dgm:pt>
    <dgm:pt modelId="{36FA9163-495F-443E-A471-867B28903914}" type="pres">
      <dgm:prSet presAssocID="{94D11EEE-42FC-436D-8C80-9A4721A37739}" presName="CompostProcess" presStyleCnt="0">
        <dgm:presLayoutVars>
          <dgm:dir/>
          <dgm:resizeHandles val="exact"/>
        </dgm:presLayoutVars>
      </dgm:prSet>
      <dgm:spPr/>
    </dgm:pt>
    <dgm:pt modelId="{BB387DC7-AE2D-4894-861B-6D291BF21F22}" type="pres">
      <dgm:prSet presAssocID="{94D11EEE-42FC-436D-8C80-9A4721A37739}" presName="arrow" presStyleLbl="bgShp" presStyleIdx="0" presStyleCnt="1"/>
      <dgm:spPr/>
    </dgm:pt>
    <dgm:pt modelId="{6EFAA813-8BC7-48D7-B841-82D5DDC1528B}" type="pres">
      <dgm:prSet presAssocID="{94D11EEE-42FC-436D-8C80-9A4721A37739}" presName="linearProcess" presStyleCnt="0"/>
      <dgm:spPr/>
    </dgm:pt>
    <dgm:pt modelId="{62365A1D-FADE-4B6E-910D-1F7B56525B90}" type="pres">
      <dgm:prSet presAssocID="{4E1DD62D-A250-4F5C-BEE9-D3F77559F445}" presName="textNode" presStyleLbl="node1" presStyleIdx="0" presStyleCnt="7">
        <dgm:presLayoutVars>
          <dgm:bulletEnabled val="1"/>
        </dgm:presLayoutVars>
      </dgm:prSet>
      <dgm:spPr/>
      <dgm:t>
        <a:bodyPr/>
        <a:lstStyle/>
        <a:p>
          <a:endParaRPr kumimoji="1" lang="ja-JP" altLang="en-US"/>
        </a:p>
      </dgm:t>
    </dgm:pt>
    <dgm:pt modelId="{F30E0E06-981B-4E9F-AE23-8E5AF589C900}" type="pres">
      <dgm:prSet presAssocID="{DEE557EA-69F0-4CE9-A1A3-E11F6A62375D}" presName="sibTrans" presStyleCnt="0"/>
      <dgm:spPr/>
    </dgm:pt>
    <dgm:pt modelId="{0BCC66C8-A49B-49B7-A77D-80719C710137}" type="pres">
      <dgm:prSet presAssocID="{49F361AD-D8EA-416A-97C3-A1F8E33F77C0}" presName="textNode" presStyleLbl="node1" presStyleIdx="1" presStyleCnt="7">
        <dgm:presLayoutVars>
          <dgm:bulletEnabled val="1"/>
        </dgm:presLayoutVars>
      </dgm:prSet>
      <dgm:spPr/>
      <dgm:t>
        <a:bodyPr/>
        <a:lstStyle/>
        <a:p>
          <a:endParaRPr kumimoji="1" lang="ja-JP" altLang="en-US"/>
        </a:p>
      </dgm:t>
    </dgm:pt>
    <dgm:pt modelId="{87C3C5FF-FF23-4D31-B785-5C359E3CF32D}" type="pres">
      <dgm:prSet presAssocID="{D469DFD4-2F70-4BA3-96AD-E863364E297B}" presName="sibTrans" presStyleCnt="0"/>
      <dgm:spPr/>
    </dgm:pt>
    <dgm:pt modelId="{7856EFB7-7B59-434C-B60E-D97F3FD2AC01}" type="pres">
      <dgm:prSet presAssocID="{40B522E6-EF30-4317-A4AF-20D846E4C064}" presName="textNode" presStyleLbl="node1" presStyleIdx="2" presStyleCnt="7">
        <dgm:presLayoutVars>
          <dgm:bulletEnabled val="1"/>
        </dgm:presLayoutVars>
      </dgm:prSet>
      <dgm:spPr/>
      <dgm:t>
        <a:bodyPr/>
        <a:lstStyle/>
        <a:p>
          <a:endParaRPr kumimoji="1" lang="ja-JP" altLang="en-US"/>
        </a:p>
      </dgm:t>
    </dgm:pt>
    <dgm:pt modelId="{6AFEE4A6-1888-4A6C-8F65-B9A38B56191A}" type="pres">
      <dgm:prSet presAssocID="{7D81927B-746C-457F-A6E8-E6424DAE7871}" presName="sibTrans" presStyleCnt="0"/>
      <dgm:spPr/>
    </dgm:pt>
    <dgm:pt modelId="{5CE0FC2C-B485-491F-902A-60925446466E}" type="pres">
      <dgm:prSet presAssocID="{D644CA37-A72D-4D39-AF3B-E851F784F35A}" presName="textNode" presStyleLbl="node1" presStyleIdx="3" presStyleCnt="7">
        <dgm:presLayoutVars>
          <dgm:bulletEnabled val="1"/>
        </dgm:presLayoutVars>
      </dgm:prSet>
      <dgm:spPr/>
      <dgm:t>
        <a:bodyPr/>
        <a:lstStyle/>
        <a:p>
          <a:endParaRPr kumimoji="1" lang="ja-JP" altLang="en-US"/>
        </a:p>
      </dgm:t>
    </dgm:pt>
    <dgm:pt modelId="{D89ECD85-91F3-4E15-BF3C-DA3EEC52D8F0}" type="pres">
      <dgm:prSet presAssocID="{9F4DCCD0-B5ED-4F1E-A67A-3EA6E1F6137B}" presName="sibTrans" presStyleCnt="0"/>
      <dgm:spPr/>
    </dgm:pt>
    <dgm:pt modelId="{2F558316-9362-4890-81FF-E94ED2E149C2}" type="pres">
      <dgm:prSet presAssocID="{AC83ADC9-090E-45B8-92F8-518EA312FFDC}" presName="textNode" presStyleLbl="node1" presStyleIdx="4" presStyleCnt="7">
        <dgm:presLayoutVars>
          <dgm:bulletEnabled val="1"/>
        </dgm:presLayoutVars>
      </dgm:prSet>
      <dgm:spPr/>
      <dgm:t>
        <a:bodyPr/>
        <a:lstStyle/>
        <a:p>
          <a:endParaRPr kumimoji="1" lang="ja-JP" altLang="en-US"/>
        </a:p>
      </dgm:t>
    </dgm:pt>
    <dgm:pt modelId="{BCDDC300-F9DC-45A0-96A9-2D7B7FC692DD}" type="pres">
      <dgm:prSet presAssocID="{4A7B4B6B-16B7-41EB-92A3-9EB07B2CF2AF}" presName="sibTrans" presStyleCnt="0"/>
      <dgm:spPr/>
    </dgm:pt>
    <dgm:pt modelId="{86A488FC-1298-4A1A-AB19-07ED4356548D}" type="pres">
      <dgm:prSet presAssocID="{765C3EA0-BB1D-4FB7-B8EC-E5EF9C25C147}" presName="textNode" presStyleLbl="node1" presStyleIdx="5" presStyleCnt="7">
        <dgm:presLayoutVars>
          <dgm:bulletEnabled val="1"/>
        </dgm:presLayoutVars>
      </dgm:prSet>
      <dgm:spPr/>
      <dgm:t>
        <a:bodyPr/>
        <a:lstStyle/>
        <a:p>
          <a:endParaRPr kumimoji="1" lang="ja-JP" altLang="en-US"/>
        </a:p>
      </dgm:t>
    </dgm:pt>
    <dgm:pt modelId="{AAFE590B-C132-47A0-9B16-761D4BAB9E04}" type="pres">
      <dgm:prSet presAssocID="{79C0FD91-BD67-402D-A57D-5CC20D816FA0}" presName="sibTrans" presStyleCnt="0"/>
      <dgm:spPr/>
    </dgm:pt>
    <dgm:pt modelId="{3390C72F-7F66-482E-98F3-F6C891B337C8}" type="pres">
      <dgm:prSet presAssocID="{6F183F73-1906-47C4-B52C-81F40B4B102A}" presName="textNode" presStyleLbl="node1" presStyleIdx="6" presStyleCnt="7">
        <dgm:presLayoutVars>
          <dgm:bulletEnabled val="1"/>
        </dgm:presLayoutVars>
      </dgm:prSet>
      <dgm:spPr/>
      <dgm:t>
        <a:bodyPr/>
        <a:lstStyle/>
        <a:p>
          <a:endParaRPr kumimoji="1" lang="ja-JP" altLang="en-US"/>
        </a:p>
      </dgm:t>
    </dgm:pt>
  </dgm:ptLst>
  <dgm:cxnLst>
    <dgm:cxn modelId="{FDA731CE-4A5A-4E10-953F-CEE75AE35131}" srcId="{94D11EEE-42FC-436D-8C80-9A4721A37739}" destId="{AC83ADC9-090E-45B8-92F8-518EA312FFDC}" srcOrd="4" destOrd="0" parTransId="{C2161E1E-A63A-414A-8D47-BBB37AC57335}" sibTransId="{4A7B4B6B-16B7-41EB-92A3-9EB07B2CF2AF}"/>
    <dgm:cxn modelId="{B253FE36-CC59-495F-AD82-D2E343E666D6}" type="presOf" srcId="{765C3EA0-BB1D-4FB7-B8EC-E5EF9C25C147}" destId="{86A488FC-1298-4A1A-AB19-07ED4356548D}" srcOrd="0" destOrd="0" presId="urn:microsoft.com/office/officeart/2005/8/layout/hProcess9"/>
    <dgm:cxn modelId="{A94D1C94-1CF4-41C5-A77D-BE600A6B5731}" type="presOf" srcId="{D644CA37-A72D-4D39-AF3B-E851F784F35A}" destId="{5CE0FC2C-B485-491F-902A-60925446466E}" srcOrd="0" destOrd="0" presId="urn:microsoft.com/office/officeart/2005/8/layout/hProcess9"/>
    <dgm:cxn modelId="{486F389E-BB8F-45C4-9B05-5487997ED1A5}" type="presOf" srcId="{AC83ADC9-090E-45B8-92F8-518EA312FFDC}" destId="{2F558316-9362-4890-81FF-E94ED2E149C2}" srcOrd="0" destOrd="0" presId="urn:microsoft.com/office/officeart/2005/8/layout/hProcess9"/>
    <dgm:cxn modelId="{BCBE7F94-2E7E-4D35-97D5-740E0BBD85E0}" type="presOf" srcId="{6F183F73-1906-47C4-B52C-81F40B4B102A}" destId="{3390C72F-7F66-482E-98F3-F6C891B337C8}" srcOrd="0" destOrd="0" presId="urn:microsoft.com/office/officeart/2005/8/layout/hProcess9"/>
    <dgm:cxn modelId="{5D54FA5B-C7D6-4EB3-921C-4603BF312084}" srcId="{94D11EEE-42FC-436D-8C80-9A4721A37739}" destId="{49F361AD-D8EA-416A-97C3-A1F8E33F77C0}" srcOrd="1" destOrd="0" parTransId="{3B3400F4-4986-4A60-9E57-558E9B41C36D}" sibTransId="{D469DFD4-2F70-4BA3-96AD-E863364E297B}"/>
    <dgm:cxn modelId="{ABAB0498-36B4-4657-A617-4757B1C34427}" type="presOf" srcId="{4E1DD62D-A250-4F5C-BEE9-D3F77559F445}" destId="{62365A1D-FADE-4B6E-910D-1F7B56525B90}" srcOrd="0" destOrd="0" presId="urn:microsoft.com/office/officeart/2005/8/layout/hProcess9"/>
    <dgm:cxn modelId="{7FA3B894-8DCF-47E5-9FC9-D53D04887E32}" type="presOf" srcId="{40B522E6-EF30-4317-A4AF-20D846E4C064}" destId="{7856EFB7-7B59-434C-B60E-D97F3FD2AC01}" srcOrd="0" destOrd="0" presId="urn:microsoft.com/office/officeart/2005/8/layout/hProcess9"/>
    <dgm:cxn modelId="{6C9C8289-72A8-43E3-AF14-1B505EDABE6A}" srcId="{94D11EEE-42FC-436D-8C80-9A4721A37739}" destId="{D644CA37-A72D-4D39-AF3B-E851F784F35A}" srcOrd="3" destOrd="0" parTransId="{98502AE5-C5AD-48BB-8EBA-05B9EF8A2D77}" sibTransId="{9F4DCCD0-B5ED-4F1E-A67A-3EA6E1F6137B}"/>
    <dgm:cxn modelId="{6246025C-3F59-45F0-9382-DCB9DDE22635}" srcId="{94D11EEE-42FC-436D-8C80-9A4721A37739}" destId="{40B522E6-EF30-4317-A4AF-20D846E4C064}" srcOrd="2" destOrd="0" parTransId="{3B0F9C4C-752B-467F-9F23-599F5E4A7903}" sibTransId="{7D81927B-746C-457F-A6E8-E6424DAE7871}"/>
    <dgm:cxn modelId="{9107B297-6595-4912-A57D-5F6BAE20FA56}" srcId="{94D11EEE-42FC-436D-8C80-9A4721A37739}" destId="{6F183F73-1906-47C4-B52C-81F40B4B102A}" srcOrd="6" destOrd="0" parTransId="{DB269D28-DF5E-4031-A66F-69D353A0ADF3}" sibTransId="{D1B43EAD-63A9-42A0-B1DF-76AB93114A1B}"/>
    <dgm:cxn modelId="{17AB39EF-8EC5-4AEE-B818-8D270CF30368}" srcId="{94D11EEE-42FC-436D-8C80-9A4721A37739}" destId="{4E1DD62D-A250-4F5C-BEE9-D3F77559F445}" srcOrd="0" destOrd="0" parTransId="{3D119503-2A66-4599-A5B5-0CFD4CE9E663}" sibTransId="{DEE557EA-69F0-4CE9-A1A3-E11F6A62375D}"/>
    <dgm:cxn modelId="{400720CF-E748-492E-A2DB-40C9AE5C8C6D}" type="presOf" srcId="{49F361AD-D8EA-416A-97C3-A1F8E33F77C0}" destId="{0BCC66C8-A49B-49B7-A77D-80719C710137}" srcOrd="0" destOrd="0" presId="urn:microsoft.com/office/officeart/2005/8/layout/hProcess9"/>
    <dgm:cxn modelId="{7E2B191F-5F72-4AAE-AF1A-111F0D01542F}" srcId="{94D11EEE-42FC-436D-8C80-9A4721A37739}" destId="{765C3EA0-BB1D-4FB7-B8EC-E5EF9C25C147}" srcOrd="5" destOrd="0" parTransId="{B275183C-D635-4A96-A135-3BB43BBD505C}" sibTransId="{79C0FD91-BD67-402D-A57D-5CC20D816FA0}"/>
    <dgm:cxn modelId="{465C0F92-5DFB-4B41-B961-E2566E0409D7}" type="presOf" srcId="{94D11EEE-42FC-436D-8C80-9A4721A37739}" destId="{36FA9163-495F-443E-A471-867B28903914}" srcOrd="0" destOrd="0" presId="urn:microsoft.com/office/officeart/2005/8/layout/hProcess9"/>
    <dgm:cxn modelId="{F8F2BA96-3F5F-4C7A-8606-368BD993F65D}" type="presParOf" srcId="{36FA9163-495F-443E-A471-867B28903914}" destId="{BB387DC7-AE2D-4894-861B-6D291BF21F22}" srcOrd="0" destOrd="0" presId="urn:microsoft.com/office/officeart/2005/8/layout/hProcess9"/>
    <dgm:cxn modelId="{2FBBE730-A3B0-4850-8FB1-9E06F53A03B2}" type="presParOf" srcId="{36FA9163-495F-443E-A471-867B28903914}" destId="{6EFAA813-8BC7-48D7-B841-82D5DDC1528B}" srcOrd="1" destOrd="0" presId="urn:microsoft.com/office/officeart/2005/8/layout/hProcess9"/>
    <dgm:cxn modelId="{42B7605C-4765-4043-A4C7-80A27033C830}" type="presParOf" srcId="{6EFAA813-8BC7-48D7-B841-82D5DDC1528B}" destId="{62365A1D-FADE-4B6E-910D-1F7B56525B90}" srcOrd="0" destOrd="0" presId="urn:microsoft.com/office/officeart/2005/8/layout/hProcess9"/>
    <dgm:cxn modelId="{2C7B238B-EDAB-4956-85A3-025A3A22A0A1}" type="presParOf" srcId="{6EFAA813-8BC7-48D7-B841-82D5DDC1528B}" destId="{F30E0E06-981B-4E9F-AE23-8E5AF589C900}" srcOrd="1" destOrd="0" presId="urn:microsoft.com/office/officeart/2005/8/layout/hProcess9"/>
    <dgm:cxn modelId="{40C396C2-1AD1-4C7F-9A42-6151F933BF0D}" type="presParOf" srcId="{6EFAA813-8BC7-48D7-B841-82D5DDC1528B}" destId="{0BCC66C8-A49B-49B7-A77D-80719C710137}" srcOrd="2" destOrd="0" presId="urn:microsoft.com/office/officeart/2005/8/layout/hProcess9"/>
    <dgm:cxn modelId="{E4D6E5B8-3E81-40C8-BB93-BB694BD858B0}" type="presParOf" srcId="{6EFAA813-8BC7-48D7-B841-82D5DDC1528B}" destId="{87C3C5FF-FF23-4D31-B785-5C359E3CF32D}" srcOrd="3" destOrd="0" presId="urn:microsoft.com/office/officeart/2005/8/layout/hProcess9"/>
    <dgm:cxn modelId="{4CBEF23E-3908-4F82-BA86-E46BBB196275}" type="presParOf" srcId="{6EFAA813-8BC7-48D7-B841-82D5DDC1528B}" destId="{7856EFB7-7B59-434C-B60E-D97F3FD2AC01}" srcOrd="4" destOrd="0" presId="urn:microsoft.com/office/officeart/2005/8/layout/hProcess9"/>
    <dgm:cxn modelId="{8CE0E3FB-0BA7-4CDE-A76A-F8F50AA7C3E0}" type="presParOf" srcId="{6EFAA813-8BC7-48D7-B841-82D5DDC1528B}" destId="{6AFEE4A6-1888-4A6C-8F65-B9A38B56191A}" srcOrd="5" destOrd="0" presId="urn:microsoft.com/office/officeart/2005/8/layout/hProcess9"/>
    <dgm:cxn modelId="{E57A313D-65EE-46C2-B8FC-0D5EF08E47DC}" type="presParOf" srcId="{6EFAA813-8BC7-48D7-B841-82D5DDC1528B}" destId="{5CE0FC2C-B485-491F-902A-60925446466E}" srcOrd="6" destOrd="0" presId="urn:microsoft.com/office/officeart/2005/8/layout/hProcess9"/>
    <dgm:cxn modelId="{A828FB2B-131D-4411-ACFD-E910A6543D17}" type="presParOf" srcId="{6EFAA813-8BC7-48D7-B841-82D5DDC1528B}" destId="{D89ECD85-91F3-4E15-BF3C-DA3EEC52D8F0}" srcOrd="7" destOrd="0" presId="urn:microsoft.com/office/officeart/2005/8/layout/hProcess9"/>
    <dgm:cxn modelId="{672178B6-75B8-41FF-A07E-1D58AF570353}" type="presParOf" srcId="{6EFAA813-8BC7-48D7-B841-82D5DDC1528B}" destId="{2F558316-9362-4890-81FF-E94ED2E149C2}" srcOrd="8" destOrd="0" presId="urn:microsoft.com/office/officeart/2005/8/layout/hProcess9"/>
    <dgm:cxn modelId="{FDA5F8AC-7610-4BC3-BF00-42E5487CBF4B}" type="presParOf" srcId="{6EFAA813-8BC7-48D7-B841-82D5DDC1528B}" destId="{BCDDC300-F9DC-45A0-96A9-2D7B7FC692DD}" srcOrd="9" destOrd="0" presId="urn:microsoft.com/office/officeart/2005/8/layout/hProcess9"/>
    <dgm:cxn modelId="{FD790511-6061-4151-BB75-FB07DCFA7857}" type="presParOf" srcId="{6EFAA813-8BC7-48D7-B841-82D5DDC1528B}" destId="{86A488FC-1298-4A1A-AB19-07ED4356548D}" srcOrd="10" destOrd="0" presId="urn:microsoft.com/office/officeart/2005/8/layout/hProcess9"/>
    <dgm:cxn modelId="{BD3594EE-798B-487B-8413-7A0B1EDD384C}" type="presParOf" srcId="{6EFAA813-8BC7-48D7-B841-82D5DDC1528B}" destId="{AAFE590B-C132-47A0-9B16-761D4BAB9E04}" srcOrd="11" destOrd="0" presId="urn:microsoft.com/office/officeart/2005/8/layout/hProcess9"/>
    <dgm:cxn modelId="{4545B7DF-5A0F-4794-A239-A62D272129F6}" type="presParOf" srcId="{6EFAA813-8BC7-48D7-B841-82D5DDC1528B}" destId="{3390C72F-7F66-482E-98F3-F6C891B337C8}" srcOrd="12" destOrd="0" presId="urn:microsoft.com/office/officeart/2005/8/layout/hProcess9"/>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D11EEE-42FC-436D-8C80-9A4721A37739}" type="doc">
      <dgm:prSet loTypeId="urn:microsoft.com/office/officeart/2005/8/layout/hProcess9" loCatId="process" qsTypeId="urn:microsoft.com/office/officeart/2005/8/quickstyle/3d7" qsCatId="3D" csTypeId="urn:microsoft.com/office/officeart/2005/8/colors/accent1_2" csCatId="accent1" phldr="1"/>
      <dgm:spPr/>
    </dgm:pt>
    <dgm:pt modelId="{4E1DD62D-A250-4F5C-BEE9-D3F77559F445}">
      <dgm:prSet phldrT="[テキスト]"/>
      <dgm:spPr>
        <a:solidFill>
          <a:schemeClr val="accent3">
            <a:lumMod val="60000"/>
            <a:lumOff val="40000"/>
          </a:schemeClr>
        </a:solidFill>
      </dgm:spPr>
      <dgm:t>
        <a:bodyPr/>
        <a:lstStyle/>
        <a:p>
          <a:r>
            <a:rPr kumimoji="1" lang="ja-JP" altLang="en-US" dirty="0" smtClean="0">
              <a:latin typeface="HG丸ｺﾞｼｯｸM-PRO" pitchFamily="50" charset="-128"/>
              <a:ea typeface="HG丸ｺﾞｼｯｸM-PRO" pitchFamily="50" charset="-128"/>
            </a:rPr>
            <a:t>不具合を減らす</a:t>
          </a:r>
          <a:endParaRPr kumimoji="1" lang="en-US" altLang="ja-JP" dirty="0" smtClean="0">
            <a:latin typeface="HG丸ｺﾞｼｯｸM-PRO" pitchFamily="50" charset="-128"/>
            <a:ea typeface="HG丸ｺﾞｼｯｸM-PRO" pitchFamily="50" charset="-128"/>
          </a:endParaRPr>
        </a:p>
      </dgm:t>
    </dgm:pt>
    <dgm:pt modelId="{3D119503-2A66-4599-A5B5-0CFD4CE9E663}" type="parTrans" cxnId="{17AB39EF-8EC5-4AEE-B818-8D270CF30368}">
      <dgm:prSet/>
      <dgm:spPr/>
      <dgm:t>
        <a:bodyPr/>
        <a:lstStyle/>
        <a:p>
          <a:endParaRPr kumimoji="1" lang="ja-JP" altLang="en-US">
            <a:latin typeface="HG丸ｺﾞｼｯｸM-PRO" pitchFamily="50" charset="-128"/>
            <a:ea typeface="HG丸ｺﾞｼｯｸM-PRO" pitchFamily="50" charset="-128"/>
          </a:endParaRPr>
        </a:p>
      </dgm:t>
    </dgm:pt>
    <dgm:pt modelId="{DEE557EA-69F0-4CE9-A1A3-E11F6A62375D}" type="sibTrans" cxnId="{17AB39EF-8EC5-4AEE-B818-8D270CF30368}">
      <dgm:prSet/>
      <dgm:spPr/>
      <dgm:t>
        <a:bodyPr/>
        <a:lstStyle/>
        <a:p>
          <a:endParaRPr kumimoji="1" lang="ja-JP" altLang="en-US">
            <a:latin typeface="HG丸ｺﾞｼｯｸM-PRO" pitchFamily="50" charset="-128"/>
            <a:ea typeface="HG丸ｺﾞｼｯｸM-PRO" pitchFamily="50" charset="-128"/>
          </a:endParaRPr>
        </a:p>
      </dgm:t>
    </dgm:pt>
    <dgm:pt modelId="{765C3EA0-BB1D-4FB7-B8EC-E5EF9C25C147}">
      <dgm:prSet phldrT="[テキスト]"/>
      <dgm:spPr>
        <a:solidFill>
          <a:schemeClr val="accent3">
            <a:lumMod val="60000"/>
            <a:lumOff val="40000"/>
          </a:schemeClr>
        </a:solidFill>
      </dgm:spPr>
      <dgm:t>
        <a:bodyPr/>
        <a:lstStyle/>
        <a:p>
          <a:r>
            <a:rPr kumimoji="1" lang="ja-JP" altLang="en-US" dirty="0" smtClean="0">
              <a:latin typeface="HG丸ｺﾞｼｯｸM-PRO" pitchFamily="50" charset="-128"/>
              <a:ea typeface="HG丸ｺﾞｼｯｸM-PRO" pitchFamily="50" charset="-128"/>
            </a:rPr>
            <a:t>全ての　引出しで実施する</a:t>
          </a:r>
          <a:endParaRPr kumimoji="1" lang="ja-JP" altLang="en-US" dirty="0">
            <a:latin typeface="HG丸ｺﾞｼｯｸM-PRO" pitchFamily="50" charset="-128"/>
            <a:ea typeface="HG丸ｺﾞｼｯｸM-PRO" pitchFamily="50" charset="-128"/>
          </a:endParaRPr>
        </a:p>
      </dgm:t>
    </dgm:pt>
    <dgm:pt modelId="{B275183C-D635-4A96-A135-3BB43BBD505C}" type="parTrans" cxnId="{7E2B191F-5F72-4AAE-AF1A-111F0D01542F}">
      <dgm:prSet/>
      <dgm:spPr/>
      <dgm:t>
        <a:bodyPr/>
        <a:lstStyle/>
        <a:p>
          <a:endParaRPr kumimoji="1" lang="ja-JP" altLang="en-US">
            <a:latin typeface="HG丸ｺﾞｼｯｸM-PRO" pitchFamily="50" charset="-128"/>
            <a:ea typeface="HG丸ｺﾞｼｯｸM-PRO" pitchFamily="50" charset="-128"/>
          </a:endParaRPr>
        </a:p>
      </dgm:t>
    </dgm:pt>
    <dgm:pt modelId="{79C0FD91-BD67-402D-A57D-5CC20D816FA0}" type="sibTrans" cxnId="{7E2B191F-5F72-4AAE-AF1A-111F0D01542F}">
      <dgm:prSet/>
      <dgm:spPr/>
      <dgm:t>
        <a:bodyPr/>
        <a:lstStyle/>
        <a:p>
          <a:endParaRPr kumimoji="1" lang="ja-JP" altLang="en-US">
            <a:latin typeface="HG丸ｺﾞｼｯｸM-PRO" pitchFamily="50" charset="-128"/>
            <a:ea typeface="HG丸ｺﾞｼｯｸM-PRO" pitchFamily="50" charset="-128"/>
          </a:endParaRPr>
        </a:p>
      </dgm:t>
    </dgm:pt>
    <dgm:pt modelId="{6F183F73-1906-47C4-B52C-81F40B4B102A}">
      <dgm:prSet phldrT="[テキスト]"/>
      <dgm:spPr>
        <a:solidFill>
          <a:schemeClr val="accent3">
            <a:lumMod val="60000"/>
            <a:lumOff val="40000"/>
          </a:schemeClr>
        </a:solidFill>
      </dgm:spPr>
      <dgm:t>
        <a:bodyPr/>
        <a:lstStyle/>
        <a:p>
          <a:r>
            <a:rPr kumimoji="1" lang="ja-JP" altLang="en-US" dirty="0" smtClean="0">
              <a:latin typeface="HG丸ｺﾞｼｯｸM-PRO" pitchFamily="50" charset="-128"/>
              <a:ea typeface="HG丸ｺﾞｼｯｸM-PRO" pitchFamily="50" charset="-128"/>
            </a:rPr>
            <a:t>定期的に記載の　状態を　点検する</a:t>
          </a:r>
          <a:endParaRPr kumimoji="1" lang="ja-JP" altLang="en-US" dirty="0">
            <a:latin typeface="HG丸ｺﾞｼｯｸM-PRO" pitchFamily="50" charset="-128"/>
            <a:ea typeface="HG丸ｺﾞｼｯｸM-PRO" pitchFamily="50" charset="-128"/>
          </a:endParaRPr>
        </a:p>
      </dgm:t>
    </dgm:pt>
    <dgm:pt modelId="{DB269D28-DF5E-4031-A66F-69D353A0ADF3}" type="parTrans" cxnId="{9107B297-6595-4912-A57D-5F6BAE20FA56}">
      <dgm:prSet/>
      <dgm:spPr/>
      <dgm:t>
        <a:bodyPr/>
        <a:lstStyle/>
        <a:p>
          <a:endParaRPr kumimoji="1" lang="ja-JP" altLang="en-US">
            <a:latin typeface="HG丸ｺﾞｼｯｸM-PRO" pitchFamily="50" charset="-128"/>
            <a:ea typeface="HG丸ｺﾞｼｯｸM-PRO" pitchFamily="50" charset="-128"/>
          </a:endParaRPr>
        </a:p>
      </dgm:t>
    </dgm:pt>
    <dgm:pt modelId="{D1B43EAD-63A9-42A0-B1DF-76AB93114A1B}" type="sibTrans" cxnId="{9107B297-6595-4912-A57D-5F6BAE20FA56}">
      <dgm:prSet/>
      <dgm:spPr/>
      <dgm:t>
        <a:bodyPr/>
        <a:lstStyle/>
        <a:p>
          <a:endParaRPr kumimoji="1" lang="ja-JP" altLang="en-US">
            <a:latin typeface="HG丸ｺﾞｼｯｸM-PRO" pitchFamily="50" charset="-128"/>
            <a:ea typeface="HG丸ｺﾞｼｯｸM-PRO" pitchFamily="50" charset="-128"/>
          </a:endParaRPr>
        </a:p>
      </dgm:t>
    </dgm:pt>
    <dgm:pt modelId="{49F361AD-D8EA-416A-97C3-A1F8E33F77C0}">
      <dgm:prSet phldrT="[テキスト]"/>
      <dgm:spPr>
        <a:solidFill>
          <a:schemeClr val="accent3">
            <a:lumMod val="60000"/>
            <a:lumOff val="40000"/>
          </a:schemeClr>
        </a:solidFill>
      </dgm:spPr>
      <dgm:t>
        <a:bodyPr/>
        <a:lstStyle/>
        <a:p>
          <a:r>
            <a:rPr kumimoji="1" lang="ja-JP" altLang="en-US" dirty="0" smtClean="0">
              <a:latin typeface="HG丸ｺﾞｼｯｸM-PRO" pitchFamily="50" charset="-128"/>
              <a:ea typeface="HG丸ｺﾞｼｯｸM-PRO" pitchFamily="50" charset="-128"/>
            </a:rPr>
            <a:t>現在　　１０件</a:t>
          </a:r>
          <a:endParaRPr kumimoji="1" lang="en-US" altLang="ja-JP" dirty="0" smtClean="0">
            <a:latin typeface="HG丸ｺﾞｼｯｸM-PRO" pitchFamily="50" charset="-128"/>
            <a:ea typeface="HG丸ｺﾞｼｯｸM-PRO" pitchFamily="50" charset="-128"/>
          </a:endParaRPr>
        </a:p>
        <a:p>
          <a:r>
            <a:rPr kumimoji="1" lang="ja-JP" altLang="en-US" dirty="0" smtClean="0">
              <a:latin typeface="HG丸ｺﾞｼｯｸM-PRO" pitchFamily="50" charset="-128"/>
              <a:ea typeface="HG丸ｺﾞｼｯｸM-PRO" pitchFamily="50" charset="-128"/>
            </a:rPr>
            <a:t>目標値　５件</a:t>
          </a:r>
          <a:endParaRPr kumimoji="1" lang="ja-JP" altLang="en-US" dirty="0">
            <a:latin typeface="HG丸ｺﾞｼｯｸM-PRO" pitchFamily="50" charset="-128"/>
            <a:ea typeface="HG丸ｺﾞｼｯｸM-PRO" pitchFamily="50" charset="-128"/>
          </a:endParaRPr>
        </a:p>
      </dgm:t>
    </dgm:pt>
    <dgm:pt modelId="{3B3400F4-4986-4A60-9E57-558E9B41C36D}" type="parTrans" cxnId="{5D54FA5B-C7D6-4EB3-921C-4603BF312084}">
      <dgm:prSet/>
      <dgm:spPr/>
      <dgm:t>
        <a:bodyPr/>
        <a:lstStyle/>
        <a:p>
          <a:endParaRPr kumimoji="1" lang="ja-JP" altLang="en-US">
            <a:latin typeface="HG丸ｺﾞｼｯｸM-PRO" pitchFamily="50" charset="-128"/>
            <a:ea typeface="HG丸ｺﾞｼｯｸM-PRO" pitchFamily="50" charset="-128"/>
          </a:endParaRPr>
        </a:p>
      </dgm:t>
    </dgm:pt>
    <dgm:pt modelId="{D469DFD4-2F70-4BA3-96AD-E863364E297B}" type="sibTrans" cxnId="{5D54FA5B-C7D6-4EB3-921C-4603BF312084}">
      <dgm:prSet/>
      <dgm:spPr/>
      <dgm:t>
        <a:bodyPr/>
        <a:lstStyle/>
        <a:p>
          <a:endParaRPr kumimoji="1" lang="ja-JP" altLang="en-US">
            <a:latin typeface="HG丸ｺﾞｼｯｸM-PRO" pitchFamily="50" charset="-128"/>
            <a:ea typeface="HG丸ｺﾞｼｯｸM-PRO" pitchFamily="50" charset="-128"/>
          </a:endParaRPr>
        </a:p>
      </dgm:t>
    </dgm:pt>
    <dgm:pt modelId="{40B522E6-EF30-4317-A4AF-20D846E4C064}">
      <dgm:prSet phldrT="[テキスト]"/>
      <dgm:spPr>
        <a:solidFill>
          <a:schemeClr val="accent3">
            <a:lumMod val="60000"/>
            <a:lumOff val="40000"/>
          </a:schemeClr>
        </a:solidFill>
      </dgm:spPr>
      <dgm:t>
        <a:bodyPr/>
        <a:lstStyle/>
        <a:p>
          <a:r>
            <a:rPr kumimoji="1" lang="ja-JP" altLang="en-US" dirty="0" smtClean="0">
              <a:latin typeface="HG丸ｺﾞｼｯｸM-PRO" pitchFamily="50" charset="-128"/>
              <a:ea typeface="HG丸ｺﾞｼｯｸM-PRO" pitchFamily="50" charset="-128"/>
            </a:rPr>
            <a:t>工具の　場所が　分かり　にくい</a:t>
          </a:r>
          <a:endParaRPr kumimoji="1" lang="ja-JP" altLang="en-US" dirty="0">
            <a:latin typeface="HG丸ｺﾞｼｯｸM-PRO" pitchFamily="50" charset="-128"/>
            <a:ea typeface="HG丸ｺﾞｼｯｸM-PRO" pitchFamily="50" charset="-128"/>
          </a:endParaRPr>
        </a:p>
      </dgm:t>
    </dgm:pt>
    <dgm:pt modelId="{3B0F9C4C-752B-467F-9F23-599F5E4A7903}" type="parTrans" cxnId="{6246025C-3F59-45F0-9382-DCB9DDE22635}">
      <dgm:prSet/>
      <dgm:spPr/>
      <dgm:t>
        <a:bodyPr/>
        <a:lstStyle/>
        <a:p>
          <a:endParaRPr kumimoji="1" lang="ja-JP" altLang="en-US">
            <a:latin typeface="HG丸ｺﾞｼｯｸM-PRO" pitchFamily="50" charset="-128"/>
            <a:ea typeface="HG丸ｺﾞｼｯｸM-PRO" pitchFamily="50" charset="-128"/>
          </a:endParaRPr>
        </a:p>
      </dgm:t>
    </dgm:pt>
    <dgm:pt modelId="{7D81927B-746C-457F-A6E8-E6424DAE7871}" type="sibTrans" cxnId="{6246025C-3F59-45F0-9382-DCB9DDE22635}">
      <dgm:prSet/>
      <dgm:spPr/>
      <dgm:t>
        <a:bodyPr/>
        <a:lstStyle/>
        <a:p>
          <a:endParaRPr kumimoji="1" lang="ja-JP" altLang="en-US">
            <a:latin typeface="HG丸ｺﾞｼｯｸM-PRO" pitchFamily="50" charset="-128"/>
            <a:ea typeface="HG丸ｺﾞｼｯｸM-PRO" pitchFamily="50" charset="-128"/>
          </a:endParaRPr>
        </a:p>
      </dgm:t>
    </dgm:pt>
    <dgm:pt modelId="{D644CA37-A72D-4D39-AF3B-E851F784F35A}">
      <dgm:prSet phldrT="[テキスト]"/>
      <dgm:spPr>
        <a:solidFill>
          <a:schemeClr val="accent3">
            <a:lumMod val="60000"/>
            <a:lumOff val="40000"/>
          </a:schemeClr>
        </a:solidFill>
      </dgm:spPr>
      <dgm:t>
        <a:bodyPr/>
        <a:lstStyle/>
        <a:p>
          <a:r>
            <a:rPr kumimoji="1" lang="ja-JP" altLang="en-US" dirty="0" smtClean="0">
              <a:latin typeface="HG丸ｺﾞｼｯｸM-PRO" pitchFamily="50" charset="-128"/>
              <a:ea typeface="HG丸ｺﾞｼｯｸM-PRO" pitchFamily="50" charset="-128"/>
            </a:rPr>
            <a:t>引出しに　部品名を記載する</a:t>
          </a:r>
          <a:endParaRPr kumimoji="1" lang="ja-JP" altLang="en-US" dirty="0">
            <a:latin typeface="HG丸ｺﾞｼｯｸM-PRO" pitchFamily="50" charset="-128"/>
            <a:ea typeface="HG丸ｺﾞｼｯｸM-PRO" pitchFamily="50" charset="-128"/>
          </a:endParaRPr>
        </a:p>
      </dgm:t>
    </dgm:pt>
    <dgm:pt modelId="{98502AE5-C5AD-48BB-8EBA-05B9EF8A2D77}" type="parTrans" cxnId="{6C9C8289-72A8-43E3-AF14-1B505EDABE6A}">
      <dgm:prSet/>
      <dgm:spPr/>
      <dgm:t>
        <a:bodyPr/>
        <a:lstStyle/>
        <a:p>
          <a:endParaRPr kumimoji="1" lang="ja-JP" altLang="en-US">
            <a:latin typeface="HG丸ｺﾞｼｯｸM-PRO" pitchFamily="50" charset="-128"/>
            <a:ea typeface="HG丸ｺﾞｼｯｸM-PRO" pitchFamily="50" charset="-128"/>
          </a:endParaRPr>
        </a:p>
      </dgm:t>
    </dgm:pt>
    <dgm:pt modelId="{9F4DCCD0-B5ED-4F1E-A67A-3EA6E1F6137B}" type="sibTrans" cxnId="{6C9C8289-72A8-43E3-AF14-1B505EDABE6A}">
      <dgm:prSet/>
      <dgm:spPr/>
      <dgm:t>
        <a:bodyPr/>
        <a:lstStyle/>
        <a:p>
          <a:endParaRPr kumimoji="1" lang="ja-JP" altLang="en-US">
            <a:latin typeface="HG丸ｺﾞｼｯｸM-PRO" pitchFamily="50" charset="-128"/>
            <a:ea typeface="HG丸ｺﾞｼｯｸM-PRO" pitchFamily="50" charset="-128"/>
          </a:endParaRPr>
        </a:p>
      </dgm:t>
    </dgm:pt>
    <dgm:pt modelId="{AC83ADC9-090E-45B8-92F8-518EA312FFDC}">
      <dgm:prSet phldrT="[テキスト]"/>
      <dgm:spPr>
        <a:solidFill>
          <a:schemeClr val="accent3">
            <a:lumMod val="60000"/>
            <a:lumOff val="40000"/>
          </a:schemeClr>
        </a:solidFill>
      </dgm:spPr>
      <dgm:t>
        <a:bodyPr/>
        <a:lstStyle/>
        <a:p>
          <a:r>
            <a:rPr kumimoji="1" lang="ja-JP" altLang="en-US" dirty="0" smtClean="0">
              <a:latin typeface="HG丸ｺﾞｼｯｸM-PRO" pitchFamily="50" charset="-128"/>
              <a:ea typeface="HG丸ｺﾞｼｯｸM-PRO" pitchFamily="50" charset="-128"/>
            </a:rPr>
            <a:t>改善後の不具合数の確認</a:t>
          </a:r>
          <a:endParaRPr kumimoji="1" lang="ja-JP" altLang="en-US" dirty="0">
            <a:latin typeface="HG丸ｺﾞｼｯｸM-PRO" pitchFamily="50" charset="-128"/>
            <a:ea typeface="HG丸ｺﾞｼｯｸM-PRO" pitchFamily="50" charset="-128"/>
          </a:endParaRPr>
        </a:p>
      </dgm:t>
    </dgm:pt>
    <dgm:pt modelId="{C2161E1E-A63A-414A-8D47-BBB37AC57335}" type="parTrans" cxnId="{FDA731CE-4A5A-4E10-953F-CEE75AE35131}">
      <dgm:prSet/>
      <dgm:spPr/>
      <dgm:t>
        <a:bodyPr/>
        <a:lstStyle/>
        <a:p>
          <a:endParaRPr kumimoji="1" lang="ja-JP" altLang="en-US">
            <a:latin typeface="HG丸ｺﾞｼｯｸM-PRO" pitchFamily="50" charset="-128"/>
            <a:ea typeface="HG丸ｺﾞｼｯｸM-PRO" pitchFamily="50" charset="-128"/>
          </a:endParaRPr>
        </a:p>
      </dgm:t>
    </dgm:pt>
    <dgm:pt modelId="{4A7B4B6B-16B7-41EB-92A3-9EB07B2CF2AF}" type="sibTrans" cxnId="{FDA731CE-4A5A-4E10-953F-CEE75AE35131}">
      <dgm:prSet/>
      <dgm:spPr/>
      <dgm:t>
        <a:bodyPr/>
        <a:lstStyle/>
        <a:p>
          <a:endParaRPr kumimoji="1" lang="ja-JP" altLang="en-US">
            <a:latin typeface="HG丸ｺﾞｼｯｸM-PRO" pitchFamily="50" charset="-128"/>
            <a:ea typeface="HG丸ｺﾞｼｯｸM-PRO" pitchFamily="50" charset="-128"/>
          </a:endParaRPr>
        </a:p>
      </dgm:t>
    </dgm:pt>
    <dgm:pt modelId="{36FA9163-495F-443E-A471-867B28903914}" type="pres">
      <dgm:prSet presAssocID="{94D11EEE-42FC-436D-8C80-9A4721A37739}" presName="CompostProcess" presStyleCnt="0">
        <dgm:presLayoutVars>
          <dgm:dir/>
          <dgm:resizeHandles val="exact"/>
        </dgm:presLayoutVars>
      </dgm:prSet>
      <dgm:spPr/>
    </dgm:pt>
    <dgm:pt modelId="{BB387DC7-AE2D-4894-861B-6D291BF21F22}" type="pres">
      <dgm:prSet presAssocID="{94D11EEE-42FC-436D-8C80-9A4721A37739}" presName="arrow" presStyleLbl="bgShp" presStyleIdx="0" presStyleCnt="1"/>
      <dgm:spPr>
        <a:noFill/>
        <a:ln w="3175"/>
      </dgm:spPr>
    </dgm:pt>
    <dgm:pt modelId="{6EFAA813-8BC7-48D7-B841-82D5DDC1528B}" type="pres">
      <dgm:prSet presAssocID="{94D11EEE-42FC-436D-8C80-9A4721A37739}" presName="linearProcess" presStyleCnt="0"/>
      <dgm:spPr/>
    </dgm:pt>
    <dgm:pt modelId="{62365A1D-FADE-4B6E-910D-1F7B56525B90}" type="pres">
      <dgm:prSet presAssocID="{4E1DD62D-A250-4F5C-BEE9-D3F77559F445}" presName="textNode" presStyleLbl="node1" presStyleIdx="0" presStyleCnt="7">
        <dgm:presLayoutVars>
          <dgm:bulletEnabled val="1"/>
        </dgm:presLayoutVars>
      </dgm:prSet>
      <dgm:spPr/>
      <dgm:t>
        <a:bodyPr/>
        <a:lstStyle/>
        <a:p>
          <a:endParaRPr kumimoji="1" lang="ja-JP" altLang="en-US"/>
        </a:p>
      </dgm:t>
    </dgm:pt>
    <dgm:pt modelId="{F30E0E06-981B-4E9F-AE23-8E5AF589C900}" type="pres">
      <dgm:prSet presAssocID="{DEE557EA-69F0-4CE9-A1A3-E11F6A62375D}" presName="sibTrans" presStyleCnt="0"/>
      <dgm:spPr/>
    </dgm:pt>
    <dgm:pt modelId="{0BCC66C8-A49B-49B7-A77D-80719C710137}" type="pres">
      <dgm:prSet presAssocID="{49F361AD-D8EA-416A-97C3-A1F8E33F77C0}" presName="textNode" presStyleLbl="node1" presStyleIdx="1" presStyleCnt="7">
        <dgm:presLayoutVars>
          <dgm:bulletEnabled val="1"/>
        </dgm:presLayoutVars>
      </dgm:prSet>
      <dgm:spPr/>
      <dgm:t>
        <a:bodyPr/>
        <a:lstStyle/>
        <a:p>
          <a:endParaRPr kumimoji="1" lang="ja-JP" altLang="en-US"/>
        </a:p>
      </dgm:t>
    </dgm:pt>
    <dgm:pt modelId="{87C3C5FF-FF23-4D31-B785-5C359E3CF32D}" type="pres">
      <dgm:prSet presAssocID="{D469DFD4-2F70-4BA3-96AD-E863364E297B}" presName="sibTrans" presStyleCnt="0"/>
      <dgm:spPr/>
    </dgm:pt>
    <dgm:pt modelId="{7856EFB7-7B59-434C-B60E-D97F3FD2AC01}" type="pres">
      <dgm:prSet presAssocID="{40B522E6-EF30-4317-A4AF-20D846E4C064}" presName="textNode" presStyleLbl="node1" presStyleIdx="2" presStyleCnt="7">
        <dgm:presLayoutVars>
          <dgm:bulletEnabled val="1"/>
        </dgm:presLayoutVars>
      </dgm:prSet>
      <dgm:spPr/>
      <dgm:t>
        <a:bodyPr/>
        <a:lstStyle/>
        <a:p>
          <a:endParaRPr kumimoji="1" lang="ja-JP" altLang="en-US"/>
        </a:p>
      </dgm:t>
    </dgm:pt>
    <dgm:pt modelId="{6AFEE4A6-1888-4A6C-8F65-B9A38B56191A}" type="pres">
      <dgm:prSet presAssocID="{7D81927B-746C-457F-A6E8-E6424DAE7871}" presName="sibTrans" presStyleCnt="0"/>
      <dgm:spPr/>
    </dgm:pt>
    <dgm:pt modelId="{5CE0FC2C-B485-491F-902A-60925446466E}" type="pres">
      <dgm:prSet presAssocID="{D644CA37-A72D-4D39-AF3B-E851F784F35A}" presName="textNode" presStyleLbl="node1" presStyleIdx="3" presStyleCnt="7">
        <dgm:presLayoutVars>
          <dgm:bulletEnabled val="1"/>
        </dgm:presLayoutVars>
      </dgm:prSet>
      <dgm:spPr/>
      <dgm:t>
        <a:bodyPr/>
        <a:lstStyle/>
        <a:p>
          <a:endParaRPr kumimoji="1" lang="ja-JP" altLang="en-US"/>
        </a:p>
      </dgm:t>
    </dgm:pt>
    <dgm:pt modelId="{D89ECD85-91F3-4E15-BF3C-DA3EEC52D8F0}" type="pres">
      <dgm:prSet presAssocID="{9F4DCCD0-B5ED-4F1E-A67A-3EA6E1F6137B}" presName="sibTrans" presStyleCnt="0"/>
      <dgm:spPr/>
    </dgm:pt>
    <dgm:pt modelId="{2F558316-9362-4890-81FF-E94ED2E149C2}" type="pres">
      <dgm:prSet presAssocID="{AC83ADC9-090E-45B8-92F8-518EA312FFDC}" presName="textNode" presStyleLbl="node1" presStyleIdx="4" presStyleCnt="7">
        <dgm:presLayoutVars>
          <dgm:bulletEnabled val="1"/>
        </dgm:presLayoutVars>
      </dgm:prSet>
      <dgm:spPr/>
      <dgm:t>
        <a:bodyPr/>
        <a:lstStyle/>
        <a:p>
          <a:endParaRPr kumimoji="1" lang="ja-JP" altLang="en-US"/>
        </a:p>
      </dgm:t>
    </dgm:pt>
    <dgm:pt modelId="{BCDDC300-F9DC-45A0-96A9-2D7B7FC692DD}" type="pres">
      <dgm:prSet presAssocID="{4A7B4B6B-16B7-41EB-92A3-9EB07B2CF2AF}" presName="sibTrans" presStyleCnt="0"/>
      <dgm:spPr/>
    </dgm:pt>
    <dgm:pt modelId="{86A488FC-1298-4A1A-AB19-07ED4356548D}" type="pres">
      <dgm:prSet presAssocID="{765C3EA0-BB1D-4FB7-B8EC-E5EF9C25C147}" presName="textNode" presStyleLbl="node1" presStyleIdx="5" presStyleCnt="7">
        <dgm:presLayoutVars>
          <dgm:bulletEnabled val="1"/>
        </dgm:presLayoutVars>
      </dgm:prSet>
      <dgm:spPr/>
      <dgm:t>
        <a:bodyPr/>
        <a:lstStyle/>
        <a:p>
          <a:endParaRPr kumimoji="1" lang="ja-JP" altLang="en-US"/>
        </a:p>
      </dgm:t>
    </dgm:pt>
    <dgm:pt modelId="{AAFE590B-C132-47A0-9B16-761D4BAB9E04}" type="pres">
      <dgm:prSet presAssocID="{79C0FD91-BD67-402D-A57D-5CC20D816FA0}" presName="sibTrans" presStyleCnt="0"/>
      <dgm:spPr/>
    </dgm:pt>
    <dgm:pt modelId="{3390C72F-7F66-482E-98F3-F6C891B337C8}" type="pres">
      <dgm:prSet presAssocID="{6F183F73-1906-47C4-B52C-81F40B4B102A}" presName="textNode" presStyleLbl="node1" presStyleIdx="6" presStyleCnt="7">
        <dgm:presLayoutVars>
          <dgm:bulletEnabled val="1"/>
        </dgm:presLayoutVars>
      </dgm:prSet>
      <dgm:spPr/>
      <dgm:t>
        <a:bodyPr/>
        <a:lstStyle/>
        <a:p>
          <a:endParaRPr kumimoji="1" lang="ja-JP" altLang="en-US"/>
        </a:p>
      </dgm:t>
    </dgm:pt>
  </dgm:ptLst>
  <dgm:cxnLst>
    <dgm:cxn modelId="{89C7EB4C-9FBC-496E-BBA7-3B9F66EE2DEB}" type="presOf" srcId="{765C3EA0-BB1D-4FB7-B8EC-E5EF9C25C147}" destId="{86A488FC-1298-4A1A-AB19-07ED4356548D}" srcOrd="0" destOrd="0" presId="urn:microsoft.com/office/officeart/2005/8/layout/hProcess9"/>
    <dgm:cxn modelId="{FDA731CE-4A5A-4E10-953F-CEE75AE35131}" srcId="{94D11EEE-42FC-436D-8C80-9A4721A37739}" destId="{AC83ADC9-090E-45B8-92F8-518EA312FFDC}" srcOrd="4" destOrd="0" parTransId="{C2161E1E-A63A-414A-8D47-BBB37AC57335}" sibTransId="{4A7B4B6B-16B7-41EB-92A3-9EB07B2CF2AF}"/>
    <dgm:cxn modelId="{D2DBBFBA-80FB-4E23-8BAC-8B454109E1D8}" type="presOf" srcId="{AC83ADC9-090E-45B8-92F8-518EA312FFDC}" destId="{2F558316-9362-4890-81FF-E94ED2E149C2}" srcOrd="0" destOrd="0" presId="urn:microsoft.com/office/officeart/2005/8/layout/hProcess9"/>
    <dgm:cxn modelId="{9C571582-415C-4E85-A3B7-A661A0C8D6C0}" type="presOf" srcId="{94D11EEE-42FC-436D-8C80-9A4721A37739}" destId="{36FA9163-495F-443E-A471-867B28903914}" srcOrd="0" destOrd="0" presId="urn:microsoft.com/office/officeart/2005/8/layout/hProcess9"/>
    <dgm:cxn modelId="{5D54FA5B-C7D6-4EB3-921C-4603BF312084}" srcId="{94D11EEE-42FC-436D-8C80-9A4721A37739}" destId="{49F361AD-D8EA-416A-97C3-A1F8E33F77C0}" srcOrd="1" destOrd="0" parTransId="{3B3400F4-4986-4A60-9E57-558E9B41C36D}" sibTransId="{D469DFD4-2F70-4BA3-96AD-E863364E297B}"/>
    <dgm:cxn modelId="{5AB5DF65-FE2C-45AE-A82D-2D20BA2B15C8}" type="presOf" srcId="{4E1DD62D-A250-4F5C-BEE9-D3F77559F445}" destId="{62365A1D-FADE-4B6E-910D-1F7B56525B90}" srcOrd="0" destOrd="0" presId="urn:microsoft.com/office/officeart/2005/8/layout/hProcess9"/>
    <dgm:cxn modelId="{E1AE4D91-E31F-49FE-A0E6-C379994BD07F}" type="presOf" srcId="{49F361AD-D8EA-416A-97C3-A1F8E33F77C0}" destId="{0BCC66C8-A49B-49B7-A77D-80719C710137}" srcOrd="0" destOrd="0" presId="urn:microsoft.com/office/officeart/2005/8/layout/hProcess9"/>
    <dgm:cxn modelId="{8D26FCB6-3A1B-47B1-8D23-14440271CF85}" type="presOf" srcId="{6F183F73-1906-47C4-B52C-81F40B4B102A}" destId="{3390C72F-7F66-482E-98F3-F6C891B337C8}" srcOrd="0" destOrd="0" presId="urn:microsoft.com/office/officeart/2005/8/layout/hProcess9"/>
    <dgm:cxn modelId="{6C9C8289-72A8-43E3-AF14-1B505EDABE6A}" srcId="{94D11EEE-42FC-436D-8C80-9A4721A37739}" destId="{D644CA37-A72D-4D39-AF3B-E851F784F35A}" srcOrd="3" destOrd="0" parTransId="{98502AE5-C5AD-48BB-8EBA-05B9EF8A2D77}" sibTransId="{9F4DCCD0-B5ED-4F1E-A67A-3EA6E1F6137B}"/>
    <dgm:cxn modelId="{6246025C-3F59-45F0-9382-DCB9DDE22635}" srcId="{94D11EEE-42FC-436D-8C80-9A4721A37739}" destId="{40B522E6-EF30-4317-A4AF-20D846E4C064}" srcOrd="2" destOrd="0" parTransId="{3B0F9C4C-752B-467F-9F23-599F5E4A7903}" sibTransId="{7D81927B-746C-457F-A6E8-E6424DAE7871}"/>
    <dgm:cxn modelId="{1ADBDC4A-3DAD-4DB3-B2CE-8F544047AA75}" type="presOf" srcId="{D644CA37-A72D-4D39-AF3B-E851F784F35A}" destId="{5CE0FC2C-B485-491F-902A-60925446466E}" srcOrd="0" destOrd="0" presId="urn:microsoft.com/office/officeart/2005/8/layout/hProcess9"/>
    <dgm:cxn modelId="{9107B297-6595-4912-A57D-5F6BAE20FA56}" srcId="{94D11EEE-42FC-436D-8C80-9A4721A37739}" destId="{6F183F73-1906-47C4-B52C-81F40B4B102A}" srcOrd="6" destOrd="0" parTransId="{DB269D28-DF5E-4031-A66F-69D353A0ADF3}" sibTransId="{D1B43EAD-63A9-42A0-B1DF-76AB93114A1B}"/>
    <dgm:cxn modelId="{17AB39EF-8EC5-4AEE-B818-8D270CF30368}" srcId="{94D11EEE-42FC-436D-8C80-9A4721A37739}" destId="{4E1DD62D-A250-4F5C-BEE9-D3F77559F445}" srcOrd="0" destOrd="0" parTransId="{3D119503-2A66-4599-A5B5-0CFD4CE9E663}" sibTransId="{DEE557EA-69F0-4CE9-A1A3-E11F6A62375D}"/>
    <dgm:cxn modelId="{5F691072-5CBC-49F1-B00A-FC6B616612D2}" type="presOf" srcId="{40B522E6-EF30-4317-A4AF-20D846E4C064}" destId="{7856EFB7-7B59-434C-B60E-D97F3FD2AC01}" srcOrd="0" destOrd="0" presId="urn:microsoft.com/office/officeart/2005/8/layout/hProcess9"/>
    <dgm:cxn modelId="{7E2B191F-5F72-4AAE-AF1A-111F0D01542F}" srcId="{94D11EEE-42FC-436D-8C80-9A4721A37739}" destId="{765C3EA0-BB1D-4FB7-B8EC-E5EF9C25C147}" srcOrd="5" destOrd="0" parTransId="{B275183C-D635-4A96-A135-3BB43BBD505C}" sibTransId="{79C0FD91-BD67-402D-A57D-5CC20D816FA0}"/>
    <dgm:cxn modelId="{26477924-D40D-49FA-84DA-B072D799EDE4}" type="presParOf" srcId="{36FA9163-495F-443E-A471-867B28903914}" destId="{BB387DC7-AE2D-4894-861B-6D291BF21F22}" srcOrd="0" destOrd="0" presId="urn:microsoft.com/office/officeart/2005/8/layout/hProcess9"/>
    <dgm:cxn modelId="{5F40B006-197F-4C7B-9197-04A59913101F}" type="presParOf" srcId="{36FA9163-495F-443E-A471-867B28903914}" destId="{6EFAA813-8BC7-48D7-B841-82D5DDC1528B}" srcOrd="1" destOrd="0" presId="urn:microsoft.com/office/officeart/2005/8/layout/hProcess9"/>
    <dgm:cxn modelId="{B6852654-F091-423B-B540-B4DF3470BA0A}" type="presParOf" srcId="{6EFAA813-8BC7-48D7-B841-82D5DDC1528B}" destId="{62365A1D-FADE-4B6E-910D-1F7B56525B90}" srcOrd="0" destOrd="0" presId="urn:microsoft.com/office/officeart/2005/8/layout/hProcess9"/>
    <dgm:cxn modelId="{0BD09CFB-C979-40DC-99EB-A72C789282F7}" type="presParOf" srcId="{6EFAA813-8BC7-48D7-B841-82D5DDC1528B}" destId="{F30E0E06-981B-4E9F-AE23-8E5AF589C900}" srcOrd="1" destOrd="0" presId="urn:microsoft.com/office/officeart/2005/8/layout/hProcess9"/>
    <dgm:cxn modelId="{C16D16F7-1578-4D9C-9CDD-80AB1B4F9B8C}" type="presParOf" srcId="{6EFAA813-8BC7-48D7-B841-82D5DDC1528B}" destId="{0BCC66C8-A49B-49B7-A77D-80719C710137}" srcOrd="2" destOrd="0" presId="urn:microsoft.com/office/officeart/2005/8/layout/hProcess9"/>
    <dgm:cxn modelId="{BCF30B3F-2403-40D3-90BF-A78D4BA5498C}" type="presParOf" srcId="{6EFAA813-8BC7-48D7-B841-82D5DDC1528B}" destId="{87C3C5FF-FF23-4D31-B785-5C359E3CF32D}" srcOrd="3" destOrd="0" presId="urn:microsoft.com/office/officeart/2005/8/layout/hProcess9"/>
    <dgm:cxn modelId="{BB589337-C4DE-4417-B5AE-54005C3ED0E2}" type="presParOf" srcId="{6EFAA813-8BC7-48D7-B841-82D5DDC1528B}" destId="{7856EFB7-7B59-434C-B60E-D97F3FD2AC01}" srcOrd="4" destOrd="0" presId="urn:microsoft.com/office/officeart/2005/8/layout/hProcess9"/>
    <dgm:cxn modelId="{FFD95EE7-33BC-463F-BE81-97DE4E3418BE}" type="presParOf" srcId="{6EFAA813-8BC7-48D7-B841-82D5DDC1528B}" destId="{6AFEE4A6-1888-4A6C-8F65-B9A38B56191A}" srcOrd="5" destOrd="0" presId="urn:microsoft.com/office/officeart/2005/8/layout/hProcess9"/>
    <dgm:cxn modelId="{D1354EBB-20E1-42C1-9B93-F5C1F68B5523}" type="presParOf" srcId="{6EFAA813-8BC7-48D7-B841-82D5DDC1528B}" destId="{5CE0FC2C-B485-491F-902A-60925446466E}" srcOrd="6" destOrd="0" presId="urn:microsoft.com/office/officeart/2005/8/layout/hProcess9"/>
    <dgm:cxn modelId="{357306BA-A6EF-4B0D-8D9F-C1FD5B7FD9CF}" type="presParOf" srcId="{6EFAA813-8BC7-48D7-B841-82D5DDC1528B}" destId="{D89ECD85-91F3-4E15-BF3C-DA3EEC52D8F0}" srcOrd="7" destOrd="0" presId="urn:microsoft.com/office/officeart/2005/8/layout/hProcess9"/>
    <dgm:cxn modelId="{0E791BC6-5F18-4928-9ACE-47C6401C24CF}" type="presParOf" srcId="{6EFAA813-8BC7-48D7-B841-82D5DDC1528B}" destId="{2F558316-9362-4890-81FF-E94ED2E149C2}" srcOrd="8" destOrd="0" presId="urn:microsoft.com/office/officeart/2005/8/layout/hProcess9"/>
    <dgm:cxn modelId="{B0ED3817-ECC5-43D2-ABEA-3AA643B13E9D}" type="presParOf" srcId="{6EFAA813-8BC7-48D7-B841-82D5DDC1528B}" destId="{BCDDC300-F9DC-45A0-96A9-2D7B7FC692DD}" srcOrd="9" destOrd="0" presId="urn:microsoft.com/office/officeart/2005/8/layout/hProcess9"/>
    <dgm:cxn modelId="{6880D895-F66A-4A9E-A32D-58C9AC646876}" type="presParOf" srcId="{6EFAA813-8BC7-48D7-B841-82D5DDC1528B}" destId="{86A488FC-1298-4A1A-AB19-07ED4356548D}" srcOrd="10" destOrd="0" presId="urn:microsoft.com/office/officeart/2005/8/layout/hProcess9"/>
    <dgm:cxn modelId="{00A65072-A199-4F08-A5E5-15C75E7EBC69}" type="presParOf" srcId="{6EFAA813-8BC7-48D7-B841-82D5DDC1528B}" destId="{AAFE590B-C132-47A0-9B16-761D4BAB9E04}" srcOrd="11" destOrd="0" presId="urn:microsoft.com/office/officeart/2005/8/layout/hProcess9"/>
    <dgm:cxn modelId="{2E223DC0-19C0-4090-8965-179CE6F39054}" type="presParOf" srcId="{6EFAA813-8BC7-48D7-B841-82D5DDC1528B}" destId="{3390C72F-7F66-482E-98F3-F6C891B337C8}" srcOrd="12" destOrd="0" presId="urn:microsoft.com/office/officeart/2005/8/layout/hProcess9"/>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 Id="rId4" Type="http://schemas.openxmlformats.org/officeDocument/2006/relationships/image" Target="../media/image13.png"/></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38610C82-C3A1-41B9-98ED-89AD39A237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a:ln>
            <a:miter lim="800000"/>
            <a:headEnd/>
            <a:tailEnd/>
          </a:ln>
        </p:spPr>
        <p:txBody>
          <a:bodyPr/>
          <a:lstStyle/>
          <a:p>
            <a:pPr defTabSz="957263"/>
            <a:fld id="{F89DE627-3D5A-4E02-9477-D95CE1CCA489}" type="slidenum">
              <a:rPr lang="en-US" altLang="ja-JP" smtClean="0">
                <a:ea typeface="ＭＳ Ｐゴシック" charset="-128"/>
              </a:rPr>
              <a:pPr defTabSz="957263"/>
              <a:t>1</a:t>
            </a:fld>
            <a:endParaRPr lang="en-US" altLang="ja-JP" smtClean="0">
              <a:ea typeface="ＭＳ Ｐゴシック" charset="-128"/>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スライド イメージ プレースホルダ 1"/>
          <p:cNvSpPr>
            <a:spLocks noGrp="1" noRot="1" noChangeAspect="1" noTextEdit="1"/>
          </p:cNvSpPr>
          <p:nvPr>
            <p:ph type="sldImg"/>
          </p:nvPr>
        </p:nvSpPr>
        <p:spPr>
          <a:ln/>
        </p:spPr>
      </p:sp>
      <p:sp>
        <p:nvSpPr>
          <p:cNvPr id="87043" name="ノート プレースホルダ 2"/>
          <p:cNvSpPr>
            <a:spLocks noGrp="1"/>
          </p:cNvSpPr>
          <p:nvPr>
            <p:ph type="body" idx="1"/>
          </p:nvPr>
        </p:nvSpPr>
        <p:spPr>
          <a:noFill/>
        </p:spPr>
        <p:txBody>
          <a:bodyPr/>
          <a:lstStyle/>
          <a:p>
            <a:pPr eaLnBrk="1" hangingPunct="1"/>
            <a:r>
              <a:rPr lang="en-US" altLang="ja-JP" dirty="0" smtClean="0"/>
              <a:t>PDCA</a:t>
            </a:r>
            <a:r>
              <a:rPr lang="ja-JP" altLang="en-US" dirty="0" smtClean="0"/>
              <a:t>とは，</a:t>
            </a:r>
            <a:endParaRPr lang="en-US" altLang="ja-JP" dirty="0" smtClean="0"/>
          </a:p>
          <a:p>
            <a:pPr eaLnBrk="1" hangingPunct="1"/>
            <a:r>
              <a:rPr lang="ja-JP" altLang="en-US" dirty="0" smtClean="0"/>
              <a:t>　物事を計画的かつ確実に進め，目標に近づけるための管理活動で，</a:t>
            </a:r>
          </a:p>
          <a:p>
            <a:pPr eaLnBrk="1" hangingPunct="1"/>
            <a:r>
              <a:rPr lang="ja-JP" altLang="en-US" dirty="0" smtClean="0"/>
              <a:t>　「</a:t>
            </a:r>
            <a:r>
              <a:rPr lang="en-US" altLang="ja-JP" dirty="0" smtClean="0"/>
              <a:t>P</a:t>
            </a:r>
            <a:r>
              <a:rPr lang="ja-JP" altLang="en-US" dirty="0" smtClean="0"/>
              <a:t>」「</a:t>
            </a:r>
            <a:r>
              <a:rPr lang="en-US" altLang="ja-JP" dirty="0" smtClean="0"/>
              <a:t>D</a:t>
            </a:r>
            <a:r>
              <a:rPr lang="ja-JP" altLang="en-US" dirty="0" smtClean="0"/>
              <a:t>」「</a:t>
            </a:r>
            <a:r>
              <a:rPr lang="en-US" altLang="ja-JP" dirty="0" smtClean="0"/>
              <a:t>C</a:t>
            </a:r>
            <a:r>
              <a:rPr lang="ja-JP" altLang="en-US" dirty="0" smtClean="0"/>
              <a:t>」「</a:t>
            </a:r>
            <a:r>
              <a:rPr lang="en-US" altLang="ja-JP" dirty="0" smtClean="0"/>
              <a:t>A</a:t>
            </a:r>
            <a:r>
              <a:rPr lang="ja-JP" altLang="en-US" dirty="0" smtClean="0"/>
              <a:t>」の４つのステップがあることを説明する。</a:t>
            </a:r>
            <a:endParaRPr lang="en-US" altLang="ja-JP" dirty="0" smtClean="0"/>
          </a:p>
        </p:txBody>
      </p:sp>
      <p:sp>
        <p:nvSpPr>
          <p:cNvPr id="87044" name="スライド番号プレースホルダ 3"/>
          <p:cNvSpPr>
            <a:spLocks noGrp="1"/>
          </p:cNvSpPr>
          <p:nvPr>
            <p:ph type="sldNum" sz="quarter" idx="5"/>
          </p:nvPr>
        </p:nvSpPr>
        <p:spPr>
          <a:noFill/>
          <a:ln>
            <a:miter lim="800000"/>
            <a:headEnd/>
            <a:tailEnd/>
          </a:ln>
        </p:spPr>
        <p:txBody>
          <a:bodyPr/>
          <a:lstStyle/>
          <a:p>
            <a:fld id="{7F0A4EAA-6728-4546-99BF-BF16BF457BD8}" type="slidenum">
              <a:rPr lang="en-US" altLang="ja-JP" smtClean="0">
                <a:ea typeface="ＭＳ Ｐゴシック" charset="-128"/>
              </a:rPr>
              <a:pPr/>
              <a:t>10</a:t>
            </a:fld>
            <a:endParaRPr lang="en-US" altLang="ja-JP"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a:ln/>
        </p:spPr>
      </p:sp>
      <p:sp>
        <p:nvSpPr>
          <p:cNvPr id="88067" name="ノート プレースホルダ 2"/>
          <p:cNvSpPr>
            <a:spLocks noGrp="1"/>
          </p:cNvSpPr>
          <p:nvPr>
            <p:ph type="body" idx="1"/>
          </p:nvPr>
        </p:nvSpPr>
        <p:spPr>
          <a:noFill/>
        </p:spPr>
        <p:txBody>
          <a:bodyPr/>
          <a:lstStyle/>
          <a:p>
            <a:pPr eaLnBrk="1" hangingPunct="1"/>
            <a:r>
              <a:rPr lang="en-US" altLang="ja-JP" dirty="0" smtClean="0"/>
              <a:t>P</a:t>
            </a:r>
            <a:r>
              <a:rPr lang="ja-JP" altLang="en-US" dirty="0" smtClean="0"/>
              <a:t>（プラン）とは，「目標に近づけるための計画を立てること」</a:t>
            </a:r>
          </a:p>
          <a:p>
            <a:pPr eaLnBrk="1" hangingPunct="1"/>
            <a:r>
              <a:rPr lang="en-US" altLang="ja-JP" dirty="0" smtClean="0"/>
              <a:t>D</a:t>
            </a:r>
            <a:r>
              <a:rPr lang="ja-JP" altLang="en-US" dirty="0" smtClean="0"/>
              <a:t>（ドゥ）とは，「</a:t>
            </a:r>
            <a:r>
              <a:rPr lang="en-US" altLang="ja-JP" dirty="0" smtClean="0"/>
              <a:t>P</a:t>
            </a:r>
            <a:r>
              <a:rPr lang="ja-JP" altLang="en-US" dirty="0" smtClean="0"/>
              <a:t>（プラン）で立てた計画を実施すること」</a:t>
            </a:r>
          </a:p>
          <a:p>
            <a:pPr eaLnBrk="1" hangingPunct="1"/>
            <a:r>
              <a:rPr lang="en-US" altLang="ja-JP" dirty="0" smtClean="0"/>
              <a:t>C</a:t>
            </a:r>
            <a:r>
              <a:rPr lang="ja-JP" altLang="en-US" dirty="0" smtClean="0"/>
              <a:t>（チェック）とは，「</a:t>
            </a:r>
            <a:r>
              <a:rPr lang="en-US" altLang="ja-JP" dirty="0" smtClean="0"/>
              <a:t>D</a:t>
            </a:r>
            <a:r>
              <a:rPr lang="ja-JP" altLang="en-US" dirty="0" smtClean="0"/>
              <a:t>（ドゥ）で実施した内容の結果を確認すること」</a:t>
            </a:r>
          </a:p>
          <a:p>
            <a:pPr eaLnBrk="1" hangingPunct="1"/>
            <a:r>
              <a:rPr lang="en-US" altLang="ja-JP" dirty="0" smtClean="0"/>
              <a:t>A</a:t>
            </a:r>
            <a:r>
              <a:rPr lang="ja-JP" altLang="en-US" dirty="0" smtClean="0"/>
              <a:t>（アクションまたはアクト：</a:t>
            </a:r>
            <a:r>
              <a:rPr lang="en-US" altLang="ja-JP" dirty="0" smtClean="0"/>
              <a:t>act</a:t>
            </a:r>
            <a:r>
              <a:rPr lang="ja-JP" altLang="en-US" dirty="0" smtClean="0"/>
              <a:t>）とは，「</a:t>
            </a:r>
            <a:r>
              <a:rPr lang="en-US" altLang="ja-JP" dirty="0" smtClean="0"/>
              <a:t>C</a:t>
            </a:r>
            <a:r>
              <a:rPr lang="ja-JP" altLang="en-US" dirty="0" smtClean="0"/>
              <a:t>（チェック）で確認した結果を元に対策法等の処置を行うこと」であることを説明する。</a:t>
            </a:r>
          </a:p>
          <a:p>
            <a:pPr eaLnBrk="1" hangingPunct="1"/>
            <a:endParaRPr lang="ja-JP" altLang="en-US" dirty="0" smtClean="0"/>
          </a:p>
          <a:p>
            <a:pPr eaLnBrk="1" hangingPunct="1"/>
            <a:r>
              <a:rPr lang="ja-JP" altLang="en-US" dirty="0" smtClean="0"/>
              <a:t>また，</a:t>
            </a:r>
            <a:r>
              <a:rPr lang="en-US" altLang="ja-JP" dirty="0" smtClean="0"/>
              <a:t>PDCA</a:t>
            </a:r>
            <a:r>
              <a:rPr lang="ja-JP" altLang="en-US" dirty="0" smtClean="0"/>
              <a:t>サイクルの先頭に，</a:t>
            </a:r>
            <a:r>
              <a:rPr lang="en-US" altLang="ja-JP" dirty="0" smtClean="0"/>
              <a:t>R</a:t>
            </a:r>
            <a:r>
              <a:rPr lang="ja-JP" altLang="en-US" dirty="0" smtClean="0"/>
              <a:t>（リサーチ）を加えて，</a:t>
            </a:r>
            <a:r>
              <a:rPr lang="en-US" altLang="ja-JP" dirty="0" smtClean="0"/>
              <a:t>RPDCA</a:t>
            </a:r>
            <a:r>
              <a:rPr lang="ja-JP" altLang="en-US" dirty="0" smtClean="0"/>
              <a:t>サイクルと呼ぶことがあることを紹介する。</a:t>
            </a:r>
          </a:p>
        </p:txBody>
      </p:sp>
      <p:sp>
        <p:nvSpPr>
          <p:cNvPr id="88068" name="スライド番号プレースホルダ 3"/>
          <p:cNvSpPr>
            <a:spLocks noGrp="1"/>
          </p:cNvSpPr>
          <p:nvPr>
            <p:ph type="sldNum" sz="quarter" idx="5"/>
          </p:nvPr>
        </p:nvSpPr>
        <p:spPr>
          <a:noFill/>
          <a:ln>
            <a:miter lim="800000"/>
            <a:headEnd/>
            <a:tailEnd/>
          </a:ln>
        </p:spPr>
        <p:txBody>
          <a:bodyPr/>
          <a:lstStyle/>
          <a:p>
            <a:fld id="{9550BCAB-36F5-4231-AE68-3D9C56FF07FF}" type="slidenum">
              <a:rPr lang="en-US" altLang="ja-JP" smtClean="0">
                <a:ea typeface="ＭＳ Ｐゴシック" charset="-128"/>
              </a:rPr>
              <a:pPr/>
              <a:t>11</a:t>
            </a:fld>
            <a:endParaRPr lang="en-US" altLang="ja-JP"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スライド イメージ プレースホルダ 1"/>
          <p:cNvSpPr>
            <a:spLocks noGrp="1" noRot="1" noChangeAspect="1" noTextEdit="1"/>
          </p:cNvSpPr>
          <p:nvPr>
            <p:ph type="sldImg"/>
          </p:nvPr>
        </p:nvSpPr>
        <p:spPr>
          <a:ln/>
        </p:spPr>
      </p:sp>
      <p:sp>
        <p:nvSpPr>
          <p:cNvPr id="89091" name="ノート プレースホルダ 2"/>
          <p:cNvSpPr>
            <a:spLocks noGrp="1"/>
          </p:cNvSpPr>
          <p:nvPr>
            <p:ph type="body" idx="1"/>
          </p:nvPr>
        </p:nvSpPr>
        <p:spPr>
          <a:noFill/>
        </p:spPr>
        <p:txBody>
          <a:bodyPr/>
          <a:lstStyle/>
          <a:p>
            <a:pPr eaLnBrk="1" hangingPunct="1"/>
            <a:r>
              <a:rPr lang="en-US" altLang="ja-JP" dirty="0" smtClean="0"/>
              <a:t>PDCA</a:t>
            </a:r>
            <a:r>
              <a:rPr lang="ja-JP" altLang="en-US" dirty="0" smtClean="0"/>
              <a:t>サイクルを図で表して，イメージを伝える。</a:t>
            </a:r>
            <a:endParaRPr lang="en-US" altLang="ja-JP" dirty="0" smtClean="0"/>
          </a:p>
        </p:txBody>
      </p:sp>
      <p:sp>
        <p:nvSpPr>
          <p:cNvPr id="89092" name="スライド番号プレースホルダ 3"/>
          <p:cNvSpPr>
            <a:spLocks noGrp="1"/>
          </p:cNvSpPr>
          <p:nvPr>
            <p:ph type="sldNum" sz="quarter" idx="5"/>
          </p:nvPr>
        </p:nvSpPr>
        <p:spPr>
          <a:noFill/>
          <a:ln>
            <a:miter lim="800000"/>
            <a:headEnd/>
            <a:tailEnd/>
          </a:ln>
        </p:spPr>
        <p:txBody>
          <a:bodyPr/>
          <a:lstStyle/>
          <a:p>
            <a:fld id="{457476BF-4DFE-4A27-8F75-8B442DECCFBE}" type="slidenum">
              <a:rPr lang="en-US" altLang="ja-JP" smtClean="0">
                <a:ea typeface="ＭＳ Ｐゴシック" charset="-128"/>
              </a:rPr>
              <a:pPr/>
              <a:t>12</a:t>
            </a:fld>
            <a:endParaRPr lang="en-US" altLang="ja-JP"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スライド イメージ プレースホルダ 1"/>
          <p:cNvSpPr>
            <a:spLocks noGrp="1" noRot="1" noChangeAspect="1" noTextEdit="1"/>
          </p:cNvSpPr>
          <p:nvPr>
            <p:ph type="sldImg"/>
          </p:nvPr>
        </p:nvSpPr>
        <p:spPr>
          <a:ln/>
        </p:spPr>
      </p:sp>
      <p:sp>
        <p:nvSpPr>
          <p:cNvPr id="89091" name="ノート プレースホルダ 2"/>
          <p:cNvSpPr>
            <a:spLocks noGrp="1"/>
          </p:cNvSpPr>
          <p:nvPr>
            <p:ph type="body" idx="1"/>
          </p:nvPr>
        </p:nvSpPr>
        <p:spPr>
          <a:noFill/>
        </p:spPr>
        <p:txBody>
          <a:bodyPr/>
          <a:lstStyle/>
          <a:p>
            <a:pPr eaLnBrk="1" hangingPunct="1"/>
            <a:r>
              <a:rPr lang="en-US" altLang="ja-JP" dirty="0" smtClean="0"/>
              <a:t>PDCA</a:t>
            </a:r>
            <a:r>
              <a:rPr lang="ja-JP" altLang="en-US" dirty="0" smtClean="0"/>
              <a:t>サイクルは１回で終わるのではなく，</a:t>
            </a:r>
            <a:endParaRPr lang="en-US" altLang="ja-JP" dirty="0" smtClean="0"/>
          </a:p>
          <a:p>
            <a:pPr eaLnBrk="1" hangingPunct="1"/>
            <a:r>
              <a:rPr lang="ja-JP" altLang="en-US" dirty="0" smtClean="0"/>
              <a:t>何度もサイクルを繰り返すことで，目標に，より近づけるというイメージを持たせる。</a:t>
            </a:r>
          </a:p>
        </p:txBody>
      </p:sp>
      <p:sp>
        <p:nvSpPr>
          <p:cNvPr id="89092" name="スライド番号プレースホルダ 3"/>
          <p:cNvSpPr>
            <a:spLocks noGrp="1"/>
          </p:cNvSpPr>
          <p:nvPr>
            <p:ph type="sldNum" sz="quarter" idx="5"/>
          </p:nvPr>
        </p:nvSpPr>
        <p:spPr>
          <a:noFill/>
          <a:ln>
            <a:miter lim="800000"/>
            <a:headEnd/>
            <a:tailEnd/>
          </a:ln>
        </p:spPr>
        <p:txBody>
          <a:bodyPr/>
          <a:lstStyle/>
          <a:p>
            <a:fld id="{457476BF-4DFE-4A27-8F75-8B442DECCFBE}" type="slidenum">
              <a:rPr lang="en-US" altLang="ja-JP" smtClean="0">
                <a:ea typeface="ＭＳ Ｐゴシック" charset="-128"/>
              </a:rPr>
              <a:pPr/>
              <a:t>13</a:t>
            </a:fld>
            <a:endParaRPr lang="en-US" altLang="ja-JP"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1031"/>
          <p:cNvSpPr>
            <a:spLocks noGrp="1" noChangeArrowheads="1"/>
          </p:cNvSpPr>
          <p:nvPr>
            <p:ph type="sldNum" sz="quarter" idx="5"/>
          </p:nvPr>
        </p:nvSpPr>
        <p:spPr>
          <a:noFill/>
          <a:ln>
            <a:miter lim="800000"/>
            <a:headEnd/>
            <a:tailEnd/>
          </a:ln>
        </p:spPr>
        <p:txBody>
          <a:bodyPr/>
          <a:lstStyle/>
          <a:p>
            <a:pPr defTabSz="957263"/>
            <a:fld id="{EB71BEC1-EB29-4A7D-869B-DA59E789D38E}" type="slidenum">
              <a:rPr lang="en-US" altLang="ja-JP" smtClean="0">
                <a:ea typeface="ＭＳ Ｐゴシック" charset="-128"/>
              </a:rPr>
              <a:pPr defTabSz="957263"/>
              <a:t>14</a:t>
            </a:fld>
            <a:endParaRPr lang="en-US" altLang="ja-JP" smtClean="0">
              <a:ea typeface="ＭＳ Ｐゴシック" charset="-128"/>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ln/>
        </p:spPr>
      </p:sp>
      <p:sp>
        <p:nvSpPr>
          <p:cNvPr id="98307" name="ノート プレースホルダ 2"/>
          <p:cNvSpPr>
            <a:spLocks noGrp="1"/>
          </p:cNvSpPr>
          <p:nvPr>
            <p:ph type="body" idx="1"/>
          </p:nvPr>
        </p:nvSpPr>
        <p:spPr>
          <a:noFill/>
          <a:ln/>
        </p:spPr>
        <p:txBody>
          <a:bodyPr/>
          <a:lstStyle/>
          <a:p>
            <a:r>
              <a:rPr lang="en-US" altLang="ja-JP" dirty="0" smtClean="0"/>
              <a:t>QC</a:t>
            </a:r>
            <a:r>
              <a:rPr lang="ja-JP" altLang="en-US" dirty="0" smtClean="0"/>
              <a:t>ストーリーとは，</a:t>
            </a:r>
            <a:endParaRPr lang="en-US" altLang="ja-JP" dirty="0" smtClean="0"/>
          </a:p>
          <a:p>
            <a:r>
              <a:rPr lang="ja-JP" altLang="en-US" dirty="0" smtClean="0"/>
              <a:t>　正しく問題を解決するための手順であることを説明する。</a:t>
            </a:r>
            <a:endParaRPr lang="en-US" altLang="ja-JP" dirty="0" smtClean="0"/>
          </a:p>
          <a:p>
            <a:endParaRPr lang="en-US" altLang="ja-JP" dirty="0" smtClean="0"/>
          </a:p>
          <a:p>
            <a:r>
              <a:rPr lang="ja-JP" altLang="en-US" dirty="0" smtClean="0"/>
              <a:t>効果を確認して，結果に満足しなければ，要因を解析し直したり，対策法の検討をし直すことを伝える。</a:t>
            </a:r>
            <a:endParaRPr lang="en-US" altLang="ja-JP" dirty="0" smtClean="0"/>
          </a:p>
          <a:p>
            <a:endParaRPr lang="en-US" altLang="ja-JP" dirty="0" smtClean="0"/>
          </a:p>
          <a:p>
            <a:r>
              <a:rPr lang="ja-JP" altLang="en-US" dirty="0" smtClean="0"/>
              <a:t>反省と今後の課題を見つけだし，更なる改善を図るために，新たな行動を始めることが大切であることを伝える。</a:t>
            </a:r>
            <a:endParaRPr lang="en-US" altLang="ja-JP" dirty="0" smtClean="0"/>
          </a:p>
          <a:p>
            <a:endParaRPr lang="en-US" altLang="ja-JP" dirty="0" smtClean="0"/>
          </a:p>
          <a:p>
            <a:r>
              <a:rPr lang="ja-JP" altLang="en-US" dirty="0" smtClean="0"/>
              <a:t>これらは，</a:t>
            </a:r>
            <a:r>
              <a:rPr lang="en-US" altLang="ja-JP" dirty="0" smtClean="0"/>
              <a:t>PDCA</a:t>
            </a:r>
            <a:r>
              <a:rPr lang="ja-JP" altLang="en-US" dirty="0" smtClean="0"/>
              <a:t>サイクルと同じイメージであることを付け加える。</a:t>
            </a:r>
          </a:p>
        </p:txBody>
      </p:sp>
      <p:sp>
        <p:nvSpPr>
          <p:cNvPr id="98308" name="スライド番号プレースホルダ 3"/>
          <p:cNvSpPr>
            <a:spLocks noGrp="1"/>
          </p:cNvSpPr>
          <p:nvPr>
            <p:ph type="sldNum" sz="quarter" idx="5"/>
          </p:nvPr>
        </p:nvSpPr>
        <p:spPr>
          <a:noFill/>
        </p:spPr>
        <p:txBody>
          <a:bodyPr/>
          <a:lstStyle/>
          <a:p>
            <a:pPr defTabSz="957263"/>
            <a:fld id="{97B7911D-2492-4F33-BEB7-215861B8AAFB}" type="slidenum">
              <a:rPr lang="en-US" altLang="ja-JP" smtClean="0"/>
              <a:pPr defTabSz="957263"/>
              <a:t>15</a:t>
            </a:fld>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不具合数を減らすことを例にして説明する。</a:t>
            </a:r>
            <a:endParaRPr kumimoji="1" lang="en-US" altLang="ja-JP" dirty="0" smtClean="0"/>
          </a:p>
          <a:p>
            <a:endParaRPr kumimoji="1" lang="en-US" altLang="ja-JP" dirty="0" smtClean="0"/>
          </a:p>
          <a:p>
            <a:r>
              <a:rPr kumimoji="1" lang="ja-JP" altLang="en-US" dirty="0" smtClean="0"/>
              <a:t>生徒に</a:t>
            </a:r>
            <a:r>
              <a:rPr kumimoji="1" lang="en-US" altLang="ja-JP" dirty="0" smtClean="0"/>
              <a:t>QC</a:t>
            </a:r>
            <a:r>
              <a:rPr kumimoji="1" lang="ja-JP" altLang="en-US" dirty="0" smtClean="0"/>
              <a:t>ストーリーを作らせて，発表させる。</a:t>
            </a:r>
            <a:endParaRPr kumimoji="1" lang="ja-JP" altLang="en-US" dirty="0"/>
          </a:p>
        </p:txBody>
      </p:sp>
      <p:sp>
        <p:nvSpPr>
          <p:cNvPr id="4" name="スライド番号プレースホルダ 3"/>
          <p:cNvSpPr>
            <a:spLocks noGrp="1"/>
          </p:cNvSpPr>
          <p:nvPr>
            <p:ph type="sldNum" sz="quarter" idx="10"/>
          </p:nvPr>
        </p:nvSpPr>
        <p:spPr/>
        <p:txBody>
          <a:bodyPr/>
          <a:lstStyle/>
          <a:p>
            <a:fld id="{843F8871-021D-4317-99D8-183C262E6FEB}" type="slidenum">
              <a:rPr lang="en-US" altLang="ja-JP" smtClean="0"/>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31"/>
          <p:cNvSpPr>
            <a:spLocks noGrp="1" noChangeArrowheads="1"/>
          </p:cNvSpPr>
          <p:nvPr>
            <p:ph type="sldNum" sz="quarter" idx="5"/>
          </p:nvPr>
        </p:nvSpPr>
        <p:spPr>
          <a:noFill/>
          <a:ln>
            <a:miter lim="800000"/>
            <a:headEnd/>
            <a:tailEnd/>
          </a:ln>
        </p:spPr>
        <p:txBody>
          <a:bodyPr/>
          <a:lstStyle/>
          <a:p>
            <a:pPr defTabSz="957263"/>
            <a:fld id="{90D56413-8C4D-4BF3-B131-ADED82378D1D}" type="slidenum">
              <a:rPr lang="en-US" altLang="ja-JP" smtClean="0">
                <a:ea typeface="ＭＳ Ｐゴシック" charset="-128"/>
              </a:rPr>
              <a:pPr defTabSz="957263"/>
              <a:t>17</a:t>
            </a:fld>
            <a:endParaRPr lang="en-US" altLang="ja-JP" smtClean="0">
              <a:ea typeface="ＭＳ Ｐゴシック" charset="-128"/>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スライド イメージ プレースホルダ 1"/>
          <p:cNvSpPr>
            <a:spLocks noGrp="1" noRot="1" noChangeAspect="1" noTextEdit="1"/>
          </p:cNvSpPr>
          <p:nvPr>
            <p:ph type="sldImg"/>
          </p:nvPr>
        </p:nvSpPr>
        <p:spPr>
          <a:ln/>
        </p:spPr>
      </p:sp>
      <p:sp>
        <p:nvSpPr>
          <p:cNvPr id="95235" name="ノート プレースホルダ 2"/>
          <p:cNvSpPr>
            <a:spLocks noGrp="1"/>
          </p:cNvSpPr>
          <p:nvPr>
            <p:ph type="body" idx="1"/>
          </p:nvPr>
        </p:nvSpPr>
        <p:spPr>
          <a:noFill/>
        </p:spPr>
        <p:txBody>
          <a:bodyPr/>
          <a:lstStyle/>
          <a:p>
            <a:pPr eaLnBrk="1" hangingPunct="1"/>
            <a:r>
              <a:rPr lang="en-US" altLang="ja-JP" dirty="0" smtClean="0"/>
              <a:t>QC</a:t>
            </a:r>
            <a:r>
              <a:rPr lang="ja-JP" altLang="en-US" dirty="0" smtClean="0"/>
              <a:t>七つ道具には，</a:t>
            </a:r>
            <a:endParaRPr lang="en-US" altLang="ja-JP" dirty="0" smtClean="0"/>
          </a:p>
          <a:p>
            <a:pPr eaLnBrk="1" hangingPunct="1"/>
            <a:r>
              <a:rPr lang="ja-JP" altLang="en-US" dirty="0" smtClean="0"/>
              <a:t>「パレート図」，「特性要因図」，「ヒストグラム」，「チェックシート」，「散布図」，「グラフ」，「管理図」があり，</a:t>
            </a:r>
            <a:endParaRPr lang="en-US" altLang="ja-JP" dirty="0" smtClean="0"/>
          </a:p>
          <a:p>
            <a:pPr eaLnBrk="1" hangingPunct="1"/>
            <a:r>
              <a:rPr lang="ja-JP" altLang="en-US" dirty="0" smtClean="0"/>
              <a:t>「グラフ」と「管理図」は合わせて一つの道具として扱うことがあることを説明する。</a:t>
            </a:r>
          </a:p>
        </p:txBody>
      </p:sp>
      <p:sp>
        <p:nvSpPr>
          <p:cNvPr id="95236" name="スライド番号プレースホルダ 3"/>
          <p:cNvSpPr>
            <a:spLocks noGrp="1"/>
          </p:cNvSpPr>
          <p:nvPr>
            <p:ph type="sldNum" sz="quarter" idx="5"/>
          </p:nvPr>
        </p:nvSpPr>
        <p:spPr>
          <a:noFill/>
          <a:ln>
            <a:miter lim="800000"/>
            <a:headEnd/>
            <a:tailEnd/>
          </a:ln>
        </p:spPr>
        <p:txBody>
          <a:bodyPr/>
          <a:lstStyle/>
          <a:p>
            <a:fld id="{E6638455-78F6-4136-AD57-8BB7F2EF805A}" type="slidenum">
              <a:rPr lang="en-US" altLang="ja-JP" smtClean="0">
                <a:ea typeface="ＭＳ Ｐゴシック" charset="-128"/>
              </a:rPr>
              <a:pPr/>
              <a:t>18</a:t>
            </a:fld>
            <a:endParaRPr lang="en-US" altLang="ja-JP"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 イメージ プレースホルダ 1"/>
          <p:cNvSpPr>
            <a:spLocks noGrp="1" noRot="1" noChangeAspect="1" noTextEdit="1"/>
          </p:cNvSpPr>
          <p:nvPr>
            <p:ph type="sldImg"/>
          </p:nvPr>
        </p:nvSpPr>
        <p:spPr>
          <a:ln/>
        </p:spPr>
      </p:sp>
      <p:sp>
        <p:nvSpPr>
          <p:cNvPr id="96259" name="ノート プレースホルダ 2"/>
          <p:cNvSpPr>
            <a:spLocks noGrp="1"/>
          </p:cNvSpPr>
          <p:nvPr>
            <p:ph type="body" idx="1"/>
          </p:nvPr>
        </p:nvSpPr>
        <p:spPr>
          <a:noFill/>
        </p:spPr>
        <p:txBody>
          <a:bodyPr/>
          <a:lstStyle/>
          <a:p>
            <a:pPr eaLnBrk="1" hangingPunct="1"/>
            <a:r>
              <a:rPr lang="ja-JP" altLang="en-US" dirty="0" smtClean="0"/>
              <a:t>その場合，「層別」を加えて，七つ道具となることを説明する。</a:t>
            </a:r>
          </a:p>
          <a:p>
            <a:pPr eaLnBrk="1" hangingPunct="1"/>
            <a:r>
              <a:rPr lang="ja-JP" altLang="en-US" dirty="0" smtClean="0"/>
              <a:t>先程，示した七つ道具に層別を加えたときの七つ道具である。</a:t>
            </a:r>
          </a:p>
        </p:txBody>
      </p:sp>
      <p:sp>
        <p:nvSpPr>
          <p:cNvPr id="96260" name="スライド番号プレースホルダ 3"/>
          <p:cNvSpPr>
            <a:spLocks noGrp="1"/>
          </p:cNvSpPr>
          <p:nvPr>
            <p:ph type="sldNum" sz="quarter" idx="5"/>
          </p:nvPr>
        </p:nvSpPr>
        <p:spPr>
          <a:noFill/>
          <a:ln>
            <a:miter lim="800000"/>
            <a:headEnd/>
            <a:tailEnd/>
          </a:ln>
        </p:spPr>
        <p:txBody>
          <a:bodyPr/>
          <a:lstStyle/>
          <a:p>
            <a:fld id="{7ED9E0EE-A0BF-4169-968F-7D89836E05CF}" type="slidenum">
              <a:rPr lang="en-US" altLang="ja-JP" smtClean="0">
                <a:ea typeface="ＭＳ Ｐゴシック" charset="-128"/>
              </a:rPr>
              <a:pPr/>
              <a:t>19</a:t>
            </a:fld>
            <a:endParaRPr lang="en-US"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8610C82-C3A1-41B9-98ED-89AD39A23705}" type="slidenum">
              <a:rPr lang="en-US" altLang="ja-JP" smtClean="0"/>
              <a:pPr>
                <a:defRPr/>
              </a:pPr>
              <a:t>2</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ln/>
        </p:spPr>
      </p:sp>
      <p:sp>
        <p:nvSpPr>
          <p:cNvPr id="97283" name="ノート プレースホルダ 2"/>
          <p:cNvSpPr>
            <a:spLocks noGrp="1"/>
          </p:cNvSpPr>
          <p:nvPr>
            <p:ph type="body" idx="1"/>
          </p:nvPr>
        </p:nvSpPr>
        <p:spPr>
          <a:noFill/>
        </p:spPr>
        <p:txBody>
          <a:bodyPr/>
          <a:lstStyle/>
          <a:p>
            <a:pPr eaLnBrk="1" hangingPunct="1"/>
            <a:r>
              <a:rPr lang="ja-JP" altLang="en-US" dirty="0" smtClean="0"/>
              <a:t>パレート図とは，</a:t>
            </a:r>
            <a:endParaRPr lang="en-US" altLang="ja-JP" dirty="0" smtClean="0"/>
          </a:p>
          <a:p>
            <a:pPr eaLnBrk="1" hangingPunct="1"/>
            <a:r>
              <a:rPr lang="ja-JP" altLang="en-US" dirty="0" smtClean="0"/>
              <a:t>　値が大きい順に棒グラフを並べ，</a:t>
            </a:r>
          </a:p>
          <a:p>
            <a:pPr eaLnBrk="1" hangingPunct="1"/>
            <a:r>
              <a:rPr lang="ja-JP" altLang="en-US" dirty="0" smtClean="0"/>
              <a:t>　その累積を表す折れ線グラフを組み合わせたものであることを説明する。</a:t>
            </a:r>
            <a:endParaRPr lang="en-US" altLang="ja-JP" dirty="0" smtClean="0"/>
          </a:p>
          <a:p>
            <a:pPr eaLnBrk="1" hangingPunct="1"/>
            <a:endParaRPr lang="ja-JP" altLang="en-US" dirty="0" smtClean="0"/>
          </a:p>
          <a:p>
            <a:pPr eaLnBrk="1" hangingPunct="1"/>
            <a:r>
              <a:rPr lang="ja-JP" altLang="en-US" dirty="0" smtClean="0"/>
              <a:t>スライドは，不良内容と不良品の個数をパレート図にしたものである。</a:t>
            </a:r>
          </a:p>
        </p:txBody>
      </p:sp>
      <p:sp>
        <p:nvSpPr>
          <p:cNvPr id="97284" name="スライド番号プレースホルダ 3"/>
          <p:cNvSpPr>
            <a:spLocks noGrp="1"/>
          </p:cNvSpPr>
          <p:nvPr>
            <p:ph type="sldNum" sz="quarter" idx="5"/>
          </p:nvPr>
        </p:nvSpPr>
        <p:spPr>
          <a:noFill/>
          <a:ln>
            <a:miter lim="800000"/>
            <a:headEnd/>
            <a:tailEnd/>
          </a:ln>
        </p:spPr>
        <p:txBody>
          <a:bodyPr/>
          <a:lstStyle/>
          <a:p>
            <a:fld id="{713B5A40-2F9C-41B7-BAEF-E2507A823A39}" type="slidenum">
              <a:rPr lang="en-US" altLang="ja-JP" smtClean="0">
                <a:ea typeface="ＭＳ Ｐゴシック" charset="-128"/>
              </a:rPr>
              <a:pPr/>
              <a:t>20</a:t>
            </a:fld>
            <a:endParaRPr lang="en-US" altLang="ja-JP"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スライド イメージ プレースホルダ 1"/>
          <p:cNvSpPr>
            <a:spLocks noGrp="1" noRot="1" noChangeAspect="1" noTextEdit="1"/>
          </p:cNvSpPr>
          <p:nvPr>
            <p:ph type="sldImg"/>
          </p:nvPr>
        </p:nvSpPr>
        <p:spPr>
          <a:ln/>
        </p:spPr>
      </p:sp>
      <p:sp>
        <p:nvSpPr>
          <p:cNvPr id="196611" name="ノート プレースホルダ 2"/>
          <p:cNvSpPr>
            <a:spLocks noGrp="1"/>
          </p:cNvSpPr>
          <p:nvPr>
            <p:ph type="body" idx="1"/>
          </p:nvPr>
        </p:nvSpPr>
        <p:spPr>
          <a:noFill/>
        </p:spPr>
        <p:txBody>
          <a:bodyPr/>
          <a:lstStyle/>
          <a:p>
            <a:pPr eaLnBrk="1" hangingPunct="1"/>
            <a:r>
              <a:rPr lang="ja-JP" altLang="en-US" dirty="0" smtClean="0"/>
              <a:t>パレート図は，</a:t>
            </a:r>
          </a:p>
          <a:p>
            <a:pPr eaLnBrk="1" hangingPunct="1"/>
            <a:r>
              <a:rPr lang="ja-JP" altLang="en-US" dirty="0" smtClean="0"/>
              <a:t>　各項目の，全体に占める割合が確認できるので，</a:t>
            </a:r>
          </a:p>
          <a:p>
            <a:pPr eaLnBrk="1" hangingPunct="1"/>
            <a:r>
              <a:rPr lang="ja-JP" altLang="en-US" dirty="0" smtClean="0"/>
              <a:t>　重点項目を絞って，改善策を立てることができることを説明する。</a:t>
            </a:r>
          </a:p>
          <a:p>
            <a:pPr eaLnBrk="1" hangingPunct="1"/>
            <a:endParaRPr lang="ja-JP" altLang="en-US" dirty="0" smtClean="0"/>
          </a:p>
        </p:txBody>
      </p:sp>
      <p:sp>
        <p:nvSpPr>
          <p:cNvPr id="19661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6BAF4C2-5537-40D2-8AC6-7014192B217D}" type="slidenum">
              <a:rPr lang="en-US" altLang="ja-JP" sz="1200"/>
              <a:pPr algn="r"/>
              <a:t>21</a:t>
            </a:fld>
            <a:endParaRPr lang="en-US" altLang="ja-JP"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ln/>
        </p:spPr>
      </p:sp>
      <p:sp>
        <p:nvSpPr>
          <p:cNvPr id="98307" name="ノート プレースホルダ 2"/>
          <p:cNvSpPr>
            <a:spLocks noGrp="1"/>
          </p:cNvSpPr>
          <p:nvPr>
            <p:ph type="body" idx="1"/>
          </p:nvPr>
        </p:nvSpPr>
        <p:spPr>
          <a:noFill/>
        </p:spPr>
        <p:txBody>
          <a:bodyPr/>
          <a:lstStyle/>
          <a:p>
            <a:pPr eaLnBrk="1" hangingPunct="1"/>
            <a:r>
              <a:rPr lang="ja-JP" altLang="en-US" dirty="0" smtClean="0"/>
              <a:t>よって，</a:t>
            </a:r>
          </a:p>
          <a:p>
            <a:pPr eaLnBrk="1" hangingPunct="1"/>
            <a:r>
              <a:rPr lang="ja-JP" altLang="en-US" dirty="0" smtClean="0"/>
              <a:t>　改善項目の優先順位を決める際に用いると便利であることを説明する。</a:t>
            </a:r>
          </a:p>
          <a:p>
            <a:pPr eaLnBrk="1" hangingPunct="1"/>
            <a:endParaRPr lang="ja-JP" altLang="en-US" dirty="0" smtClean="0"/>
          </a:p>
          <a:p>
            <a:pPr eaLnBrk="1" hangingPunct="1"/>
            <a:r>
              <a:rPr lang="ja-JP" altLang="en-US" dirty="0" smtClean="0"/>
              <a:t>具体的な例を示し，不良率を計算させて，パレート図を作成する問題演習をしても良い。</a:t>
            </a:r>
          </a:p>
        </p:txBody>
      </p:sp>
      <p:sp>
        <p:nvSpPr>
          <p:cNvPr id="98308" name="スライド番号プレースホルダ 3"/>
          <p:cNvSpPr>
            <a:spLocks noGrp="1"/>
          </p:cNvSpPr>
          <p:nvPr>
            <p:ph type="sldNum" sz="quarter" idx="5"/>
          </p:nvPr>
        </p:nvSpPr>
        <p:spPr>
          <a:noFill/>
          <a:ln>
            <a:miter lim="800000"/>
            <a:headEnd/>
            <a:tailEnd/>
          </a:ln>
        </p:spPr>
        <p:txBody>
          <a:bodyPr/>
          <a:lstStyle/>
          <a:p>
            <a:fld id="{60118DFF-949E-47FC-A1D6-045CB865DEF1}" type="slidenum">
              <a:rPr lang="en-US" altLang="ja-JP" smtClean="0">
                <a:ea typeface="ＭＳ Ｐゴシック" charset="-128"/>
              </a:rPr>
              <a:pPr/>
              <a:t>22</a:t>
            </a:fld>
            <a:endParaRPr lang="en-US" altLang="ja-JP"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スライド イメージ プレースホルダ 1"/>
          <p:cNvSpPr>
            <a:spLocks noGrp="1" noRot="1" noChangeAspect="1" noTextEdit="1"/>
          </p:cNvSpPr>
          <p:nvPr>
            <p:ph type="sldImg"/>
          </p:nvPr>
        </p:nvSpPr>
        <p:spPr>
          <a:ln/>
        </p:spPr>
      </p:sp>
      <p:sp>
        <p:nvSpPr>
          <p:cNvPr id="99331" name="ノート プレースホルダ 2"/>
          <p:cNvSpPr>
            <a:spLocks noGrp="1"/>
          </p:cNvSpPr>
          <p:nvPr>
            <p:ph type="body" idx="1"/>
          </p:nvPr>
        </p:nvSpPr>
        <p:spPr>
          <a:noFill/>
        </p:spPr>
        <p:txBody>
          <a:bodyPr/>
          <a:lstStyle/>
          <a:p>
            <a:pPr eaLnBrk="1" hangingPunct="1"/>
            <a:r>
              <a:rPr lang="ja-JP" altLang="en-US" dirty="0" smtClean="0"/>
              <a:t>特性要因図とは，</a:t>
            </a:r>
            <a:endParaRPr lang="en-US" altLang="ja-JP" dirty="0" smtClean="0"/>
          </a:p>
          <a:p>
            <a:pPr eaLnBrk="1" hangingPunct="1"/>
            <a:r>
              <a:rPr lang="ja-JP" altLang="en-US" dirty="0" smtClean="0"/>
              <a:t>　特定の結果（問題）と原因を線で結び，魚の骨のようにあらわした図であることを説明する。</a:t>
            </a:r>
            <a:endParaRPr lang="en-US" altLang="ja-JP" dirty="0" smtClean="0"/>
          </a:p>
        </p:txBody>
      </p:sp>
      <p:sp>
        <p:nvSpPr>
          <p:cNvPr id="99332" name="スライド番号プレースホルダ 3"/>
          <p:cNvSpPr>
            <a:spLocks noGrp="1"/>
          </p:cNvSpPr>
          <p:nvPr>
            <p:ph type="sldNum" sz="quarter" idx="5"/>
          </p:nvPr>
        </p:nvSpPr>
        <p:spPr>
          <a:noFill/>
          <a:ln>
            <a:miter lim="800000"/>
            <a:headEnd/>
            <a:tailEnd/>
          </a:ln>
        </p:spPr>
        <p:txBody>
          <a:bodyPr/>
          <a:lstStyle/>
          <a:p>
            <a:fld id="{0DDC8D06-34D3-483E-B928-96E18D9B5BFC}" type="slidenum">
              <a:rPr lang="en-US" altLang="ja-JP" smtClean="0">
                <a:ea typeface="ＭＳ Ｐゴシック" charset="-128"/>
              </a:rPr>
              <a:pPr/>
              <a:t>23</a:t>
            </a:fld>
            <a:endParaRPr lang="en-US" altLang="ja-JP"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スライド イメージ プレースホルダ 1"/>
          <p:cNvSpPr>
            <a:spLocks noGrp="1" noRot="1" noChangeAspect="1" noTextEdit="1"/>
          </p:cNvSpPr>
          <p:nvPr>
            <p:ph type="sldImg"/>
          </p:nvPr>
        </p:nvSpPr>
        <p:spPr>
          <a:ln/>
        </p:spPr>
      </p:sp>
      <p:sp>
        <p:nvSpPr>
          <p:cNvPr id="100355" name="ノート プレースホルダ 2"/>
          <p:cNvSpPr>
            <a:spLocks noGrp="1"/>
          </p:cNvSpPr>
          <p:nvPr>
            <p:ph type="body" idx="1"/>
          </p:nvPr>
        </p:nvSpPr>
        <p:spPr>
          <a:noFill/>
        </p:spPr>
        <p:txBody>
          <a:bodyPr/>
          <a:lstStyle/>
          <a:p>
            <a:pPr eaLnBrk="1" hangingPunct="1"/>
            <a:r>
              <a:rPr lang="ja-JP" altLang="en-US" dirty="0" smtClean="0"/>
              <a:t>結果（問題）についての原因を洗い出し，その根源を追跡して，</a:t>
            </a:r>
          </a:p>
          <a:p>
            <a:pPr eaLnBrk="1" hangingPunct="1"/>
            <a:r>
              <a:rPr lang="ja-JP" altLang="en-US" dirty="0" smtClean="0"/>
              <a:t>最も効果的な改善項目を，探し出すための手法であることを説明する。</a:t>
            </a:r>
          </a:p>
        </p:txBody>
      </p:sp>
      <p:sp>
        <p:nvSpPr>
          <p:cNvPr id="100356" name="スライド番号プレースホルダ 3"/>
          <p:cNvSpPr>
            <a:spLocks noGrp="1"/>
          </p:cNvSpPr>
          <p:nvPr>
            <p:ph type="sldNum" sz="quarter" idx="5"/>
          </p:nvPr>
        </p:nvSpPr>
        <p:spPr>
          <a:noFill/>
          <a:ln>
            <a:miter lim="800000"/>
            <a:headEnd/>
            <a:tailEnd/>
          </a:ln>
        </p:spPr>
        <p:txBody>
          <a:bodyPr/>
          <a:lstStyle/>
          <a:p>
            <a:fld id="{1A062040-AA1D-4ED8-813F-DA6F6D5FF858}" type="slidenum">
              <a:rPr lang="en-US" altLang="ja-JP" smtClean="0">
                <a:ea typeface="ＭＳ Ｐゴシック" charset="-128"/>
              </a:rPr>
              <a:pPr/>
              <a:t>24</a:t>
            </a:fld>
            <a:endParaRPr lang="en-US" altLang="ja-JP"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スライド イメージ プレースホルダ 1"/>
          <p:cNvSpPr>
            <a:spLocks noGrp="1" noRot="1" noChangeAspect="1" noTextEdit="1"/>
          </p:cNvSpPr>
          <p:nvPr>
            <p:ph type="sldImg"/>
          </p:nvPr>
        </p:nvSpPr>
        <p:spPr>
          <a:ln/>
        </p:spPr>
      </p:sp>
      <p:sp>
        <p:nvSpPr>
          <p:cNvPr id="198659" name="ノート プレースホルダ 2"/>
          <p:cNvSpPr>
            <a:spLocks noGrp="1"/>
          </p:cNvSpPr>
          <p:nvPr>
            <p:ph type="body" idx="1"/>
          </p:nvPr>
        </p:nvSpPr>
        <p:spPr>
          <a:noFill/>
        </p:spPr>
        <p:txBody>
          <a:bodyPr/>
          <a:lstStyle/>
          <a:p>
            <a:pPr eaLnBrk="1" hangingPunct="1"/>
            <a:r>
              <a:rPr lang="ja-JP" altLang="ja-JP" sz="1400" dirty="0" smtClean="0">
                <a:latin typeface="HG丸ｺﾞｼｯｸM-PRO" pitchFamily="50" charset="-128"/>
                <a:ea typeface="HG丸ｺﾞｼｯｸM-PRO" pitchFamily="50" charset="-128"/>
              </a:rPr>
              <a:t>特性要因図は</a:t>
            </a:r>
            <a:r>
              <a:rPr lang="ja-JP" altLang="en-US" sz="1400" dirty="0" smtClean="0">
                <a:latin typeface="HG丸ｺﾞｼｯｸM-PRO" pitchFamily="50" charset="-128"/>
                <a:ea typeface="HG丸ｺﾞｼｯｸM-PRO" pitchFamily="50" charset="-128"/>
              </a:rPr>
              <a:t>，</a:t>
            </a:r>
          </a:p>
          <a:p>
            <a:pPr eaLnBrk="1" hangingPunct="1"/>
            <a:r>
              <a:rPr lang="ja-JP" altLang="ja-JP" sz="1400" dirty="0" smtClean="0">
                <a:latin typeface="HG丸ｺﾞｼｯｸM-PRO" pitchFamily="50" charset="-128"/>
                <a:ea typeface="HG丸ｺﾞｼｯｸM-PRO" pitchFamily="50" charset="-128"/>
              </a:rPr>
              <a:t>　その形から</a:t>
            </a:r>
            <a:r>
              <a:rPr lang="ja-JP" altLang="en-US" sz="1400" dirty="0" smtClean="0">
                <a:latin typeface="HG丸ｺﾞｼｯｸM-PRO" pitchFamily="50" charset="-128"/>
                <a:ea typeface="HG丸ｺﾞｼｯｸM-PRO" pitchFamily="50" charset="-128"/>
              </a:rPr>
              <a:t>，</a:t>
            </a:r>
            <a:r>
              <a:rPr lang="ja-JP" altLang="ja-JP" sz="1400" dirty="0" smtClean="0">
                <a:latin typeface="HG丸ｺﾞｼｯｸM-PRO" pitchFamily="50" charset="-128"/>
                <a:ea typeface="HG丸ｺﾞｼｯｸM-PRO" pitchFamily="50" charset="-128"/>
              </a:rPr>
              <a:t>「フィッシュボーン・チャート」や</a:t>
            </a:r>
            <a:r>
              <a:rPr lang="ja-JP" altLang="en-US" sz="1400" dirty="0" smtClean="0">
                <a:latin typeface="HG丸ｺﾞｼｯｸM-PRO" pitchFamily="50" charset="-128"/>
                <a:ea typeface="HG丸ｺﾞｼｯｸM-PRO" pitchFamily="50" charset="-128"/>
              </a:rPr>
              <a:t>，「</a:t>
            </a:r>
            <a:r>
              <a:rPr lang="ja-JP" altLang="ja-JP" sz="1400" dirty="0" smtClean="0">
                <a:latin typeface="HG丸ｺﾞｼｯｸM-PRO" pitchFamily="50" charset="-128"/>
                <a:ea typeface="HG丸ｺﾞｼｯｸM-PRO" pitchFamily="50" charset="-128"/>
              </a:rPr>
              <a:t>魚骨図」と呼ばれたり</a:t>
            </a:r>
            <a:r>
              <a:rPr lang="ja-JP" altLang="en-US" sz="1400" dirty="0" smtClean="0">
                <a:latin typeface="HG丸ｺﾞｼｯｸM-PRO" pitchFamily="50" charset="-128"/>
                <a:ea typeface="HG丸ｺﾞｼｯｸM-PRO" pitchFamily="50" charset="-128"/>
              </a:rPr>
              <a:t>，</a:t>
            </a:r>
          </a:p>
          <a:p>
            <a:pPr eaLnBrk="1" hangingPunct="1"/>
            <a:r>
              <a:rPr lang="ja-JP" altLang="en-US" sz="1400" dirty="0" smtClean="0">
                <a:latin typeface="HG丸ｺﾞｼｯｸM-PRO" pitchFamily="50" charset="-128"/>
                <a:ea typeface="HG丸ｺﾞｼｯｸM-PRO" pitchFamily="50" charset="-128"/>
              </a:rPr>
              <a:t>　考案者の名前を取って，「</a:t>
            </a:r>
            <a:r>
              <a:rPr lang="ja-JP" altLang="ja-JP" sz="1400" dirty="0" smtClean="0">
                <a:latin typeface="HG丸ｺﾞｼｯｸM-PRO" pitchFamily="50" charset="-128"/>
                <a:ea typeface="HG丸ｺﾞｼｯｸM-PRO" pitchFamily="50" charset="-128"/>
              </a:rPr>
              <a:t>イシカワ・ダイアグラム」とも呼ばれることを補足する。</a:t>
            </a:r>
            <a:endParaRPr lang="ja-JP" altLang="en-US" sz="1400" dirty="0" smtClean="0">
              <a:latin typeface="HG丸ｺﾞｼｯｸM-PRO" pitchFamily="50" charset="-128"/>
              <a:ea typeface="HG丸ｺﾞｼｯｸM-PRO" pitchFamily="50" charset="-128"/>
            </a:endParaRPr>
          </a:p>
        </p:txBody>
      </p:sp>
      <p:sp>
        <p:nvSpPr>
          <p:cNvPr id="198660"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5CE5BC9-A4AE-4C7F-8F8F-BF28209FDADD}" type="slidenum">
              <a:rPr lang="en-US" altLang="ja-JP" sz="1200"/>
              <a:pPr algn="r"/>
              <a:t>25</a:t>
            </a:fld>
            <a:endParaRPr lang="en-US" altLang="ja-JP"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 1"/>
          <p:cNvSpPr>
            <a:spLocks noGrp="1" noRot="1" noChangeAspect="1" noTextEdit="1"/>
          </p:cNvSpPr>
          <p:nvPr>
            <p:ph type="sldImg"/>
          </p:nvPr>
        </p:nvSpPr>
        <p:spPr>
          <a:ln/>
        </p:spPr>
      </p:sp>
      <p:sp>
        <p:nvSpPr>
          <p:cNvPr id="102403" name="ノート プレースホルダ 2"/>
          <p:cNvSpPr>
            <a:spLocks noGrp="1"/>
          </p:cNvSpPr>
          <p:nvPr>
            <p:ph type="body" idx="1"/>
          </p:nvPr>
        </p:nvSpPr>
        <p:spPr>
          <a:noFill/>
        </p:spPr>
        <p:txBody>
          <a:bodyPr/>
          <a:lstStyle/>
          <a:p>
            <a:pPr eaLnBrk="1" hangingPunct="1"/>
            <a:r>
              <a:rPr lang="ja-JP" altLang="en-US" dirty="0" smtClean="0"/>
              <a:t>例として，目標を「はんだ不良を無くすこと」として考えてみる。</a:t>
            </a:r>
          </a:p>
          <a:p>
            <a:pPr eaLnBrk="1" hangingPunct="1"/>
            <a:r>
              <a:rPr lang="ja-JP" altLang="en-US" dirty="0" smtClean="0"/>
              <a:t>　工業製品を製造する場合，</a:t>
            </a:r>
          </a:p>
          <a:p>
            <a:pPr eaLnBrk="1" hangingPunct="1"/>
            <a:r>
              <a:rPr lang="ja-JP" altLang="en-US" dirty="0" smtClean="0"/>
              <a:t>　「人」や「材料」，「機械」や「操作」等が達成するための課題としてポイントとなることを説明する。</a:t>
            </a:r>
            <a:endParaRPr lang="en-US" altLang="ja-JP" dirty="0" smtClean="0"/>
          </a:p>
          <a:p>
            <a:pPr eaLnBrk="1" hangingPunct="1"/>
            <a:r>
              <a:rPr lang="ja-JP" altLang="en-US" dirty="0" smtClean="0"/>
              <a:t>大まかな原因項目を決めたら，次の手順で原因を追跡する。</a:t>
            </a:r>
          </a:p>
          <a:p>
            <a:pPr eaLnBrk="1" hangingPunct="1"/>
            <a:r>
              <a:rPr lang="ja-JP" altLang="en-US" dirty="0" smtClean="0"/>
              <a:t>　１，それらの，問題点をまず考えてみる（理解不足，はんだ，機械不良など）。</a:t>
            </a:r>
            <a:endParaRPr lang="en-US" altLang="ja-JP" dirty="0" smtClean="0"/>
          </a:p>
          <a:p>
            <a:pPr eaLnBrk="1" hangingPunct="1"/>
            <a:r>
              <a:rPr lang="ja-JP" altLang="en-US" dirty="0" smtClean="0"/>
              <a:t>　２，その後，それらの問題が起こった理由を考えてみる（予習，掃除不足など）。</a:t>
            </a:r>
            <a:endParaRPr lang="en-US" altLang="ja-JP" dirty="0" smtClean="0"/>
          </a:p>
          <a:p>
            <a:pPr eaLnBrk="1" hangingPunct="1"/>
            <a:r>
              <a:rPr lang="ja-JP" altLang="en-US" dirty="0" smtClean="0"/>
              <a:t>　３，考えられる原因をなくすための方法を考え行動に移す（分かりやすいマニュアルを作るなど）。</a:t>
            </a:r>
            <a:endParaRPr lang="en-US" altLang="ja-JP" dirty="0" smtClean="0"/>
          </a:p>
          <a:p>
            <a:pPr eaLnBrk="1" hangingPunct="1"/>
            <a:endParaRPr lang="en-US" altLang="ja-JP" dirty="0" smtClean="0"/>
          </a:p>
          <a:p>
            <a:pPr eaLnBrk="1" hangingPunct="1"/>
            <a:r>
              <a:rPr lang="ja-JP" altLang="en-US" dirty="0" smtClean="0"/>
              <a:t>課題を与え，個人またはグループで特性要因図を作成させ，発表させてもよい。</a:t>
            </a:r>
          </a:p>
        </p:txBody>
      </p:sp>
      <p:sp>
        <p:nvSpPr>
          <p:cNvPr id="102404" name="スライド番号プレースホルダ 3"/>
          <p:cNvSpPr>
            <a:spLocks noGrp="1"/>
          </p:cNvSpPr>
          <p:nvPr>
            <p:ph type="sldNum" sz="quarter" idx="5"/>
          </p:nvPr>
        </p:nvSpPr>
        <p:spPr>
          <a:noFill/>
          <a:ln>
            <a:miter lim="800000"/>
            <a:headEnd/>
            <a:tailEnd/>
          </a:ln>
        </p:spPr>
        <p:txBody>
          <a:bodyPr/>
          <a:lstStyle/>
          <a:p>
            <a:fld id="{B1329080-67CA-43CF-AB97-276FEF880669}" type="slidenum">
              <a:rPr lang="en-US" altLang="ja-JP" smtClean="0">
                <a:ea typeface="ＭＳ Ｐゴシック" charset="-128"/>
              </a:rPr>
              <a:pPr/>
              <a:t>26</a:t>
            </a:fld>
            <a:endParaRPr lang="en-US" altLang="ja-JP"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スライド イメージ プレースホルダ 1"/>
          <p:cNvSpPr>
            <a:spLocks noGrp="1" noRot="1" noChangeAspect="1" noTextEdit="1"/>
          </p:cNvSpPr>
          <p:nvPr>
            <p:ph type="sldImg"/>
          </p:nvPr>
        </p:nvSpPr>
        <p:spPr>
          <a:ln/>
        </p:spPr>
      </p:sp>
      <p:sp>
        <p:nvSpPr>
          <p:cNvPr id="103427" name="ノート プレースホルダ 2"/>
          <p:cNvSpPr>
            <a:spLocks noGrp="1"/>
          </p:cNvSpPr>
          <p:nvPr>
            <p:ph type="body" idx="1"/>
          </p:nvPr>
        </p:nvSpPr>
        <p:spPr>
          <a:noFill/>
        </p:spPr>
        <p:txBody>
          <a:bodyPr/>
          <a:lstStyle/>
          <a:p>
            <a:pPr eaLnBrk="1" hangingPunct="1"/>
            <a:r>
              <a:rPr lang="ja-JP" altLang="en-US" dirty="0" smtClean="0"/>
              <a:t>ヒストグラムとは，</a:t>
            </a:r>
            <a:endParaRPr lang="en-US" altLang="ja-JP" dirty="0" smtClean="0"/>
          </a:p>
          <a:p>
            <a:pPr eaLnBrk="1" hangingPunct="1"/>
            <a:r>
              <a:rPr lang="ja-JP" altLang="en-US" dirty="0" smtClean="0"/>
              <a:t>　縦軸に個数，横軸にデータの区分を書いたグラフ</a:t>
            </a:r>
            <a:endParaRPr lang="en-US" altLang="ja-JP" dirty="0" smtClean="0"/>
          </a:p>
          <a:p>
            <a:pPr eaLnBrk="1" hangingPunct="1"/>
            <a:r>
              <a:rPr lang="ja-JP" altLang="en-US" dirty="0" smtClean="0"/>
              <a:t>　データ分布の分布状況を確認することができるグラフ</a:t>
            </a:r>
            <a:endParaRPr lang="en-US" altLang="ja-JP" dirty="0" smtClean="0"/>
          </a:p>
          <a:p>
            <a:pPr eaLnBrk="1" hangingPunct="1"/>
            <a:r>
              <a:rPr lang="ja-JP" altLang="en-US" dirty="0" smtClean="0"/>
              <a:t>であることを説明する。</a:t>
            </a:r>
            <a:endParaRPr lang="en-US" altLang="ja-JP" dirty="0" smtClean="0"/>
          </a:p>
        </p:txBody>
      </p:sp>
      <p:sp>
        <p:nvSpPr>
          <p:cNvPr id="103428" name="スライド番号プレースホルダ 3"/>
          <p:cNvSpPr>
            <a:spLocks noGrp="1"/>
          </p:cNvSpPr>
          <p:nvPr>
            <p:ph type="sldNum" sz="quarter" idx="5"/>
          </p:nvPr>
        </p:nvSpPr>
        <p:spPr>
          <a:noFill/>
          <a:ln>
            <a:miter lim="800000"/>
            <a:headEnd/>
            <a:tailEnd/>
          </a:ln>
        </p:spPr>
        <p:txBody>
          <a:bodyPr/>
          <a:lstStyle/>
          <a:p>
            <a:fld id="{7F635FA5-9F08-4F1E-B8CB-898CBCE494D1}" type="slidenum">
              <a:rPr lang="en-US" altLang="ja-JP" smtClean="0">
                <a:ea typeface="ＭＳ Ｐゴシック" charset="-128"/>
              </a:rPr>
              <a:pPr/>
              <a:t>27</a:t>
            </a:fld>
            <a:endParaRPr lang="en-US" altLang="ja-JP"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スライド イメージ プレースホルダ 1"/>
          <p:cNvSpPr>
            <a:spLocks noGrp="1" noRot="1" noChangeAspect="1" noTextEdit="1"/>
          </p:cNvSpPr>
          <p:nvPr>
            <p:ph type="sldImg"/>
          </p:nvPr>
        </p:nvSpPr>
        <p:spPr>
          <a:ln/>
        </p:spPr>
      </p:sp>
      <p:sp>
        <p:nvSpPr>
          <p:cNvPr id="200707" name="ノート プレースホルダ 2"/>
          <p:cNvSpPr>
            <a:spLocks noGrp="1"/>
          </p:cNvSpPr>
          <p:nvPr>
            <p:ph type="body" idx="1"/>
          </p:nvPr>
        </p:nvSpPr>
        <p:spPr>
          <a:noFill/>
        </p:spPr>
        <p:txBody>
          <a:bodyPr/>
          <a:lstStyle/>
          <a:p>
            <a:pPr eaLnBrk="1" hangingPunct="1"/>
            <a:r>
              <a:rPr lang="ja-JP" altLang="en-US" dirty="0" smtClean="0"/>
              <a:t>ヒストグラムの形から，データの分布状態が視覚的に確認できるので，</a:t>
            </a:r>
          </a:p>
          <a:p>
            <a:pPr eaLnBrk="1" hangingPunct="1"/>
            <a:r>
              <a:rPr lang="ja-JP" altLang="en-US" dirty="0" smtClean="0"/>
              <a:t>データのばらつきや中心，全体の形などが知りたいときに用いることを説明する。</a:t>
            </a:r>
          </a:p>
          <a:p>
            <a:pPr eaLnBrk="1" hangingPunct="1"/>
            <a:endParaRPr lang="ja-JP" altLang="en-US" dirty="0" smtClean="0"/>
          </a:p>
          <a:p>
            <a:pPr eaLnBrk="1" hangingPunct="1"/>
            <a:r>
              <a:rPr lang="ja-JP" altLang="en-US" dirty="0" smtClean="0"/>
              <a:t>左上：バランスのとれた状態</a:t>
            </a:r>
          </a:p>
          <a:p>
            <a:pPr eaLnBrk="1" hangingPunct="1"/>
            <a:r>
              <a:rPr lang="ja-JP" altLang="en-US" dirty="0" smtClean="0"/>
              <a:t>右上：左側に偏った状態</a:t>
            </a:r>
          </a:p>
          <a:p>
            <a:pPr eaLnBrk="1" hangingPunct="1"/>
            <a:r>
              <a:rPr lang="ja-JP" altLang="en-US" dirty="0" smtClean="0"/>
              <a:t>左下：極大が２ヶ所ある状態</a:t>
            </a:r>
          </a:p>
          <a:p>
            <a:pPr eaLnBrk="1" hangingPunct="1"/>
            <a:r>
              <a:rPr lang="ja-JP" altLang="en-US" dirty="0" smtClean="0"/>
              <a:t>右下：ばらついている状態</a:t>
            </a:r>
          </a:p>
        </p:txBody>
      </p:sp>
      <p:sp>
        <p:nvSpPr>
          <p:cNvPr id="20070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4A6277E-D550-4B73-9F1C-1C8BA8E351E8}" type="slidenum">
              <a:rPr lang="en-US" altLang="ja-JP" sz="1200"/>
              <a:pPr algn="r"/>
              <a:t>28</a:t>
            </a:fld>
            <a:endParaRPr lang="en-US" altLang="ja-JP"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ln/>
        </p:spPr>
      </p:sp>
      <p:sp>
        <p:nvSpPr>
          <p:cNvPr id="104451" name="ノート プレースホルダ 2"/>
          <p:cNvSpPr>
            <a:spLocks noGrp="1"/>
          </p:cNvSpPr>
          <p:nvPr>
            <p:ph type="body" idx="1"/>
          </p:nvPr>
        </p:nvSpPr>
        <p:spPr>
          <a:noFill/>
        </p:spPr>
        <p:txBody>
          <a:bodyPr/>
          <a:lstStyle/>
          <a:p>
            <a:pPr eaLnBrk="1" hangingPunct="1"/>
            <a:r>
              <a:rPr lang="ja-JP" altLang="en-US" dirty="0" smtClean="0"/>
              <a:t>また，中心値や規格限界を記すことで，品質の状態を判断することもできることを説明する。</a:t>
            </a:r>
          </a:p>
          <a:p>
            <a:pPr eaLnBrk="1" hangingPunct="1"/>
            <a:endParaRPr lang="ja-JP" altLang="en-US" dirty="0" smtClean="0"/>
          </a:p>
        </p:txBody>
      </p:sp>
      <p:sp>
        <p:nvSpPr>
          <p:cNvPr id="104452" name="スライド番号プレースホルダ 3"/>
          <p:cNvSpPr>
            <a:spLocks noGrp="1"/>
          </p:cNvSpPr>
          <p:nvPr>
            <p:ph type="sldNum" sz="quarter" idx="5"/>
          </p:nvPr>
        </p:nvSpPr>
        <p:spPr>
          <a:noFill/>
          <a:ln>
            <a:miter lim="800000"/>
            <a:headEnd/>
            <a:tailEnd/>
          </a:ln>
        </p:spPr>
        <p:txBody>
          <a:bodyPr/>
          <a:lstStyle/>
          <a:p>
            <a:fld id="{74C818B9-0233-4505-97E4-A8F8C926AB7A}" type="slidenum">
              <a:rPr lang="en-US" altLang="ja-JP" smtClean="0">
                <a:ea typeface="ＭＳ Ｐゴシック" charset="-128"/>
              </a:rPr>
              <a:pPr/>
              <a:t>29</a:t>
            </a:fld>
            <a:endParaRPr lang="en-US"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a:ln>
            <a:miter lim="800000"/>
            <a:headEnd/>
            <a:tailEnd/>
          </a:ln>
        </p:spPr>
        <p:txBody>
          <a:bodyPr/>
          <a:lstStyle/>
          <a:p>
            <a:pPr defTabSz="957263"/>
            <a:fld id="{6E0AACA0-373F-406D-8AD8-6C2C280049A7}" type="slidenum">
              <a:rPr lang="en-US" altLang="ja-JP" smtClean="0">
                <a:ea typeface="ＭＳ Ｐゴシック" charset="-128"/>
              </a:rPr>
              <a:pPr defTabSz="957263"/>
              <a:t>3</a:t>
            </a:fld>
            <a:endParaRPr lang="en-US" altLang="ja-JP" smtClean="0">
              <a:ea typeface="ＭＳ Ｐゴシック"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r>
              <a:rPr lang="ja-JP" altLang="en-US" dirty="0" smtClean="0"/>
              <a:t>品質管理の意味を説明することを伝える。</a:t>
            </a:r>
            <a:endParaRPr lang="en-US" altLang="ja-JP" dirty="0" smtClean="0"/>
          </a:p>
          <a:p>
            <a:pPr eaLnBrk="1" hangingPunct="1"/>
            <a:endParaRPr lang="en-US" altLang="ja-JP" dirty="0" smtClean="0"/>
          </a:p>
          <a:p>
            <a:pPr eaLnBrk="1" hangingPunct="1"/>
            <a:r>
              <a:rPr lang="ja-JP" altLang="en-US" dirty="0" smtClean="0"/>
              <a:t>ＱＣとは、</a:t>
            </a:r>
            <a:r>
              <a:rPr lang="ja-JP" altLang="ja-JP" dirty="0" smtClean="0"/>
              <a:t>品質管理（Quality Control）のことを指し、JISでは「品質保証行為の一部をなすもので、</a:t>
            </a:r>
            <a:endParaRPr lang="en-US" altLang="ja-JP" dirty="0" smtClean="0"/>
          </a:p>
          <a:p>
            <a:pPr eaLnBrk="1" hangingPunct="1"/>
            <a:r>
              <a:rPr lang="ja-JP" altLang="ja-JP" dirty="0" smtClean="0"/>
              <a:t>部品やシステムが決められた要求を満たしていることを、前もって確認するための行為」と定義している</a:t>
            </a:r>
            <a:r>
              <a:rPr lang="ja-JP" altLang="en-US" dirty="0" smtClean="0"/>
              <a:t>。</a:t>
            </a:r>
            <a:endParaRPr lang="ja-JP" altLang="ja-JP"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スライド イメージ プレースホルダ 1"/>
          <p:cNvSpPr>
            <a:spLocks noGrp="1" noRot="1" noChangeAspect="1" noTextEdit="1"/>
          </p:cNvSpPr>
          <p:nvPr>
            <p:ph type="sldImg"/>
          </p:nvPr>
        </p:nvSpPr>
        <p:spPr>
          <a:ln/>
        </p:spPr>
      </p:sp>
      <p:sp>
        <p:nvSpPr>
          <p:cNvPr id="105475" name="ノート プレースホルダ 2"/>
          <p:cNvSpPr>
            <a:spLocks noGrp="1"/>
          </p:cNvSpPr>
          <p:nvPr>
            <p:ph type="body" idx="1"/>
          </p:nvPr>
        </p:nvSpPr>
        <p:spPr>
          <a:noFill/>
        </p:spPr>
        <p:txBody>
          <a:bodyPr/>
          <a:lstStyle/>
          <a:p>
            <a:pPr eaLnBrk="1" hangingPunct="1"/>
            <a:r>
              <a:rPr lang="ja-JP" altLang="en-US" dirty="0" smtClean="0"/>
              <a:t>チェックシートとは，</a:t>
            </a:r>
            <a:endParaRPr lang="en-US" altLang="ja-JP" dirty="0" smtClean="0"/>
          </a:p>
          <a:p>
            <a:pPr eaLnBrk="1" hangingPunct="1"/>
            <a:r>
              <a:rPr lang="ja-JP" altLang="en-US" dirty="0" smtClean="0"/>
              <a:t>　データを簡単に整理し，点検・確認が漏れることなく記入できるようにした用紙であることを説明する。</a:t>
            </a:r>
          </a:p>
        </p:txBody>
      </p:sp>
      <p:sp>
        <p:nvSpPr>
          <p:cNvPr id="105476" name="スライド番号プレースホルダ 3"/>
          <p:cNvSpPr>
            <a:spLocks noGrp="1"/>
          </p:cNvSpPr>
          <p:nvPr>
            <p:ph type="sldNum" sz="quarter" idx="5"/>
          </p:nvPr>
        </p:nvSpPr>
        <p:spPr>
          <a:noFill/>
          <a:ln>
            <a:miter lim="800000"/>
            <a:headEnd/>
            <a:tailEnd/>
          </a:ln>
        </p:spPr>
        <p:txBody>
          <a:bodyPr/>
          <a:lstStyle/>
          <a:p>
            <a:fld id="{70CB5449-8F13-4F14-828D-8D2A6B84849F}" type="slidenum">
              <a:rPr lang="en-US" altLang="ja-JP" smtClean="0">
                <a:ea typeface="ＭＳ Ｐゴシック" charset="-128"/>
              </a:rPr>
              <a:pPr/>
              <a:t>30</a:t>
            </a:fld>
            <a:endParaRPr lang="en-US" altLang="ja-JP"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a:ln/>
        </p:spPr>
      </p:sp>
      <p:sp>
        <p:nvSpPr>
          <p:cNvPr id="106499" name="ノート プレースホルダ 2"/>
          <p:cNvSpPr>
            <a:spLocks noGrp="1"/>
          </p:cNvSpPr>
          <p:nvPr>
            <p:ph type="body" idx="1"/>
          </p:nvPr>
        </p:nvSpPr>
        <p:spPr>
          <a:noFill/>
        </p:spPr>
        <p:txBody>
          <a:bodyPr/>
          <a:lstStyle/>
          <a:p>
            <a:pPr eaLnBrk="1" hangingPunct="1"/>
            <a:r>
              <a:rPr lang="ja-JP" altLang="en-US" smtClean="0"/>
              <a:t>様式やフォーマット</a:t>
            </a:r>
            <a:endParaRPr lang="en-US" altLang="ja-JP" smtClean="0"/>
          </a:p>
          <a:p>
            <a:pPr eaLnBrk="1" hangingPunct="1"/>
            <a:r>
              <a:rPr lang="ja-JP" altLang="en-US" smtClean="0"/>
              <a:t>であることを説明する。</a:t>
            </a:r>
            <a:endParaRPr lang="en-US" altLang="ja-JP" smtClean="0"/>
          </a:p>
          <a:p>
            <a:pPr eaLnBrk="1" hangingPunct="1"/>
            <a:r>
              <a:rPr lang="ja-JP" altLang="en-US" smtClean="0"/>
              <a:t>チェックする内容や目標等によって改良して用いる。</a:t>
            </a:r>
            <a:endParaRPr lang="en-US" altLang="ja-JP" smtClean="0"/>
          </a:p>
          <a:p>
            <a:pPr eaLnBrk="1" hangingPunct="1"/>
            <a:endParaRPr lang="ja-JP" altLang="en-US" smtClean="0"/>
          </a:p>
        </p:txBody>
      </p:sp>
      <p:sp>
        <p:nvSpPr>
          <p:cNvPr id="106500" name="スライド番号プレースホルダ 3"/>
          <p:cNvSpPr>
            <a:spLocks noGrp="1"/>
          </p:cNvSpPr>
          <p:nvPr>
            <p:ph type="sldNum" sz="quarter" idx="5"/>
          </p:nvPr>
        </p:nvSpPr>
        <p:spPr>
          <a:noFill/>
          <a:ln>
            <a:miter lim="800000"/>
            <a:headEnd/>
            <a:tailEnd/>
          </a:ln>
        </p:spPr>
        <p:txBody>
          <a:bodyPr/>
          <a:lstStyle/>
          <a:p>
            <a:fld id="{F7DFDE2D-39C8-43E8-ACE0-9DB0DCCC12F7}" type="slidenum">
              <a:rPr lang="en-US" altLang="ja-JP" smtClean="0">
                <a:ea typeface="ＭＳ Ｐゴシック" charset="-128"/>
              </a:rPr>
              <a:pPr/>
              <a:t>31</a:t>
            </a:fld>
            <a:endParaRPr lang="en-US" altLang="ja-JP"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a:ln/>
        </p:spPr>
      </p:sp>
      <p:sp>
        <p:nvSpPr>
          <p:cNvPr id="107523" name="ノート プレースホルダ 2"/>
          <p:cNvSpPr>
            <a:spLocks noGrp="1"/>
          </p:cNvSpPr>
          <p:nvPr>
            <p:ph type="body" idx="1"/>
          </p:nvPr>
        </p:nvSpPr>
        <p:spPr>
          <a:noFill/>
        </p:spPr>
        <p:txBody>
          <a:bodyPr/>
          <a:lstStyle/>
          <a:p>
            <a:pPr eaLnBrk="1" hangingPunct="1"/>
            <a:r>
              <a:rPr lang="ja-JP" altLang="en-US" dirty="0" smtClean="0"/>
              <a:t>散布図とは，</a:t>
            </a:r>
            <a:endParaRPr lang="en-US" altLang="ja-JP" dirty="0" smtClean="0"/>
          </a:p>
          <a:p>
            <a:pPr eaLnBrk="1" hangingPunct="1"/>
            <a:r>
              <a:rPr lang="ja-JP" altLang="en-US" dirty="0" smtClean="0"/>
              <a:t>　結果である品質特性と原因と考えられる特性との関係のデータを打点（プロット）したもの。</a:t>
            </a:r>
            <a:endParaRPr lang="en-US" altLang="ja-JP" dirty="0" smtClean="0"/>
          </a:p>
          <a:p>
            <a:pPr eaLnBrk="1" hangingPunct="1"/>
            <a:r>
              <a:rPr lang="ja-JP" altLang="en-US" dirty="0" smtClean="0"/>
              <a:t>であることを説明する。</a:t>
            </a:r>
            <a:endParaRPr lang="en-US" altLang="ja-JP" dirty="0" smtClean="0"/>
          </a:p>
          <a:p>
            <a:pPr eaLnBrk="1" hangingPunct="1"/>
            <a:endParaRPr lang="en-US" altLang="ja-JP" dirty="0" smtClean="0"/>
          </a:p>
          <a:p>
            <a:pPr eaLnBrk="1" hangingPunct="1"/>
            <a:endParaRPr lang="ja-JP" altLang="en-US" dirty="0" smtClean="0"/>
          </a:p>
        </p:txBody>
      </p:sp>
      <p:sp>
        <p:nvSpPr>
          <p:cNvPr id="107524" name="スライド番号プレースホルダ 3"/>
          <p:cNvSpPr>
            <a:spLocks noGrp="1"/>
          </p:cNvSpPr>
          <p:nvPr>
            <p:ph type="sldNum" sz="quarter" idx="5"/>
          </p:nvPr>
        </p:nvSpPr>
        <p:spPr>
          <a:noFill/>
          <a:ln>
            <a:miter lim="800000"/>
            <a:headEnd/>
            <a:tailEnd/>
          </a:ln>
        </p:spPr>
        <p:txBody>
          <a:bodyPr/>
          <a:lstStyle/>
          <a:p>
            <a:fld id="{E0A080F2-6F3A-4CB2-9760-88F14FF80CDA}" type="slidenum">
              <a:rPr lang="en-US" altLang="ja-JP" smtClean="0">
                <a:ea typeface="ＭＳ Ｐゴシック" charset="-128"/>
              </a:rPr>
              <a:pPr/>
              <a:t>32</a:t>
            </a:fld>
            <a:endParaRPr lang="en-US" altLang="ja-JP" smtClean="0">
              <a:ea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a:ln/>
        </p:spPr>
      </p:sp>
      <p:sp>
        <p:nvSpPr>
          <p:cNvPr id="108547" name="ノート プレースホルダ 2"/>
          <p:cNvSpPr>
            <a:spLocks noGrp="1"/>
          </p:cNvSpPr>
          <p:nvPr>
            <p:ph type="body" idx="1"/>
          </p:nvPr>
        </p:nvSpPr>
        <p:spPr>
          <a:noFill/>
        </p:spPr>
        <p:txBody>
          <a:bodyPr/>
          <a:lstStyle/>
          <a:p>
            <a:pPr eaLnBrk="1" hangingPunct="1"/>
            <a:r>
              <a:rPr lang="ja-JP" altLang="en-US" dirty="0" smtClean="0"/>
              <a:t>品質をばらつかせる原因を数量的に特定したいときに用いる。</a:t>
            </a:r>
          </a:p>
          <a:p>
            <a:pPr eaLnBrk="1" hangingPunct="1"/>
            <a:endParaRPr lang="ja-JP" altLang="en-US" dirty="0" smtClean="0"/>
          </a:p>
          <a:p>
            <a:pPr eaLnBrk="1" hangingPunct="1"/>
            <a:r>
              <a:rPr lang="ja-JP" altLang="en-US" dirty="0" smtClean="0"/>
              <a:t>スライドは「溶液の混合比と収量」の散布図である。</a:t>
            </a:r>
          </a:p>
          <a:p>
            <a:pPr eaLnBrk="1" hangingPunct="1"/>
            <a:r>
              <a:rPr lang="ja-JP" altLang="en-US" dirty="0" smtClean="0"/>
              <a:t>　この散布図から，混合比が大きくなるほど，収量が増加する傾向と，</a:t>
            </a:r>
          </a:p>
          <a:p>
            <a:pPr eaLnBrk="1" hangingPunct="1"/>
            <a:r>
              <a:rPr lang="ja-JP" altLang="en-US" dirty="0" smtClean="0"/>
              <a:t>　混合比が，</a:t>
            </a:r>
            <a:r>
              <a:rPr lang="en-US" altLang="ja-JP" dirty="0" smtClean="0"/>
              <a:t>1</a:t>
            </a:r>
            <a:r>
              <a:rPr lang="ja-JP" altLang="en-US" dirty="0" smtClean="0"/>
              <a:t>～</a:t>
            </a:r>
            <a:r>
              <a:rPr lang="en-US" altLang="ja-JP" dirty="0" smtClean="0"/>
              <a:t>1.5%</a:t>
            </a:r>
            <a:r>
              <a:rPr lang="ja-JP" altLang="en-US" dirty="0" smtClean="0"/>
              <a:t>付近に集中していることが分かる。</a:t>
            </a:r>
          </a:p>
        </p:txBody>
      </p:sp>
      <p:sp>
        <p:nvSpPr>
          <p:cNvPr id="108548" name="スライド番号プレースホルダ 3"/>
          <p:cNvSpPr>
            <a:spLocks noGrp="1"/>
          </p:cNvSpPr>
          <p:nvPr>
            <p:ph type="sldNum" sz="quarter" idx="5"/>
          </p:nvPr>
        </p:nvSpPr>
        <p:spPr>
          <a:noFill/>
          <a:ln>
            <a:miter lim="800000"/>
            <a:headEnd/>
            <a:tailEnd/>
          </a:ln>
        </p:spPr>
        <p:txBody>
          <a:bodyPr/>
          <a:lstStyle/>
          <a:p>
            <a:fld id="{AFF1F9E4-BC82-41D1-90C6-F2711E6A3017}" type="slidenum">
              <a:rPr lang="en-US" altLang="ja-JP" smtClean="0">
                <a:ea typeface="ＭＳ Ｐゴシック" charset="-128"/>
              </a:rPr>
              <a:pPr/>
              <a:t>33</a:t>
            </a:fld>
            <a:endParaRPr lang="en-US" altLang="ja-JP" smtClean="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スライド イメージ プレースホルダ 1"/>
          <p:cNvSpPr>
            <a:spLocks noGrp="1" noRot="1" noChangeAspect="1" noTextEdit="1"/>
          </p:cNvSpPr>
          <p:nvPr>
            <p:ph type="sldImg"/>
          </p:nvPr>
        </p:nvSpPr>
        <p:spPr>
          <a:ln/>
        </p:spPr>
      </p:sp>
      <p:sp>
        <p:nvSpPr>
          <p:cNvPr id="109571" name="ノート プレースホルダ 2"/>
          <p:cNvSpPr>
            <a:spLocks noGrp="1"/>
          </p:cNvSpPr>
          <p:nvPr>
            <p:ph type="body" idx="1"/>
          </p:nvPr>
        </p:nvSpPr>
        <p:spPr>
          <a:noFill/>
        </p:spPr>
        <p:txBody>
          <a:bodyPr/>
          <a:lstStyle/>
          <a:p>
            <a:pPr eaLnBrk="1" hangingPunct="1"/>
            <a:r>
              <a:rPr lang="ja-JP" altLang="en-US" dirty="0" smtClean="0"/>
              <a:t>グラフとは，</a:t>
            </a:r>
            <a:endParaRPr lang="en-US" altLang="ja-JP" dirty="0" smtClean="0"/>
          </a:p>
          <a:p>
            <a:pPr eaLnBrk="1" hangingPunct="1"/>
            <a:r>
              <a:rPr lang="ja-JP" altLang="en-US" dirty="0" smtClean="0"/>
              <a:t>　データの時系列的な変化を確認したいときや，データの大きさを比較するときなどに，分かりやすい図形で表し，状態を把握するために使用することを説明する。</a:t>
            </a:r>
            <a:endParaRPr lang="en-US" altLang="ja-JP" dirty="0" smtClean="0"/>
          </a:p>
          <a:p>
            <a:pPr eaLnBrk="1" hangingPunct="1"/>
            <a:endParaRPr lang="en-US" altLang="ja-JP" dirty="0" smtClean="0"/>
          </a:p>
          <a:p>
            <a:pPr eaLnBrk="1" hangingPunct="1"/>
            <a:r>
              <a:rPr lang="ja-JP" altLang="en-US" dirty="0" smtClean="0"/>
              <a:t>グラフには多くの種類があり，</a:t>
            </a:r>
          </a:p>
          <a:p>
            <a:pPr eaLnBrk="1" hangingPunct="1"/>
            <a:r>
              <a:rPr lang="ja-JP" altLang="en-US" dirty="0" smtClean="0"/>
              <a:t>　代用的な例として，円グラフ，折れ線グラフ，棒グラフ，帯グラフを紹介する。</a:t>
            </a:r>
          </a:p>
        </p:txBody>
      </p:sp>
      <p:sp>
        <p:nvSpPr>
          <p:cNvPr id="109572" name="スライド番号プレースホルダ 3"/>
          <p:cNvSpPr>
            <a:spLocks noGrp="1"/>
          </p:cNvSpPr>
          <p:nvPr>
            <p:ph type="sldNum" sz="quarter" idx="5"/>
          </p:nvPr>
        </p:nvSpPr>
        <p:spPr>
          <a:noFill/>
          <a:ln>
            <a:miter lim="800000"/>
            <a:headEnd/>
            <a:tailEnd/>
          </a:ln>
        </p:spPr>
        <p:txBody>
          <a:bodyPr/>
          <a:lstStyle/>
          <a:p>
            <a:fld id="{709CD91C-8B6F-488F-81EB-A1E7578B4319}" type="slidenum">
              <a:rPr lang="en-US" altLang="ja-JP" smtClean="0">
                <a:ea typeface="ＭＳ Ｐゴシック" charset="-128"/>
              </a:rPr>
              <a:pPr/>
              <a:t>34</a:t>
            </a:fld>
            <a:endParaRPr lang="en-US" altLang="ja-JP" smtClean="0">
              <a:ea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スライド イメージ プレースホルダ 1"/>
          <p:cNvSpPr>
            <a:spLocks noGrp="1" noRot="1" noChangeAspect="1" noTextEdit="1"/>
          </p:cNvSpPr>
          <p:nvPr>
            <p:ph type="sldImg"/>
          </p:nvPr>
        </p:nvSpPr>
        <p:spPr>
          <a:ln/>
        </p:spPr>
      </p:sp>
      <p:sp>
        <p:nvSpPr>
          <p:cNvPr id="110595" name="ノート プレースホルダ 2"/>
          <p:cNvSpPr>
            <a:spLocks noGrp="1"/>
          </p:cNvSpPr>
          <p:nvPr>
            <p:ph type="body" idx="1"/>
          </p:nvPr>
        </p:nvSpPr>
        <p:spPr>
          <a:noFill/>
        </p:spPr>
        <p:txBody>
          <a:bodyPr/>
          <a:lstStyle/>
          <a:p>
            <a:pPr eaLnBrk="1" hangingPunct="1"/>
            <a:r>
              <a:rPr lang="ja-JP" altLang="en-US" dirty="0" smtClean="0"/>
              <a:t>管理図とは，</a:t>
            </a:r>
            <a:endParaRPr lang="en-US" altLang="ja-JP" dirty="0" smtClean="0"/>
          </a:p>
          <a:p>
            <a:pPr eaLnBrk="1" hangingPunct="1"/>
            <a:r>
              <a:rPr lang="ja-JP" altLang="en-US" dirty="0" smtClean="0"/>
              <a:t>　時間ごとの状態をグラフにプロットし，異常値の有無を把握するものであることを説明する。</a:t>
            </a:r>
            <a:endParaRPr lang="en-US" altLang="ja-JP" dirty="0" smtClean="0"/>
          </a:p>
          <a:p>
            <a:pPr eaLnBrk="1" hangingPunct="1"/>
            <a:endParaRPr lang="en-US" altLang="ja-JP" dirty="0" smtClean="0"/>
          </a:p>
          <a:p>
            <a:pPr eaLnBrk="1" hangingPunct="1"/>
            <a:r>
              <a:rPr lang="ja-JP" altLang="en-US" dirty="0" smtClean="0"/>
              <a:t>スライドは，工場排水を排水処理施設で処理した処理水の</a:t>
            </a:r>
            <a:r>
              <a:rPr lang="ja-JP" altLang="en-US" dirty="0" err="1" smtClean="0"/>
              <a:t>ｐ</a:t>
            </a:r>
            <a:r>
              <a:rPr lang="en-US" altLang="ja-JP" dirty="0" smtClean="0"/>
              <a:t>H</a:t>
            </a:r>
            <a:r>
              <a:rPr lang="ja-JP" altLang="en-US" dirty="0" smtClean="0"/>
              <a:t>測定値である。</a:t>
            </a:r>
            <a:endParaRPr lang="en-US" altLang="ja-JP" dirty="0" smtClean="0"/>
          </a:p>
          <a:p>
            <a:pPr eaLnBrk="1" hangingPunct="1"/>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管理限界線を超えたり，中心線の片側に連続したデータがあったり，連続して上昇，下降したりする場合，</a:t>
            </a: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異常な状態であることを説明する。</a:t>
            </a:r>
          </a:p>
          <a:p>
            <a:pPr eaLnBrk="1" hangingPunct="1"/>
            <a:endParaRPr lang="ja-JP" altLang="en-US" dirty="0" smtClean="0"/>
          </a:p>
        </p:txBody>
      </p:sp>
      <p:sp>
        <p:nvSpPr>
          <p:cNvPr id="110596" name="スライド番号プレースホルダ 3"/>
          <p:cNvSpPr>
            <a:spLocks noGrp="1"/>
          </p:cNvSpPr>
          <p:nvPr>
            <p:ph type="sldNum" sz="quarter" idx="5"/>
          </p:nvPr>
        </p:nvSpPr>
        <p:spPr>
          <a:noFill/>
          <a:ln>
            <a:miter lim="800000"/>
            <a:headEnd/>
            <a:tailEnd/>
          </a:ln>
        </p:spPr>
        <p:txBody>
          <a:bodyPr/>
          <a:lstStyle/>
          <a:p>
            <a:fld id="{76BF2F0B-C5F2-4A72-96D7-A6FCBF03A779}" type="slidenum">
              <a:rPr lang="en-US" altLang="ja-JP" smtClean="0">
                <a:ea typeface="ＭＳ Ｐゴシック" charset="-128"/>
              </a:rPr>
              <a:pPr/>
              <a:t>35</a:t>
            </a:fld>
            <a:endParaRPr lang="en-US" altLang="ja-JP" smtClean="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 1"/>
          <p:cNvSpPr>
            <a:spLocks noGrp="1" noRot="1" noChangeAspect="1" noTextEdit="1"/>
          </p:cNvSpPr>
          <p:nvPr>
            <p:ph type="sldImg"/>
          </p:nvPr>
        </p:nvSpPr>
        <p:spPr>
          <a:ln/>
        </p:spPr>
      </p:sp>
      <p:sp>
        <p:nvSpPr>
          <p:cNvPr id="112643" name="ノート プレースホルダ 2"/>
          <p:cNvSpPr>
            <a:spLocks noGrp="1"/>
          </p:cNvSpPr>
          <p:nvPr>
            <p:ph type="body" idx="1"/>
          </p:nvPr>
        </p:nvSpPr>
        <p:spPr>
          <a:noFill/>
        </p:spPr>
        <p:txBody>
          <a:bodyPr/>
          <a:lstStyle/>
          <a:p>
            <a:pPr eaLnBrk="1" hangingPunct="1"/>
            <a:r>
              <a:rPr lang="ja-JP" altLang="en-US" dirty="0" smtClean="0"/>
              <a:t>層別とは，</a:t>
            </a:r>
            <a:endParaRPr lang="en-US" altLang="ja-JP" dirty="0" smtClean="0"/>
          </a:p>
          <a:p>
            <a:pPr eaLnBrk="1" hangingPunct="1"/>
            <a:r>
              <a:rPr lang="ja-JP" altLang="en-US" dirty="0" smtClean="0"/>
              <a:t>　データを共通点を持つ層に分割することで，データの特徴をはっきりさせるためのものであることを説明する。</a:t>
            </a:r>
            <a:endParaRPr lang="en-US" altLang="ja-JP" dirty="0" smtClean="0"/>
          </a:p>
        </p:txBody>
      </p:sp>
      <p:sp>
        <p:nvSpPr>
          <p:cNvPr id="112644" name="スライド番号プレースホルダ 3"/>
          <p:cNvSpPr>
            <a:spLocks noGrp="1"/>
          </p:cNvSpPr>
          <p:nvPr>
            <p:ph type="sldNum" sz="quarter" idx="5"/>
          </p:nvPr>
        </p:nvSpPr>
        <p:spPr>
          <a:noFill/>
          <a:ln>
            <a:miter lim="800000"/>
            <a:headEnd/>
            <a:tailEnd/>
          </a:ln>
        </p:spPr>
        <p:txBody>
          <a:bodyPr/>
          <a:lstStyle/>
          <a:p>
            <a:fld id="{F6230886-134C-41EA-BA5A-93A93EC9BBE9}" type="slidenum">
              <a:rPr lang="en-US" altLang="ja-JP" smtClean="0">
                <a:ea typeface="ＭＳ Ｐゴシック" charset="-128"/>
              </a:rPr>
              <a:pPr/>
              <a:t>36</a:t>
            </a:fld>
            <a:endParaRPr lang="en-US" altLang="ja-JP"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スライド イメージ プレースホルダ 1"/>
          <p:cNvSpPr>
            <a:spLocks noGrp="1" noRot="1" noChangeAspect="1" noTextEdit="1"/>
          </p:cNvSpPr>
          <p:nvPr>
            <p:ph type="sldImg"/>
          </p:nvPr>
        </p:nvSpPr>
        <p:spPr>
          <a:ln/>
        </p:spPr>
      </p:sp>
      <p:sp>
        <p:nvSpPr>
          <p:cNvPr id="113667" name="ノート プレースホルダ 2"/>
          <p:cNvSpPr>
            <a:spLocks noGrp="1"/>
          </p:cNvSpPr>
          <p:nvPr>
            <p:ph type="body" idx="1"/>
          </p:nvPr>
        </p:nvSpPr>
        <p:spPr>
          <a:noFill/>
        </p:spPr>
        <p:txBody>
          <a:bodyPr/>
          <a:lstStyle/>
          <a:p>
            <a:pPr eaLnBrk="1" hangingPunct="1"/>
            <a:r>
              <a:rPr lang="ja-JP" altLang="en-US" dirty="0" smtClean="0"/>
              <a:t>品質管理（</a:t>
            </a:r>
            <a:r>
              <a:rPr lang="en-US" altLang="ja-JP" dirty="0" smtClean="0"/>
              <a:t>QC</a:t>
            </a:r>
            <a:r>
              <a:rPr lang="ja-JP" altLang="en-US" dirty="0" smtClean="0"/>
              <a:t>）は，主に製造・検査部門で実施されてきたが，</a:t>
            </a:r>
          </a:p>
          <a:p>
            <a:pPr eaLnBrk="1" hangingPunct="1"/>
            <a:r>
              <a:rPr lang="ja-JP" altLang="en-US" dirty="0" smtClean="0"/>
              <a:t>企業全体での改善活動を目的として，総合的（全社的）品質管理（</a:t>
            </a:r>
            <a:r>
              <a:rPr lang="en-US" altLang="ja-JP" dirty="0" smtClean="0"/>
              <a:t>TQC</a:t>
            </a:r>
            <a:r>
              <a:rPr lang="ja-JP" altLang="en-US" dirty="0" smtClean="0"/>
              <a:t>）が行われるようになった。</a:t>
            </a:r>
          </a:p>
          <a:p>
            <a:pPr eaLnBrk="1" hangingPunct="1"/>
            <a:endParaRPr lang="ja-JP" altLang="en-US" dirty="0" smtClean="0"/>
          </a:p>
          <a:p>
            <a:pPr eaLnBrk="1" hangingPunct="1"/>
            <a:r>
              <a:rPr lang="ja-JP" altLang="en-US" dirty="0" smtClean="0"/>
              <a:t>そのため，企画・設計・計画等の部門では，</a:t>
            </a:r>
          </a:p>
          <a:p>
            <a:pPr eaLnBrk="1" hangingPunct="1"/>
            <a:r>
              <a:rPr lang="ja-JP" altLang="en-US" dirty="0" smtClean="0"/>
              <a:t>製造・検査部門で行っている数値データを取り扱う「</a:t>
            </a:r>
            <a:r>
              <a:rPr lang="en-US" altLang="ja-JP" dirty="0" smtClean="0"/>
              <a:t>QC</a:t>
            </a:r>
            <a:r>
              <a:rPr lang="ja-JP" altLang="en-US" dirty="0" smtClean="0"/>
              <a:t>七つ道具」だけではなく，</a:t>
            </a:r>
          </a:p>
          <a:p>
            <a:pPr eaLnBrk="1" hangingPunct="1"/>
            <a:r>
              <a:rPr lang="ja-JP" altLang="en-US" dirty="0" smtClean="0"/>
              <a:t>言語データを取り扱う，「新</a:t>
            </a:r>
            <a:r>
              <a:rPr lang="en-US" altLang="ja-JP" dirty="0" smtClean="0"/>
              <a:t>QC</a:t>
            </a:r>
            <a:r>
              <a:rPr lang="ja-JP" altLang="en-US" dirty="0" smtClean="0"/>
              <a:t>七つ道具」が考えられたことを説明する。</a:t>
            </a:r>
          </a:p>
        </p:txBody>
      </p:sp>
      <p:sp>
        <p:nvSpPr>
          <p:cNvPr id="113668" name="スライド番号プレースホルダ 3"/>
          <p:cNvSpPr>
            <a:spLocks noGrp="1"/>
          </p:cNvSpPr>
          <p:nvPr>
            <p:ph type="sldNum" sz="quarter" idx="5"/>
          </p:nvPr>
        </p:nvSpPr>
        <p:spPr>
          <a:noFill/>
          <a:ln>
            <a:miter lim="800000"/>
            <a:headEnd/>
            <a:tailEnd/>
          </a:ln>
        </p:spPr>
        <p:txBody>
          <a:bodyPr/>
          <a:lstStyle/>
          <a:p>
            <a:fld id="{26A7EFCA-4648-4ABF-839A-D585BB5C5B81}" type="slidenum">
              <a:rPr lang="en-US" altLang="ja-JP" smtClean="0">
                <a:ea typeface="ＭＳ Ｐゴシック" charset="-128"/>
              </a:rPr>
              <a:pPr/>
              <a:t>37</a:t>
            </a:fld>
            <a:endParaRPr lang="en-US" altLang="ja-JP" smtClean="0">
              <a:ea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スライド イメージ プレースホルダ 1"/>
          <p:cNvSpPr>
            <a:spLocks noGrp="1" noRot="1" noChangeAspect="1" noTextEdit="1"/>
          </p:cNvSpPr>
          <p:nvPr>
            <p:ph type="sldImg"/>
          </p:nvPr>
        </p:nvSpPr>
        <p:spPr>
          <a:ln/>
        </p:spPr>
      </p:sp>
      <p:sp>
        <p:nvSpPr>
          <p:cNvPr id="176131" name="ノート プレースホルダ 2"/>
          <p:cNvSpPr>
            <a:spLocks noGrp="1"/>
          </p:cNvSpPr>
          <p:nvPr>
            <p:ph type="body" idx="1"/>
          </p:nvPr>
        </p:nvSpPr>
        <p:spPr>
          <a:noFill/>
        </p:spPr>
        <p:txBody>
          <a:bodyPr/>
          <a:lstStyle/>
          <a:p>
            <a:pPr eaLnBrk="1" hangingPunct="1"/>
            <a:r>
              <a:rPr lang="ja-JP" altLang="en-US" dirty="0" smtClean="0"/>
              <a:t>新</a:t>
            </a:r>
            <a:r>
              <a:rPr lang="en-US" altLang="ja-JP" dirty="0" smtClean="0"/>
              <a:t>QC</a:t>
            </a:r>
            <a:r>
              <a:rPr lang="ja-JP" altLang="en-US" dirty="0" smtClean="0"/>
              <a:t>七つ</a:t>
            </a:r>
            <a:r>
              <a:rPr lang="ja-JP" altLang="en-US" dirty="0" smtClean="0"/>
              <a:t>道具には，</a:t>
            </a:r>
          </a:p>
          <a:p>
            <a:pPr eaLnBrk="1" hangingPunct="1"/>
            <a:r>
              <a:rPr lang="ja-JP" altLang="en-US" dirty="0" smtClean="0"/>
              <a:t>「</a:t>
            </a:r>
            <a:r>
              <a:rPr lang="ja-JP" altLang="en-US" sz="1600" dirty="0" smtClean="0">
                <a:latin typeface="HG丸ｺﾞｼｯｸM-PRO" pitchFamily="50" charset="-128"/>
                <a:ea typeface="HG丸ｺﾞｼｯｸM-PRO" pitchFamily="50" charset="-128"/>
              </a:rPr>
              <a:t>連関図法」「親和図法」「系統図法」「マトリックス図法」「マトリックスデータ解析法」</a:t>
            </a:r>
          </a:p>
          <a:p>
            <a:pPr eaLnBrk="1" hangingPunct="1"/>
            <a:r>
              <a:rPr lang="ja-JP" altLang="en-US" sz="1600" dirty="0" smtClean="0">
                <a:latin typeface="HG丸ｺﾞｼｯｸM-PRO" pitchFamily="50" charset="-128"/>
                <a:ea typeface="HG丸ｺﾞｼｯｸM-PRO" pitchFamily="50" charset="-128"/>
              </a:rPr>
              <a:t>「</a:t>
            </a:r>
            <a:r>
              <a:rPr lang="en-US" altLang="ja-JP" sz="1600" dirty="0" smtClean="0">
                <a:latin typeface="HG丸ｺﾞｼｯｸM-PRO" pitchFamily="50" charset="-128"/>
                <a:ea typeface="HG丸ｺﾞｼｯｸM-PRO" pitchFamily="50" charset="-128"/>
              </a:rPr>
              <a:t>PDPC</a:t>
            </a:r>
            <a:r>
              <a:rPr lang="ja-JP" altLang="en-US" sz="1600" dirty="0" smtClean="0">
                <a:latin typeface="HG丸ｺﾞｼｯｸM-PRO" pitchFamily="50" charset="-128"/>
                <a:ea typeface="HG丸ｺﾞｼｯｸM-PRO" pitchFamily="50" charset="-128"/>
              </a:rPr>
              <a:t>法（過程決定計画図）」「アローダイアグラム図」の</a:t>
            </a:r>
            <a:r>
              <a:rPr lang="ja-JP" altLang="en-US" dirty="0" smtClean="0"/>
              <a:t>七つがあることを説明する。</a:t>
            </a:r>
          </a:p>
        </p:txBody>
      </p:sp>
      <p:sp>
        <p:nvSpPr>
          <p:cNvPr id="17613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A7E45CB-EA71-4733-A278-FB2D1650DA79}" type="slidenum">
              <a:rPr lang="en-US" altLang="ja-JP" sz="1200"/>
              <a:pPr algn="r"/>
              <a:t>38</a:t>
            </a:fld>
            <a:endParaRPr lang="en-US" altLang="ja-JP"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スライド イメージ プレースホルダ 1"/>
          <p:cNvSpPr>
            <a:spLocks noGrp="1" noRot="1" noChangeAspect="1" noTextEdit="1"/>
          </p:cNvSpPr>
          <p:nvPr>
            <p:ph type="sldImg"/>
          </p:nvPr>
        </p:nvSpPr>
        <p:spPr>
          <a:ln/>
        </p:spPr>
      </p:sp>
      <p:sp>
        <p:nvSpPr>
          <p:cNvPr id="174083" name="ノート プレースホルダ 2"/>
          <p:cNvSpPr>
            <a:spLocks noGrp="1"/>
          </p:cNvSpPr>
          <p:nvPr>
            <p:ph type="body" idx="1"/>
          </p:nvPr>
        </p:nvSpPr>
        <p:spPr>
          <a:noFill/>
        </p:spPr>
        <p:txBody>
          <a:bodyPr/>
          <a:lstStyle/>
          <a:p>
            <a:pPr eaLnBrk="1" hangingPunct="1"/>
            <a:r>
              <a:rPr lang="ja-JP" altLang="en-US" dirty="0" smtClean="0"/>
              <a:t>そして，「</a:t>
            </a:r>
            <a:r>
              <a:rPr lang="en-US" altLang="ja-JP" dirty="0" smtClean="0"/>
              <a:t>QC</a:t>
            </a:r>
            <a:r>
              <a:rPr lang="ja-JP" altLang="en-US" dirty="0" smtClean="0"/>
              <a:t>七つ道具」と「新</a:t>
            </a:r>
            <a:r>
              <a:rPr lang="en-US" altLang="ja-JP" dirty="0" smtClean="0"/>
              <a:t>QC</a:t>
            </a:r>
            <a:r>
              <a:rPr lang="ja-JP" altLang="en-US" dirty="0" smtClean="0"/>
              <a:t>七つ</a:t>
            </a:r>
            <a:r>
              <a:rPr lang="ja-JP" altLang="en-US" dirty="0" smtClean="0"/>
              <a:t>道具」の大きな違いについて，</a:t>
            </a:r>
            <a:endParaRPr lang="en-US" altLang="ja-JP" dirty="0" smtClean="0"/>
          </a:p>
          <a:p>
            <a:pPr eaLnBrk="1" hangingPunct="1"/>
            <a:r>
              <a:rPr lang="ja-JP" altLang="en-US" dirty="0" smtClean="0"/>
              <a:t>　取り扱うデータ（数値と言語）</a:t>
            </a:r>
          </a:p>
          <a:p>
            <a:pPr eaLnBrk="1" hangingPunct="1"/>
            <a:r>
              <a:rPr lang="ja-JP" altLang="en-US" dirty="0" smtClean="0"/>
              <a:t>　管理の手法（定量的と定性的）</a:t>
            </a:r>
          </a:p>
          <a:p>
            <a:pPr eaLnBrk="1" hangingPunct="1"/>
            <a:r>
              <a:rPr lang="ja-JP" altLang="en-US" dirty="0" smtClean="0"/>
              <a:t>　管理する部門（製造・検査部門と企画・設計・計画部門）</a:t>
            </a:r>
          </a:p>
          <a:p>
            <a:pPr eaLnBrk="1" hangingPunct="1"/>
            <a:r>
              <a:rPr lang="ja-JP" altLang="en-US" dirty="0" smtClean="0"/>
              <a:t>について説明する。</a:t>
            </a:r>
          </a:p>
          <a:p>
            <a:pPr eaLnBrk="1" hangingPunct="1"/>
            <a:r>
              <a:rPr lang="ja-JP" altLang="en-US" dirty="0" smtClean="0"/>
              <a:t>　問題の把握から解決までで使いやすい手法として定めたもの</a:t>
            </a:r>
            <a:endParaRPr lang="en-US" altLang="ja-JP" dirty="0" smtClean="0"/>
          </a:p>
          <a:p>
            <a:pPr eaLnBrk="1" hangingPunct="1"/>
            <a:r>
              <a:rPr lang="ja-JP" altLang="en-US" dirty="0" smtClean="0"/>
              <a:t>　データを定量的に管理するもの</a:t>
            </a:r>
            <a:endParaRPr lang="en-US" altLang="ja-JP" dirty="0" smtClean="0"/>
          </a:p>
          <a:p>
            <a:pPr eaLnBrk="1" hangingPunct="1"/>
            <a:r>
              <a:rPr lang="ja-JP" altLang="en-US" dirty="0" smtClean="0"/>
              <a:t>　数値データを主として取り扱うもの</a:t>
            </a:r>
            <a:endParaRPr lang="en-US" altLang="ja-JP" dirty="0" smtClean="0"/>
          </a:p>
          <a:p>
            <a:pPr eaLnBrk="1" hangingPunct="1"/>
            <a:r>
              <a:rPr lang="ja-JP" altLang="en-US" dirty="0" smtClean="0"/>
              <a:t>であることを説明する。</a:t>
            </a:r>
          </a:p>
        </p:txBody>
      </p:sp>
      <p:sp>
        <p:nvSpPr>
          <p:cNvPr id="174084"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65576D2-0202-453D-9AD6-B99C764B6323}" type="slidenum">
              <a:rPr lang="en-US" altLang="ja-JP" sz="1200"/>
              <a:pPr algn="r"/>
              <a:t>39</a:t>
            </a:fld>
            <a:endParaRPr lang="en-US" altLang="ja-JP"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スライド イメージ プレースホルダ 1"/>
          <p:cNvSpPr>
            <a:spLocks noGrp="1" noRot="1" noChangeAspect="1" noTextEdit="1"/>
          </p:cNvSpPr>
          <p:nvPr>
            <p:ph type="sldImg"/>
          </p:nvPr>
        </p:nvSpPr>
        <p:spPr>
          <a:ln/>
        </p:spPr>
      </p:sp>
      <p:sp>
        <p:nvSpPr>
          <p:cNvPr id="160771" name="ノート プレースホルダ 2"/>
          <p:cNvSpPr>
            <a:spLocks noGrp="1"/>
          </p:cNvSpPr>
          <p:nvPr>
            <p:ph type="body" idx="1"/>
          </p:nvPr>
        </p:nvSpPr>
        <p:spPr>
          <a:noFill/>
        </p:spPr>
        <p:txBody>
          <a:bodyPr/>
          <a:lstStyle/>
          <a:p>
            <a:pPr eaLnBrk="1" hangingPunct="1"/>
            <a:r>
              <a:rPr lang="ja-JP" altLang="en-US" sz="1600" dirty="0" smtClean="0">
                <a:latin typeface="HG丸ｺﾞｼｯｸM-PRO" pitchFamily="50" charset="-128"/>
                <a:ea typeface="HG丸ｺﾞｼｯｸM-PRO" pitchFamily="50" charset="-128"/>
              </a:rPr>
              <a:t>「</a:t>
            </a:r>
            <a:r>
              <a:rPr lang="en-US" altLang="ja-JP" sz="1600" dirty="0" smtClean="0">
                <a:latin typeface="HG丸ｺﾞｼｯｸM-PRO" pitchFamily="50" charset="-128"/>
                <a:ea typeface="HG丸ｺﾞｼｯｸM-PRO" pitchFamily="50" charset="-128"/>
              </a:rPr>
              <a:t>ISO9000</a:t>
            </a:r>
            <a:r>
              <a:rPr lang="ja-JP" altLang="en-US" sz="1600" dirty="0" smtClean="0">
                <a:latin typeface="HG丸ｺﾞｼｯｸM-PRO" pitchFamily="50" charset="-128"/>
                <a:ea typeface="HG丸ｺﾞｼｯｸM-PRO" pitchFamily="50" charset="-128"/>
              </a:rPr>
              <a:t>」および「</a:t>
            </a:r>
            <a:r>
              <a:rPr lang="en-US" altLang="ja-JP" sz="1600" dirty="0" smtClean="0">
                <a:latin typeface="HG丸ｺﾞｼｯｸM-PRO" pitchFamily="50" charset="-128"/>
                <a:ea typeface="HG丸ｺﾞｼｯｸM-PRO" pitchFamily="50" charset="-128"/>
              </a:rPr>
              <a:t>JIS Q9000</a:t>
            </a:r>
            <a:r>
              <a:rPr lang="ja-JP" altLang="en-US" sz="1600" dirty="0" smtClean="0">
                <a:latin typeface="HG丸ｺﾞｼｯｸM-PRO" pitchFamily="50" charset="-128"/>
                <a:ea typeface="HG丸ｺﾞｼｯｸM-PRO" pitchFamily="50" charset="-128"/>
              </a:rPr>
              <a:t>」において，</a:t>
            </a:r>
            <a:endParaRPr lang="ja-JP" altLang="en-US" dirty="0" smtClean="0"/>
          </a:p>
          <a:p>
            <a:pPr eaLnBrk="1" hangingPunct="1"/>
            <a:r>
              <a:rPr lang="ja-JP" altLang="en-US" dirty="0" smtClean="0"/>
              <a:t>品質とは，</a:t>
            </a:r>
          </a:p>
          <a:p>
            <a:pPr eaLnBrk="1" hangingPunct="1"/>
            <a:r>
              <a:rPr lang="ja-JP" altLang="en-US" dirty="0" smtClean="0"/>
              <a:t>　「</a:t>
            </a:r>
            <a:r>
              <a:rPr lang="ja-JP" altLang="en-US" sz="1600" dirty="0" smtClean="0">
                <a:latin typeface="HG丸ｺﾞｼｯｸM-PRO" pitchFamily="50" charset="-128"/>
                <a:ea typeface="HG丸ｺﾞｼｯｸM-PRO" pitchFamily="50" charset="-128"/>
              </a:rPr>
              <a:t>本来備わっている特性の集まりが，要求事項を満たす程度」</a:t>
            </a:r>
            <a:r>
              <a:rPr lang="ja-JP" altLang="en-US" dirty="0" smtClean="0"/>
              <a:t>　</a:t>
            </a:r>
          </a:p>
          <a:p>
            <a:pPr eaLnBrk="1" hangingPunct="1"/>
            <a:r>
              <a:rPr lang="ja-JP" altLang="en-US" dirty="0" smtClean="0"/>
              <a:t>品質管理とは，</a:t>
            </a:r>
            <a:endParaRPr lang="en-US" altLang="ja-JP" dirty="0" smtClean="0"/>
          </a:p>
          <a:p>
            <a:pPr eaLnBrk="1" hangingPunct="1"/>
            <a:r>
              <a:rPr lang="ja-JP" altLang="en-US" dirty="0" smtClean="0"/>
              <a:t>　「</a:t>
            </a:r>
            <a:r>
              <a:rPr lang="ja-JP" altLang="en-US" sz="1800" dirty="0" smtClean="0">
                <a:latin typeface="HG丸ｺﾞｼｯｸM-PRO" pitchFamily="50" charset="-128"/>
                <a:ea typeface="HG丸ｺﾞｼｯｸM-PRO" pitchFamily="50" charset="-128"/>
              </a:rPr>
              <a:t>品質要求事項を満たすことに焦点を合わせた品質マネジメントの一部」</a:t>
            </a:r>
          </a:p>
          <a:p>
            <a:pPr eaLnBrk="1" hangingPunct="1"/>
            <a:r>
              <a:rPr lang="ja-JP" altLang="en-US" dirty="0" smtClean="0"/>
              <a:t>と定義されていることとともに，</a:t>
            </a:r>
          </a:p>
          <a:p>
            <a:pPr eaLnBrk="1" hangingPunct="1"/>
            <a:r>
              <a:rPr lang="ja-JP" altLang="en-US" dirty="0" smtClean="0"/>
              <a:t>品質管理の基本的な考え方は，さまざまな分野・職種で共通して必要となることを説明する。</a:t>
            </a:r>
          </a:p>
        </p:txBody>
      </p:sp>
      <p:sp>
        <p:nvSpPr>
          <p:cNvPr id="16077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7D6DAE0-D38B-465E-A5A0-B71F2F6DB01A}" type="slidenum">
              <a:rPr lang="en-US" altLang="ja-JP" sz="1200"/>
              <a:pPr algn="r"/>
              <a:t>4</a:t>
            </a:fld>
            <a:endParaRPr lang="en-US" altLang="ja-JP"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31"/>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957263"/>
            <a:fld id="{C599BAFE-45D7-440E-A3DD-09BA858159D8}" type="slidenum">
              <a:rPr lang="en-US" altLang="ja-JP" sz="1200"/>
              <a:pPr algn="r" defTabSz="957263"/>
              <a:t>40</a:t>
            </a:fld>
            <a:endParaRPr lang="en-US" altLang="ja-JP" sz="120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４</a:t>
            </a:r>
            <a:r>
              <a:rPr lang="en-US" altLang="ja-JP" dirty="0" smtClean="0"/>
              <a:t>S</a:t>
            </a:r>
            <a:r>
              <a:rPr lang="ja-JP" altLang="en-US" dirty="0" smtClean="0"/>
              <a:t>・５Ｓは，日本で始まった啓発活動であり、一般に製造業やサービス業などで取り入れられている。</a:t>
            </a:r>
            <a:endParaRPr lang="en-US" altLang="ja-JP" dirty="0" smtClean="0"/>
          </a:p>
          <a:p>
            <a:pPr eaLnBrk="1" hangingPunct="1"/>
            <a:r>
              <a:rPr lang="ja-JP" altLang="en-US" dirty="0" smtClean="0"/>
              <a:t>「</a:t>
            </a:r>
            <a:r>
              <a:rPr lang="en-US" altLang="ja-JP" dirty="0" smtClean="0"/>
              <a:t>JIS Z8141</a:t>
            </a:r>
            <a:r>
              <a:rPr lang="ja-JP" altLang="en-US" dirty="0" smtClean="0"/>
              <a:t>　生産管理用語」及び「実教出版：工業管理技術」、「品質管理検定（</a:t>
            </a:r>
            <a:r>
              <a:rPr lang="en-US" altLang="ja-JP" dirty="0" smtClean="0"/>
              <a:t>QC</a:t>
            </a:r>
            <a:r>
              <a:rPr lang="ja-JP" altLang="en-US" dirty="0" smtClean="0"/>
              <a:t>検定）４級の手引き」などにも記載され，</a:t>
            </a:r>
            <a:endParaRPr lang="en-US" altLang="ja-JP" dirty="0" smtClean="0"/>
          </a:p>
          <a:p>
            <a:pPr eaLnBrk="1" hangingPunct="1"/>
            <a:r>
              <a:rPr lang="ja-JP" altLang="en-US" dirty="0" smtClean="0"/>
              <a:t>ＱＣとともに活動している企業が多い。</a:t>
            </a:r>
            <a:endParaRPr lang="en-US" altLang="ja-JP"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9C432B9C-ED52-48CD-92EA-A986830F2FC2}" type="slidenum">
              <a:rPr lang="en-US" altLang="ja-JP" sz="1300"/>
              <a:pPr algn="r" defTabSz="966788"/>
              <a:t>41</a:t>
            </a:fld>
            <a:endParaRPr lang="en-US" altLang="ja-JP" sz="130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p:spPr>
        <p:txBody>
          <a:bodyPr/>
          <a:lstStyle/>
          <a:p>
            <a:pPr eaLnBrk="1" hangingPunct="1"/>
            <a:r>
              <a:rPr kumimoji="0" lang="ja-JP" altLang="en-US" dirty="0" smtClean="0"/>
              <a:t>４</a:t>
            </a:r>
            <a:r>
              <a:rPr kumimoji="0" lang="en-US" altLang="ja-JP" dirty="0" smtClean="0"/>
              <a:t>S</a:t>
            </a:r>
            <a:r>
              <a:rPr kumimoji="0" lang="ja-JP" altLang="en-US" dirty="0" smtClean="0"/>
              <a:t>とは，「整理」・「整頓」・「清掃」・「清潔」の頭文字の</a:t>
            </a:r>
            <a:r>
              <a:rPr kumimoji="0" lang="en-US" altLang="ja-JP" dirty="0" smtClean="0"/>
              <a:t>S</a:t>
            </a:r>
            <a:r>
              <a:rPr kumimoji="0" lang="ja-JP" altLang="en-US" dirty="0" smtClean="0"/>
              <a:t>を合わせた言葉であることを説明する。</a:t>
            </a:r>
            <a:endParaRPr kumimoji="0" lang="en-US" altLang="ja-JP" dirty="0" smtClean="0"/>
          </a:p>
          <a:p>
            <a:pPr eaLnBrk="1" hangingPunct="1"/>
            <a:r>
              <a:rPr kumimoji="0" lang="ja-JP" altLang="en-US" dirty="0" smtClean="0"/>
              <a:t>整理とは，「</a:t>
            </a:r>
            <a:r>
              <a:rPr kumimoji="0" lang="ja-JP" altLang="ja-JP" dirty="0" smtClean="0"/>
              <a:t>必要なもの</a:t>
            </a:r>
            <a:r>
              <a:rPr kumimoji="0" lang="ja-JP" altLang="en-US" dirty="0" smtClean="0"/>
              <a:t>」</a:t>
            </a:r>
            <a:r>
              <a:rPr kumimoji="0" lang="ja-JP" altLang="ja-JP" dirty="0" smtClean="0"/>
              <a:t>と</a:t>
            </a:r>
            <a:r>
              <a:rPr kumimoji="0" lang="ja-JP" altLang="en-US" dirty="0" smtClean="0"/>
              <a:t>「</a:t>
            </a:r>
            <a:r>
              <a:rPr kumimoji="0" lang="ja-JP" altLang="ja-JP" dirty="0" smtClean="0"/>
              <a:t>不要なもの</a:t>
            </a:r>
            <a:r>
              <a:rPr kumimoji="0" lang="ja-JP" altLang="en-US" dirty="0" smtClean="0"/>
              <a:t>」</a:t>
            </a:r>
            <a:r>
              <a:rPr kumimoji="0" lang="ja-JP" altLang="ja-JP" dirty="0" smtClean="0"/>
              <a:t>を区別し</a:t>
            </a:r>
            <a:r>
              <a:rPr kumimoji="0" lang="ja-JP" altLang="en-US" dirty="0" smtClean="0"/>
              <a:t>，「</a:t>
            </a:r>
            <a:r>
              <a:rPr kumimoji="0" lang="ja-JP" altLang="ja-JP" dirty="0" smtClean="0"/>
              <a:t>不要なもの</a:t>
            </a:r>
            <a:r>
              <a:rPr kumimoji="0" lang="ja-JP" altLang="en-US" dirty="0" smtClean="0"/>
              <a:t>」</a:t>
            </a:r>
            <a:r>
              <a:rPr kumimoji="0" lang="ja-JP" altLang="ja-JP" dirty="0" smtClean="0"/>
              <a:t>を捨てる</a:t>
            </a:r>
            <a:r>
              <a:rPr kumimoji="0" lang="ja-JP" altLang="en-US" dirty="0" smtClean="0"/>
              <a:t>こと。「いつか使うかもしれない」ものも，</a:t>
            </a:r>
            <a:r>
              <a:rPr kumimoji="0" lang="ja-JP" altLang="en-US" dirty="0" smtClean="0">
                <a:solidFill>
                  <a:srgbClr val="FF9933"/>
                </a:solidFill>
              </a:rPr>
              <a:t>思い切って捨てる</a:t>
            </a:r>
            <a:r>
              <a:rPr kumimoji="0" lang="ja-JP" altLang="en-US" dirty="0" smtClean="0"/>
              <a:t>ことであることを説明する。</a:t>
            </a:r>
            <a:endParaRPr kumimoji="0" lang="en-US" altLang="ja-JP" dirty="0" smtClean="0"/>
          </a:p>
          <a:p>
            <a:pPr eaLnBrk="1" hangingPunct="1"/>
            <a:r>
              <a:rPr kumimoji="0" lang="ja-JP" altLang="en-US" dirty="0" smtClean="0"/>
              <a:t>整頓とは，決められた物を決められた場所に置き，必要な時にいつでも取り出せる状態（配置・収納）にすること</a:t>
            </a:r>
            <a:endParaRPr kumimoji="0" lang="en-US" altLang="ja-JP" dirty="0" smtClean="0"/>
          </a:p>
          <a:p>
            <a:pPr eaLnBrk="1" hangingPunct="1"/>
            <a:r>
              <a:rPr kumimoji="0" lang="ja-JP" altLang="en-US" dirty="0" smtClean="0"/>
              <a:t>であることを説明する。</a:t>
            </a:r>
            <a:endParaRPr kumimoji="0" lang="en-US" altLang="ja-JP" dirty="0" smtClean="0"/>
          </a:p>
          <a:p>
            <a:pPr eaLnBrk="1" hangingPunct="1"/>
            <a:r>
              <a:rPr kumimoji="0" lang="ja-JP" altLang="en-US" dirty="0" smtClean="0"/>
              <a:t>清掃とは，常に作業場所や衣類・装備に汚れや傷等がないようにすることであることを説明する。</a:t>
            </a:r>
            <a:endParaRPr kumimoji="0" lang="en-US" altLang="ja-JP" dirty="0" smtClean="0"/>
          </a:p>
          <a:p>
            <a:pPr eaLnBrk="1" hangingPunct="1"/>
            <a:r>
              <a:rPr kumimoji="0" lang="ja-JP" altLang="en-US" dirty="0" smtClean="0"/>
              <a:t>清潔とは，整理・整頓・掃除を維持して清潔に保つことであることを説明する。</a:t>
            </a:r>
            <a:endParaRPr kumimoji="0" lang="en-US" altLang="ja-JP" dirty="0" smtClean="0"/>
          </a:p>
          <a:p>
            <a:pPr eaLnBrk="1" hangingPunct="1"/>
            <a:r>
              <a:rPr kumimoji="0" lang="ja-JP" altLang="ja-JP" dirty="0" smtClean="0"/>
              <a:t>これらを徹底</a:t>
            </a:r>
            <a:r>
              <a:rPr kumimoji="0" lang="ja-JP" altLang="en-US" dirty="0" smtClean="0"/>
              <a:t>することで，</a:t>
            </a:r>
            <a:r>
              <a:rPr kumimoji="0" lang="ja-JP" altLang="ja-JP" dirty="0" smtClean="0"/>
              <a:t>職場をより快適</a:t>
            </a:r>
            <a:r>
              <a:rPr kumimoji="0" lang="ja-JP" altLang="en-US" dirty="0" smtClean="0"/>
              <a:t>で</a:t>
            </a:r>
            <a:r>
              <a:rPr kumimoji="0" lang="ja-JP" altLang="ja-JP" dirty="0" smtClean="0">
                <a:solidFill>
                  <a:srgbClr val="FFFF00"/>
                </a:solidFill>
              </a:rPr>
              <a:t>安全</a:t>
            </a:r>
            <a:r>
              <a:rPr kumimoji="0" lang="ja-JP" altLang="ja-JP" dirty="0" smtClean="0"/>
              <a:t>なもの</a:t>
            </a:r>
            <a:r>
              <a:rPr kumimoji="0" lang="ja-JP" altLang="en-US" dirty="0" smtClean="0"/>
              <a:t>とし，</a:t>
            </a:r>
            <a:r>
              <a:rPr kumimoji="0" lang="ja-JP" altLang="ja-JP" dirty="0" smtClean="0"/>
              <a:t>生産やサービスの</a:t>
            </a:r>
            <a:r>
              <a:rPr kumimoji="0" lang="ja-JP" altLang="ja-JP" dirty="0" smtClean="0">
                <a:solidFill>
                  <a:srgbClr val="FFFF00"/>
                </a:solidFill>
              </a:rPr>
              <a:t>効率化</a:t>
            </a:r>
            <a:r>
              <a:rPr kumimoji="0" lang="ja-JP" altLang="ja-JP" dirty="0" smtClean="0"/>
              <a:t>や</a:t>
            </a:r>
            <a:r>
              <a:rPr kumimoji="0" lang="ja-JP" altLang="ja-JP" dirty="0" smtClean="0">
                <a:solidFill>
                  <a:srgbClr val="FFFF00"/>
                </a:solidFill>
              </a:rPr>
              <a:t>品質向上</a:t>
            </a:r>
            <a:r>
              <a:rPr kumimoji="0" lang="ja-JP" altLang="en-US" dirty="0" smtClean="0"/>
              <a:t>につながることを説明する</a:t>
            </a:r>
            <a:r>
              <a:rPr kumimoji="0" lang="ja-JP" altLang="ja-JP" dirty="0" smtClean="0"/>
              <a:t>。</a:t>
            </a:r>
            <a:endParaRPr kumimoji="0" lang="ja-JP" altLang="en-US" dirty="0" smtClean="0"/>
          </a:p>
          <a:p>
            <a:pPr eaLnBrk="1" hangingPunct="1"/>
            <a:r>
              <a:rPr kumimoji="0" lang="ja-JP" altLang="en-US" dirty="0" smtClean="0"/>
              <a:t>そして，この４つの頭文字の</a:t>
            </a:r>
            <a:r>
              <a:rPr kumimoji="0" lang="en-US" altLang="ja-JP" dirty="0" smtClean="0"/>
              <a:t>S</a:t>
            </a:r>
            <a:r>
              <a:rPr kumimoji="0" lang="ja-JP" altLang="en-US" dirty="0" smtClean="0"/>
              <a:t>をまとめて，４</a:t>
            </a:r>
            <a:r>
              <a:rPr kumimoji="0" lang="en-US" altLang="ja-JP" dirty="0" smtClean="0"/>
              <a:t>S</a:t>
            </a:r>
            <a:r>
              <a:rPr kumimoji="0" lang="ja-JP" altLang="en-US" dirty="0" smtClean="0"/>
              <a:t>ということを理解させる。</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3B7FF438-EC12-4238-B449-F5D5A24BCEAE}" type="slidenum">
              <a:rPr lang="en-US" altLang="ja-JP" sz="1300"/>
              <a:pPr algn="r" defTabSz="966788"/>
              <a:t>42</a:t>
            </a:fld>
            <a:endParaRPr lang="en-US" altLang="ja-JP" sz="130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p:spPr>
        <p:txBody>
          <a:bodyPr/>
          <a:lstStyle/>
          <a:p>
            <a:pPr eaLnBrk="1" hangingPunct="1"/>
            <a:r>
              <a:rPr kumimoji="0" lang="ja-JP" altLang="en-US" dirty="0" smtClean="0"/>
              <a:t>４</a:t>
            </a:r>
            <a:r>
              <a:rPr kumimoji="0" lang="en-US" altLang="ja-JP" dirty="0" smtClean="0"/>
              <a:t>S</a:t>
            </a:r>
            <a:r>
              <a:rPr kumimoji="0" lang="ja-JP" altLang="en-US" dirty="0" smtClean="0"/>
              <a:t>に，「</a:t>
            </a:r>
            <a:r>
              <a:rPr kumimoji="0" lang="ja-JP" altLang="en-US" dirty="0" smtClean="0">
                <a:solidFill>
                  <a:srgbClr val="FFFF00"/>
                </a:solidFill>
              </a:rPr>
              <a:t>しつけ」</a:t>
            </a:r>
            <a:r>
              <a:rPr kumimoji="0" lang="ja-JP" altLang="en-US" dirty="0" smtClean="0"/>
              <a:t>を加えて，５</a:t>
            </a:r>
            <a:r>
              <a:rPr kumimoji="0" lang="en-US" altLang="ja-JP" dirty="0" smtClean="0"/>
              <a:t>S</a:t>
            </a:r>
            <a:r>
              <a:rPr kumimoji="0" lang="ja-JP" altLang="en-US" dirty="0" smtClean="0"/>
              <a:t>ということを説明する。</a:t>
            </a:r>
          </a:p>
          <a:p>
            <a:pPr eaLnBrk="1" hangingPunct="1"/>
            <a:r>
              <a:rPr kumimoji="0" lang="ja-JP" altLang="en-US" dirty="0" smtClean="0">
                <a:solidFill>
                  <a:srgbClr val="FFFF00"/>
                </a:solidFill>
              </a:rPr>
              <a:t>「しつけ」とは，</a:t>
            </a:r>
            <a:r>
              <a:rPr kumimoji="0" lang="ja-JP" altLang="en-US" dirty="0" smtClean="0"/>
              <a:t>決められたルールや手順を守る習慣を各自に徹底することで，</a:t>
            </a:r>
            <a:r>
              <a:rPr kumimoji="0" lang="ja-JP" altLang="en-US" dirty="0" smtClean="0">
                <a:solidFill>
                  <a:srgbClr val="FFFF00"/>
                </a:solidFill>
              </a:rPr>
              <a:t>あいさつ</a:t>
            </a:r>
            <a:r>
              <a:rPr kumimoji="0" lang="ja-JP" altLang="en-US" dirty="0" smtClean="0"/>
              <a:t>や</a:t>
            </a:r>
            <a:r>
              <a:rPr kumimoji="0" lang="ja-JP" altLang="en-US" dirty="0" smtClean="0">
                <a:solidFill>
                  <a:srgbClr val="FFFF00"/>
                </a:solidFill>
              </a:rPr>
              <a:t>身だしなみ</a:t>
            </a:r>
            <a:r>
              <a:rPr kumimoji="0" lang="ja-JP" altLang="en-US" dirty="0" smtClean="0"/>
              <a:t>も含めて</a:t>
            </a:r>
            <a:r>
              <a:rPr kumimoji="0" lang="ja-JP" altLang="en-US" dirty="0" smtClean="0">
                <a:solidFill>
                  <a:srgbClr val="FF9933"/>
                </a:solidFill>
              </a:rPr>
              <a:t>規律を高め</a:t>
            </a:r>
            <a:r>
              <a:rPr kumimoji="0" lang="ja-JP" altLang="en-US" dirty="0" smtClean="0"/>
              <a:t>，</a:t>
            </a:r>
            <a:r>
              <a:rPr kumimoji="0" lang="ja-JP" altLang="en-US" dirty="0" smtClean="0">
                <a:solidFill>
                  <a:srgbClr val="FFFF00"/>
                </a:solidFill>
              </a:rPr>
              <a:t>組織の一体感</a:t>
            </a:r>
            <a:r>
              <a:rPr kumimoji="0" lang="ja-JP" altLang="en-US" dirty="0" smtClean="0"/>
              <a:t>を醸し出すことであることを説明する。</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ED9C679F-6DE2-40E6-8A12-0B8C30DC778C}" type="slidenum">
              <a:rPr lang="en-US" altLang="ja-JP" sz="1300"/>
              <a:pPr algn="r" defTabSz="966788"/>
              <a:t>43</a:t>
            </a:fld>
            <a:endParaRPr lang="en-US" altLang="ja-JP" sz="130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p:spPr>
        <p:txBody>
          <a:bodyPr/>
          <a:lstStyle/>
          <a:p>
            <a:pPr eaLnBrk="1" hangingPunct="1"/>
            <a:r>
              <a:rPr kumimoji="0" lang="ja-JP" altLang="en-US" dirty="0" smtClean="0"/>
              <a:t>整理・整頓・清掃・清潔・しつけの５つの頭文字の</a:t>
            </a:r>
            <a:r>
              <a:rPr kumimoji="0" lang="en-US" altLang="ja-JP" dirty="0" smtClean="0"/>
              <a:t>S</a:t>
            </a:r>
            <a:r>
              <a:rPr kumimoji="0" lang="ja-JP" altLang="en-US" dirty="0" smtClean="0"/>
              <a:t>を合わせて，５</a:t>
            </a:r>
            <a:r>
              <a:rPr kumimoji="0" lang="en-US" altLang="ja-JP" dirty="0" smtClean="0"/>
              <a:t>S</a:t>
            </a:r>
            <a:r>
              <a:rPr kumimoji="0" lang="ja-JP" altLang="en-US" dirty="0" smtClean="0"/>
              <a:t>ということを確認する。</a:t>
            </a:r>
            <a:endParaRPr kumimoji="0" lang="en-US" altLang="ja-JP" dirty="0" smtClean="0"/>
          </a:p>
          <a:p>
            <a:pPr eaLnBrk="1" hangingPunct="1"/>
            <a:endParaRPr kumimoji="0" lang="en-US" altLang="ja-JP" dirty="0" smtClean="0"/>
          </a:p>
          <a:p>
            <a:pPr eaLnBrk="1" hangingPunct="1"/>
            <a:r>
              <a:rPr kumimoji="0" lang="ja-JP" altLang="en-US" dirty="0" smtClean="0"/>
              <a:t>また，「しつけ」の他にも，</a:t>
            </a:r>
          </a:p>
          <a:p>
            <a:pPr eaLnBrk="1" hangingPunct="1"/>
            <a:r>
              <a:rPr kumimoji="0" lang="ja-JP" altLang="en-US" dirty="0" smtClean="0"/>
              <a:t>「習慣付け」や「修養」，「セイフティ」，「スピード」などを使い，「６</a:t>
            </a:r>
            <a:r>
              <a:rPr kumimoji="0" lang="en-US" altLang="ja-JP" dirty="0" smtClean="0"/>
              <a:t>S</a:t>
            </a:r>
            <a:r>
              <a:rPr kumimoji="0" lang="ja-JP" altLang="en-US" dirty="0" smtClean="0"/>
              <a:t>」や</a:t>
            </a:r>
            <a:r>
              <a:rPr kumimoji="0" lang="ja-JP" altLang="en-US" dirty="0" smtClean="0"/>
              <a:t>「七</a:t>
            </a:r>
            <a:r>
              <a:rPr kumimoji="0" lang="en-US" altLang="ja-JP" dirty="0" smtClean="0"/>
              <a:t>S</a:t>
            </a:r>
            <a:r>
              <a:rPr kumimoji="0" lang="ja-JP" altLang="en-US" dirty="0" smtClean="0"/>
              <a:t>」として　活動している　企業もあることを補足する。</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スライド イメージ プレースホルダ 1"/>
          <p:cNvSpPr>
            <a:spLocks noGrp="1" noRot="1" noChangeAspect="1" noTextEdit="1"/>
          </p:cNvSpPr>
          <p:nvPr>
            <p:ph type="sldImg"/>
          </p:nvPr>
        </p:nvSpPr>
        <p:spPr>
          <a:ln/>
        </p:spPr>
      </p:sp>
      <p:sp>
        <p:nvSpPr>
          <p:cNvPr id="186371" name="ノート プレースホルダ 2"/>
          <p:cNvSpPr>
            <a:spLocks noGrp="1"/>
          </p:cNvSpPr>
          <p:nvPr>
            <p:ph type="body" idx="1"/>
          </p:nvPr>
        </p:nvSpPr>
        <p:spPr>
          <a:noFill/>
        </p:spPr>
        <p:txBody>
          <a:bodyPr/>
          <a:lstStyle/>
          <a:p>
            <a:pPr eaLnBrk="1" hangingPunct="1"/>
            <a:r>
              <a:rPr lang="ja-JP" altLang="en-US" dirty="0" smtClean="0"/>
              <a:t>学校における身近な５</a:t>
            </a:r>
            <a:r>
              <a:rPr lang="en-US" altLang="ja-JP" dirty="0" smtClean="0"/>
              <a:t>S</a:t>
            </a:r>
            <a:r>
              <a:rPr lang="ja-JP" altLang="en-US" dirty="0" smtClean="0"/>
              <a:t>の例を紹介して理解を深める。</a:t>
            </a:r>
            <a:endParaRPr lang="en-US" altLang="ja-JP" dirty="0" smtClean="0"/>
          </a:p>
          <a:p>
            <a:pPr eaLnBrk="1" hangingPunct="1"/>
            <a:r>
              <a:rPr lang="ja-JP" altLang="en-US" dirty="0" smtClean="0"/>
              <a:t>（質問をしたり，グループ討議や発表を行っても良い）</a:t>
            </a:r>
            <a:endParaRPr lang="en-US" altLang="ja-JP" dirty="0" smtClean="0"/>
          </a:p>
        </p:txBody>
      </p:sp>
      <p:sp>
        <p:nvSpPr>
          <p:cNvPr id="18637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10DB4E5-CFA5-4202-B80F-3F21D0FA0DCB}" type="slidenum">
              <a:rPr lang="en-US" altLang="ja-JP" sz="1200"/>
              <a:pPr algn="r"/>
              <a:t>44</a:t>
            </a:fld>
            <a:endParaRPr lang="en-US" altLang="ja-JP"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1031"/>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957263"/>
            <a:fld id="{A31754BD-1E93-470F-A0B9-A1ADBF6E47CD}" type="slidenum">
              <a:rPr lang="en-US" altLang="ja-JP" sz="1200"/>
              <a:pPr algn="r" defTabSz="957263"/>
              <a:t>45</a:t>
            </a:fld>
            <a:endParaRPr lang="en-US" altLang="ja-JP" sz="120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スライド イメージ プレースホルダ 1"/>
          <p:cNvSpPr>
            <a:spLocks noGrp="1" noRot="1" noChangeAspect="1" noTextEdit="1"/>
          </p:cNvSpPr>
          <p:nvPr>
            <p:ph type="sldImg"/>
          </p:nvPr>
        </p:nvSpPr>
        <p:spPr>
          <a:ln/>
        </p:spPr>
      </p:sp>
      <p:sp>
        <p:nvSpPr>
          <p:cNvPr id="190467" name="ノート プレースホルダ 2"/>
          <p:cNvSpPr>
            <a:spLocks noGrp="1"/>
          </p:cNvSpPr>
          <p:nvPr>
            <p:ph type="body" idx="1"/>
          </p:nvPr>
        </p:nvSpPr>
        <p:spPr>
          <a:noFill/>
        </p:spPr>
        <p:txBody>
          <a:bodyPr/>
          <a:lstStyle/>
          <a:p>
            <a:pPr eaLnBrk="1" hangingPunct="1"/>
            <a:r>
              <a:rPr lang="ja-JP" altLang="en-US" dirty="0" smtClean="0"/>
              <a:t>かんばん方式とは，トヨタ生産方式ともいい，無駄を排除し，生産性の向上を図る生産管理システムであることを説明する。</a:t>
            </a:r>
            <a:endParaRPr lang="en-US" altLang="ja-JP" dirty="0" smtClean="0"/>
          </a:p>
          <a:p>
            <a:pPr eaLnBrk="1" hangingPunct="1"/>
            <a:endParaRPr lang="en-US" altLang="ja-JP" dirty="0" smtClean="0"/>
          </a:p>
          <a:p>
            <a:pPr eaLnBrk="1" hangingPunct="1"/>
            <a:r>
              <a:rPr lang="ja-JP" altLang="en-US" dirty="0" smtClean="0"/>
              <a:t>また，「ジャスト・イン・タイム」と「自動化」の２つの考え方が基本となっていることを伝える。</a:t>
            </a:r>
          </a:p>
        </p:txBody>
      </p:sp>
      <p:sp>
        <p:nvSpPr>
          <p:cNvPr id="19046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9465F-8E94-4EF8-81AD-47B77BCB75A3}" type="slidenum">
              <a:rPr lang="en-US" altLang="ja-JP" sz="1200"/>
              <a:pPr algn="r"/>
              <a:t>46</a:t>
            </a:fld>
            <a:endParaRPr lang="en-US" altLang="ja-JP"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スライド イメージ プレースホルダ 1"/>
          <p:cNvSpPr>
            <a:spLocks noGrp="1" noRot="1" noChangeAspect="1" noTextEdit="1"/>
          </p:cNvSpPr>
          <p:nvPr>
            <p:ph type="sldImg"/>
          </p:nvPr>
        </p:nvSpPr>
        <p:spPr>
          <a:ln/>
        </p:spPr>
      </p:sp>
      <p:sp>
        <p:nvSpPr>
          <p:cNvPr id="192515" name="ノート プレースホルダ 2"/>
          <p:cNvSpPr>
            <a:spLocks noGrp="1"/>
          </p:cNvSpPr>
          <p:nvPr>
            <p:ph type="body" idx="1"/>
          </p:nvPr>
        </p:nvSpPr>
        <p:spPr>
          <a:noFill/>
        </p:spPr>
        <p:txBody>
          <a:bodyPr/>
          <a:lstStyle/>
          <a:p>
            <a:pPr eaLnBrk="1" hangingPunct="1"/>
            <a:r>
              <a:rPr lang="ja-JP" altLang="en-US" dirty="0" smtClean="0"/>
              <a:t>排除するムダには「つくり過ぎ」・「手待ち」・「運搬」・「加工」・「在庫」・「動作」・「不良」があり，</a:t>
            </a:r>
            <a:endParaRPr lang="en-US" altLang="ja-JP" dirty="0" smtClean="0"/>
          </a:p>
          <a:p>
            <a:pPr eaLnBrk="1" hangingPunct="1"/>
            <a:r>
              <a:rPr lang="ja-JP" altLang="en-US" dirty="0" smtClean="0"/>
              <a:t>この七つ</a:t>
            </a:r>
            <a:r>
              <a:rPr lang="ja-JP" altLang="en-US" dirty="0" smtClean="0"/>
              <a:t>のムダを排除することで，作業能率の向上やコスト削減をはかることができることを説明する。</a:t>
            </a:r>
            <a:endParaRPr lang="en-US" altLang="ja-JP" dirty="0" smtClean="0"/>
          </a:p>
          <a:p>
            <a:pPr eaLnBrk="1" hangingPunct="1"/>
            <a:endParaRPr lang="en-US" altLang="ja-JP" dirty="0" smtClean="0"/>
          </a:p>
          <a:p>
            <a:pPr eaLnBrk="1" hangingPunct="1"/>
            <a:r>
              <a:rPr lang="ja-JP" altLang="en-US" dirty="0" smtClean="0"/>
              <a:t>七つ</a:t>
            </a:r>
            <a:r>
              <a:rPr lang="ja-JP" altLang="en-US" dirty="0" smtClean="0"/>
              <a:t>のムダの説明</a:t>
            </a:r>
            <a:endParaRPr lang="en-US" altLang="ja-JP" dirty="0" smtClean="0"/>
          </a:p>
          <a:p>
            <a:pPr eaLnBrk="1" hangingPunct="1"/>
            <a:r>
              <a:rPr lang="ja-JP" altLang="en-US" dirty="0" smtClean="0"/>
              <a:t>①「つくり過ぎ」：注文のないムダな製品を作ること</a:t>
            </a:r>
            <a:endParaRPr lang="en-US" altLang="ja-JP" dirty="0" smtClean="0"/>
          </a:p>
          <a:p>
            <a:pPr eaLnBrk="1" hangingPunct="1"/>
            <a:r>
              <a:rPr lang="ja-JP" altLang="en-US" dirty="0" smtClean="0"/>
              <a:t>②「手待ち」：ムダな自分の作業が始められない時間のこと</a:t>
            </a:r>
            <a:endParaRPr lang="en-US" altLang="ja-JP" dirty="0" smtClean="0"/>
          </a:p>
          <a:p>
            <a:pPr eaLnBrk="1" hangingPunct="1"/>
            <a:r>
              <a:rPr lang="ja-JP" altLang="en-US" dirty="0" smtClean="0"/>
              <a:t>③「運搬」：ムダな運搬距離，運搬回数のこと</a:t>
            </a:r>
            <a:endParaRPr lang="en-US" altLang="ja-JP" dirty="0" smtClean="0"/>
          </a:p>
          <a:p>
            <a:pPr eaLnBrk="1" hangingPunct="1"/>
            <a:r>
              <a:rPr lang="ja-JP" altLang="en-US" dirty="0" smtClean="0"/>
              <a:t>④「加工」：価値を付加しないムダな作業のこと</a:t>
            </a:r>
            <a:endParaRPr lang="en-US" altLang="ja-JP" dirty="0" smtClean="0"/>
          </a:p>
          <a:p>
            <a:pPr eaLnBrk="1" hangingPunct="1"/>
            <a:r>
              <a:rPr lang="ja-JP" altLang="en-US" dirty="0" smtClean="0"/>
              <a:t>⑤「在庫」：回転しない在庫のためのムダな在庫管理作業のこと</a:t>
            </a:r>
            <a:endParaRPr lang="en-US" altLang="ja-JP" dirty="0" smtClean="0"/>
          </a:p>
          <a:p>
            <a:pPr eaLnBrk="1" hangingPunct="1"/>
            <a:r>
              <a:rPr lang="ja-JP" altLang="en-US" dirty="0" smtClean="0"/>
              <a:t>⑥「動作」：不必要な動き，不自然な流れのこと</a:t>
            </a:r>
            <a:endParaRPr lang="en-US" altLang="ja-JP" dirty="0" smtClean="0"/>
          </a:p>
          <a:p>
            <a:pPr eaLnBrk="1" hangingPunct="1"/>
            <a:r>
              <a:rPr lang="ja-JP" altLang="en-US" dirty="0" smtClean="0"/>
              <a:t>⑦「不良」：不良品を廃却，再加工するムダのこと</a:t>
            </a:r>
          </a:p>
        </p:txBody>
      </p:sp>
      <p:sp>
        <p:nvSpPr>
          <p:cNvPr id="192516"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B623F61-B64E-4736-9BBA-680097A2BFC0}" type="slidenum">
              <a:rPr lang="en-US" altLang="ja-JP" sz="1200"/>
              <a:pPr algn="r"/>
              <a:t>47</a:t>
            </a:fld>
            <a:endParaRPr lang="en-US" altLang="ja-JP"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スライド イメージ プレースホルダ 1"/>
          <p:cNvSpPr>
            <a:spLocks noGrp="1" noRot="1" noChangeAspect="1" noTextEdit="1"/>
          </p:cNvSpPr>
          <p:nvPr>
            <p:ph type="sldImg"/>
          </p:nvPr>
        </p:nvSpPr>
        <p:spPr>
          <a:ln/>
        </p:spPr>
      </p:sp>
      <p:sp>
        <p:nvSpPr>
          <p:cNvPr id="194563" name="ノート プレースホルダ 2"/>
          <p:cNvSpPr>
            <a:spLocks noGrp="1"/>
          </p:cNvSpPr>
          <p:nvPr>
            <p:ph type="body" idx="1"/>
          </p:nvPr>
        </p:nvSpPr>
        <p:spPr>
          <a:noFill/>
        </p:spPr>
        <p:txBody>
          <a:bodyPr/>
          <a:lstStyle/>
          <a:p>
            <a:pPr eaLnBrk="1" hangingPunct="1"/>
            <a:r>
              <a:rPr lang="ja-JP" altLang="en-US" dirty="0" smtClean="0"/>
              <a:t>実習を伴う授業や，学校行事での作業を振り返り，身近な作業における「もの」や「人」の動きについて考えさせ，ムダを排除する手順について理解を深める（質問をしたり，グループ討議や発表を行っても良い）。</a:t>
            </a:r>
            <a:endParaRPr lang="en-US" altLang="ja-JP" dirty="0" smtClean="0"/>
          </a:p>
        </p:txBody>
      </p:sp>
      <p:sp>
        <p:nvSpPr>
          <p:cNvPr id="194564"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A4B5A3C-20AA-4094-8D89-B8357DDC6FEC}" type="slidenum">
              <a:rPr lang="en-US" altLang="ja-JP" sz="1200"/>
              <a:pPr algn="r"/>
              <a:t>48</a:t>
            </a:fld>
            <a:endParaRPr lang="en-US" altLang="ja-JP"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031"/>
          <p:cNvSpPr>
            <a:spLocks noGrp="1" noChangeArrowheads="1"/>
          </p:cNvSpPr>
          <p:nvPr>
            <p:ph type="sldNum" sz="quarter" idx="5"/>
          </p:nvPr>
        </p:nvSpPr>
        <p:spPr>
          <a:noFill/>
          <a:ln>
            <a:miter lim="800000"/>
            <a:headEnd/>
            <a:tailEnd/>
          </a:ln>
        </p:spPr>
        <p:txBody>
          <a:bodyPr/>
          <a:lstStyle/>
          <a:p>
            <a:pPr defTabSz="957263"/>
            <a:fld id="{6373C0FE-F5C7-439F-8068-B3C6F14277D3}" type="slidenum">
              <a:rPr lang="en-US" altLang="ja-JP" smtClean="0">
                <a:ea typeface="ＭＳ Ｐゴシック" charset="-128"/>
              </a:rPr>
              <a:pPr defTabSz="957263"/>
              <a:t>49</a:t>
            </a:fld>
            <a:endParaRPr lang="en-US" altLang="ja-JP" smtClean="0">
              <a:ea typeface="ＭＳ Ｐゴシック" charset="-128"/>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スライド イメージ プレースホルダ 1"/>
          <p:cNvSpPr>
            <a:spLocks noGrp="1" noRot="1" noChangeAspect="1" noTextEdit="1"/>
          </p:cNvSpPr>
          <p:nvPr>
            <p:ph type="sldImg"/>
          </p:nvPr>
        </p:nvSpPr>
        <p:spPr>
          <a:ln/>
        </p:spPr>
      </p:sp>
      <p:sp>
        <p:nvSpPr>
          <p:cNvPr id="162819" name="ノート プレースホルダ 2"/>
          <p:cNvSpPr>
            <a:spLocks noGrp="1"/>
          </p:cNvSpPr>
          <p:nvPr>
            <p:ph type="body" idx="1"/>
          </p:nvPr>
        </p:nvSpPr>
        <p:spPr>
          <a:noFill/>
        </p:spPr>
        <p:txBody>
          <a:bodyPr/>
          <a:lstStyle/>
          <a:p>
            <a:pPr eaLnBrk="1" hangingPunct="1"/>
            <a:r>
              <a:rPr lang="ja-JP" altLang="en-US" dirty="0" smtClean="0"/>
              <a:t>品質とは，</a:t>
            </a:r>
          </a:p>
          <a:p>
            <a:pPr eaLnBrk="1" hangingPunct="1"/>
            <a:r>
              <a:rPr lang="ja-JP" altLang="en-US" dirty="0" smtClean="0"/>
              <a:t>　「</a:t>
            </a:r>
            <a:r>
              <a:rPr lang="ja-JP" altLang="en-US" sz="1600" dirty="0" smtClean="0">
                <a:latin typeface="HG丸ｺﾞｼｯｸM-PRO" pitchFamily="50" charset="-128"/>
                <a:ea typeface="HG丸ｺﾞｼｯｸM-PRO" pitchFamily="50" charset="-128"/>
              </a:rPr>
              <a:t>本来備わっている特性の集まりが，要求事項を満たす程度」（</a:t>
            </a:r>
            <a:r>
              <a:rPr lang="en-US" altLang="ja-JP" sz="1600" dirty="0" smtClean="0">
                <a:latin typeface="HG丸ｺﾞｼｯｸM-PRO" pitchFamily="50" charset="-128"/>
                <a:ea typeface="HG丸ｺﾞｼｯｸM-PRO" pitchFamily="50" charset="-128"/>
              </a:rPr>
              <a:t>ISO9000</a:t>
            </a:r>
            <a:r>
              <a:rPr lang="ja-JP" altLang="en-US" sz="1600" dirty="0" smtClean="0">
                <a:latin typeface="HG丸ｺﾞｼｯｸM-PRO" pitchFamily="50" charset="-128"/>
                <a:ea typeface="HG丸ｺﾞｼｯｸM-PRO" pitchFamily="50" charset="-128"/>
              </a:rPr>
              <a:t>）</a:t>
            </a:r>
            <a:r>
              <a:rPr lang="ja-JP" altLang="en-US" dirty="0" smtClean="0"/>
              <a:t>　</a:t>
            </a:r>
          </a:p>
          <a:p>
            <a:pPr eaLnBrk="1" hangingPunct="1"/>
            <a:r>
              <a:rPr lang="ja-JP" altLang="en-US" dirty="0" smtClean="0"/>
              <a:t>品質管理とは，</a:t>
            </a:r>
            <a:endParaRPr lang="en-US" altLang="ja-JP" dirty="0" smtClean="0"/>
          </a:p>
          <a:p>
            <a:pPr eaLnBrk="1" hangingPunct="1"/>
            <a:r>
              <a:rPr lang="ja-JP" altLang="en-US" dirty="0" smtClean="0"/>
              <a:t>　品質の向上等を目指すため，</a:t>
            </a:r>
            <a:endParaRPr lang="en-US" altLang="ja-JP" dirty="0" smtClean="0"/>
          </a:p>
          <a:p>
            <a:pPr eaLnBrk="1" hangingPunct="1"/>
            <a:r>
              <a:rPr lang="ja-JP" altLang="en-US" dirty="0" smtClean="0"/>
              <a:t>　さまざまな分野・職種で共通する基本的な考え方</a:t>
            </a:r>
            <a:endParaRPr lang="en-US" altLang="ja-JP" dirty="0" smtClean="0"/>
          </a:p>
          <a:p>
            <a:pPr eaLnBrk="1" hangingPunct="1"/>
            <a:r>
              <a:rPr lang="ja-JP" altLang="en-US" dirty="0" smtClean="0"/>
              <a:t>であることを説明する。</a:t>
            </a:r>
          </a:p>
        </p:txBody>
      </p:sp>
      <p:sp>
        <p:nvSpPr>
          <p:cNvPr id="162820"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A6B99BA-3E32-4DDD-BCA8-F65571D68E4E}" type="slidenum">
              <a:rPr lang="en-US" altLang="ja-JP" sz="1200"/>
              <a:pPr algn="r"/>
              <a:t>5</a:t>
            </a:fld>
            <a:endParaRPr lang="en-US" altLang="ja-JP"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スライド イメージ プレースホルダ 1"/>
          <p:cNvSpPr>
            <a:spLocks noGrp="1" noRot="1" noChangeAspect="1" noTextEdit="1"/>
          </p:cNvSpPr>
          <p:nvPr>
            <p:ph type="sldImg"/>
          </p:nvPr>
        </p:nvSpPr>
        <p:spPr>
          <a:ln/>
        </p:spPr>
      </p:sp>
      <p:sp>
        <p:nvSpPr>
          <p:cNvPr id="117763" name="ノート プレースホルダ 2"/>
          <p:cNvSpPr>
            <a:spLocks noGrp="1"/>
          </p:cNvSpPr>
          <p:nvPr>
            <p:ph type="body" idx="1"/>
          </p:nvPr>
        </p:nvSpPr>
        <p:spPr>
          <a:noFill/>
        </p:spPr>
        <p:txBody>
          <a:bodyPr/>
          <a:lstStyle/>
          <a:p>
            <a:pPr eaLnBrk="1" hangingPunct="1"/>
            <a:r>
              <a:rPr lang="ja-JP" altLang="en-US" dirty="0" smtClean="0"/>
              <a:t>「ほうれんそう」とは，</a:t>
            </a:r>
            <a:endParaRPr lang="en-US" altLang="ja-JP" dirty="0" smtClean="0"/>
          </a:p>
          <a:p>
            <a:pPr eaLnBrk="1" hangingPunct="1"/>
            <a:r>
              <a:rPr lang="ja-JP" altLang="en-US" dirty="0" smtClean="0"/>
              <a:t>　ほう　「報告」</a:t>
            </a:r>
            <a:endParaRPr lang="en-US" altLang="ja-JP" dirty="0" smtClean="0"/>
          </a:p>
          <a:p>
            <a:pPr eaLnBrk="1" hangingPunct="1"/>
            <a:r>
              <a:rPr lang="ja-JP" altLang="en-US" dirty="0" smtClean="0"/>
              <a:t>　れん　「連絡」</a:t>
            </a:r>
            <a:endParaRPr lang="en-US" altLang="ja-JP" dirty="0" smtClean="0"/>
          </a:p>
          <a:p>
            <a:pPr eaLnBrk="1" hangingPunct="1"/>
            <a:r>
              <a:rPr lang="ja-JP" altLang="en-US" dirty="0" smtClean="0"/>
              <a:t>　そう　「相談」</a:t>
            </a:r>
            <a:endParaRPr lang="en-US" altLang="ja-JP" dirty="0" smtClean="0"/>
          </a:p>
          <a:p>
            <a:pPr eaLnBrk="1" hangingPunct="1"/>
            <a:r>
              <a:rPr lang="ja-JP" altLang="en-US" dirty="0" smtClean="0"/>
              <a:t>を合わせた言葉であることを説明する。</a:t>
            </a:r>
          </a:p>
        </p:txBody>
      </p:sp>
      <p:sp>
        <p:nvSpPr>
          <p:cNvPr id="117764" name="スライド番号プレースホルダ 3"/>
          <p:cNvSpPr>
            <a:spLocks noGrp="1"/>
          </p:cNvSpPr>
          <p:nvPr>
            <p:ph type="sldNum" sz="quarter" idx="5"/>
          </p:nvPr>
        </p:nvSpPr>
        <p:spPr>
          <a:noFill/>
          <a:ln>
            <a:miter lim="800000"/>
            <a:headEnd/>
            <a:tailEnd/>
          </a:ln>
        </p:spPr>
        <p:txBody>
          <a:bodyPr/>
          <a:lstStyle/>
          <a:p>
            <a:fld id="{C64D48A4-25A0-43DB-9268-4C3BD953E200}" type="slidenum">
              <a:rPr lang="en-US" altLang="ja-JP" smtClean="0">
                <a:ea typeface="ＭＳ Ｐゴシック" charset="-128"/>
              </a:rPr>
              <a:pPr/>
              <a:t>50</a:t>
            </a:fld>
            <a:endParaRPr lang="en-US" altLang="ja-JP" smtClean="0">
              <a:ea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248C0D4E-35C6-4251-B7A2-2B1FECA085EE}" type="slidenum">
              <a:rPr lang="en-US" altLang="ja-JP" sz="1300"/>
              <a:pPr algn="r" defTabSz="966788"/>
              <a:t>51</a:t>
            </a:fld>
            <a:endParaRPr lang="en-US" altLang="ja-JP" sz="13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p:spPr>
        <p:txBody>
          <a:bodyPr/>
          <a:lstStyle/>
          <a:p>
            <a:pPr eaLnBrk="1" hangingPunct="1"/>
            <a:r>
              <a:rPr lang="ja-JP" altLang="en-US" dirty="0" smtClean="0"/>
              <a:t>報告とは，</a:t>
            </a:r>
            <a:endParaRPr lang="en-US" altLang="ja-JP" dirty="0" smtClean="0"/>
          </a:p>
          <a:p>
            <a:pPr eaLnBrk="1" hangingPunct="1"/>
            <a:r>
              <a:rPr lang="ja-JP" altLang="en-US" dirty="0" smtClean="0"/>
              <a:t>　中間報告や終了時に結果報告をする。</a:t>
            </a:r>
            <a:endParaRPr lang="en-US" altLang="ja-JP" dirty="0" smtClean="0"/>
          </a:p>
          <a:p>
            <a:pPr eaLnBrk="1" hangingPunct="1"/>
            <a:r>
              <a:rPr lang="ja-JP" altLang="en-US" dirty="0" smtClean="0"/>
              <a:t>　納期や期限等が守れない場合等には，速やかに報告する。</a:t>
            </a:r>
            <a:endParaRPr lang="en-US" altLang="ja-JP" dirty="0" smtClean="0"/>
          </a:p>
          <a:p>
            <a:pPr eaLnBrk="1" hangingPunct="1"/>
            <a:r>
              <a:rPr lang="ja-JP" altLang="en-US" dirty="0" smtClean="0"/>
              <a:t>ことが大切であることを説明する。</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414BE99A-8E99-4E74-85B7-E0461478D7D7}" type="slidenum">
              <a:rPr lang="en-US" altLang="ja-JP" sz="1300"/>
              <a:pPr algn="r" defTabSz="966788"/>
              <a:t>52</a:t>
            </a:fld>
            <a:endParaRPr lang="en-US" altLang="ja-JP" sz="130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r>
              <a:rPr lang="ja-JP" altLang="en-US" dirty="0" smtClean="0"/>
              <a:t>連絡とは，</a:t>
            </a:r>
            <a:endParaRPr lang="en-US" altLang="ja-JP" dirty="0" smtClean="0"/>
          </a:p>
          <a:p>
            <a:pPr eaLnBrk="1" hangingPunct="1"/>
            <a:r>
              <a:rPr lang="ja-JP" altLang="en-US" dirty="0" smtClean="0"/>
              <a:t>　内容等の状況を判断して，適切な相手に連絡する。</a:t>
            </a:r>
            <a:endParaRPr lang="en-US" altLang="ja-JP" dirty="0" smtClean="0"/>
          </a:p>
          <a:p>
            <a:pPr eaLnBrk="1" hangingPunct="1"/>
            <a:r>
              <a:rPr lang="ja-JP" altLang="en-US" dirty="0" smtClean="0"/>
              <a:t>ことが大切であることを説明する。</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4288EEE5-50AF-4694-80E7-6394BB7D4B36}" type="slidenum">
              <a:rPr lang="en-US" altLang="ja-JP" sz="1300"/>
              <a:pPr algn="r" defTabSz="966788"/>
              <a:t>53</a:t>
            </a:fld>
            <a:endParaRPr lang="en-US" altLang="ja-JP" sz="130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r>
              <a:rPr lang="ja-JP" altLang="en-US" dirty="0" smtClean="0"/>
              <a:t>相談とは，</a:t>
            </a:r>
            <a:endParaRPr lang="en-US" altLang="ja-JP" dirty="0" smtClean="0"/>
          </a:p>
          <a:p>
            <a:pPr eaLnBrk="1" hangingPunct="1"/>
            <a:r>
              <a:rPr lang="ja-JP" altLang="en-US" dirty="0" smtClean="0"/>
              <a:t>　問題が発生した時などに，対策等について適切な相手に相談する。</a:t>
            </a:r>
            <a:endParaRPr lang="en-US" altLang="ja-JP" dirty="0" smtClean="0"/>
          </a:p>
          <a:p>
            <a:pPr eaLnBrk="1" hangingPunct="1"/>
            <a:r>
              <a:rPr lang="ja-JP" altLang="en-US" dirty="0" smtClean="0"/>
              <a:t>ことが大切であることを説明する。</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031"/>
          <p:cNvSpPr>
            <a:spLocks noGrp="1" noChangeArrowheads="1"/>
          </p:cNvSpPr>
          <p:nvPr>
            <p:ph type="sldNum" sz="quarter" idx="5"/>
          </p:nvPr>
        </p:nvSpPr>
        <p:spPr>
          <a:noFill/>
          <a:ln>
            <a:miter lim="800000"/>
            <a:headEnd/>
            <a:tailEnd/>
          </a:ln>
        </p:spPr>
        <p:txBody>
          <a:bodyPr/>
          <a:lstStyle/>
          <a:p>
            <a:pPr defTabSz="957263"/>
            <a:fld id="{DAD26E29-CAD6-4D2C-8CB8-C3E7DB87DB88}" type="slidenum">
              <a:rPr lang="en-US" altLang="ja-JP" smtClean="0">
                <a:ea typeface="ＭＳ Ｐゴシック" charset="-128"/>
              </a:rPr>
              <a:pPr defTabSz="957263"/>
              <a:t>54</a:t>
            </a:fld>
            <a:endParaRPr lang="en-US" altLang="ja-JP" smtClean="0">
              <a:ea typeface="ＭＳ Ｐゴシック" charset="-128"/>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328C430E-1A0C-42D3-AC9F-02C29B9793E5}" type="slidenum">
              <a:rPr lang="en-US" altLang="ja-JP" sz="1300"/>
              <a:pPr algn="r" defTabSz="966788"/>
              <a:t>55</a:t>
            </a:fld>
            <a:endParaRPr lang="en-US" altLang="ja-JP" sz="130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r>
              <a:rPr lang="ja-JP" altLang="en-US" dirty="0" smtClean="0"/>
              <a:t>「５</a:t>
            </a:r>
            <a:r>
              <a:rPr lang="en-US" altLang="ja-JP" dirty="0" smtClean="0"/>
              <a:t>W1H</a:t>
            </a:r>
            <a:r>
              <a:rPr lang="ja-JP" altLang="en-US" dirty="0" smtClean="0"/>
              <a:t>」とは，「５つの</a:t>
            </a:r>
            <a:r>
              <a:rPr lang="en-US" altLang="ja-JP" dirty="0" smtClean="0"/>
              <a:t>W</a:t>
            </a:r>
            <a:r>
              <a:rPr lang="ja-JP" altLang="en-US" dirty="0" smtClean="0"/>
              <a:t>」と「１つの</a:t>
            </a:r>
            <a:r>
              <a:rPr lang="en-US" altLang="ja-JP" dirty="0" smtClean="0"/>
              <a:t>H</a:t>
            </a:r>
            <a:r>
              <a:rPr lang="ja-JP" altLang="en-US" dirty="0" smtClean="0"/>
              <a:t>」を合わせた言葉で，</a:t>
            </a:r>
          </a:p>
          <a:p>
            <a:pPr eaLnBrk="1" hangingPunct="1"/>
            <a:r>
              <a:rPr lang="ja-JP" altLang="en-US" dirty="0" smtClean="0"/>
              <a:t>「５つの</a:t>
            </a:r>
            <a:r>
              <a:rPr lang="en-US" altLang="ja-JP" dirty="0" smtClean="0"/>
              <a:t>W</a:t>
            </a:r>
            <a:r>
              <a:rPr lang="ja-JP" altLang="en-US" dirty="0" smtClean="0"/>
              <a:t>」とは，「</a:t>
            </a:r>
            <a:r>
              <a:rPr lang="en-US" altLang="ja-JP" sz="1600" dirty="0" smtClean="0">
                <a:solidFill>
                  <a:srgbClr val="FF0000"/>
                </a:solidFill>
                <a:latin typeface="HG丸ｺﾞｼｯｸM-PRO" pitchFamily="50" charset="-128"/>
                <a:ea typeface="HG丸ｺﾞｼｯｸM-PRO" pitchFamily="50" charset="-128"/>
              </a:rPr>
              <a:t>W</a:t>
            </a:r>
            <a:r>
              <a:rPr lang="en-US" altLang="ja-JP" sz="1600" dirty="0" smtClean="0">
                <a:latin typeface="HG丸ｺﾞｼｯｸM-PRO" pitchFamily="50" charset="-128"/>
                <a:ea typeface="HG丸ｺﾞｼｯｸM-PRO" pitchFamily="50" charset="-128"/>
              </a:rPr>
              <a:t>hat</a:t>
            </a:r>
            <a:r>
              <a:rPr lang="ja-JP" altLang="en-US" sz="1600" dirty="0" smtClean="0">
                <a:latin typeface="HG丸ｺﾞｼｯｸM-PRO" pitchFamily="50" charset="-128"/>
                <a:ea typeface="HG丸ｺﾞｼｯｸM-PRO" pitchFamily="50" charset="-128"/>
              </a:rPr>
              <a:t>」「</a:t>
            </a:r>
            <a:r>
              <a:rPr lang="en-US" altLang="ja-JP" sz="1600" dirty="0" smtClean="0">
                <a:solidFill>
                  <a:srgbClr val="FF0000"/>
                </a:solidFill>
                <a:latin typeface="HG丸ｺﾞｼｯｸM-PRO" pitchFamily="50" charset="-128"/>
                <a:ea typeface="HG丸ｺﾞｼｯｸM-PRO" pitchFamily="50" charset="-128"/>
              </a:rPr>
              <a:t>W</a:t>
            </a:r>
            <a:r>
              <a:rPr lang="en-US" altLang="ja-JP" sz="1600" dirty="0" smtClean="0">
                <a:latin typeface="HG丸ｺﾞｼｯｸM-PRO" pitchFamily="50" charset="-128"/>
                <a:ea typeface="HG丸ｺﾞｼｯｸM-PRO" pitchFamily="50" charset="-128"/>
              </a:rPr>
              <a:t>hen</a:t>
            </a:r>
            <a:r>
              <a:rPr lang="ja-JP" altLang="en-US" sz="1600" dirty="0" smtClean="0">
                <a:latin typeface="HG丸ｺﾞｼｯｸM-PRO" pitchFamily="50" charset="-128"/>
                <a:ea typeface="HG丸ｺﾞｼｯｸM-PRO" pitchFamily="50" charset="-128"/>
              </a:rPr>
              <a:t>」「</a:t>
            </a:r>
            <a:r>
              <a:rPr lang="en-US" altLang="ja-JP" sz="1600" dirty="0" smtClean="0">
                <a:solidFill>
                  <a:srgbClr val="FF0000"/>
                </a:solidFill>
                <a:latin typeface="HG丸ｺﾞｼｯｸM-PRO" pitchFamily="50" charset="-128"/>
                <a:ea typeface="HG丸ｺﾞｼｯｸM-PRO" pitchFamily="50" charset="-128"/>
              </a:rPr>
              <a:t>W</a:t>
            </a:r>
            <a:r>
              <a:rPr lang="en-US" altLang="ja-JP" sz="1600" dirty="0" smtClean="0">
                <a:latin typeface="HG丸ｺﾞｼｯｸM-PRO" pitchFamily="50" charset="-128"/>
                <a:ea typeface="HG丸ｺﾞｼｯｸM-PRO" pitchFamily="50" charset="-128"/>
              </a:rPr>
              <a:t>ho</a:t>
            </a:r>
            <a:r>
              <a:rPr lang="ja-JP" altLang="en-US" sz="1600" dirty="0" smtClean="0">
                <a:latin typeface="HG丸ｺﾞｼｯｸM-PRO" pitchFamily="50" charset="-128"/>
                <a:ea typeface="HG丸ｺﾞｼｯｸM-PRO" pitchFamily="50" charset="-128"/>
              </a:rPr>
              <a:t>」「</a:t>
            </a:r>
            <a:r>
              <a:rPr lang="en-US" altLang="ja-JP" sz="1600" dirty="0" smtClean="0">
                <a:solidFill>
                  <a:srgbClr val="FF0000"/>
                </a:solidFill>
                <a:latin typeface="HG丸ｺﾞｼｯｸM-PRO" pitchFamily="50" charset="-128"/>
                <a:ea typeface="HG丸ｺﾞｼｯｸM-PRO" pitchFamily="50" charset="-128"/>
              </a:rPr>
              <a:t>W</a:t>
            </a:r>
            <a:r>
              <a:rPr lang="en-US" altLang="ja-JP" sz="1600" dirty="0" smtClean="0">
                <a:latin typeface="HG丸ｺﾞｼｯｸM-PRO" pitchFamily="50" charset="-128"/>
                <a:ea typeface="HG丸ｺﾞｼｯｸM-PRO" pitchFamily="50" charset="-128"/>
              </a:rPr>
              <a:t>here</a:t>
            </a:r>
            <a:r>
              <a:rPr lang="ja-JP" altLang="en-US" sz="1600" dirty="0" smtClean="0">
                <a:latin typeface="HG丸ｺﾞｼｯｸM-PRO" pitchFamily="50" charset="-128"/>
                <a:ea typeface="HG丸ｺﾞｼｯｸM-PRO" pitchFamily="50" charset="-128"/>
              </a:rPr>
              <a:t>」「</a:t>
            </a:r>
            <a:r>
              <a:rPr lang="en-US" altLang="ja-JP" sz="1600" dirty="0" smtClean="0">
                <a:solidFill>
                  <a:srgbClr val="FF0000"/>
                </a:solidFill>
                <a:latin typeface="HG丸ｺﾞｼｯｸM-PRO" pitchFamily="50" charset="-128"/>
                <a:ea typeface="HG丸ｺﾞｼｯｸM-PRO" pitchFamily="50" charset="-128"/>
              </a:rPr>
              <a:t>W</a:t>
            </a:r>
            <a:r>
              <a:rPr lang="en-US" altLang="ja-JP" sz="1600" dirty="0" smtClean="0">
                <a:latin typeface="HG丸ｺﾞｼｯｸM-PRO" pitchFamily="50" charset="-128"/>
                <a:ea typeface="HG丸ｺﾞｼｯｸM-PRO" pitchFamily="50" charset="-128"/>
              </a:rPr>
              <a:t>hy</a:t>
            </a:r>
            <a:r>
              <a:rPr lang="ja-JP" altLang="en-US" sz="1600" dirty="0" smtClean="0">
                <a:latin typeface="HG丸ｺﾞｼｯｸM-PRO" pitchFamily="50" charset="-128"/>
                <a:ea typeface="HG丸ｺﾞｼｯｸM-PRO" pitchFamily="50" charset="-128"/>
              </a:rPr>
              <a:t>」のことであり，</a:t>
            </a:r>
          </a:p>
          <a:p>
            <a:pPr eaLnBrk="1" hangingPunct="1"/>
            <a:r>
              <a:rPr lang="ja-JP" altLang="en-US" sz="1600" dirty="0" smtClean="0">
                <a:latin typeface="HG丸ｺﾞｼｯｸM-PRO" pitchFamily="50" charset="-128"/>
                <a:ea typeface="HG丸ｺﾞｼｯｸM-PRO" pitchFamily="50" charset="-128"/>
              </a:rPr>
              <a:t>「１つの</a:t>
            </a:r>
            <a:r>
              <a:rPr lang="en-US" altLang="ja-JP" sz="1600" dirty="0" smtClean="0">
                <a:latin typeface="HG丸ｺﾞｼｯｸM-PRO" pitchFamily="50" charset="-128"/>
                <a:ea typeface="HG丸ｺﾞｼｯｸM-PRO" pitchFamily="50" charset="-128"/>
              </a:rPr>
              <a:t>H</a:t>
            </a:r>
            <a:r>
              <a:rPr lang="ja-JP" altLang="en-US" sz="1600" dirty="0" smtClean="0">
                <a:latin typeface="HG丸ｺﾞｼｯｸM-PRO" pitchFamily="50" charset="-128"/>
                <a:ea typeface="HG丸ｺﾞｼｯｸM-PRO" pitchFamily="50" charset="-128"/>
              </a:rPr>
              <a:t>」とは，「</a:t>
            </a:r>
            <a:r>
              <a:rPr lang="en-US" altLang="ja-JP" sz="1600" dirty="0" smtClean="0">
                <a:latin typeface="HG丸ｺﾞｼｯｸM-PRO" pitchFamily="50" charset="-128"/>
                <a:ea typeface="HG丸ｺﾞｼｯｸM-PRO" pitchFamily="50" charset="-128"/>
              </a:rPr>
              <a:t>How</a:t>
            </a:r>
            <a:r>
              <a:rPr lang="ja-JP" altLang="en-US" sz="1600" dirty="0" smtClean="0">
                <a:latin typeface="HG丸ｺﾞｼｯｸM-PRO" pitchFamily="50" charset="-128"/>
                <a:ea typeface="HG丸ｺﾞｼｯｸM-PRO" pitchFamily="50" charset="-128"/>
              </a:rPr>
              <a:t>」のことであることを説明する。</a:t>
            </a:r>
            <a:endParaRPr lang="ja-JP" altLang="en-US" dirty="0" smtClean="0"/>
          </a:p>
          <a:p>
            <a:pPr eaLnBrk="1" hangingPunct="1"/>
            <a:endParaRPr lang="ja-JP" altLang="en-US" dirty="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9E42D4DC-93C0-4CDF-AF33-B32681E505A5}" type="slidenum">
              <a:rPr lang="en-US" altLang="ja-JP" sz="1300"/>
              <a:pPr algn="r" defTabSz="966788"/>
              <a:t>56</a:t>
            </a:fld>
            <a:endParaRPr lang="en-US" altLang="ja-JP" sz="130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pPr eaLnBrk="1" hangingPunct="1"/>
            <a:r>
              <a:rPr lang="ja-JP" altLang="en-US" dirty="0" smtClean="0"/>
              <a:t>５</a:t>
            </a:r>
            <a:r>
              <a:rPr lang="en-US" altLang="ja-JP" dirty="0" smtClean="0"/>
              <a:t>W1H</a:t>
            </a:r>
            <a:r>
              <a:rPr lang="ja-JP" altLang="en-US" dirty="0" smtClean="0"/>
              <a:t>とは，</a:t>
            </a:r>
            <a:endParaRPr lang="en-US" altLang="ja-JP" dirty="0" smtClean="0"/>
          </a:p>
          <a:p>
            <a:pPr eaLnBrk="1" hangingPunct="1"/>
            <a:r>
              <a:rPr lang="ja-JP" altLang="en-US" dirty="0" smtClean="0"/>
              <a:t>　何を</a:t>
            </a:r>
            <a:endParaRPr lang="en-US" altLang="ja-JP" dirty="0" smtClean="0"/>
          </a:p>
          <a:p>
            <a:pPr eaLnBrk="1" hangingPunct="1"/>
            <a:r>
              <a:rPr lang="ja-JP" altLang="en-US" dirty="0" smtClean="0"/>
              <a:t>　いつ</a:t>
            </a:r>
            <a:endParaRPr lang="en-US" altLang="ja-JP" dirty="0" smtClean="0"/>
          </a:p>
          <a:p>
            <a:pPr eaLnBrk="1" hangingPunct="1"/>
            <a:r>
              <a:rPr lang="ja-JP" altLang="en-US" dirty="0" smtClean="0"/>
              <a:t>　誰が</a:t>
            </a:r>
            <a:endParaRPr lang="en-US" altLang="ja-JP" dirty="0" smtClean="0"/>
          </a:p>
          <a:p>
            <a:pPr eaLnBrk="1" hangingPunct="1"/>
            <a:r>
              <a:rPr lang="ja-JP" altLang="en-US" dirty="0" smtClean="0"/>
              <a:t>　どこで</a:t>
            </a:r>
            <a:endParaRPr lang="en-US" altLang="ja-JP" dirty="0" smtClean="0"/>
          </a:p>
          <a:p>
            <a:pPr eaLnBrk="1" hangingPunct="1"/>
            <a:r>
              <a:rPr lang="ja-JP" altLang="en-US" dirty="0" smtClean="0"/>
              <a:t>　なぜ</a:t>
            </a:r>
            <a:endParaRPr lang="en-US" altLang="ja-JP" dirty="0" smtClean="0"/>
          </a:p>
          <a:p>
            <a:pPr eaLnBrk="1" hangingPunct="1"/>
            <a:r>
              <a:rPr lang="ja-JP" altLang="en-US" dirty="0" smtClean="0"/>
              <a:t>　どのように</a:t>
            </a:r>
            <a:endParaRPr lang="en-US" altLang="ja-JP" dirty="0" smtClean="0"/>
          </a:p>
          <a:p>
            <a:pPr eaLnBrk="1" hangingPunct="1"/>
            <a:r>
              <a:rPr lang="ja-JP" altLang="en-US" dirty="0" smtClean="0"/>
              <a:t>の６つを的確に伝えることが大切であることを説明する。</a:t>
            </a:r>
            <a:endParaRPr lang="en-US" altLang="ja-JP" dirty="0" smtClean="0"/>
          </a:p>
          <a:p>
            <a:pPr eaLnBrk="1" hangingPunct="1"/>
            <a:r>
              <a:rPr lang="ja-JP" altLang="en-US" dirty="0" smtClean="0"/>
              <a:t>日常会話や文章を書く際のポイントになることを伝える。</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1031"/>
          <p:cNvSpPr>
            <a:spLocks noGrp="1" noChangeArrowheads="1"/>
          </p:cNvSpPr>
          <p:nvPr>
            <p:ph type="sldNum" sz="quarter" idx="5"/>
          </p:nvPr>
        </p:nvSpPr>
        <p:spPr>
          <a:noFill/>
          <a:ln>
            <a:miter lim="800000"/>
            <a:headEnd/>
            <a:tailEnd/>
          </a:ln>
        </p:spPr>
        <p:txBody>
          <a:bodyPr/>
          <a:lstStyle/>
          <a:p>
            <a:pPr defTabSz="957263"/>
            <a:fld id="{65C467EA-D668-4AED-9176-7F3EE029CA5A}" type="slidenum">
              <a:rPr lang="en-US" altLang="ja-JP" smtClean="0">
                <a:ea typeface="ＭＳ Ｐゴシック" charset="-128"/>
              </a:rPr>
              <a:pPr defTabSz="957263"/>
              <a:t>57</a:t>
            </a:fld>
            <a:endParaRPr lang="en-US" altLang="ja-JP" smtClean="0">
              <a:ea typeface="ＭＳ Ｐゴシック" charset="-128"/>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スライド イメージ プレースホルダ 1"/>
          <p:cNvSpPr>
            <a:spLocks noGrp="1" noRot="1" noChangeAspect="1" noTextEdit="1"/>
          </p:cNvSpPr>
          <p:nvPr>
            <p:ph type="sldImg"/>
          </p:nvPr>
        </p:nvSpPr>
        <p:spPr>
          <a:ln/>
        </p:spPr>
      </p:sp>
      <p:sp>
        <p:nvSpPr>
          <p:cNvPr id="125955" name="ノート プレースホルダ 2"/>
          <p:cNvSpPr>
            <a:spLocks noGrp="1"/>
          </p:cNvSpPr>
          <p:nvPr>
            <p:ph type="body" idx="1"/>
          </p:nvPr>
        </p:nvSpPr>
        <p:spPr>
          <a:noFill/>
        </p:spPr>
        <p:txBody>
          <a:bodyPr/>
          <a:lstStyle/>
          <a:p>
            <a:pPr eaLnBrk="1" hangingPunct="1"/>
            <a:r>
              <a:rPr lang="ja-JP" altLang="en-US" dirty="0" smtClean="0"/>
              <a:t>三現主義とは，</a:t>
            </a:r>
            <a:endParaRPr lang="en-US" altLang="ja-JP" dirty="0" smtClean="0"/>
          </a:p>
          <a:p>
            <a:pPr eaLnBrk="1" hangingPunct="1"/>
            <a:r>
              <a:rPr lang="ja-JP" altLang="en-US" dirty="0" smtClean="0"/>
              <a:t>　「現場」・「現物」・「現実」をまとめた言葉</a:t>
            </a:r>
            <a:endParaRPr lang="en-US" altLang="ja-JP" dirty="0" smtClean="0"/>
          </a:p>
          <a:p>
            <a:pPr eaLnBrk="1" hangingPunct="1"/>
            <a:r>
              <a:rPr lang="ja-JP" altLang="en-US" dirty="0" smtClean="0"/>
              <a:t>であることを説明する。</a:t>
            </a:r>
            <a:endParaRPr lang="en-US" altLang="ja-JP" dirty="0" smtClean="0"/>
          </a:p>
          <a:p>
            <a:pPr eaLnBrk="1" hangingPunct="1"/>
            <a:endParaRPr lang="en-US" altLang="ja-JP" dirty="0" smtClean="0"/>
          </a:p>
          <a:p>
            <a:pPr eaLnBrk="1" hangingPunct="1"/>
            <a:r>
              <a:rPr lang="ja-JP" altLang="en-US" dirty="0" smtClean="0"/>
              <a:t>物事を正しい判断するために必要な考え方であることを理解させる。</a:t>
            </a:r>
          </a:p>
        </p:txBody>
      </p:sp>
      <p:sp>
        <p:nvSpPr>
          <p:cNvPr id="125956" name="スライド番号プレースホルダ 3"/>
          <p:cNvSpPr>
            <a:spLocks noGrp="1"/>
          </p:cNvSpPr>
          <p:nvPr>
            <p:ph type="sldNum" sz="quarter" idx="5"/>
          </p:nvPr>
        </p:nvSpPr>
        <p:spPr>
          <a:noFill/>
          <a:ln>
            <a:miter lim="800000"/>
            <a:headEnd/>
            <a:tailEnd/>
          </a:ln>
        </p:spPr>
        <p:txBody>
          <a:bodyPr/>
          <a:lstStyle/>
          <a:p>
            <a:fld id="{5EB98ECA-C481-4B73-A2F0-F6B6388354B3}" type="slidenum">
              <a:rPr lang="en-US" altLang="ja-JP" smtClean="0">
                <a:ea typeface="ＭＳ Ｐゴシック" charset="-128"/>
              </a:rPr>
              <a:pPr/>
              <a:t>58</a:t>
            </a:fld>
            <a:endParaRPr lang="en-US" altLang="ja-JP" smtClean="0">
              <a:ea typeface="ＭＳ Ｐゴシック" charset="-128"/>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スライド イメージ プレースホルダ 1"/>
          <p:cNvSpPr>
            <a:spLocks noGrp="1" noRot="1" noChangeAspect="1" noTextEdit="1"/>
          </p:cNvSpPr>
          <p:nvPr>
            <p:ph type="sldImg"/>
          </p:nvPr>
        </p:nvSpPr>
        <p:spPr>
          <a:ln/>
        </p:spPr>
      </p:sp>
      <p:sp>
        <p:nvSpPr>
          <p:cNvPr id="126979" name="ノート プレースホルダ 2"/>
          <p:cNvSpPr>
            <a:spLocks noGrp="1"/>
          </p:cNvSpPr>
          <p:nvPr>
            <p:ph type="body" idx="1"/>
          </p:nvPr>
        </p:nvSpPr>
        <p:spPr>
          <a:noFill/>
        </p:spPr>
        <p:txBody>
          <a:bodyPr/>
          <a:lstStyle/>
          <a:p>
            <a:pPr eaLnBrk="1" hangingPunct="1"/>
            <a:r>
              <a:rPr lang="ja-JP" altLang="en-US" dirty="0" smtClean="0"/>
              <a:t>「現場」とは「場所」を意味し，</a:t>
            </a:r>
            <a:endParaRPr lang="en-US" altLang="ja-JP" dirty="0" smtClean="0"/>
          </a:p>
          <a:p>
            <a:pPr eaLnBrk="1" hangingPunct="1"/>
            <a:r>
              <a:rPr lang="ja-JP" altLang="en-US" dirty="0" smtClean="0"/>
              <a:t>　どこで問題が起きているのか，現場に行って問題を把握すること。</a:t>
            </a:r>
            <a:endParaRPr lang="en-US" altLang="ja-JP" dirty="0" smtClean="0"/>
          </a:p>
          <a:p>
            <a:pPr eaLnBrk="1" hangingPunct="1"/>
            <a:r>
              <a:rPr lang="ja-JP" altLang="en-US" dirty="0" smtClean="0"/>
              <a:t>「現物」とは「もの」を意味し，</a:t>
            </a:r>
            <a:endParaRPr lang="en-US" altLang="ja-JP" dirty="0" smtClean="0"/>
          </a:p>
          <a:p>
            <a:pPr eaLnBrk="1" hangingPunct="1"/>
            <a:r>
              <a:rPr lang="ja-JP" altLang="en-US" dirty="0" smtClean="0"/>
              <a:t>　ものを見て，何に問題が起きているのか把握すること。</a:t>
            </a:r>
            <a:endParaRPr lang="en-US" altLang="ja-JP" dirty="0" smtClean="0"/>
          </a:p>
          <a:p>
            <a:pPr eaLnBrk="1" hangingPunct="1"/>
            <a:r>
              <a:rPr lang="ja-JP" altLang="en-US" dirty="0" smtClean="0"/>
              <a:t>「現実」とは「状況」を意味し，</a:t>
            </a:r>
            <a:endParaRPr lang="en-US" altLang="ja-JP" dirty="0" smtClean="0"/>
          </a:p>
          <a:p>
            <a:pPr eaLnBrk="1" hangingPunct="1"/>
            <a:r>
              <a:rPr lang="ja-JP" altLang="en-US" dirty="0" smtClean="0"/>
              <a:t>　問題が起きて，どのような状況になっているのか把握すること。</a:t>
            </a:r>
            <a:endParaRPr lang="en-US" altLang="ja-JP" dirty="0" smtClean="0"/>
          </a:p>
          <a:p>
            <a:pPr eaLnBrk="1" hangingPunct="1"/>
            <a:r>
              <a:rPr lang="ja-JP" altLang="en-US" dirty="0" smtClean="0"/>
              <a:t>であることを確認する。</a:t>
            </a:r>
            <a:endParaRPr lang="en-US" altLang="ja-JP" dirty="0" smtClean="0"/>
          </a:p>
          <a:p>
            <a:pPr eaLnBrk="1" hangingPunct="1"/>
            <a:endParaRPr lang="en-US" altLang="ja-JP" dirty="0" smtClean="0"/>
          </a:p>
          <a:p>
            <a:pPr eaLnBrk="1" hangingPunct="1"/>
            <a:r>
              <a:rPr lang="ja-JP" altLang="en-US" dirty="0" smtClean="0"/>
              <a:t>仕事でも，机の上で問題を把握するのではなく，</a:t>
            </a:r>
            <a:endParaRPr lang="en-US" altLang="ja-JP" dirty="0" smtClean="0"/>
          </a:p>
          <a:p>
            <a:pPr eaLnBrk="1" hangingPunct="1"/>
            <a:r>
              <a:rPr lang="ja-JP" altLang="en-US" dirty="0" smtClean="0"/>
              <a:t>　現場に行って現物を確認し，問題把握をすることが大切であることを理解させる。</a:t>
            </a:r>
          </a:p>
        </p:txBody>
      </p:sp>
      <p:sp>
        <p:nvSpPr>
          <p:cNvPr id="126980" name="スライド番号プレースホルダ 3"/>
          <p:cNvSpPr>
            <a:spLocks noGrp="1"/>
          </p:cNvSpPr>
          <p:nvPr>
            <p:ph type="sldNum" sz="quarter" idx="5"/>
          </p:nvPr>
        </p:nvSpPr>
        <p:spPr>
          <a:noFill/>
          <a:ln>
            <a:miter lim="800000"/>
            <a:headEnd/>
            <a:tailEnd/>
          </a:ln>
        </p:spPr>
        <p:txBody>
          <a:bodyPr/>
          <a:lstStyle/>
          <a:p>
            <a:fld id="{EEF369F9-517E-4DFA-B2C0-9CE803C320C2}" type="slidenum">
              <a:rPr lang="en-US" altLang="ja-JP" smtClean="0">
                <a:ea typeface="ＭＳ Ｐゴシック" charset="-128"/>
              </a:rPr>
              <a:pPr/>
              <a:t>59</a:t>
            </a:fld>
            <a:endParaRPr lang="en-US" altLang="ja-JP"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 イメージ プレースホルダ 1"/>
          <p:cNvSpPr>
            <a:spLocks noGrp="1" noRot="1" noChangeAspect="1" noTextEdit="1"/>
          </p:cNvSpPr>
          <p:nvPr>
            <p:ph type="sldImg"/>
          </p:nvPr>
        </p:nvSpPr>
        <p:spPr>
          <a:ln/>
        </p:spPr>
      </p:sp>
      <p:sp>
        <p:nvSpPr>
          <p:cNvPr id="80899" name="ノート プレースホルダ 2"/>
          <p:cNvSpPr>
            <a:spLocks noGrp="1"/>
          </p:cNvSpPr>
          <p:nvPr>
            <p:ph type="body" idx="1"/>
          </p:nvPr>
        </p:nvSpPr>
        <p:spPr>
          <a:noFill/>
        </p:spPr>
        <p:txBody>
          <a:bodyPr/>
          <a:lstStyle/>
          <a:p>
            <a:pPr eaLnBrk="1" hangingPunct="1"/>
            <a:r>
              <a:rPr lang="ja-JP" altLang="en-US" dirty="0" smtClean="0"/>
              <a:t>品質優先の考え方は，</a:t>
            </a:r>
          </a:p>
          <a:p>
            <a:pPr eaLnBrk="1" hangingPunct="1"/>
            <a:r>
              <a:rPr lang="ja-JP" altLang="en-US" dirty="0" smtClean="0"/>
              <a:t>企業人としての心構えや行動に関することであり，</a:t>
            </a:r>
          </a:p>
          <a:p>
            <a:pPr eaLnBrk="1" hangingPunct="1"/>
            <a:r>
              <a:rPr lang="ja-JP" altLang="en-US" dirty="0" smtClean="0"/>
              <a:t>これは，技術者倫理を育成するもので，</a:t>
            </a:r>
          </a:p>
          <a:p>
            <a:pPr eaLnBrk="1" hangingPunct="1"/>
            <a:r>
              <a:rPr lang="ja-JP" altLang="en-US" dirty="0" smtClean="0"/>
              <a:t>人として守るべき「道徳」・「モラル」であることを説明する。</a:t>
            </a:r>
            <a:endParaRPr lang="en-US" altLang="ja-JP" dirty="0" smtClean="0"/>
          </a:p>
        </p:txBody>
      </p:sp>
      <p:sp>
        <p:nvSpPr>
          <p:cNvPr id="80900" name="スライド番号プレースホルダ 3"/>
          <p:cNvSpPr>
            <a:spLocks noGrp="1"/>
          </p:cNvSpPr>
          <p:nvPr>
            <p:ph type="sldNum" sz="quarter" idx="5"/>
          </p:nvPr>
        </p:nvSpPr>
        <p:spPr>
          <a:noFill/>
          <a:ln>
            <a:miter lim="800000"/>
            <a:headEnd/>
            <a:tailEnd/>
          </a:ln>
        </p:spPr>
        <p:txBody>
          <a:bodyPr/>
          <a:lstStyle/>
          <a:p>
            <a:fld id="{70B9BB8F-825B-4BBE-BA45-AD7D3F6C082F}" type="slidenum">
              <a:rPr lang="en-US" altLang="ja-JP" smtClean="0">
                <a:ea typeface="ＭＳ Ｐゴシック" charset="-128"/>
              </a:rPr>
              <a:pPr/>
              <a:t>6</a:t>
            </a:fld>
            <a:endParaRPr lang="en-US" altLang="ja-JP" smtClean="0">
              <a:ea typeface="ＭＳ Ｐゴシック"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a:ln/>
        </p:spPr>
      </p:sp>
      <p:sp>
        <p:nvSpPr>
          <p:cNvPr id="130051" name="ノート プレースホルダ 2"/>
          <p:cNvSpPr>
            <a:spLocks noGrp="1"/>
          </p:cNvSpPr>
          <p:nvPr>
            <p:ph type="body" idx="1"/>
          </p:nvPr>
        </p:nvSpPr>
        <p:spPr>
          <a:noFill/>
        </p:spPr>
        <p:txBody>
          <a:bodyPr/>
          <a:lstStyle/>
          <a:p>
            <a:pPr eaLnBrk="1" hangingPunct="1"/>
            <a:r>
              <a:rPr lang="ja-JP" altLang="en-US" dirty="0" smtClean="0"/>
              <a:t>５ゲン主義とは，</a:t>
            </a:r>
            <a:endParaRPr lang="en-US" altLang="ja-JP" dirty="0" smtClean="0"/>
          </a:p>
          <a:p>
            <a:pPr eaLnBrk="1" hangingPunct="1"/>
            <a:r>
              <a:rPr lang="ja-JP" altLang="en-US" dirty="0" smtClean="0"/>
              <a:t>　三現主義に原理（ゲン）と原則（ゲン）の２語を合わせた言葉</a:t>
            </a:r>
            <a:endParaRPr lang="en-US" altLang="ja-JP" dirty="0" smtClean="0"/>
          </a:p>
          <a:p>
            <a:pPr eaLnBrk="1" hangingPunct="1"/>
            <a:r>
              <a:rPr lang="ja-JP" altLang="en-US" dirty="0" smtClean="0"/>
              <a:t>であることを説明する。</a:t>
            </a:r>
          </a:p>
        </p:txBody>
      </p:sp>
      <p:sp>
        <p:nvSpPr>
          <p:cNvPr id="130052" name="スライド番号プレースホルダ 3"/>
          <p:cNvSpPr>
            <a:spLocks noGrp="1"/>
          </p:cNvSpPr>
          <p:nvPr>
            <p:ph type="sldNum" sz="quarter" idx="5"/>
          </p:nvPr>
        </p:nvSpPr>
        <p:spPr>
          <a:noFill/>
          <a:ln>
            <a:miter lim="800000"/>
            <a:headEnd/>
            <a:tailEnd/>
          </a:ln>
        </p:spPr>
        <p:txBody>
          <a:bodyPr/>
          <a:lstStyle/>
          <a:p>
            <a:fld id="{0548C166-BC4D-4984-9396-D117CD4EEE93}" type="slidenum">
              <a:rPr lang="en-US" altLang="ja-JP" smtClean="0">
                <a:ea typeface="ＭＳ Ｐゴシック" charset="-128"/>
              </a:rPr>
              <a:pPr/>
              <a:t>60</a:t>
            </a:fld>
            <a:endParaRPr lang="en-US" altLang="ja-JP" smtClean="0">
              <a:ea typeface="ＭＳ Ｐゴシック" charset="-128"/>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スライド イメージ プレースホルダ 1"/>
          <p:cNvSpPr>
            <a:spLocks noGrp="1" noRot="1" noChangeAspect="1" noTextEdit="1"/>
          </p:cNvSpPr>
          <p:nvPr>
            <p:ph type="sldImg"/>
          </p:nvPr>
        </p:nvSpPr>
        <p:spPr>
          <a:ln/>
        </p:spPr>
      </p:sp>
      <p:sp>
        <p:nvSpPr>
          <p:cNvPr id="131075" name="ノート プレースホルダ 2"/>
          <p:cNvSpPr>
            <a:spLocks noGrp="1"/>
          </p:cNvSpPr>
          <p:nvPr>
            <p:ph type="body" idx="1"/>
          </p:nvPr>
        </p:nvSpPr>
        <p:spPr>
          <a:noFill/>
        </p:spPr>
        <p:txBody>
          <a:bodyPr/>
          <a:lstStyle/>
          <a:p>
            <a:pPr eaLnBrk="1" hangingPunct="1"/>
            <a:r>
              <a:rPr lang="ja-JP" altLang="en-US" dirty="0" smtClean="0"/>
              <a:t>原理とは，存在や認識に使用し，</a:t>
            </a:r>
            <a:endParaRPr lang="en-US" altLang="ja-JP" dirty="0" smtClean="0"/>
          </a:p>
          <a:p>
            <a:pPr eaLnBrk="1" hangingPunct="1"/>
            <a:r>
              <a:rPr lang="ja-JP" altLang="en-US" dirty="0" smtClean="0"/>
              <a:t>　認識を成り立たせる仕組みであることを説明する。</a:t>
            </a:r>
            <a:endParaRPr lang="en-US" altLang="ja-JP" dirty="0" smtClean="0"/>
          </a:p>
          <a:p>
            <a:pPr eaLnBrk="1" hangingPunct="1"/>
            <a:r>
              <a:rPr lang="ja-JP" altLang="en-US" dirty="0" smtClean="0"/>
              <a:t>原則とは，人間の活動に使用し，</a:t>
            </a:r>
            <a:endParaRPr lang="en-US" altLang="ja-JP" dirty="0" smtClean="0"/>
          </a:p>
          <a:p>
            <a:pPr eaLnBrk="1" hangingPunct="1"/>
            <a:r>
              <a:rPr lang="ja-JP" altLang="en-US" dirty="0" smtClean="0"/>
              <a:t>　基本的な規則や法則であることを説明する。</a:t>
            </a:r>
            <a:endParaRPr lang="en-US" altLang="ja-JP" dirty="0" smtClean="0"/>
          </a:p>
          <a:p>
            <a:pPr eaLnBrk="1" hangingPunct="1"/>
            <a:endParaRPr lang="en-US" altLang="ja-JP" dirty="0" smtClean="0"/>
          </a:p>
          <a:p>
            <a:pPr eaLnBrk="1" hangingPunct="1"/>
            <a:r>
              <a:rPr lang="ja-JP" altLang="en-US" dirty="0" smtClean="0"/>
              <a:t>原理と原則の例を生徒に考えさせ，発表させてもよい。</a:t>
            </a:r>
          </a:p>
        </p:txBody>
      </p:sp>
      <p:sp>
        <p:nvSpPr>
          <p:cNvPr id="131076" name="スライド番号プレースホルダ 3"/>
          <p:cNvSpPr>
            <a:spLocks noGrp="1"/>
          </p:cNvSpPr>
          <p:nvPr>
            <p:ph type="sldNum" sz="quarter" idx="5"/>
          </p:nvPr>
        </p:nvSpPr>
        <p:spPr>
          <a:noFill/>
          <a:ln>
            <a:miter lim="800000"/>
            <a:headEnd/>
            <a:tailEnd/>
          </a:ln>
        </p:spPr>
        <p:txBody>
          <a:bodyPr/>
          <a:lstStyle/>
          <a:p>
            <a:fld id="{A8EC5B40-BF74-4AEC-80D6-C5DB70500CB2}" type="slidenum">
              <a:rPr lang="en-US" altLang="ja-JP" smtClean="0">
                <a:ea typeface="ＭＳ Ｐゴシック" charset="-128"/>
              </a:rPr>
              <a:pPr/>
              <a:t>61</a:t>
            </a:fld>
            <a:endParaRPr lang="en-US" altLang="ja-JP" smtClean="0">
              <a:ea typeface="ＭＳ Ｐゴシック" charset="-128"/>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31"/>
          <p:cNvSpPr>
            <a:spLocks noGrp="1" noChangeArrowheads="1"/>
          </p:cNvSpPr>
          <p:nvPr>
            <p:ph type="sldNum" sz="quarter" idx="5"/>
          </p:nvPr>
        </p:nvSpPr>
        <p:spPr>
          <a:noFill/>
          <a:ln>
            <a:miter lim="800000"/>
            <a:headEnd/>
            <a:tailEnd/>
          </a:ln>
        </p:spPr>
        <p:txBody>
          <a:bodyPr/>
          <a:lstStyle/>
          <a:p>
            <a:pPr defTabSz="957263"/>
            <a:fld id="{CBA07709-A16A-4CBB-AD68-EA24CC03C5F2}" type="slidenum">
              <a:rPr lang="en-US" altLang="ja-JP" smtClean="0">
                <a:ea typeface="ＭＳ Ｐゴシック" charset="-128"/>
              </a:rPr>
              <a:pPr defTabSz="957263"/>
              <a:t>62</a:t>
            </a:fld>
            <a:endParaRPr lang="en-US" altLang="ja-JP" smtClean="0">
              <a:ea typeface="ＭＳ Ｐゴシック" charset="-128"/>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31"/>
          <p:cNvSpPr txBox="1">
            <a:spLocks noGrp="1" noChangeArrowheads="1"/>
          </p:cNvSpPr>
          <p:nvPr/>
        </p:nvSpPr>
        <p:spPr bwMode="auto">
          <a:xfrm>
            <a:off x="3886200" y="8686800"/>
            <a:ext cx="2971800" cy="457200"/>
          </a:xfrm>
          <a:prstGeom prst="rect">
            <a:avLst/>
          </a:prstGeom>
          <a:noFill/>
          <a:ln w="9525">
            <a:noFill/>
            <a:miter lim="800000"/>
            <a:headEnd/>
            <a:tailEnd/>
          </a:ln>
        </p:spPr>
        <p:txBody>
          <a:bodyPr lIns="95688" tIns="47844" rIns="95688" bIns="47844" anchor="b"/>
          <a:lstStyle/>
          <a:p>
            <a:pPr algn="r" defTabSz="966788"/>
            <a:fld id="{26AF8FD3-080D-46EB-A713-39E78EE5569D}" type="slidenum">
              <a:rPr lang="en-US" altLang="ja-JP" sz="1300"/>
              <a:pPr algn="r" defTabSz="966788"/>
              <a:t>63</a:t>
            </a:fld>
            <a:endParaRPr lang="en-US" altLang="ja-JP" sz="13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pPr eaLnBrk="1" hangingPunct="1"/>
            <a:r>
              <a:rPr lang="ja-JP" altLang="en-US" dirty="0" smtClean="0"/>
              <a:t>組織を円滑に運営するためには，</a:t>
            </a:r>
            <a:endParaRPr lang="en-US" altLang="ja-JP" dirty="0" smtClean="0"/>
          </a:p>
          <a:p>
            <a:pPr eaLnBrk="1" hangingPunct="1"/>
            <a:r>
              <a:rPr lang="ja-JP" altLang="en-US" dirty="0" smtClean="0"/>
              <a:t>　組織を構成するひとり一人が，組織のルールを遵守するとともに，常識的に守らなくてはならないマナーがある。</a:t>
            </a:r>
            <a:endParaRPr lang="en-US" altLang="ja-JP" dirty="0" smtClean="0"/>
          </a:p>
          <a:p>
            <a:pPr eaLnBrk="1" hangingPunct="1"/>
            <a:endParaRPr lang="en-US" altLang="ja-JP" dirty="0" smtClean="0"/>
          </a:p>
          <a:p>
            <a:pPr eaLnBrk="1" hangingPunct="1"/>
            <a:r>
              <a:rPr lang="ja-JP" altLang="en-US" dirty="0" smtClean="0"/>
              <a:t>ここでは，最低限のマナーとして，</a:t>
            </a:r>
            <a:endParaRPr lang="en-US" altLang="ja-JP" dirty="0" smtClean="0"/>
          </a:p>
          <a:p>
            <a:pPr>
              <a:lnSpc>
                <a:spcPct val="80000"/>
              </a:lnSpc>
              <a:buClr>
                <a:schemeClr val="tx2"/>
              </a:buClr>
              <a:buFont typeface="Wingdings" pitchFamily="2" charset="2"/>
              <a:buNone/>
            </a:pPr>
            <a:r>
              <a:rPr lang="ja-JP" altLang="en-US" dirty="0" smtClean="0"/>
              <a:t>「自覚をもつ」，「</a:t>
            </a:r>
            <a:r>
              <a:rPr lang="ja-JP" altLang="en-US" dirty="0" smtClean="0">
                <a:latin typeface="HG丸ｺﾞｼｯｸM-PRO" pitchFamily="50" charset="-128"/>
                <a:ea typeface="HG丸ｺﾞｼｯｸM-PRO" pitchFamily="50" charset="-128"/>
              </a:rPr>
              <a:t>時間を守る」，「挨拶をする」，「言葉遣いに気をつける」，「身だしなみを整える」，「整理・整頓をする」の</a:t>
            </a:r>
            <a:r>
              <a:rPr lang="ja-JP" altLang="en-US" dirty="0" smtClean="0"/>
              <a:t>６つを紹介する。</a:t>
            </a:r>
            <a:endParaRPr lang="en-US" altLang="ja-JP"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スライド イメージ プレースホルダ 1"/>
          <p:cNvSpPr>
            <a:spLocks noGrp="1" noRot="1" noChangeAspect="1" noTextEdit="1"/>
          </p:cNvSpPr>
          <p:nvPr>
            <p:ph type="sldImg"/>
          </p:nvPr>
        </p:nvSpPr>
        <p:spPr>
          <a:ln/>
        </p:spPr>
      </p:sp>
      <p:sp>
        <p:nvSpPr>
          <p:cNvPr id="135171" name="ノート プレースホルダ 2"/>
          <p:cNvSpPr>
            <a:spLocks noGrp="1"/>
          </p:cNvSpPr>
          <p:nvPr>
            <p:ph type="body" idx="1"/>
          </p:nvPr>
        </p:nvSpPr>
        <p:spPr>
          <a:noFill/>
        </p:spPr>
        <p:txBody>
          <a:bodyPr/>
          <a:lstStyle/>
          <a:p>
            <a:pPr>
              <a:buClr>
                <a:schemeClr val="tx2"/>
              </a:buClr>
              <a:buFont typeface="Wingdings" pitchFamily="2" charset="2"/>
              <a:buNone/>
            </a:pPr>
            <a:r>
              <a:rPr lang="ja-JP" altLang="en-US" dirty="0" smtClean="0">
                <a:latin typeface="HG丸ｺﾞｼｯｸM-PRO" pitchFamily="50" charset="-128"/>
                <a:ea typeface="HG丸ｺﾞｼｯｸM-PRO" pitchFamily="50" charset="-128"/>
              </a:rPr>
              <a:t>自覚をもつ</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None/>
            </a:pPr>
            <a:r>
              <a:rPr lang="ja-JP" altLang="en-US" sz="1200" dirty="0" smtClean="0">
                <a:latin typeface="HG丸ｺﾞｼｯｸM-PRO" pitchFamily="50" charset="-128"/>
                <a:ea typeface="HG丸ｺﾞｼｯｸM-PRO" pitchFamily="50" charset="-128"/>
              </a:rPr>
              <a:t>　組織の一員として，与えられた任務に責任をもち，「ほうれんそう」を徹底する。</a:t>
            </a:r>
            <a:endParaRPr lang="en-US" altLang="ja-JP" sz="1200" dirty="0" smtClean="0">
              <a:latin typeface="HG丸ｺﾞｼｯｸM-PRO" pitchFamily="50" charset="-128"/>
              <a:ea typeface="HG丸ｺﾞｼｯｸM-PRO" pitchFamily="50" charset="-128"/>
            </a:endParaRPr>
          </a:p>
          <a:p>
            <a:pPr>
              <a:buClr>
                <a:schemeClr val="tx2"/>
              </a:buClr>
              <a:buFont typeface="Wingdings" pitchFamily="2" charset="2"/>
              <a:buNone/>
            </a:pPr>
            <a:r>
              <a:rPr lang="ja-JP" altLang="en-US" dirty="0" smtClean="0">
                <a:latin typeface="HG丸ｺﾞｼｯｸM-PRO" pitchFamily="50" charset="-128"/>
                <a:ea typeface="HG丸ｺﾞｼｯｸM-PRO" pitchFamily="50" charset="-128"/>
              </a:rPr>
              <a:t>時間を守る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1200" dirty="0" smtClean="0">
                <a:latin typeface="HG丸ｺﾞｼｯｸM-PRO" pitchFamily="50" charset="-128"/>
                <a:ea typeface="HG丸ｺﾞｼｯｸM-PRO" pitchFamily="50" charset="-128"/>
              </a:rPr>
              <a:t>　５分前行動を心がけ，決められた期日までに提出物を提出する。</a:t>
            </a:r>
            <a:endParaRPr lang="en-US" altLang="ja-JP" sz="1200" dirty="0" smtClean="0">
              <a:latin typeface="HG丸ｺﾞｼｯｸM-PRO" pitchFamily="50" charset="-128"/>
              <a:ea typeface="HG丸ｺﾞｼｯｸM-PRO" pitchFamily="50" charset="-128"/>
            </a:endParaRPr>
          </a:p>
          <a:p>
            <a:pPr>
              <a:buClr>
                <a:schemeClr val="tx2"/>
              </a:buClr>
              <a:buFont typeface="Wingdings" pitchFamily="2" charset="2"/>
              <a:buNone/>
            </a:pPr>
            <a:r>
              <a:rPr lang="ja-JP" altLang="en-US" dirty="0" smtClean="0">
                <a:latin typeface="HG丸ｺﾞｼｯｸM-PRO" pitchFamily="50" charset="-128"/>
                <a:ea typeface="HG丸ｺﾞｼｯｸM-PRO" pitchFamily="50" charset="-128"/>
              </a:rPr>
              <a:t>挨拶をする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1200" dirty="0" smtClean="0">
                <a:latin typeface="HG丸ｺﾞｼｯｸM-PRO" pitchFamily="50" charset="-128"/>
                <a:ea typeface="HG丸ｺﾞｼｯｸM-PRO" pitchFamily="50" charset="-128"/>
              </a:rPr>
              <a:t>　相手の目を見て，自分から積極的に挨拶する。</a:t>
            </a:r>
            <a:endParaRPr lang="en-US" altLang="ja-JP" sz="1200" dirty="0" smtClean="0">
              <a:latin typeface="HG丸ｺﾞｼｯｸM-PRO" pitchFamily="50" charset="-128"/>
              <a:ea typeface="HG丸ｺﾞｼｯｸM-PRO" pitchFamily="50" charset="-128"/>
            </a:endParaRPr>
          </a:p>
        </p:txBody>
      </p:sp>
      <p:sp>
        <p:nvSpPr>
          <p:cNvPr id="135172" name="スライド番号プレースホルダ 3"/>
          <p:cNvSpPr>
            <a:spLocks noGrp="1"/>
          </p:cNvSpPr>
          <p:nvPr>
            <p:ph type="sldNum" sz="quarter" idx="5"/>
          </p:nvPr>
        </p:nvSpPr>
        <p:spPr>
          <a:noFill/>
          <a:ln>
            <a:miter lim="800000"/>
            <a:headEnd/>
            <a:tailEnd/>
          </a:ln>
        </p:spPr>
        <p:txBody>
          <a:bodyPr/>
          <a:lstStyle/>
          <a:p>
            <a:fld id="{FA133D67-11A1-405E-82A8-D63B6727236D}" type="slidenum">
              <a:rPr lang="en-US" altLang="ja-JP" smtClean="0">
                <a:ea typeface="ＭＳ Ｐゴシック" charset="-128"/>
              </a:rPr>
              <a:pPr/>
              <a:t>64</a:t>
            </a:fld>
            <a:endParaRPr lang="en-US" altLang="ja-JP" smtClean="0">
              <a:ea typeface="ＭＳ Ｐゴシック" charset="-128"/>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Clr>
                <a:schemeClr val="tx2"/>
              </a:buClr>
              <a:buFont typeface="Wingdings" pitchFamily="2" charset="2"/>
              <a:buNone/>
            </a:pPr>
            <a:r>
              <a:rPr lang="ja-JP" altLang="en-US" dirty="0" smtClean="0">
                <a:latin typeface="HG丸ｺﾞｼｯｸM-PRO" pitchFamily="50" charset="-128"/>
                <a:ea typeface="HG丸ｺﾞｼｯｸM-PRO" pitchFamily="50" charset="-128"/>
              </a:rPr>
              <a:t>言葉遣いに気を付ける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1200" dirty="0" smtClean="0">
                <a:latin typeface="HG丸ｺﾞｼｯｸM-PRO" pitchFamily="50" charset="-128"/>
                <a:ea typeface="HG丸ｺﾞｼｯｸM-PRO" pitchFamily="50" charset="-128"/>
              </a:rPr>
              <a:t>　相手を尊重し，立場に合った言葉で話し，良好な人間関係を築く。</a:t>
            </a:r>
            <a:endParaRPr lang="en-US" altLang="ja-JP" sz="1200" dirty="0" smtClean="0">
              <a:latin typeface="HG丸ｺﾞｼｯｸM-PRO" pitchFamily="50" charset="-128"/>
              <a:ea typeface="HG丸ｺﾞｼｯｸM-PRO" pitchFamily="50" charset="-128"/>
            </a:endParaRPr>
          </a:p>
          <a:p>
            <a:pPr>
              <a:buClr>
                <a:schemeClr val="tx2"/>
              </a:buClr>
              <a:buFont typeface="Wingdings" pitchFamily="2" charset="2"/>
              <a:buNone/>
            </a:pPr>
            <a:r>
              <a:rPr lang="ja-JP" altLang="en-US" dirty="0" smtClean="0">
                <a:latin typeface="HG丸ｺﾞｼｯｸM-PRO" pitchFamily="50" charset="-128"/>
                <a:ea typeface="HG丸ｺﾞｼｯｸM-PRO" pitchFamily="50" charset="-128"/>
              </a:rPr>
              <a:t>身だしなみを整える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1200" dirty="0" smtClean="0">
                <a:latin typeface="HG丸ｺﾞｼｯｸM-PRO" pitchFamily="50" charset="-128"/>
                <a:ea typeface="HG丸ｺﾞｼｯｸM-PRO" pitchFamily="50" charset="-128"/>
              </a:rPr>
              <a:t>　清潔で安全な頭髪や服装を整える。</a:t>
            </a:r>
            <a:endParaRPr lang="en-US" altLang="ja-JP" sz="1200" dirty="0" smtClean="0">
              <a:latin typeface="HG丸ｺﾞｼｯｸM-PRO" pitchFamily="50" charset="-128"/>
              <a:ea typeface="HG丸ｺﾞｼｯｸM-PRO" pitchFamily="50" charset="-128"/>
            </a:endParaRPr>
          </a:p>
          <a:p>
            <a:pPr>
              <a:buClr>
                <a:schemeClr val="tx2"/>
              </a:buClr>
              <a:buFont typeface="Wingdings" pitchFamily="2" charset="2"/>
              <a:buNone/>
            </a:pPr>
            <a:r>
              <a:rPr lang="ja-JP" altLang="en-US" dirty="0" smtClean="0">
                <a:latin typeface="HG丸ｺﾞｼｯｸM-PRO" pitchFamily="50" charset="-128"/>
                <a:ea typeface="HG丸ｺﾞｼｯｸM-PRO" pitchFamily="50" charset="-128"/>
              </a:rPr>
              <a:t>整理・整頓をする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1200" dirty="0" smtClean="0">
                <a:latin typeface="HG丸ｺﾞｼｯｸM-PRO" pitchFamily="50" charset="-128"/>
                <a:ea typeface="HG丸ｺﾞｼｯｸM-PRO" pitchFamily="50" charset="-128"/>
              </a:rPr>
              <a:t>　自分の机や周囲の整理・整頓をして，安全で安心して作業できる環境を保つ。</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マナーとして大切なことは他にもたくさんあることから，生徒にどんなマナーが大切かを考えさせてもよい。</a:t>
            </a:r>
          </a:p>
        </p:txBody>
      </p:sp>
      <p:sp>
        <p:nvSpPr>
          <p:cNvPr id="4" name="スライド番号プレースホルダ 3"/>
          <p:cNvSpPr>
            <a:spLocks noGrp="1"/>
          </p:cNvSpPr>
          <p:nvPr>
            <p:ph type="sldNum" sz="quarter" idx="10"/>
          </p:nvPr>
        </p:nvSpPr>
        <p:spPr/>
        <p:txBody>
          <a:bodyPr/>
          <a:lstStyle/>
          <a:p>
            <a:pPr>
              <a:defRPr/>
            </a:pPr>
            <a:fld id="{38610C82-C3A1-41B9-98ED-89AD39A23705}" type="slidenum">
              <a:rPr lang="en-US" altLang="ja-JP" smtClean="0"/>
              <a:pPr>
                <a:defRPr/>
              </a:pPr>
              <a:t>65</a:t>
            </a:fld>
            <a:endParaRPr lang="en-US" altLang="ja-JP"/>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a:ln>
            <a:miter lim="800000"/>
            <a:headEnd/>
            <a:tailEnd/>
          </a:ln>
        </p:spPr>
        <p:txBody>
          <a:bodyPr/>
          <a:lstStyle/>
          <a:p>
            <a:pPr defTabSz="957263"/>
            <a:fld id="{F89DE627-3D5A-4E02-9477-D95CE1CCA489}" type="slidenum">
              <a:rPr lang="en-US" altLang="ja-JP" smtClean="0">
                <a:ea typeface="ＭＳ Ｐゴシック" charset="-128"/>
              </a:rPr>
              <a:pPr defTabSz="957263"/>
              <a:t>66</a:t>
            </a:fld>
            <a:endParaRPr lang="en-US" altLang="ja-JP" smtClean="0">
              <a:ea typeface="ＭＳ Ｐゴシック" charset="-128"/>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 イメージ プレースホルダ 1"/>
          <p:cNvSpPr>
            <a:spLocks noGrp="1" noRot="1" noChangeAspect="1" noTextEdit="1"/>
          </p:cNvSpPr>
          <p:nvPr>
            <p:ph type="sldImg"/>
          </p:nvPr>
        </p:nvSpPr>
        <p:spPr>
          <a:ln/>
        </p:spPr>
      </p:sp>
      <p:sp>
        <p:nvSpPr>
          <p:cNvPr id="83971" name="ノート プレースホルダ 2"/>
          <p:cNvSpPr>
            <a:spLocks noGrp="1"/>
          </p:cNvSpPr>
          <p:nvPr>
            <p:ph type="body" idx="1"/>
          </p:nvPr>
        </p:nvSpPr>
        <p:spPr>
          <a:noFill/>
        </p:spPr>
        <p:txBody>
          <a:bodyPr/>
          <a:lstStyle/>
          <a:p>
            <a:pPr eaLnBrk="1" hangingPunct="1"/>
            <a:r>
              <a:rPr lang="ja-JP" altLang="en-US" dirty="0" smtClean="0"/>
              <a:t>道徳とは，</a:t>
            </a:r>
          </a:p>
          <a:p>
            <a:pPr eaLnBrk="1" hangingPunct="1"/>
            <a:r>
              <a:rPr lang="ja-JP" altLang="en-US" dirty="0" smtClean="0"/>
              <a:t>　</a:t>
            </a:r>
            <a:r>
              <a:rPr lang="ja-JP" altLang="ja-JP" dirty="0" smtClean="0"/>
              <a:t>人が無意識</a:t>
            </a:r>
            <a:r>
              <a:rPr lang="ja-JP" altLang="en-US" dirty="0" smtClean="0"/>
              <a:t>で</a:t>
            </a:r>
            <a:r>
              <a:rPr lang="ja-JP" altLang="ja-JP" dirty="0" smtClean="0"/>
              <a:t>認識している</a:t>
            </a:r>
            <a:r>
              <a:rPr lang="ja-JP" altLang="en-US" dirty="0" smtClean="0"/>
              <a:t>善・悪の規範意識であることを説明する</a:t>
            </a:r>
            <a:r>
              <a:rPr lang="ja-JP" altLang="ja-JP" dirty="0" smtClean="0"/>
              <a:t>。</a:t>
            </a:r>
            <a:endParaRPr lang="en-US" altLang="ja-JP" dirty="0" smtClean="0"/>
          </a:p>
          <a:p>
            <a:pPr eaLnBrk="1" hangingPunct="1"/>
            <a:r>
              <a:rPr lang="ja-JP" altLang="en-US" dirty="0" smtClean="0"/>
              <a:t>モラルとは，</a:t>
            </a:r>
          </a:p>
          <a:p>
            <a:pPr eaLnBrk="1" hangingPunct="1"/>
            <a:r>
              <a:rPr lang="ja-JP" altLang="en-US" dirty="0" smtClean="0"/>
              <a:t>　道徳を規律としてではなく，自分の生き方を考えることで生まれてくる態度であることを説明する。</a:t>
            </a:r>
            <a:endParaRPr lang="en-US" altLang="ja-JP" dirty="0" smtClean="0"/>
          </a:p>
          <a:p>
            <a:pPr eaLnBrk="1" hangingPunct="1"/>
            <a:endParaRPr lang="ja-JP" altLang="en-US" dirty="0" smtClean="0"/>
          </a:p>
        </p:txBody>
      </p:sp>
      <p:sp>
        <p:nvSpPr>
          <p:cNvPr id="83972" name="スライド番号プレースホルダ 3"/>
          <p:cNvSpPr>
            <a:spLocks noGrp="1"/>
          </p:cNvSpPr>
          <p:nvPr>
            <p:ph type="sldNum" sz="quarter" idx="5"/>
          </p:nvPr>
        </p:nvSpPr>
        <p:spPr>
          <a:noFill/>
          <a:ln>
            <a:miter lim="800000"/>
            <a:headEnd/>
            <a:tailEnd/>
          </a:ln>
        </p:spPr>
        <p:txBody>
          <a:bodyPr/>
          <a:lstStyle/>
          <a:p>
            <a:fld id="{9C7F1CCB-02F9-4A02-B2D5-6B77730CB36A}" type="slidenum">
              <a:rPr lang="en-US" altLang="ja-JP" smtClean="0">
                <a:ea typeface="ＭＳ Ｐゴシック" charset="-128"/>
              </a:rPr>
              <a:pPr/>
              <a:t>7</a:t>
            </a:fld>
            <a:endParaRPr lang="en-US" altLang="ja-JP"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スライド イメージ プレースホルダ 1"/>
          <p:cNvSpPr>
            <a:spLocks noGrp="1" noRot="1" noChangeAspect="1" noTextEdit="1"/>
          </p:cNvSpPr>
          <p:nvPr>
            <p:ph type="sldImg"/>
          </p:nvPr>
        </p:nvSpPr>
        <p:spPr>
          <a:ln/>
        </p:spPr>
      </p:sp>
      <p:sp>
        <p:nvSpPr>
          <p:cNvPr id="164867" name="ノート プレースホルダ 2"/>
          <p:cNvSpPr>
            <a:spLocks noGrp="1"/>
          </p:cNvSpPr>
          <p:nvPr>
            <p:ph type="body" idx="1"/>
          </p:nvPr>
        </p:nvSpPr>
        <p:spPr>
          <a:noFill/>
        </p:spPr>
        <p:txBody>
          <a:bodyPr/>
          <a:lstStyle/>
          <a:p>
            <a:pPr eaLnBrk="1" hangingPunct="1"/>
            <a:r>
              <a:rPr lang="ja-JP" altLang="en-US" dirty="0" smtClean="0"/>
              <a:t>道徳やモラルについて，工業製品の製造を例に考えさせ，倫理観を養うようにする。</a:t>
            </a:r>
          </a:p>
          <a:p>
            <a:pPr eaLnBrk="1" hangingPunct="1"/>
            <a:r>
              <a:rPr lang="ja-JP" altLang="en-US" dirty="0" smtClean="0"/>
              <a:t>　善の例</a:t>
            </a:r>
            <a:endParaRPr lang="en-US" altLang="ja-JP" dirty="0" smtClean="0"/>
          </a:p>
          <a:p>
            <a:pPr eaLnBrk="1" hangingPunct="1"/>
            <a:r>
              <a:rPr lang="ja-JP" altLang="en-US" dirty="0" smtClean="0"/>
              <a:t>　　　安全で安定した品質の製品をつくる</a:t>
            </a:r>
            <a:r>
              <a:rPr lang="ja-JP" altLang="ja-JP" dirty="0" smtClean="0"/>
              <a:t>。</a:t>
            </a:r>
            <a:endParaRPr lang="ja-JP" altLang="en-US" dirty="0" smtClean="0"/>
          </a:p>
          <a:p>
            <a:pPr eaLnBrk="1" hangingPunct="1"/>
            <a:r>
              <a:rPr lang="ja-JP" altLang="ja-JP" dirty="0" smtClean="0"/>
              <a:t>　　　品質を保証するとともに</a:t>
            </a:r>
            <a:r>
              <a:rPr lang="ja-JP" altLang="en-US" dirty="0" smtClean="0"/>
              <a:t>，</a:t>
            </a:r>
            <a:r>
              <a:rPr lang="ja-JP" altLang="ja-JP" dirty="0" smtClean="0"/>
              <a:t>故障に対してその原因を追究し</a:t>
            </a:r>
            <a:r>
              <a:rPr lang="ja-JP" altLang="en-US" dirty="0" smtClean="0"/>
              <a:t>，</a:t>
            </a:r>
            <a:r>
              <a:rPr lang="ja-JP" altLang="ja-JP" dirty="0" smtClean="0"/>
              <a:t>工程を改善する。 </a:t>
            </a:r>
            <a:endParaRPr lang="ja-JP" altLang="en-US" dirty="0" smtClean="0"/>
          </a:p>
          <a:p>
            <a:pPr eaLnBrk="1" hangingPunct="1"/>
            <a:r>
              <a:rPr lang="ja-JP" altLang="en-US" dirty="0" smtClean="0"/>
              <a:t>　　　工程の「ムリ・ムダ・ムラ」を見付け出し，なくす方法を考える。</a:t>
            </a:r>
          </a:p>
          <a:p>
            <a:pPr eaLnBrk="1" hangingPunct="1"/>
            <a:r>
              <a:rPr lang="ja-JP" altLang="en-US" dirty="0" smtClean="0"/>
              <a:t>　悪の例</a:t>
            </a:r>
            <a:endParaRPr lang="en-US" altLang="ja-JP" dirty="0" smtClean="0"/>
          </a:p>
          <a:p>
            <a:pPr eaLnBrk="1" hangingPunct="1"/>
            <a:r>
              <a:rPr lang="ja-JP" altLang="en-US" dirty="0" smtClean="0"/>
              <a:t>　　　処理に経費がかかるため，有毒なものをそのまま周囲に廃棄する</a:t>
            </a:r>
            <a:r>
              <a:rPr lang="ja-JP" altLang="ja-JP" dirty="0" smtClean="0"/>
              <a:t>。 </a:t>
            </a:r>
          </a:p>
          <a:p>
            <a:pPr eaLnBrk="1" hangingPunct="1"/>
            <a:r>
              <a:rPr lang="ja-JP" altLang="en-US" dirty="0" smtClean="0"/>
              <a:t>　　　デザインを優先し，耐震性の低い建築物を建設する</a:t>
            </a:r>
            <a:r>
              <a:rPr lang="ja-JP" altLang="ja-JP" dirty="0" smtClean="0"/>
              <a:t>。 </a:t>
            </a:r>
          </a:p>
          <a:p>
            <a:pPr eaLnBrk="1" hangingPunct="1"/>
            <a:r>
              <a:rPr lang="ja-JP" altLang="en-US" dirty="0" smtClean="0"/>
              <a:t>　　　利益を優先し，品質が低下する低価格の原料に変更する</a:t>
            </a:r>
            <a:r>
              <a:rPr lang="ja-JP" altLang="ja-JP" dirty="0" smtClean="0"/>
              <a:t>。</a:t>
            </a:r>
            <a:endParaRPr lang="en-US" altLang="ja-JP" dirty="0" smtClean="0"/>
          </a:p>
          <a:p>
            <a:pPr eaLnBrk="1" hangingPunct="1"/>
            <a:endParaRPr lang="en-US" altLang="ja-JP" dirty="0" smtClean="0"/>
          </a:p>
        </p:txBody>
      </p:sp>
      <p:sp>
        <p:nvSpPr>
          <p:cNvPr id="16486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F2084AF-EEB5-4E1C-9111-A991959A63B8}" type="slidenum">
              <a:rPr lang="en-US" altLang="ja-JP" sz="1200"/>
              <a:pPr algn="r"/>
              <a:t>8</a:t>
            </a:fld>
            <a:endParaRPr lang="en-US" altLang="ja-JP"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a:noFill/>
          <a:ln>
            <a:miter lim="800000"/>
            <a:headEnd/>
            <a:tailEnd/>
          </a:ln>
        </p:spPr>
        <p:txBody>
          <a:bodyPr/>
          <a:lstStyle/>
          <a:p>
            <a:pPr defTabSz="957263"/>
            <a:fld id="{E4E0FC36-90D5-45B4-BE75-9713C3B00BC9}" type="slidenum">
              <a:rPr lang="en-US" altLang="ja-JP" smtClean="0">
                <a:ea typeface="ＭＳ Ｐゴシック" charset="-128"/>
              </a:rPr>
              <a:pPr defTabSz="957263"/>
              <a:t>9</a:t>
            </a:fld>
            <a:endParaRPr lang="en-US" altLang="ja-JP" smtClean="0">
              <a:ea typeface="ＭＳ Ｐゴシック" charset="-128"/>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1113" y="-3175"/>
            <a:ext cx="9166226"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pPr>
              <a:defRPr/>
            </a:pPr>
            <a:endParaRPr lang="en-US" altLang="ja-JP"/>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pPr>
              <a:defRPr/>
            </a:pPr>
            <a:endParaRPr lang="en-US" altLang="ja-JP"/>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pPr>
              <a:defRPr/>
            </a:pPr>
            <a:fld id="{DDF08596-9803-4AE0-A683-49C1681E697C}"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1113" y="-3175"/>
            <a:ext cx="9166226"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a:defRPr/>
            </a:pPr>
            <a:fld id="{502E336A-39EB-4107-8124-EFF1C3D724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Arial" charset="0"/>
          <a:ea typeface="ＭＳ Ｐゴシック" pitchFamily="50" charset="-128"/>
        </a:defRPr>
      </a:lvl2pPr>
      <a:lvl3pPr algn="l" rtl="0" fontAlgn="base">
        <a:spcBef>
          <a:spcPct val="0"/>
        </a:spcBef>
        <a:spcAft>
          <a:spcPct val="0"/>
        </a:spcAft>
        <a:defRPr kumimoji="1" sz="4400">
          <a:solidFill>
            <a:schemeClr val="tx2"/>
          </a:solidFill>
          <a:latin typeface="Arial" charset="0"/>
          <a:ea typeface="ＭＳ Ｐゴシック" pitchFamily="50" charset="-128"/>
        </a:defRPr>
      </a:lvl3pPr>
      <a:lvl4pPr algn="l" rtl="0" fontAlgn="base">
        <a:spcBef>
          <a:spcPct val="0"/>
        </a:spcBef>
        <a:spcAft>
          <a:spcPct val="0"/>
        </a:spcAft>
        <a:defRPr kumimoji="1" sz="4400">
          <a:solidFill>
            <a:schemeClr val="tx2"/>
          </a:solidFill>
          <a:latin typeface="Arial" charset="0"/>
          <a:ea typeface="ＭＳ Ｐゴシック" pitchFamily="50" charset="-128"/>
        </a:defRPr>
      </a:lvl4pPr>
      <a:lvl5pPr algn="l" rtl="0" fontAlgn="base">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Char char="•"/>
        <a:defRPr kumimoji="1" sz="2400">
          <a:solidFill>
            <a:schemeClr val="tx1"/>
          </a:solidFill>
          <a:latin typeface="+mn-lt"/>
          <a:ea typeface="+mn-ea"/>
        </a:defRPr>
      </a:lvl3pPr>
      <a:lvl4pPr marL="1600200" indent="-228600" algn="l" rtl="0" fontAlgn="base">
        <a:spcBef>
          <a:spcPct val="20000"/>
        </a:spcBef>
        <a:spcAft>
          <a:spcPct val="0"/>
        </a:spcAft>
        <a:buClr>
          <a:schemeClr val="hlink"/>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18.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0.xml"/><Relationship Id="rId7" Type="http://schemas.openxmlformats.org/officeDocument/2006/relationships/slide" Target="slide3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7.xml"/><Relationship Id="rId10" Type="http://schemas.openxmlformats.org/officeDocument/2006/relationships/slide" Target="slide36.xml"/><Relationship Id="rId4" Type="http://schemas.openxmlformats.org/officeDocument/2006/relationships/slide" Target="slide23.xml"/><Relationship Id="rId9" Type="http://schemas.openxmlformats.org/officeDocument/2006/relationships/slide" Target="slide35.xml"/></Relationships>
</file>

<file path=ppt/slides/_rels/slide19.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0.xml"/><Relationship Id="rId7" Type="http://schemas.openxmlformats.org/officeDocument/2006/relationships/slide" Target="slide3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7.xml"/><Relationship Id="rId10" Type="http://schemas.openxmlformats.org/officeDocument/2006/relationships/slide" Target="slide36.xml"/><Relationship Id="rId4" Type="http://schemas.openxmlformats.org/officeDocument/2006/relationships/slide" Target="slide23.xml"/><Relationship Id="rId9" Type="http://schemas.openxmlformats.org/officeDocument/2006/relationships/slide" Target="slide35.xml"/></Relationships>
</file>

<file path=ppt/slides/_rels/slide2.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______1.xls"/></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______2.xls"/></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oleObject" Target="../embeddings/Microsoft_Office_Excel_97-2003_______6.xls"/><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Microsoft_Office_Excel_97-2003_______5.xls"/><Relationship Id="rId5" Type="http://schemas.openxmlformats.org/officeDocument/2006/relationships/oleObject" Target="../embeddings/Microsoft_Office_Excel_97-2003_______4.xls"/><Relationship Id="rId4" Type="http://schemas.openxmlformats.org/officeDocument/2006/relationships/oleObject" Target="../embeddings/Microsoft_Office_Excel_97-2003_______3.xls"/></Relationships>
</file>

<file path=ppt/slides/_rels/slide3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49.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54.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57.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62.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66.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slide" Target="slide45.xml"/><Relationship Id="rId3" Type="http://schemas.openxmlformats.org/officeDocument/2006/relationships/slide" Target="slide3.xml"/><Relationship Id="rId7" Type="http://schemas.openxmlformats.org/officeDocument/2006/relationships/slide" Target="slide40.xml"/><Relationship Id="rId12" Type="http://schemas.openxmlformats.org/officeDocument/2006/relationships/slide" Target="slide62.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slide" Target="slide17.xml"/><Relationship Id="rId11" Type="http://schemas.openxmlformats.org/officeDocument/2006/relationships/slide" Target="slide57.xml"/><Relationship Id="rId5" Type="http://schemas.openxmlformats.org/officeDocument/2006/relationships/slide" Target="slide14.xml"/><Relationship Id="rId10"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サブタイトル 6"/>
          <p:cNvSpPr>
            <a:spLocks noGrp="1"/>
          </p:cNvSpPr>
          <p:nvPr>
            <p:ph type="subTitle" idx="1"/>
          </p:nvPr>
        </p:nvSpPr>
        <p:spPr>
          <a:xfrm>
            <a:off x="1817688" y="3168650"/>
            <a:ext cx="6400800" cy="1752600"/>
          </a:xfrm>
        </p:spPr>
        <p:txBody>
          <a:bodyPr/>
          <a:lstStyle/>
          <a:p>
            <a:pPr algn="ctr"/>
            <a:r>
              <a:rPr lang="ja-JP" altLang="en-US" sz="6000" b="1" dirty="0" smtClean="0">
                <a:solidFill>
                  <a:srgbClr val="0070C0"/>
                </a:solidFill>
                <a:latin typeface="ＭＳ Ｐゴシック" charset="-128"/>
              </a:rPr>
              <a:t>品質管理</a:t>
            </a:r>
          </a:p>
        </p:txBody>
      </p:sp>
      <p:sp>
        <p:nvSpPr>
          <p:cNvPr id="253954" name="Rectangle 2"/>
          <p:cNvSpPr>
            <a:spLocks noGrp="1" noChangeArrowheads="1"/>
          </p:cNvSpPr>
          <p:nvPr>
            <p:ph type="ctrTitle"/>
          </p:nvPr>
        </p:nvSpPr>
        <p:spPr>
          <a:xfrm>
            <a:off x="827088" y="1349375"/>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5124"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8"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en-US" altLang="ja-JP" smtClean="0">
                <a:solidFill>
                  <a:srgbClr val="0070C0"/>
                </a:solidFill>
                <a:latin typeface="ＭＳ Ｐゴシック" charset="-128"/>
              </a:rPr>
              <a:t>PDCA</a:t>
            </a:r>
            <a:r>
              <a:rPr lang="ja-JP" altLang="en-US" smtClean="0">
                <a:solidFill>
                  <a:srgbClr val="0070C0"/>
                </a:solidFill>
                <a:latin typeface="ＭＳ Ｐゴシック" charset="-128"/>
              </a:rPr>
              <a:t>サイクル</a:t>
            </a:r>
          </a:p>
        </p:txBody>
      </p:sp>
      <p:sp>
        <p:nvSpPr>
          <p:cNvPr id="15363" name="コンテンツ プレースホルダ 2"/>
          <p:cNvSpPr>
            <a:spLocks noGrp="1"/>
          </p:cNvSpPr>
          <p:nvPr>
            <p:ph sz="quarter" idx="1"/>
          </p:nvPr>
        </p:nvSpPr>
        <p:spPr>
          <a:xfrm>
            <a:off x="1498600" y="1892300"/>
            <a:ext cx="6457950" cy="4129088"/>
          </a:xfrm>
        </p:spPr>
        <p:txBody>
          <a:bodyPr/>
          <a:lstStyle/>
          <a:p>
            <a:pPr>
              <a:buClr>
                <a:schemeClr val="tx2"/>
              </a:buClr>
              <a:buFont typeface="Wingdings" pitchFamily="2" charset="2"/>
              <a:buChar char="l"/>
            </a:pPr>
            <a:r>
              <a:rPr lang="en-US" altLang="ja-JP" dirty="0" smtClean="0">
                <a:latin typeface="HG丸ｺﾞｼｯｸM-PRO" pitchFamily="50" charset="-128"/>
                <a:ea typeface="HG丸ｺﾞｼｯｸM-PRO" pitchFamily="50" charset="-128"/>
              </a:rPr>
              <a:t>PDCA</a:t>
            </a:r>
            <a:r>
              <a:rPr lang="ja-JP" altLang="en-US" dirty="0" smtClean="0">
                <a:latin typeface="HG丸ｺﾞｼｯｸM-PRO" pitchFamily="50" charset="-128"/>
                <a:ea typeface="HG丸ｺﾞｼｯｸM-PRO" pitchFamily="50" charset="-128"/>
              </a:rPr>
              <a:t>サイクル</a:t>
            </a:r>
          </a:p>
          <a:p>
            <a:pPr marL="522288" lvl="1" indent="0">
              <a:buFont typeface="Wingdings" pitchFamily="2" charset="2"/>
              <a:buNone/>
            </a:pPr>
            <a:endParaRPr lang="ja-JP" altLang="en-US" sz="1400" dirty="0" smtClean="0">
              <a:latin typeface="HG丸ｺﾞｼｯｸM-PRO" pitchFamily="50" charset="-128"/>
              <a:ea typeface="HG丸ｺﾞｼｯｸM-PRO" pitchFamily="50" charset="-128"/>
            </a:endParaRPr>
          </a:p>
          <a:p>
            <a:pPr marL="522288" lvl="1" indent="0">
              <a:buFont typeface="Wingdings" pitchFamily="2" charset="2"/>
              <a:buNone/>
            </a:pPr>
            <a:r>
              <a:rPr lang="ja-JP" altLang="en-US" sz="3200" dirty="0" smtClean="0">
                <a:latin typeface="HG丸ｺﾞｼｯｸM-PRO" pitchFamily="50" charset="-128"/>
                <a:ea typeface="HG丸ｺﾞｼｯｸM-PRO" pitchFamily="50" charset="-128"/>
              </a:rPr>
              <a:t>物事を計画的かつ確実に進め，目標に近づけるための管理活動</a:t>
            </a:r>
            <a:endParaRPr lang="ja-JP" altLang="en-US" dirty="0" smtClean="0">
              <a:latin typeface="HG丸ｺﾞｼｯｸM-PRO" pitchFamily="50" charset="-128"/>
              <a:ea typeface="HG丸ｺﾞｼｯｸM-PRO" pitchFamily="50" charset="-128"/>
            </a:endParaRPr>
          </a:p>
          <a:p>
            <a:pPr marL="522288" lvl="1" indent="0">
              <a:buFont typeface="Wingdings" pitchFamily="2" charset="2"/>
              <a:buNone/>
            </a:pPr>
            <a:endParaRPr lang="ja-JP" altLang="en-US" sz="1400" dirty="0" smtClean="0">
              <a:latin typeface="HG丸ｺﾞｼｯｸM-PRO" pitchFamily="50" charset="-128"/>
              <a:ea typeface="HG丸ｺﾞｼｯｸM-PRO" pitchFamily="50" charset="-128"/>
            </a:endParaRPr>
          </a:p>
          <a:p>
            <a:pPr marL="522288" lvl="1" indent="0">
              <a:buFont typeface="Wingdings" pitchFamily="2" charset="2"/>
              <a:buNone/>
            </a:pPr>
            <a:r>
              <a:rPr lang="ja-JP" altLang="en-US" sz="3200" dirty="0" smtClean="0">
                <a:latin typeface="HG丸ｺﾞｼｯｸM-PRO" pitchFamily="50" charset="-128"/>
                <a:ea typeface="HG丸ｺﾞｼｯｸM-PRO" pitchFamily="50" charset="-128"/>
              </a:rPr>
              <a:t>４ステップ</a:t>
            </a:r>
          </a:p>
          <a:p>
            <a:pPr marL="522288" lvl="1" indent="0">
              <a:buFont typeface="Wingdings" pitchFamily="2" charset="2"/>
              <a:buNone/>
            </a:pPr>
            <a:r>
              <a:rPr lang="ja-JP" altLang="en-US" sz="3200" dirty="0" smtClean="0">
                <a:latin typeface="HG丸ｺﾞｼｯｸM-PRO" pitchFamily="50" charset="-128"/>
                <a:ea typeface="HG丸ｺﾞｼｯｸM-PRO" pitchFamily="50" charset="-128"/>
              </a:rPr>
              <a:t>「 </a:t>
            </a:r>
            <a:r>
              <a:rPr lang="en-US" altLang="ja-JP" sz="3200" b="1" dirty="0" smtClean="0">
                <a:solidFill>
                  <a:srgbClr val="339933"/>
                </a:solidFill>
                <a:latin typeface="HG丸ｺﾞｼｯｸM-PRO" pitchFamily="50" charset="-128"/>
                <a:ea typeface="HG丸ｺﾞｼｯｸM-PRO" pitchFamily="50" charset="-128"/>
              </a:rPr>
              <a:t>P</a:t>
            </a:r>
            <a:r>
              <a:rPr lang="ja-JP" altLang="en-US" sz="3200" dirty="0" smtClean="0">
                <a:latin typeface="HG丸ｺﾞｼｯｸM-PRO" pitchFamily="50" charset="-128"/>
                <a:ea typeface="HG丸ｺﾞｼｯｸM-PRO" pitchFamily="50" charset="-128"/>
              </a:rPr>
              <a:t> 」「 </a:t>
            </a:r>
            <a:r>
              <a:rPr lang="en-US" altLang="ja-JP" sz="3200" b="1" dirty="0" smtClean="0">
                <a:solidFill>
                  <a:srgbClr val="FF0066"/>
                </a:solidFill>
                <a:latin typeface="HG丸ｺﾞｼｯｸM-PRO" pitchFamily="50" charset="-128"/>
                <a:ea typeface="HG丸ｺﾞｼｯｸM-PRO" pitchFamily="50" charset="-128"/>
              </a:rPr>
              <a:t>D</a:t>
            </a:r>
            <a:r>
              <a:rPr lang="ja-JP" altLang="en-US" sz="3200" dirty="0" smtClean="0">
                <a:latin typeface="HG丸ｺﾞｼｯｸM-PRO" pitchFamily="50" charset="-128"/>
                <a:ea typeface="HG丸ｺﾞｼｯｸM-PRO" pitchFamily="50" charset="-128"/>
              </a:rPr>
              <a:t> 」「 </a:t>
            </a:r>
            <a:r>
              <a:rPr lang="en-US" altLang="ja-JP" sz="3200" b="1" dirty="0" smtClean="0">
                <a:solidFill>
                  <a:srgbClr val="FF9933"/>
                </a:solidFill>
                <a:latin typeface="HG丸ｺﾞｼｯｸM-PRO" pitchFamily="50" charset="-128"/>
                <a:ea typeface="HG丸ｺﾞｼｯｸM-PRO" pitchFamily="50" charset="-128"/>
              </a:rPr>
              <a:t>C</a:t>
            </a:r>
            <a:r>
              <a:rPr lang="ja-JP" altLang="en-US" sz="3200" dirty="0" smtClean="0">
                <a:latin typeface="HG丸ｺﾞｼｯｸM-PRO" pitchFamily="50" charset="-128"/>
                <a:ea typeface="HG丸ｺﾞｼｯｸM-PRO" pitchFamily="50" charset="-128"/>
              </a:rPr>
              <a:t> 」「 </a:t>
            </a:r>
            <a:r>
              <a:rPr lang="en-US" altLang="ja-JP" sz="3200" b="1" dirty="0" smtClean="0">
                <a:solidFill>
                  <a:srgbClr val="00B0F0"/>
                </a:solidFill>
                <a:latin typeface="HG丸ｺﾞｼｯｸM-PRO" pitchFamily="50" charset="-128"/>
                <a:ea typeface="HG丸ｺﾞｼｯｸM-PRO" pitchFamily="50" charset="-128"/>
              </a:rPr>
              <a:t>A</a:t>
            </a:r>
            <a:r>
              <a:rPr lang="ja-JP" altLang="en-US" sz="3200" dirty="0" smtClean="0">
                <a:latin typeface="HG丸ｺﾞｼｯｸM-PRO" pitchFamily="50" charset="-128"/>
                <a:ea typeface="HG丸ｺﾞｼｯｸM-PRO" pitchFamily="50" charset="-128"/>
              </a:rPr>
              <a:t> 」</a:t>
            </a:r>
          </a:p>
          <a:p>
            <a:pPr marL="522288" lvl="1" indent="0">
              <a:buFont typeface="Wingdings" pitchFamily="2" charset="2"/>
              <a:buNone/>
            </a:pPr>
            <a:endParaRPr lang="en-US" altLang="ja-JP" sz="32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fade">
                                      <p:cBhvr>
                                        <p:cTn id="7" dur="500"/>
                                        <p:tgtEl>
                                          <p:spTgt spid="1536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363">
                                            <p:txEl>
                                              <p:pRg st="4" end="4"/>
                                            </p:txEl>
                                          </p:spTgt>
                                        </p:tgtEl>
                                        <p:attrNameLst>
                                          <p:attrName>style.visibility</p:attrName>
                                        </p:attrNameLst>
                                      </p:cBhvr>
                                      <p:to>
                                        <p:strVal val="visible"/>
                                      </p:to>
                                    </p:set>
                                    <p:animEffect transition="in" filter="fade">
                                      <p:cBhvr>
                                        <p:cTn id="11" dur="500"/>
                                        <p:tgtEl>
                                          <p:spTgt spid="15363">
                                            <p:txEl>
                                              <p:pRg st="4" end="4"/>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363">
                                            <p:txEl>
                                              <p:pRg st="5" end="5"/>
                                            </p:txEl>
                                          </p:spTgt>
                                        </p:tgtEl>
                                        <p:attrNameLst>
                                          <p:attrName>style.visibility</p:attrName>
                                        </p:attrNameLst>
                                      </p:cBhvr>
                                      <p:to>
                                        <p:strVal val="visible"/>
                                      </p:to>
                                    </p:set>
                                    <p:animEffect transition="in" filter="fade">
                                      <p:cBhvr>
                                        <p:cTn id="15" dur="10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txBox="1">
            <a:spLocks/>
          </p:cNvSpPr>
          <p:nvPr/>
        </p:nvSpPr>
        <p:spPr bwMode="auto">
          <a:xfrm>
            <a:off x="1066800" y="1676400"/>
            <a:ext cx="7772400" cy="3408784"/>
          </a:xfrm>
          <a:prstGeom prst="rect">
            <a:avLst/>
          </a:prstGeom>
          <a:noFill/>
          <a:ln>
            <a:noFill/>
          </a:ln>
          <a:effectLst/>
          <a:extLst>
            <a:ext uri="{909E8E84-426E-40DD-AFC4-6F175D3DCCD1}"/>
            <a:ext uri="{91240B29-F687-4F45-9708-019B960494DF}"/>
            <a:ext uri="{AF507438-7753-43E0-B8FC-AC1667EBCBE1}"/>
          </a:extLst>
        </p:spPr>
        <p:txBody>
          <a:bodyPr>
            <a:normAutofit/>
          </a:bodyPr>
          <a:lstStyle/>
          <a:p>
            <a:pPr marL="342900" indent="-342900">
              <a:spcBef>
                <a:spcPct val="20000"/>
              </a:spcBef>
            </a:pPr>
            <a:r>
              <a:rPr lang="ja-JP" altLang="en-US" sz="3200" b="1" dirty="0">
                <a:solidFill>
                  <a:srgbClr val="FF0000"/>
                </a:solidFill>
                <a:latin typeface="HG丸ｺﾞｼｯｸM-PRO" pitchFamily="50" charset="-128"/>
                <a:ea typeface="HG丸ｺﾞｼｯｸM-PRO" pitchFamily="50" charset="-128"/>
              </a:rPr>
              <a:t>　　　　　　　　　・・・計画</a:t>
            </a:r>
          </a:p>
          <a:p>
            <a:pPr marL="342900" indent="-342900">
              <a:spcBef>
                <a:spcPct val="20000"/>
              </a:spcBef>
            </a:pPr>
            <a:endParaRPr lang="en-US" altLang="ja-JP" sz="1400" b="1" dirty="0">
              <a:solidFill>
                <a:srgbClr val="FF0000"/>
              </a:solidFill>
              <a:latin typeface="HG丸ｺﾞｼｯｸM-PRO" pitchFamily="50" charset="-128"/>
              <a:ea typeface="HG丸ｺﾞｼｯｸM-PRO" pitchFamily="50" charset="-128"/>
            </a:endParaRPr>
          </a:p>
          <a:p>
            <a:pPr marL="342900" indent="-342900">
              <a:spcBef>
                <a:spcPct val="20000"/>
              </a:spcBef>
            </a:pPr>
            <a:r>
              <a:rPr lang="ja-JP" altLang="en-US" sz="3200" b="1" dirty="0">
                <a:solidFill>
                  <a:srgbClr val="FF0000"/>
                </a:solidFill>
                <a:latin typeface="HG丸ｺﾞｼｯｸM-PRO" pitchFamily="50" charset="-128"/>
                <a:ea typeface="HG丸ｺﾞｼｯｸM-PRO" pitchFamily="50" charset="-128"/>
              </a:rPr>
              <a:t>　　　　　　　・・・実施</a:t>
            </a:r>
            <a:endParaRPr lang="en-US" altLang="ja-JP" sz="3200" b="1" dirty="0">
              <a:solidFill>
                <a:srgbClr val="FF0000"/>
              </a:solidFill>
              <a:latin typeface="HG丸ｺﾞｼｯｸM-PRO" pitchFamily="50" charset="-128"/>
              <a:ea typeface="HG丸ｺﾞｼｯｸM-PRO" pitchFamily="50" charset="-128"/>
            </a:endParaRPr>
          </a:p>
          <a:p>
            <a:pPr marL="342900" indent="-342900">
              <a:spcBef>
                <a:spcPct val="20000"/>
              </a:spcBef>
            </a:pPr>
            <a:endParaRPr lang="ja-JP" altLang="en-US" sz="1400" b="1" dirty="0">
              <a:solidFill>
                <a:srgbClr val="FF0000"/>
              </a:solidFill>
              <a:latin typeface="HG丸ｺﾞｼｯｸM-PRO" pitchFamily="50" charset="-128"/>
              <a:ea typeface="HG丸ｺﾞｼｯｸM-PRO" pitchFamily="50" charset="-128"/>
            </a:endParaRPr>
          </a:p>
          <a:p>
            <a:pPr marL="342900" indent="-342900">
              <a:spcBef>
                <a:spcPct val="20000"/>
              </a:spcBef>
            </a:pPr>
            <a:r>
              <a:rPr lang="ja-JP" altLang="en-US" sz="3200" b="1" dirty="0">
                <a:solidFill>
                  <a:srgbClr val="FF0000"/>
                </a:solidFill>
                <a:latin typeface="HG丸ｺﾞｼｯｸM-PRO" pitchFamily="50" charset="-128"/>
                <a:ea typeface="HG丸ｺﾞｼｯｸM-PRO" pitchFamily="50" charset="-128"/>
              </a:rPr>
              <a:t>　　　　　　　　　　　・・・確認</a:t>
            </a:r>
            <a:endParaRPr lang="en-US" altLang="ja-JP" sz="3200" b="1" dirty="0">
              <a:solidFill>
                <a:srgbClr val="FF0000"/>
              </a:solidFill>
              <a:latin typeface="HG丸ｺﾞｼｯｸM-PRO" pitchFamily="50" charset="-128"/>
              <a:ea typeface="HG丸ｺﾞｼｯｸM-PRO" pitchFamily="50" charset="-128"/>
            </a:endParaRPr>
          </a:p>
          <a:p>
            <a:pPr marL="342900" indent="-342900">
              <a:spcBef>
                <a:spcPct val="20000"/>
              </a:spcBef>
            </a:pPr>
            <a:endParaRPr lang="ja-JP" altLang="en-US" sz="1400" b="1" dirty="0">
              <a:solidFill>
                <a:srgbClr val="FF0000"/>
              </a:solidFill>
              <a:latin typeface="HG丸ｺﾞｼｯｸM-PRO" pitchFamily="50" charset="-128"/>
              <a:ea typeface="HG丸ｺﾞｼｯｸM-PRO" pitchFamily="50" charset="-128"/>
            </a:endParaRPr>
          </a:p>
          <a:p>
            <a:pPr marL="342900" indent="-342900">
              <a:spcBef>
                <a:spcPct val="20000"/>
              </a:spcBef>
            </a:pPr>
            <a:r>
              <a:rPr lang="ja-JP" altLang="en-US" sz="3200" b="1" dirty="0">
                <a:solidFill>
                  <a:srgbClr val="FF0000"/>
                </a:solidFill>
                <a:latin typeface="HG丸ｺﾞｼｯｸM-PRO" pitchFamily="50" charset="-128"/>
                <a:ea typeface="HG丸ｺﾞｼｯｸM-PRO" pitchFamily="50" charset="-128"/>
              </a:rPr>
              <a:t>　　　　　　　　　　　　・・・処置</a:t>
            </a:r>
          </a:p>
        </p:txBody>
      </p:sp>
      <p:sp>
        <p:nvSpPr>
          <p:cNvPr id="16386" name="タイトル 1"/>
          <p:cNvSpPr>
            <a:spLocks noGrp="1"/>
          </p:cNvSpPr>
          <p:nvPr>
            <p:ph type="title"/>
          </p:nvPr>
        </p:nvSpPr>
        <p:spPr/>
        <p:txBody>
          <a:bodyPr/>
          <a:lstStyle/>
          <a:p>
            <a:r>
              <a:rPr lang="en-US" altLang="ja-JP" dirty="0" smtClean="0">
                <a:solidFill>
                  <a:srgbClr val="0070C0"/>
                </a:solidFill>
                <a:latin typeface="ＭＳ Ｐゴシック" charset="-128"/>
              </a:rPr>
              <a:t>PDCA</a:t>
            </a:r>
            <a:r>
              <a:rPr lang="ja-JP" altLang="en-US" dirty="0" smtClean="0">
                <a:solidFill>
                  <a:srgbClr val="0070C0"/>
                </a:solidFill>
                <a:latin typeface="ＭＳ Ｐゴシック" charset="-128"/>
              </a:rPr>
              <a:t>サイクル</a:t>
            </a:r>
          </a:p>
        </p:txBody>
      </p:sp>
      <p:sp>
        <p:nvSpPr>
          <p:cNvPr id="16387" name="コンテンツ プレースホルダ 2"/>
          <p:cNvSpPr>
            <a:spLocks noGrp="1"/>
          </p:cNvSpPr>
          <p:nvPr>
            <p:ph sz="quarter" idx="1"/>
          </p:nvPr>
        </p:nvSpPr>
        <p:spPr>
          <a:xfrm>
            <a:off x="1066800" y="1676400"/>
            <a:ext cx="5089525" cy="3265488"/>
          </a:xfrm>
        </p:spPr>
        <p:txBody>
          <a:bodyPr/>
          <a:lstStyle/>
          <a:p>
            <a:pPr>
              <a:buFont typeface="Wingdings" pitchFamily="2" charset="2"/>
              <a:buChar char="Ø"/>
            </a:pPr>
            <a:r>
              <a:rPr lang="en-US" altLang="ja-JP" b="1" dirty="0" smtClean="0">
                <a:solidFill>
                  <a:srgbClr val="339933"/>
                </a:solidFill>
                <a:latin typeface="HG丸ｺﾞｼｯｸM-PRO" pitchFamily="50" charset="-128"/>
                <a:ea typeface="HG丸ｺﾞｼｯｸM-PRO" pitchFamily="50" charset="-128"/>
              </a:rPr>
              <a:t>P</a:t>
            </a:r>
            <a:r>
              <a:rPr lang="ja-JP" altLang="en-US" dirty="0" smtClean="0">
                <a:solidFill>
                  <a:srgbClr val="339933"/>
                </a:solidFill>
                <a:latin typeface="HG丸ｺﾞｼｯｸM-PRO" pitchFamily="50" charset="-128"/>
                <a:ea typeface="HG丸ｺﾞｼｯｸM-PRO" pitchFamily="50" charset="-128"/>
              </a:rPr>
              <a:t>　</a:t>
            </a:r>
            <a:r>
              <a:rPr lang="en-US" altLang="ja-JP" dirty="0" smtClean="0">
                <a:solidFill>
                  <a:srgbClr val="339933"/>
                </a:solidFill>
                <a:latin typeface="HG丸ｺﾞｼｯｸM-PRO" pitchFamily="50" charset="-128"/>
                <a:ea typeface="HG丸ｺﾞｼｯｸM-PRO" pitchFamily="50" charset="-128"/>
              </a:rPr>
              <a:t>P</a:t>
            </a:r>
            <a:r>
              <a:rPr lang="en-US" altLang="ja-JP" dirty="0" smtClean="0">
                <a:latin typeface="HG丸ｺﾞｼｯｸM-PRO" pitchFamily="50" charset="-128"/>
                <a:ea typeface="HG丸ｺﾞｼｯｸM-PRO" pitchFamily="50" charset="-128"/>
              </a:rPr>
              <a:t>lan</a:t>
            </a:r>
            <a:r>
              <a:rPr lang="ja-JP" altLang="en-US" dirty="0" smtClean="0">
                <a:latin typeface="HG丸ｺﾞｼｯｸM-PRO" pitchFamily="50" charset="-128"/>
                <a:ea typeface="HG丸ｺﾞｼｯｸM-PRO" pitchFamily="50" charset="-128"/>
              </a:rPr>
              <a:t>：プラン</a:t>
            </a:r>
          </a:p>
          <a:p>
            <a:pPr>
              <a:buFont typeface="Wingdings" pitchFamily="2" charset="2"/>
              <a:buChar char="Ø"/>
            </a:pPr>
            <a:endParaRPr lang="en-US" altLang="ja-JP" sz="1400" dirty="0" smtClean="0">
              <a:latin typeface="HG丸ｺﾞｼｯｸM-PRO" pitchFamily="50" charset="-128"/>
              <a:ea typeface="HG丸ｺﾞｼｯｸM-PRO" pitchFamily="50" charset="-128"/>
            </a:endParaRPr>
          </a:p>
          <a:p>
            <a:pPr>
              <a:buFont typeface="Wingdings" pitchFamily="2" charset="2"/>
              <a:buChar char="Ø"/>
            </a:pPr>
            <a:r>
              <a:rPr lang="en-US" altLang="ja-JP" b="1" dirty="0" smtClean="0">
                <a:solidFill>
                  <a:srgbClr val="FF0066"/>
                </a:solidFill>
                <a:latin typeface="HG丸ｺﾞｼｯｸM-PRO" pitchFamily="50" charset="-128"/>
                <a:ea typeface="HG丸ｺﾞｼｯｸM-PRO" pitchFamily="50" charset="-128"/>
              </a:rPr>
              <a:t>D</a:t>
            </a:r>
            <a:r>
              <a:rPr lang="ja-JP" altLang="en-US" dirty="0" smtClean="0">
                <a:solidFill>
                  <a:srgbClr val="FF0066"/>
                </a:solidFill>
                <a:latin typeface="HG丸ｺﾞｼｯｸM-PRO" pitchFamily="50" charset="-128"/>
                <a:ea typeface="HG丸ｺﾞｼｯｸM-PRO" pitchFamily="50" charset="-128"/>
              </a:rPr>
              <a:t>　Ｄ</a:t>
            </a:r>
            <a:r>
              <a:rPr lang="en-US" altLang="ja-JP" dirty="0" smtClean="0">
                <a:latin typeface="HG丸ｺﾞｼｯｸM-PRO" pitchFamily="50" charset="-128"/>
                <a:ea typeface="HG丸ｺﾞｼｯｸM-PRO" pitchFamily="50" charset="-128"/>
              </a:rPr>
              <a:t>o</a:t>
            </a:r>
            <a:r>
              <a:rPr lang="ja-JP" altLang="en-US" dirty="0" smtClean="0">
                <a:latin typeface="HG丸ｺﾞｼｯｸM-PRO" pitchFamily="50" charset="-128"/>
                <a:ea typeface="HG丸ｺﾞｼｯｸM-PRO" pitchFamily="50" charset="-128"/>
              </a:rPr>
              <a:t>：ドゥ</a:t>
            </a:r>
          </a:p>
          <a:p>
            <a:pPr>
              <a:buFont typeface="Wingdings" pitchFamily="2" charset="2"/>
              <a:buChar char="Ø"/>
            </a:pPr>
            <a:endParaRPr lang="en-US" altLang="ja-JP" sz="1400" dirty="0" smtClean="0">
              <a:latin typeface="HG丸ｺﾞｼｯｸM-PRO" pitchFamily="50" charset="-128"/>
              <a:ea typeface="HG丸ｺﾞｼｯｸM-PRO" pitchFamily="50" charset="-128"/>
            </a:endParaRPr>
          </a:p>
          <a:p>
            <a:pPr>
              <a:buFont typeface="Wingdings" pitchFamily="2" charset="2"/>
              <a:buChar char="Ø"/>
            </a:pPr>
            <a:r>
              <a:rPr lang="en-US" altLang="ja-JP" b="1" dirty="0" smtClean="0">
                <a:solidFill>
                  <a:srgbClr val="FF9933"/>
                </a:solidFill>
                <a:latin typeface="HG丸ｺﾞｼｯｸM-PRO" pitchFamily="50" charset="-128"/>
                <a:ea typeface="HG丸ｺﾞｼｯｸM-PRO" pitchFamily="50" charset="-128"/>
              </a:rPr>
              <a:t>C</a:t>
            </a:r>
            <a:r>
              <a:rPr lang="ja-JP" altLang="en-US" dirty="0" smtClean="0">
                <a:solidFill>
                  <a:srgbClr val="FF9933"/>
                </a:solidFill>
                <a:latin typeface="HG丸ｺﾞｼｯｸM-PRO" pitchFamily="50" charset="-128"/>
                <a:ea typeface="HG丸ｺﾞｼｯｸM-PRO" pitchFamily="50" charset="-128"/>
              </a:rPr>
              <a:t>　Ｃ</a:t>
            </a:r>
            <a:r>
              <a:rPr lang="en-US" altLang="ja-JP" dirty="0" smtClean="0">
                <a:latin typeface="HG丸ｺﾞｼｯｸM-PRO" pitchFamily="50" charset="-128"/>
                <a:ea typeface="HG丸ｺﾞｼｯｸM-PRO" pitchFamily="50" charset="-128"/>
              </a:rPr>
              <a:t>heck</a:t>
            </a:r>
            <a:r>
              <a:rPr lang="ja-JP" altLang="en-US" dirty="0" smtClean="0">
                <a:latin typeface="HG丸ｺﾞｼｯｸM-PRO" pitchFamily="50" charset="-128"/>
                <a:ea typeface="HG丸ｺﾞｼｯｸM-PRO" pitchFamily="50" charset="-128"/>
              </a:rPr>
              <a:t>：チェック</a:t>
            </a:r>
          </a:p>
          <a:p>
            <a:pPr>
              <a:buFont typeface="Wingdings" pitchFamily="2" charset="2"/>
              <a:buChar char="Ø"/>
            </a:pPr>
            <a:endParaRPr lang="en-US" altLang="ja-JP" sz="1400" dirty="0" smtClean="0">
              <a:latin typeface="HG丸ｺﾞｼｯｸM-PRO" pitchFamily="50" charset="-128"/>
              <a:ea typeface="HG丸ｺﾞｼｯｸM-PRO" pitchFamily="50" charset="-128"/>
            </a:endParaRPr>
          </a:p>
          <a:p>
            <a:pPr>
              <a:buFont typeface="Wingdings" pitchFamily="2" charset="2"/>
              <a:buChar char="Ø"/>
            </a:pPr>
            <a:r>
              <a:rPr lang="en-US" altLang="ja-JP" b="1" dirty="0" smtClean="0">
                <a:solidFill>
                  <a:srgbClr val="00B0F0"/>
                </a:solidFill>
                <a:latin typeface="HG丸ｺﾞｼｯｸM-PRO" pitchFamily="50" charset="-128"/>
                <a:ea typeface="HG丸ｺﾞｼｯｸM-PRO" pitchFamily="50" charset="-128"/>
              </a:rPr>
              <a:t>A</a:t>
            </a:r>
            <a:r>
              <a:rPr lang="ja-JP" altLang="en-US" dirty="0" smtClean="0">
                <a:solidFill>
                  <a:srgbClr val="00B0F0"/>
                </a:solidFill>
                <a:latin typeface="HG丸ｺﾞｼｯｸM-PRO" pitchFamily="50" charset="-128"/>
                <a:ea typeface="HG丸ｺﾞｼｯｸM-PRO" pitchFamily="50" charset="-128"/>
              </a:rPr>
              <a:t>　</a:t>
            </a:r>
            <a:r>
              <a:rPr lang="en-US" altLang="ja-JP" dirty="0" smtClean="0">
                <a:solidFill>
                  <a:srgbClr val="00B0F0"/>
                </a:solidFill>
                <a:latin typeface="HG丸ｺﾞｼｯｸM-PRO" pitchFamily="50" charset="-128"/>
                <a:ea typeface="HG丸ｺﾞｼｯｸM-PRO" pitchFamily="50" charset="-128"/>
              </a:rPr>
              <a:t>A</a:t>
            </a:r>
            <a:r>
              <a:rPr lang="en-US" altLang="ja-JP" dirty="0" smtClean="0">
                <a:latin typeface="HG丸ｺﾞｼｯｸM-PRO" pitchFamily="50" charset="-128"/>
                <a:ea typeface="HG丸ｺﾞｼｯｸM-PRO" pitchFamily="50" charset="-128"/>
              </a:rPr>
              <a:t>ction</a:t>
            </a:r>
            <a:r>
              <a:rPr lang="ja-JP" altLang="en-US" dirty="0" smtClean="0">
                <a:latin typeface="HG丸ｺﾞｼｯｸM-PRO" pitchFamily="50" charset="-128"/>
                <a:ea typeface="HG丸ｺﾞｼｯｸM-PRO" pitchFamily="50" charset="-128"/>
              </a:rPr>
              <a:t>：アクション</a:t>
            </a:r>
          </a:p>
        </p:txBody>
      </p:sp>
      <p:sp>
        <p:nvSpPr>
          <p:cNvPr id="16390" name="コンテンツ プレースホルダ 2"/>
          <p:cNvSpPr>
            <a:spLocks/>
          </p:cNvSpPr>
          <p:nvPr/>
        </p:nvSpPr>
        <p:spPr bwMode="auto">
          <a:xfrm>
            <a:off x="1042988" y="5205413"/>
            <a:ext cx="7850187" cy="1176337"/>
          </a:xfrm>
          <a:prstGeom prst="rect">
            <a:avLst/>
          </a:prstGeom>
          <a:noFill/>
          <a:ln w="9525">
            <a:noFill/>
            <a:miter lim="800000"/>
            <a:headEnd/>
            <a:tailEnd/>
          </a:ln>
        </p:spPr>
        <p:txBody>
          <a:bodyPr/>
          <a:lstStyle/>
          <a:p>
            <a:pPr marL="354013" indent="-354013">
              <a:spcBef>
                <a:spcPct val="20000"/>
              </a:spcBef>
              <a:buClr>
                <a:schemeClr val="tx2"/>
              </a:buClr>
              <a:buFont typeface="Wingdings" pitchFamily="2" charset="2"/>
              <a:buNone/>
            </a:pPr>
            <a:r>
              <a:rPr lang="en-US" altLang="ja-JP" sz="3200" dirty="0">
                <a:latin typeface="HG丸ｺﾞｼｯｸM-PRO" pitchFamily="50" charset="-128"/>
                <a:ea typeface="HG丸ｺﾞｼｯｸM-PRO" pitchFamily="50" charset="-128"/>
              </a:rPr>
              <a:t>※R</a:t>
            </a:r>
            <a:r>
              <a:rPr lang="ja-JP" altLang="en-US" sz="3200" dirty="0">
                <a:latin typeface="HG丸ｺﾞｼｯｸM-PRO" pitchFamily="50" charset="-128"/>
                <a:ea typeface="HG丸ｺﾞｼｯｸM-PRO" pitchFamily="50" charset="-128"/>
              </a:rPr>
              <a:t>（</a:t>
            </a:r>
            <a:r>
              <a:rPr lang="en-US" altLang="ja-JP" sz="3200" dirty="0">
                <a:latin typeface="HG丸ｺﾞｼｯｸM-PRO" pitchFamily="50" charset="-128"/>
                <a:ea typeface="HG丸ｺﾞｼｯｸM-PRO" pitchFamily="50" charset="-128"/>
              </a:rPr>
              <a:t>Research</a:t>
            </a:r>
            <a:r>
              <a:rPr lang="ja-JP" altLang="en-US" sz="3200" dirty="0">
                <a:latin typeface="HG丸ｺﾞｼｯｸM-PRO" pitchFamily="50" charset="-128"/>
                <a:ea typeface="HG丸ｺﾞｼｯｸM-PRO" pitchFamily="50" charset="-128"/>
              </a:rPr>
              <a:t>：リサーチ・・・探索）を</a:t>
            </a:r>
            <a:r>
              <a:rPr lang="ja-JP" altLang="en-US" sz="3200" dirty="0" smtClean="0">
                <a:latin typeface="HG丸ｺﾞｼｯｸM-PRO" pitchFamily="50" charset="-128"/>
                <a:ea typeface="HG丸ｺﾞｼｯｸM-PRO" pitchFamily="50" charset="-128"/>
              </a:rPr>
              <a:t>加えて，</a:t>
            </a:r>
            <a:r>
              <a:rPr lang="en-US" altLang="ja-JP" sz="3200" b="1" dirty="0" smtClean="0">
                <a:solidFill>
                  <a:srgbClr val="FF0000"/>
                </a:solidFill>
                <a:latin typeface="HG丸ｺﾞｼｯｸM-PRO" pitchFamily="50" charset="-128"/>
                <a:ea typeface="HG丸ｺﾞｼｯｸM-PRO" pitchFamily="50" charset="-128"/>
              </a:rPr>
              <a:t>RPDCA</a:t>
            </a:r>
            <a:r>
              <a:rPr lang="ja-JP" altLang="en-US" sz="3200" dirty="0">
                <a:latin typeface="HG丸ｺﾞｼｯｸM-PRO" pitchFamily="50" charset="-128"/>
                <a:ea typeface="HG丸ｺﾞｼｯｸM-PRO" pitchFamily="50" charset="-128"/>
              </a:rPr>
              <a:t>と呼ぶこともある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left)">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90"/>
                                        </p:tgtEl>
                                        <p:attrNameLst>
                                          <p:attrName>style.visibility</p:attrName>
                                        </p:attrNameLst>
                                      </p:cBhvr>
                                      <p:to>
                                        <p:strVal val="visible"/>
                                      </p:to>
                                    </p:set>
                                    <p:animEffect transition="in" filter="fade">
                                      <p:cBhvr>
                                        <p:cTn id="27" dur="1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タイトル 1"/>
          <p:cNvSpPr>
            <a:spLocks noGrp="1"/>
          </p:cNvSpPr>
          <p:nvPr>
            <p:ph type="title"/>
          </p:nvPr>
        </p:nvSpPr>
        <p:spPr/>
        <p:txBody>
          <a:bodyPr/>
          <a:lstStyle/>
          <a:p>
            <a:r>
              <a:rPr lang="en-US" altLang="ja-JP" smtClean="0">
                <a:solidFill>
                  <a:srgbClr val="0070C0"/>
                </a:solidFill>
                <a:latin typeface="ＭＳ Ｐゴシック" charset="-128"/>
              </a:rPr>
              <a:t>PDCA</a:t>
            </a:r>
            <a:r>
              <a:rPr lang="ja-JP" altLang="en-US" smtClean="0">
                <a:solidFill>
                  <a:srgbClr val="0070C0"/>
                </a:solidFill>
                <a:latin typeface="ＭＳ Ｐゴシック" charset="-128"/>
              </a:rPr>
              <a:t>サイクル</a:t>
            </a:r>
          </a:p>
        </p:txBody>
      </p:sp>
      <p:sp>
        <p:nvSpPr>
          <p:cNvPr id="15" name="正方形/長方形 14"/>
          <p:cNvSpPr>
            <a:spLocks noChangeArrowheads="1"/>
          </p:cNvSpPr>
          <p:nvPr/>
        </p:nvSpPr>
        <p:spPr bwMode="auto">
          <a:xfrm>
            <a:off x="4687888" y="1508125"/>
            <a:ext cx="676275" cy="841375"/>
          </a:xfrm>
          <a:prstGeom prst="rect">
            <a:avLst/>
          </a:prstGeom>
          <a:noFill/>
          <a:ln w="9525">
            <a:noFill/>
            <a:miter lim="800000"/>
            <a:headEnd/>
            <a:tailEnd/>
          </a:ln>
        </p:spPr>
        <p:txBody>
          <a:bodyPr wrap="none">
            <a:spAutoFit/>
          </a:bodyPr>
          <a:lstStyle/>
          <a:p>
            <a:pPr algn="ctr" defTabSz="2400300">
              <a:lnSpc>
                <a:spcPct val="90000"/>
              </a:lnSpc>
              <a:spcAft>
                <a:spcPct val="35000"/>
              </a:spcAft>
            </a:pPr>
            <a:r>
              <a:rPr lang="en-US" altLang="ja-JP" sz="5400" b="1">
                <a:solidFill>
                  <a:srgbClr val="339933"/>
                </a:solidFill>
                <a:latin typeface="HG丸ｺﾞｼｯｸM-PRO" pitchFamily="50" charset="-128"/>
                <a:ea typeface="HG丸ｺﾞｼｯｸM-PRO" pitchFamily="50" charset="-128"/>
              </a:rPr>
              <a:t>P</a:t>
            </a:r>
          </a:p>
        </p:txBody>
      </p:sp>
      <p:sp>
        <p:nvSpPr>
          <p:cNvPr id="12" name="正方形/長方形 11"/>
          <p:cNvSpPr>
            <a:spLocks noChangeArrowheads="1"/>
          </p:cNvSpPr>
          <p:nvPr/>
        </p:nvSpPr>
        <p:spPr bwMode="auto">
          <a:xfrm>
            <a:off x="4137025" y="2390775"/>
            <a:ext cx="1730375" cy="461963"/>
          </a:xfrm>
          <a:prstGeom prst="rect">
            <a:avLst/>
          </a:prstGeom>
          <a:noFill/>
          <a:ln w="9525">
            <a:noFill/>
            <a:miter lim="800000"/>
            <a:headEnd/>
            <a:tailEnd/>
          </a:ln>
        </p:spPr>
        <p:txBody>
          <a:bodyPr wrap="none">
            <a:spAutoFit/>
          </a:bodyPr>
          <a:lstStyle/>
          <a:p>
            <a:r>
              <a:rPr lang="ja-JP" altLang="en-US" sz="2400" b="1">
                <a:latin typeface="HG丸ｺﾞｼｯｸM-PRO" pitchFamily="50" charset="-128"/>
                <a:ea typeface="HG丸ｺﾞｼｯｸM-PRO" pitchFamily="50" charset="-128"/>
              </a:rPr>
              <a:t>計画を作成</a:t>
            </a:r>
          </a:p>
        </p:txBody>
      </p:sp>
      <p:sp>
        <p:nvSpPr>
          <p:cNvPr id="17" name="正方形/長方形 16"/>
          <p:cNvSpPr>
            <a:spLocks noChangeArrowheads="1"/>
          </p:cNvSpPr>
          <p:nvPr/>
        </p:nvSpPr>
        <p:spPr bwMode="auto">
          <a:xfrm>
            <a:off x="6708775" y="3357563"/>
            <a:ext cx="742950" cy="922337"/>
          </a:xfrm>
          <a:prstGeom prst="rect">
            <a:avLst/>
          </a:prstGeom>
          <a:noFill/>
          <a:ln w="9525">
            <a:noFill/>
            <a:miter lim="800000"/>
            <a:headEnd/>
            <a:tailEnd/>
          </a:ln>
        </p:spPr>
        <p:txBody>
          <a:bodyPr wrap="none">
            <a:spAutoFit/>
          </a:bodyPr>
          <a:lstStyle/>
          <a:p>
            <a:r>
              <a:rPr lang="en-US" altLang="ja-JP" sz="5400" b="1">
                <a:solidFill>
                  <a:srgbClr val="FF0066"/>
                </a:solidFill>
                <a:latin typeface="HG丸ｺﾞｼｯｸM-PRO" pitchFamily="50" charset="-128"/>
                <a:ea typeface="HG丸ｺﾞｼｯｸM-PRO" pitchFamily="50" charset="-128"/>
              </a:rPr>
              <a:t>D</a:t>
            </a:r>
          </a:p>
        </p:txBody>
      </p:sp>
      <p:sp>
        <p:nvSpPr>
          <p:cNvPr id="13" name="正方形/長方形 12"/>
          <p:cNvSpPr>
            <a:spLocks noChangeArrowheads="1"/>
          </p:cNvSpPr>
          <p:nvPr/>
        </p:nvSpPr>
        <p:spPr bwMode="auto">
          <a:xfrm>
            <a:off x="6227763" y="4292600"/>
            <a:ext cx="1731962" cy="461963"/>
          </a:xfrm>
          <a:prstGeom prst="rect">
            <a:avLst/>
          </a:prstGeom>
          <a:noFill/>
          <a:ln w="9525">
            <a:noFill/>
            <a:miter lim="800000"/>
            <a:headEnd/>
            <a:tailEnd/>
          </a:ln>
        </p:spPr>
        <p:txBody>
          <a:bodyPr wrap="none">
            <a:spAutoFit/>
          </a:bodyPr>
          <a:lstStyle/>
          <a:p>
            <a:r>
              <a:rPr lang="ja-JP" altLang="en-US" sz="2400" b="1">
                <a:latin typeface="HG丸ｺﾞｼｯｸM-PRO" pitchFamily="50" charset="-128"/>
                <a:ea typeface="HG丸ｺﾞｼｯｸM-PRO" pitchFamily="50" charset="-128"/>
              </a:rPr>
              <a:t>計画を実施</a:t>
            </a:r>
          </a:p>
        </p:txBody>
      </p:sp>
      <p:sp>
        <p:nvSpPr>
          <p:cNvPr id="16" name="正方形/長方形 15"/>
          <p:cNvSpPr>
            <a:spLocks noChangeArrowheads="1"/>
          </p:cNvSpPr>
          <p:nvPr/>
        </p:nvSpPr>
        <p:spPr bwMode="auto">
          <a:xfrm>
            <a:off x="4635500" y="5373688"/>
            <a:ext cx="728663" cy="922337"/>
          </a:xfrm>
          <a:prstGeom prst="rect">
            <a:avLst/>
          </a:prstGeom>
          <a:noFill/>
          <a:ln w="9525">
            <a:noFill/>
            <a:miter lim="800000"/>
            <a:headEnd/>
            <a:tailEnd/>
          </a:ln>
        </p:spPr>
        <p:txBody>
          <a:bodyPr wrap="none">
            <a:spAutoFit/>
          </a:bodyPr>
          <a:lstStyle/>
          <a:p>
            <a:r>
              <a:rPr lang="en-US" altLang="ja-JP" sz="5400" b="1">
                <a:solidFill>
                  <a:srgbClr val="FF9933"/>
                </a:solidFill>
                <a:latin typeface="HG丸ｺﾞｼｯｸM-PRO" pitchFamily="50" charset="-128"/>
                <a:ea typeface="HG丸ｺﾞｼｯｸM-PRO" pitchFamily="50" charset="-128"/>
              </a:rPr>
              <a:t>C</a:t>
            </a:r>
          </a:p>
        </p:txBody>
      </p:sp>
      <p:sp>
        <p:nvSpPr>
          <p:cNvPr id="14" name="正方形/長方形 13"/>
          <p:cNvSpPr>
            <a:spLocks noChangeArrowheads="1"/>
          </p:cNvSpPr>
          <p:nvPr/>
        </p:nvSpPr>
        <p:spPr bwMode="auto">
          <a:xfrm>
            <a:off x="4140200" y="6308725"/>
            <a:ext cx="1731963" cy="461963"/>
          </a:xfrm>
          <a:prstGeom prst="rect">
            <a:avLst/>
          </a:prstGeom>
          <a:noFill/>
          <a:ln w="9525">
            <a:noFill/>
            <a:miter lim="800000"/>
            <a:headEnd/>
            <a:tailEnd/>
          </a:ln>
        </p:spPr>
        <p:txBody>
          <a:bodyPr wrap="none">
            <a:spAutoFit/>
          </a:bodyPr>
          <a:lstStyle/>
          <a:p>
            <a:r>
              <a:rPr lang="ja-JP" altLang="en-US" sz="2400" b="1">
                <a:latin typeface="HG丸ｺﾞｼｯｸM-PRO" pitchFamily="50" charset="-128"/>
                <a:ea typeface="HG丸ｺﾞｼｯｸM-PRO" pitchFamily="50" charset="-128"/>
              </a:rPr>
              <a:t>結果を確認</a:t>
            </a:r>
          </a:p>
        </p:txBody>
      </p:sp>
      <p:sp>
        <p:nvSpPr>
          <p:cNvPr id="10" name="正方形/長方形 9"/>
          <p:cNvSpPr>
            <a:spLocks noChangeArrowheads="1"/>
          </p:cNvSpPr>
          <p:nvPr/>
        </p:nvSpPr>
        <p:spPr bwMode="auto">
          <a:xfrm>
            <a:off x="2524125" y="3284538"/>
            <a:ext cx="752475" cy="923925"/>
          </a:xfrm>
          <a:prstGeom prst="rect">
            <a:avLst/>
          </a:prstGeom>
          <a:noFill/>
          <a:ln w="9525">
            <a:noFill/>
            <a:miter lim="800000"/>
            <a:headEnd/>
            <a:tailEnd/>
          </a:ln>
        </p:spPr>
        <p:txBody>
          <a:bodyPr wrap="none">
            <a:spAutoFit/>
          </a:bodyPr>
          <a:lstStyle/>
          <a:p>
            <a:r>
              <a:rPr lang="en-US" altLang="ja-JP" sz="5400" b="1">
                <a:solidFill>
                  <a:srgbClr val="00B0F0"/>
                </a:solidFill>
                <a:latin typeface="HG丸ｺﾞｼｯｸM-PRO" pitchFamily="50" charset="-128"/>
                <a:ea typeface="HG丸ｺﾞｼｯｸM-PRO" pitchFamily="50" charset="-128"/>
              </a:rPr>
              <a:t>A</a:t>
            </a:r>
          </a:p>
        </p:txBody>
      </p:sp>
      <p:sp>
        <p:nvSpPr>
          <p:cNvPr id="18" name="正方形/長方形 17"/>
          <p:cNvSpPr>
            <a:spLocks noChangeArrowheads="1"/>
          </p:cNvSpPr>
          <p:nvPr/>
        </p:nvSpPr>
        <p:spPr bwMode="auto">
          <a:xfrm>
            <a:off x="2051050" y="4264025"/>
            <a:ext cx="1731963" cy="460375"/>
          </a:xfrm>
          <a:prstGeom prst="rect">
            <a:avLst/>
          </a:prstGeom>
          <a:noFill/>
          <a:ln w="9525">
            <a:noFill/>
            <a:miter lim="800000"/>
            <a:headEnd/>
            <a:tailEnd/>
          </a:ln>
        </p:spPr>
        <p:txBody>
          <a:bodyPr wrap="none">
            <a:spAutoFit/>
          </a:bodyPr>
          <a:lstStyle/>
          <a:p>
            <a:r>
              <a:rPr lang="ja-JP" altLang="en-US" sz="2400" b="1">
                <a:latin typeface="HG丸ｺﾞｼｯｸM-PRO" pitchFamily="50" charset="-128"/>
                <a:ea typeface="HG丸ｺﾞｼｯｸM-PRO" pitchFamily="50" charset="-128"/>
              </a:rPr>
              <a:t>対策・処置</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2"/>
                                        </p:tgtEl>
                                      </p:cBhvr>
                                    </p:animEffect>
                                    <p:set>
                                      <p:cBhvr>
                                        <p:cTn id="39" dur="1" fill="hold">
                                          <p:stCondLst>
                                            <p:cond delay="499"/>
                                          </p:stCondLst>
                                        </p:cTn>
                                        <p:tgtEl>
                                          <p:spTgt spid="12"/>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4"/>
                                        </p:tgtEl>
                                      </p:cBhvr>
                                    </p:animEffect>
                                    <p:set>
                                      <p:cBhvr>
                                        <p:cTn id="45" dur="1" fill="hold">
                                          <p:stCondLst>
                                            <p:cond delay="499"/>
                                          </p:stCondLst>
                                        </p:cTn>
                                        <p:tgtEl>
                                          <p:spTgt spid="14"/>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18"/>
                                        </p:tgtEl>
                                      </p:cBhvr>
                                    </p:animEffect>
                                    <p:set>
                                      <p:cBhvr>
                                        <p:cTn id="48"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12" grpId="1"/>
      <p:bldP spid="17" grpId="0"/>
      <p:bldP spid="13" grpId="0"/>
      <p:bldP spid="13" grpId="1"/>
      <p:bldP spid="16" grpId="0"/>
      <p:bldP spid="14" grpId="0"/>
      <p:bldP spid="14" grpId="1"/>
      <p:bldP spid="10" grpId="0"/>
      <p:bldP spid="18" grpId="0"/>
      <p:bldP spid="1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26"/>
          <p:cNvGrpSpPr>
            <a:grpSpLocks/>
          </p:cNvGrpSpPr>
          <p:nvPr/>
        </p:nvGrpSpPr>
        <p:grpSpPr bwMode="auto">
          <a:xfrm>
            <a:off x="3132138" y="2133600"/>
            <a:ext cx="3600450" cy="3598863"/>
            <a:chOff x="2395394" y="1596904"/>
            <a:chExt cx="4320000" cy="4320000"/>
          </a:xfrm>
        </p:grpSpPr>
        <p:sp>
          <p:nvSpPr>
            <p:cNvPr id="28" name="円弧 27"/>
            <p:cNvSpPr>
              <a:spLocks noChangeAspect="1"/>
            </p:cNvSpPr>
            <p:nvPr/>
          </p:nvSpPr>
          <p:spPr>
            <a:xfrm rot="2975536">
              <a:off x="2395394" y="1596904"/>
              <a:ext cx="4320000" cy="4320000"/>
            </a:xfrm>
            <a:prstGeom prst="arc">
              <a:avLst>
                <a:gd name="adj1" fmla="val 14241721"/>
                <a:gd name="adj2" fmla="val 18012140"/>
              </a:avLst>
            </a:prstGeom>
            <a:ln w="276225">
              <a:solidFill>
                <a:srgbClr val="FF0000"/>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29" name="円弧 28"/>
            <p:cNvSpPr>
              <a:spLocks noChangeAspect="1"/>
            </p:cNvSpPr>
            <p:nvPr/>
          </p:nvSpPr>
          <p:spPr>
            <a:xfrm rot="8083120">
              <a:off x="2395394" y="1596904"/>
              <a:ext cx="4320000" cy="4320000"/>
            </a:xfrm>
            <a:prstGeom prst="arc">
              <a:avLst>
                <a:gd name="adj1" fmla="val 14241721"/>
                <a:gd name="adj2" fmla="val 18012140"/>
              </a:avLst>
            </a:prstGeom>
            <a:ln w="276225">
              <a:solidFill>
                <a:srgbClr val="FF0000"/>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0" name="円弧 29"/>
            <p:cNvSpPr>
              <a:spLocks noChangeAspect="1"/>
            </p:cNvSpPr>
            <p:nvPr/>
          </p:nvSpPr>
          <p:spPr>
            <a:xfrm rot="13646506">
              <a:off x="2395394" y="1596904"/>
              <a:ext cx="4320000" cy="4320000"/>
            </a:xfrm>
            <a:prstGeom prst="arc">
              <a:avLst>
                <a:gd name="adj1" fmla="val 14241721"/>
                <a:gd name="adj2" fmla="val 18012140"/>
              </a:avLst>
            </a:prstGeom>
            <a:ln w="276225">
              <a:solidFill>
                <a:srgbClr val="FF0000"/>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31" name="円弧 30"/>
            <p:cNvSpPr>
              <a:spLocks noChangeAspect="1"/>
            </p:cNvSpPr>
            <p:nvPr/>
          </p:nvSpPr>
          <p:spPr>
            <a:xfrm rot="19184963">
              <a:off x="2395394" y="1596904"/>
              <a:ext cx="4320000" cy="4320000"/>
            </a:xfrm>
            <a:prstGeom prst="arc">
              <a:avLst>
                <a:gd name="adj1" fmla="val 14241721"/>
                <a:gd name="adj2" fmla="val 18012140"/>
              </a:avLst>
            </a:prstGeom>
            <a:ln w="276225">
              <a:solidFill>
                <a:srgbClr val="FF0000"/>
              </a:solidFill>
              <a:headEnd type="none" w="med" len="med"/>
              <a:tailEnd type="triangle" w="med" len="med"/>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grpSp>
      <p:sp>
        <p:nvSpPr>
          <p:cNvPr id="17411" name="タイトル 1"/>
          <p:cNvSpPr>
            <a:spLocks noGrp="1"/>
          </p:cNvSpPr>
          <p:nvPr>
            <p:ph type="title"/>
          </p:nvPr>
        </p:nvSpPr>
        <p:spPr/>
        <p:txBody>
          <a:bodyPr/>
          <a:lstStyle/>
          <a:p>
            <a:r>
              <a:rPr lang="en-US" altLang="ja-JP" smtClean="0">
                <a:solidFill>
                  <a:srgbClr val="0070C0"/>
                </a:solidFill>
                <a:latin typeface="ＭＳ Ｐゴシック" charset="-128"/>
              </a:rPr>
              <a:t>PDCA</a:t>
            </a:r>
            <a:r>
              <a:rPr lang="ja-JP" altLang="en-US" smtClean="0">
                <a:solidFill>
                  <a:srgbClr val="0070C0"/>
                </a:solidFill>
                <a:latin typeface="ＭＳ Ｐゴシック" charset="-128"/>
              </a:rPr>
              <a:t>サイクル</a:t>
            </a:r>
          </a:p>
        </p:txBody>
      </p:sp>
      <p:sp>
        <p:nvSpPr>
          <p:cNvPr id="15" name="正方形/長方形 14"/>
          <p:cNvSpPr>
            <a:spLocks noChangeArrowheads="1"/>
          </p:cNvSpPr>
          <p:nvPr/>
        </p:nvSpPr>
        <p:spPr bwMode="auto">
          <a:xfrm>
            <a:off x="4687888" y="1508125"/>
            <a:ext cx="676275" cy="841375"/>
          </a:xfrm>
          <a:prstGeom prst="rect">
            <a:avLst/>
          </a:prstGeom>
          <a:noFill/>
          <a:ln w="9525">
            <a:noFill/>
            <a:miter lim="800000"/>
            <a:headEnd/>
            <a:tailEnd/>
          </a:ln>
        </p:spPr>
        <p:txBody>
          <a:bodyPr wrap="none">
            <a:spAutoFit/>
          </a:bodyPr>
          <a:lstStyle/>
          <a:p>
            <a:pPr algn="ctr" defTabSz="2400300">
              <a:lnSpc>
                <a:spcPct val="90000"/>
              </a:lnSpc>
              <a:spcAft>
                <a:spcPct val="35000"/>
              </a:spcAft>
            </a:pPr>
            <a:r>
              <a:rPr lang="en-US" altLang="ja-JP" sz="5400" b="1">
                <a:solidFill>
                  <a:srgbClr val="339933"/>
                </a:solidFill>
                <a:latin typeface="HG丸ｺﾞｼｯｸM-PRO" pitchFamily="50" charset="-128"/>
                <a:ea typeface="HG丸ｺﾞｼｯｸM-PRO" pitchFamily="50" charset="-128"/>
              </a:rPr>
              <a:t>P</a:t>
            </a:r>
          </a:p>
        </p:txBody>
      </p:sp>
      <p:sp>
        <p:nvSpPr>
          <p:cNvPr id="17" name="正方形/長方形 16"/>
          <p:cNvSpPr>
            <a:spLocks noChangeArrowheads="1"/>
          </p:cNvSpPr>
          <p:nvPr/>
        </p:nvSpPr>
        <p:spPr bwMode="auto">
          <a:xfrm>
            <a:off x="6708775" y="3357563"/>
            <a:ext cx="742950" cy="922337"/>
          </a:xfrm>
          <a:prstGeom prst="rect">
            <a:avLst/>
          </a:prstGeom>
          <a:noFill/>
          <a:ln w="9525">
            <a:noFill/>
            <a:miter lim="800000"/>
            <a:headEnd/>
            <a:tailEnd/>
          </a:ln>
        </p:spPr>
        <p:txBody>
          <a:bodyPr wrap="none">
            <a:spAutoFit/>
          </a:bodyPr>
          <a:lstStyle/>
          <a:p>
            <a:r>
              <a:rPr lang="en-US" altLang="ja-JP" sz="5400" b="1">
                <a:solidFill>
                  <a:srgbClr val="FF0066"/>
                </a:solidFill>
                <a:latin typeface="HG丸ｺﾞｼｯｸM-PRO" pitchFamily="50" charset="-128"/>
                <a:ea typeface="HG丸ｺﾞｼｯｸM-PRO" pitchFamily="50" charset="-128"/>
              </a:rPr>
              <a:t>D</a:t>
            </a:r>
          </a:p>
        </p:txBody>
      </p:sp>
      <p:sp>
        <p:nvSpPr>
          <p:cNvPr id="16" name="正方形/長方形 15"/>
          <p:cNvSpPr>
            <a:spLocks noChangeArrowheads="1"/>
          </p:cNvSpPr>
          <p:nvPr/>
        </p:nvSpPr>
        <p:spPr bwMode="auto">
          <a:xfrm>
            <a:off x="4635500" y="5373688"/>
            <a:ext cx="728663" cy="922337"/>
          </a:xfrm>
          <a:prstGeom prst="rect">
            <a:avLst/>
          </a:prstGeom>
          <a:noFill/>
          <a:ln w="9525">
            <a:noFill/>
            <a:miter lim="800000"/>
            <a:headEnd/>
            <a:tailEnd/>
          </a:ln>
        </p:spPr>
        <p:txBody>
          <a:bodyPr wrap="none">
            <a:spAutoFit/>
          </a:bodyPr>
          <a:lstStyle/>
          <a:p>
            <a:r>
              <a:rPr lang="en-US" altLang="ja-JP" sz="5400" b="1">
                <a:solidFill>
                  <a:srgbClr val="FF9933"/>
                </a:solidFill>
                <a:latin typeface="HG丸ｺﾞｼｯｸM-PRO" pitchFamily="50" charset="-128"/>
                <a:ea typeface="HG丸ｺﾞｼｯｸM-PRO" pitchFamily="50" charset="-128"/>
              </a:rPr>
              <a:t>C</a:t>
            </a:r>
          </a:p>
        </p:txBody>
      </p:sp>
      <p:sp>
        <p:nvSpPr>
          <p:cNvPr id="10" name="正方形/長方形 9"/>
          <p:cNvSpPr>
            <a:spLocks noChangeArrowheads="1"/>
          </p:cNvSpPr>
          <p:nvPr/>
        </p:nvSpPr>
        <p:spPr bwMode="auto">
          <a:xfrm>
            <a:off x="2524125" y="3284538"/>
            <a:ext cx="752475" cy="923925"/>
          </a:xfrm>
          <a:prstGeom prst="rect">
            <a:avLst/>
          </a:prstGeom>
          <a:noFill/>
          <a:ln w="9525">
            <a:noFill/>
            <a:miter lim="800000"/>
            <a:headEnd/>
            <a:tailEnd/>
          </a:ln>
        </p:spPr>
        <p:txBody>
          <a:bodyPr wrap="none">
            <a:spAutoFit/>
          </a:bodyPr>
          <a:lstStyle/>
          <a:p>
            <a:r>
              <a:rPr lang="en-US" altLang="ja-JP" sz="5400" b="1">
                <a:solidFill>
                  <a:srgbClr val="00B0F0"/>
                </a:solidFill>
                <a:latin typeface="HG丸ｺﾞｼｯｸM-PRO" pitchFamily="50" charset="-128"/>
                <a:ea typeface="HG丸ｺﾞｼｯｸM-PRO" pitchFamily="50" charset="-128"/>
              </a:rPr>
              <a:t>A</a:t>
            </a:r>
          </a:p>
        </p:txBody>
      </p:sp>
      <p:sp>
        <p:nvSpPr>
          <p:cNvPr id="21" name="角丸四角形 20"/>
          <p:cNvSpPr>
            <a:spLocks noChangeArrowheads="1"/>
          </p:cNvSpPr>
          <p:nvPr/>
        </p:nvSpPr>
        <p:spPr bwMode="auto">
          <a:xfrm>
            <a:off x="3851275" y="3357563"/>
            <a:ext cx="2160588" cy="1079500"/>
          </a:xfrm>
          <a:prstGeom prst="roundRect">
            <a:avLst>
              <a:gd name="adj" fmla="val 16667"/>
            </a:avLst>
          </a:prstGeom>
          <a:noFill/>
          <a:ln w="28575" algn="ctr">
            <a:solidFill>
              <a:srgbClr val="FF0000"/>
            </a:solidFill>
            <a:round/>
            <a:headEnd/>
            <a:tailEnd/>
          </a:ln>
        </p:spPr>
        <p:txBody>
          <a:bodyPr anchor="ctr"/>
          <a:lstStyle/>
          <a:p>
            <a:pPr algn="ctr"/>
            <a:r>
              <a:rPr lang="ja-JP" altLang="en-US" sz="4800" b="1" dirty="0">
                <a:solidFill>
                  <a:srgbClr val="FF0000"/>
                </a:solidFill>
                <a:latin typeface="HG丸ｺﾞｼｯｸM-PRO" pitchFamily="50" charset="-128"/>
                <a:ea typeface="HG丸ｺﾞｼｯｸM-PRO" pitchFamily="50" charset="-128"/>
              </a:rPr>
              <a:t>目標</a:t>
            </a:r>
          </a:p>
        </p:txBody>
      </p:sp>
      <p:sp>
        <p:nvSpPr>
          <p:cNvPr id="3" name="正方形/長方形 13"/>
          <p:cNvSpPr>
            <a:spLocks noChangeArrowheads="1"/>
          </p:cNvSpPr>
          <p:nvPr/>
        </p:nvSpPr>
        <p:spPr bwMode="auto">
          <a:xfrm>
            <a:off x="2124075" y="6237288"/>
            <a:ext cx="5905500" cy="457200"/>
          </a:xfrm>
          <a:prstGeom prst="rect">
            <a:avLst/>
          </a:prstGeom>
          <a:noFill/>
          <a:ln w="9525">
            <a:noFill/>
            <a:miter lim="800000"/>
            <a:headEnd/>
            <a:tailEnd/>
          </a:ln>
        </p:spPr>
        <p:txBody>
          <a:bodyPr>
            <a:spAutoFit/>
          </a:bodyPr>
          <a:lstStyle/>
          <a:p>
            <a:r>
              <a:rPr lang="en-US" altLang="ja-JP" sz="2400" b="1">
                <a:latin typeface="HG丸ｺﾞｼｯｸM-PRO" pitchFamily="50" charset="-128"/>
                <a:ea typeface="HG丸ｺﾞｼｯｸM-PRO" pitchFamily="50" charset="-128"/>
              </a:rPr>
              <a:t>PDCA</a:t>
            </a:r>
            <a:r>
              <a:rPr lang="ja-JP" altLang="en-US" sz="2400" b="1">
                <a:latin typeface="HG丸ｺﾞｼｯｸM-PRO" pitchFamily="50" charset="-128"/>
                <a:ea typeface="HG丸ｺﾞｼｯｸM-PRO" pitchFamily="50" charset="-128"/>
              </a:rPr>
              <a:t>サイクルを回して目標に近づける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1" presetClass="entr" presetSubtype="1" repeatCount="indefinite" fill="hold" nodeType="withEffect">
                                  <p:stCondLst>
                                    <p:cond delay="0"/>
                                  </p:stCondLst>
                                  <p:endCondLst>
                                    <p:cond evt="onNext" delay="0">
                                      <p:tgtEl>
                                        <p:sldTgt/>
                                      </p:tgtEl>
                                    </p:cond>
                                  </p:endCondLst>
                                  <p:childTnLst>
                                    <p:set>
                                      <p:cBhvr>
                                        <p:cTn id="9" dur="1" fill="hold">
                                          <p:stCondLst>
                                            <p:cond delay="0"/>
                                          </p:stCondLst>
                                        </p:cTn>
                                        <p:tgtEl>
                                          <p:spTgt spid="2"/>
                                        </p:tgtEl>
                                        <p:attrNameLst>
                                          <p:attrName>style.visibility</p:attrName>
                                        </p:attrNameLst>
                                      </p:cBhvr>
                                      <p:to>
                                        <p:strVal val="visible"/>
                                      </p:to>
                                    </p:set>
                                    <p:animEffect transition="in" filter="wheel(1)">
                                      <p:cBhvr>
                                        <p:cTn id="10" dur="5000"/>
                                        <p:tgtEl>
                                          <p:spTgt spid="2"/>
                                        </p:tgtEl>
                                      </p:cBhvr>
                                    </p:animEffect>
                                  </p:childTnLst>
                                </p:cTn>
                              </p:par>
                              <p:par>
                                <p:cTn id="11" presetID="23" presetClass="entr" presetSubtype="16"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8000" fill="hold"/>
                                        <p:tgtEl>
                                          <p:spTgt spid="21"/>
                                        </p:tgtEl>
                                        <p:attrNameLst>
                                          <p:attrName>ppt_w</p:attrName>
                                        </p:attrNameLst>
                                      </p:cBhvr>
                                      <p:tavLst>
                                        <p:tav tm="0">
                                          <p:val>
                                            <p:fltVal val="0"/>
                                          </p:val>
                                        </p:tav>
                                        <p:tav tm="100000">
                                          <p:val>
                                            <p:strVal val="#ppt_w"/>
                                          </p:val>
                                        </p:tav>
                                      </p:tavLst>
                                    </p:anim>
                                    <p:anim calcmode="lin" valueType="num">
                                      <p:cBhvr>
                                        <p:cTn id="14" dur="8000" fill="hold"/>
                                        <p:tgtEl>
                                          <p:spTgt spid="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ＱＣストーリー</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r>
              <a:rPr lang="ja-JP" altLang="en-US" sz="3200" dirty="0" smtClean="0">
                <a:effectLst>
                  <a:outerShdw blurRad="38100" dist="38100" dir="2700000" algn="tl">
                    <a:srgbClr val="C0C0C0"/>
                  </a:outerShdw>
                </a:effectLst>
                <a:latin typeface="ＭＳ Ｐゴシック" charset="-128"/>
              </a:rPr>
              <a:t>工業高校におけるキャリア教育</a:t>
            </a:r>
          </a:p>
        </p:txBody>
      </p:sp>
      <p:sp>
        <p:nvSpPr>
          <p:cNvPr id="18436"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normAutofit/>
          </a:bodyPr>
          <a:lstStyle/>
          <a:p>
            <a:pPr>
              <a:defRPr/>
            </a:pPr>
            <a:r>
              <a:rPr lang="en-US" altLang="ja-JP" sz="4400" dirty="0" smtClean="0">
                <a:solidFill>
                  <a:srgbClr val="0070C0"/>
                </a:solidFill>
                <a:latin typeface="ＭＳ Ｐゴシック" pitchFamily="50" charset="-128"/>
                <a:ea typeface="ＭＳ Ｐゴシック" pitchFamily="50" charset="-128"/>
              </a:rPr>
              <a:t>QC</a:t>
            </a:r>
            <a:r>
              <a:rPr lang="ja-JP" altLang="en-US" sz="4400" dirty="0" smtClean="0">
                <a:solidFill>
                  <a:srgbClr val="0070C0"/>
                </a:solidFill>
                <a:latin typeface="ＭＳ Ｐゴシック" pitchFamily="50" charset="-128"/>
                <a:ea typeface="ＭＳ Ｐゴシック" pitchFamily="50" charset="-128"/>
              </a:rPr>
              <a:t>ストーリー</a:t>
            </a:r>
          </a:p>
        </p:txBody>
      </p:sp>
      <p:graphicFrame>
        <p:nvGraphicFramePr>
          <p:cNvPr id="4" name="コンテンツ プレースホルダ 3"/>
          <p:cNvGraphicFramePr>
            <a:graphicFrameLocks noGrp="1"/>
          </p:cNvGraphicFramePr>
          <p:nvPr>
            <p:ph sz="quarter" idx="1"/>
          </p:nvPr>
        </p:nvGraphicFramePr>
        <p:xfrm>
          <a:off x="0" y="1677600"/>
          <a:ext cx="9144000" cy="41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環状矢印 6"/>
          <p:cNvSpPr/>
          <p:nvPr/>
        </p:nvSpPr>
        <p:spPr bwMode="auto">
          <a:xfrm>
            <a:off x="3132000" y="4366800"/>
            <a:ext cx="3024000" cy="2494800"/>
          </a:xfrm>
          <a:prstGeom prst="circularArrow">
            <a:avLst>
              <a:gd name="adj1" fmla="val 12500"/>
              <a:gd name="adj2" fmla="val 1142319"/>
              <a:gd name="adj3" fmla="val 20457681"/>
              <a:gd name="adj4" fmla="val 10800000"/>
              <a:gd name="adj5" fmla="val 12076"/>
            </a:avLst>
          </a:prstGeom>
          <a:solidFill>
            <a:srgbClr val="FF0000"/>
          </a:solidFill>
          <a:ln w="9525" cap="flat" cmpd="sng" algn="ctr">
            <a:solidFill>
              <a:schemeClr val="tx1"/>
            </a:solidFill>
            <a:prstDash val="solid"/>
            <a:miter lim="800000"/>
            <a:headEnd type="none" w="med" len="med"/>
            <a:tailEnd type="none" w="med" len="med"/>
          </a:ln>
          <a:effectLst/>
          <a:scene3d>
            <a:camera prst="orthographicFront">
              <a:rot lat="0" lon="0" rev="10799999"/>
            </a:camera>
            <a:lightRig rig="threePt" dir="t"/>
          </a:scene3d>
        </p:spPr>
        <p:txBody>
          <a:bodyPr wrap="none"/>
          <a:lstStyle/>
          <a:p>
            <a:pPr>
              <a:defRPr/>
            </a:pPr>
            <a:endParaRPr lang="ja-JP" altLang="en-US" dirty="0"/>
          </a:p>
        </p:txBody>
      </p:sp>
      <p:sp>
        <p:nvSpPr>
          <p:cNvPr id="10" name="環状矢印 9"/>
          <p:cNvSpPr/>
          <p:nvPr/>
        </p:nvSpPr>
        <p:spPr bwMode="auto">
          <a:xfrm>
            <a:off x="4428000" y="4437112"/>
            <a:ext cx="1224000" cy="1152128"/>
          </a:xfrm>
          <a:prstGeom prst="circularArrow">
            <a:avLst/>
          </a:prstGeom>
          <a:solidFill>
            <a:srgbClr val="FF0000"/>
          </a:solidFill>
          <a:ln w="9525" cap="flat" cmpd="sng" algn="ctr">
            <a:solidFill>
              <a:schemeClr val="tx1"/>
            </a:solidFill>
            <a:prstDash val="solid"/>
            <a:miter lim="800000"/>
            <a:headEnd type="none" w="med" len="med"/>
            <a:tailEnd type="none" w="med" len="med"/>
          </a:ln>
          <a:effectLst/>
          <a:scene3d>
            <a:camera prst="orthographicFront">
              <a:rot lat="0" lon="0" rev="10799999"/>
            </a:camera>
            <a:lightRig rig="threePt" dir="t"/>
          </a:scene3d>
        </p:spPr>
        <p:txBody>
          <a:bodyPr wrap="none"/>
          <a:lstStyle/>
          <a:p>
            <a:pPr>
              <a:defRPr/>
            </a:pPr>
            <a:endParaRPr lang="ja-JP" altLang="en-US" dirty="0"/>
          </a:p>
        </p:txBody>
      </p:sp>
      <p:sp>
        <p:nvSpPr>
          <p:cNvPr id="29702" name="テキスト ボックス 11"/>
          <p:cNvSpPr txBox="1">
            <a:spLocks noChangeArrowheads="1"/>
          </p:cNvSpPr>
          <p:nvPr/>
        </p:nvSpPr>
        <p:spPr bwMode="auto">
          <a:xfrm>
            <a:off x="3419872" y="5733256"/>
            <a:ext cx="2646878" cy="461665"/>
          </a:xfrm>
          <a:prstGeom prst="rect">
            <a:avLst/>
          </a:prstGeom>
          <a:noFill/>
          <a:ln w="9525">
            <a:noFill/>
            <a:miter lim="800000"/>
            <a:headEnd/>
            <a:tailEnd/>
          </a:ln>
        </p:spPr>
        <p:txBody>
          <a:bodyPr wrap="none">
            <a:spAutoFit/>
          </a:bodyPr>
          <a:lstStyle/>
          <a:p>
            <a:r>
              <a:rPr kumimoji="1" lang="ja-JP" altLang="en-US" sz="2400" dirty="0">
                <a:latin typeface="HG丸ｺﾞｼｯｸM-PRO" pitchFamily="50" charset="-128"/>
                <a:ea typeface="HG丸ｺﾞｼｯｸM-PRO" pitchFamily="50" charset="-128"/>
              </a:rPr>
              <a:t>改善効果が不満足</a:t>
            </a:r>
          </a:p>
        </p:txBody>
      </p:sp>
      <p:sp>
        <p:nvSpPr>
          <p:cNvPr id="13" name="下カーブ矢印 12"/>
          <p:cNvSpPr/>
          <p:nvPr/>
        </p:nvSpPr>
        <p:spPr bwMode="auto">
          <a:xfrm>
            <a:off x="1332000" y="1772816"/>
            <a:ext cx="7272000" cy="1152128"/>
          </a:xfrm>
          <a:prstGeom prst="curvedDownArrow">
            <a:avLst/>
          </a:prstGeom>
          <a:solidFill>
            <a:srgbClr val="FF0000"/>
          </a:solidFill>
          <a:ln w="9525" cap="flat" cmpd="sng" algn="ctr">
            <a:solidFill>
              <a:schemeClr val="tx1"/>
            </a:solidFill>
            <a:prstDash val="solid"/>
            <a:miter lim="800000"/>
            <a:headEnd type="none" w="med" len="med"/>
            <a:tailEnd type="none" w="med" len="med"/>
          </a:ln>
          <a:effectLst/>
          <a:scene3d>
            <a:camera prst="orthographicFront">
              <a:rot lat="0" lon="10800000" rev="0"/>
            </a:camera>
            <a:lightRig rig="threePt" dir="t"/>
          </a:scene3d>
        </p:spPr>
        <p:txBody>
          <a:bodyPr wrap="none"/>
          <a:lstStyle/>
          <a:p>
            <a:pPr>
              <a:defRPr/>
            </a:pPr>
            <a:endParaRPr lang="ja-JP" altLang="en-US" dirty="0"/>
          </a:p>
        </p:txBody>
      </p:sp>
      <p:sp>
        <p:nvSpPr>
          <p:cNvPr id="29704" name="テキスト ボックス 13"/>
          <p:cNvSpPr txBox="1">
            <a:spLocks noChangeArrowheads="1"/>
          </p:cNvSpPr>
          <p:nvPr/>
        </p:nvSpPr>
        <p:spPr bwMode="auto">
          <a:xfrm>
            <a:off x="2555776" y="1239143"/>
            <a:ext cx="4680520" cy="461665"/>
          </a:xfrm>
          <a:prstGeom prst="rect">
            <a:avLst/>
          </a:prstGeom>
          <a:noFill/>
          <a:ln w="9525">
            <a:noFill/>
            <a:miter lim="800000"/>
            <a:headEnd/>
            <a:tailEnd/>
          </a:ln>
        </p:spPr>
        <p:txBody>
          <a:bodyPr wrap="square">
            <a:spAutoFit/>
          </a:bodyPr>
          <a:lstStyle/>
          <a:p>
            <a:pPr algn="ctr"/>
            <a:r>
              <a:rPr kumimoji="1" lang="ja-JP" altLang="en-US" sz="2400" dirty="0">
                <a:latin typeface="HG丸ｺﾞｼｯｸM-PRO" pitchFamily="50" charset="-128"/>
                <a:ea typeface="HG丸ｺﾞｼｯｸM-PRO" pitchFamily="50" charset="-128"/>
              </a:rPr>
              <a:t>さらに改善するために</a:t>
            </a:r>
          </a:p>
        </p:txBody>
      </p:sp>
      <p:sp>
        <p:nvSpPr>
          <p:cNvPr id="9" name="コンテンツ プレースホルダ 2"/>
          <p:cNvSpPr txBox="1">
            <a:spLocks/>
          </p:cNvSpPr>
          <p:nvPr/>
        </p:nvSpPr>
        <p:spPr bwMode="auto">
          <a:xfrm>
            <a:off x="1066800" y="16764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正しく問題解決を達成するための手順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graphicEl>
                                              <a:dgm id="{BB387DC7-AE2D-4894-861B-6D291BF21F22}"/>
                                            </p:graphicEl>
                                          </p:spTgt>
                                        </p:tgtEl>
                                        <p:attrNameLst>
                                          <p:attrName>style.visibility</p:attrName>
                                        </p:attrNameLst>
                                      </p:cBhvr>
                                      <p:to>
                                        <p:strVal val="visible"/>
                                      </p:to>
                                    </p:set>
                                    <p:animEffect transition="in" filter="fade">
                                      <p:cBhvr>
                                        <p:cTn id="11" dur="500"/>
                                        <p:tgtEl>
                                          <p:spTgt spid="4">
                                            <p:graphicEl>
                                              <a:dgm id="{BB387DC7-AE2D-4894-861B-6D291BF21F22}"/>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graphicEl>
                                              <a:dgm id="{62365A1D-FADE-4B6E-910D-1F7B56525B90}"/>
                                            </p:graphicEl>
                                          </p:spTgt>
                                        </p:tgtEl>
                                        <p:attrNameLst>
                                          <p:attrName>style.visibility</p:attrName>
                                        </p:attrNameLst>
                                      </p:cBhvr>
                                      <p:to>
                                        <p:strVal val="visible"/>
                                      </p:to>
                                    </p:set>
                                    <p:animEffect transition="in" filter="fade">
                                      <p:cBhvr>
                                        <p:cTn id="16" dur="500"/>
                                        <p:tgtEl>
                                          <p:spTgt spid="4">
                                            <p:graphicEl>
                                              <a:dgm id="{62365A1D-FADE-4B6E-910D-1F7B56525B90}"/>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graphicEl>
                                              <a:dgm id="{0BCC66C8-A49B-49B7-A77D-80719C710137}"/>
                                            </p:graphicEl>
                                          </p:spTgt>
                                        </p:tgtEl>
                                        <p:attrNameLst>
                                          <p:attrName>style.visibility</p:attrName>
                                        </p:attrNameLst>
                                      </p:cBhvr>
                                      <p:to>
                                        <p:strVal val="visible"/>
                                      </p:to>
                                    </p:set>
                                    <p:animEffect transition="in" filter="fade">
                                      <p:cBhvr>
                                        <p:cTn id="21" dur="500"/>
                                        <p:tgtEl>
                                          <p:spTgt spid="4">
                                            <p:graphicEl>
                                              <a:dgm id="{0BCC66C8-A49B-49B7-A77D-80719C710137}"/>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7856EFB7-7B59-434C-B60E-D97F3FD2AC01}"/>
                                            </p:graphicEl>
                                          </p:spTgt>
                                        </p:tgtEl>
                                        <p:attrNameLst>
                                          <p:attrName>style.visibility</p:attrName>
                                        </p:attrNameLst>
                                      </p:cBhvr>
                                      <p:to>
                                        <p:strVal val="visible"/>
                                      </p:to>
                                    </p:set>
                                    <p:animEffect transition="in" filter="fade">
                                      <p:cBhvr>
                                        <p:cTn id="26" dur="500"/>
                                        <p:tgtEl>
                                          <p:spTgt spid="4">
                                            <p:graphicEl>
                                              <a:dgm id="{7856EFB7-7B59-434C-B60E-D97F3FD2AC01}"/>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graphicEl>
                                              <a:dgm id="{5CE0FC2C-B485-491F-902A-60925446466E}"/>
                                            </p:graphicEl>
                                          </p:spTgt>
                                        </p:tgtEl>
                                        <p:attrNameLst>
                                          <p:attrName>style.visibility</p:attrName>
                                        </p:attrNameLst>
                                      </p:cBhvr>
                                      <p:to>
                                        <p:strVal val="visible"/>
                                      </p:to>
                                    </p:set>
                                    <p:animEffect transition="in" filter="fade">
                                      <p:cBhvr>
                                        <p:cTn id="31" dur="500"/>
                                        <p:tgtEl>
                                          <p:spTgt spid="4">
                                            <p:graphicEl>
                                              <a:dgm id="{5CE0FC2C-B485-491F-902A-60925446466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2F558316-9362-4890-81FF-E94ED2E149C2}"/>
                                            </p:graphicEl>
                                          </p:spTgt>
                                        </p:tgtEl>
                                        <p:attrNameLst>
                                          <p:attrName>style.visibility</p:attrName>
                                        </p:attrNameLst>
                                      </p:cBhvr>
                                      <p:to>
                                        <p:strVal val="visible"/>
                                      </p:to>
                                    </p:set>
                                    <p:animEffect transition="in" filter="fade">
                                      <p:cBhvr>
                                        <p:cTn id="36" dur="500"/>
                                        <p:tgtEl>
                                          <p:spTgt spid="4">
                                            <p:graphicEl>
                                              <a:dgm id="{2F558316-9362-4890-81FF-E94ED2E149C2}"/>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9702"/>
                                        </p:tgtEl>
                                        <p:attrNameLst>
                                          <p:attrName>style.visibility</p:attrName>
                                        </p:attrNameLst>
                                      </p:cBhvr>
                                      <p:to>
                                        <p:strVal val="visible"/>
                                      </p:to>
                                    </p:set>
                                    <p:animEffect transition="in" filter="fade">
                                      <p:cBhvr>
                                        <p:cTn id="47" dur="500"/>
                                        <p:tgtEl>
                                          <p:spTgt spid="2970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86A488FC-1298-4A1A-AB19-07ED4356548D}"/>
                                            </p:graphicEl>
                                          </p:spTgt>
                                        </p:tgtEl>
                                        <p:attrNameLst>
                                          <p:attrName>style.visibility</p:attrName>
                                        </p:attrNameLst>
                                      </p:cBhvr>
                                      <p:to>
                                        <p:strVal val="visible"/>
                                      </p:to>
                                    </p:set>
                                    <p:animEffect transition="in" filter="fade">
                                      <p:cBhvr>
                                        <p:cTn id="52" dur="500"/>
                                        <p:tgtEl>
                                          <p:spTgt spid="4">
                                            <p:graphicEl>
                                              <a:dgm id="{86A488FC-1298-4A1A-AB19-07ED4356548D}"/>
                                            </p:graphicEl>
                                          </p:spTgt>
                                        </p:tgtEl>
                                      </p:cBhvr>
                                    </p:animEffect>
                                  </p:childTnLst>
                                </p:cTn>
                              </p:par>
                              <p:par>
                                <p:cTn id="53" presetID="10" presetClass="exit" presetSubtype="0" fill="hold" grpId="1" nodeType="withEffect">
                                  <p:stCondLst>
                                    <p:cond delay="0"/>
                                  </p:stCondLst>
                                  <p:childTnLst>
                                    <p:animEffect transition="out" filter="fade">
                                      <p:cBhvr>
                                        <p:cTn id="54" dur="500"/>
                                        <p:tgtEl>
                                          <p:spTgt spid="10"/>
                                        </p:tgtEl>
                                      </p:cBhvr>
                                    </p:animEffect>
                                    <p:set>
                                      <p:cBhvr>
                                        <p:cTn id="55" dur="1" fill="hold">
                                          <p:stCondLst>
                                            <p:cond delay="499"/>
                                          </p:stCondLst>
                                        </p:cTn>
                                        <p:tgtEl>
                                          <p:spTgt spid="10"/>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7"/>
                                        </p:tgtEl>
                                      </p:cBhvr>
                                    </p:animEffect>
                                    <p:set>
                                      <p:cBhvr>
                                        <p:cTn id="58" dur="1" fill="hold">
                                          <p:stCondLst>
                                            <p:cond delay="499"/>
                                          </p:stCondLst>
                                        </p:cTn>
                                        <p:tgtEl>
                                          <p:spTgt spid="7"/>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29702"/>
                                        </p:tgtEl>
                                      </p:cBhvr>
                                    </p:animEffect>
                                    <p:set>
                                      <p:cBhvr>
                                        <p:cTn id="61" dur="1" fill="hold">
                                          <p:stCondLst>
                                            <p:cond delay="499"/>
                                          </p:stCondLst>
                                        </p:cTn>
                                        <p:tgtEl>
                                          <p:spTgt spid="29702"/>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
                                            <p:graphicEl>
                                              <a:dgm id="{3390C72F-7F66-482E-98F3-F6C891B337C8}"/>
                                            </p:graphicEl>
                                          </p:spTgt>
                                        </p:tgtEl>
                                        <p:attrNameLst>
                                          <p:attrName>style.visibility</p:attrName>
                                        </p:attrNameLst>
                                      </p:cBhvr>
                                      <p:to>
                                        <p:strVal val="visible"/>
                                      </p:to>
                                    </p:set>
                                    <p:animEffect transition="in" filter="fade">
                                      <p:cBhvr>
                                        <p:cTn id="66" dur="500"/>
                                        <p:tgtEl>
                                          <p:spTgt spid="4">
                                            <p:graphicEl>
                                              <a:dgm id="{3390C72F-7F66-482E-98F3-F6C891B337C8}"/>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500"/>
                                        <p:tgtEl>
                                          <p:spTgt spid="1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9704"/>
                                        </p:tgtEl>
                                        <p:attrNameLst>
                                          <p:attrName>style.visibility</p:attrName>
                                        </p:attrNameLst>
                                      </p:cBhvr>
                                      <p:to>
                                        <p:strVal val="visible"/>
                                      </p:to>
                                    </p:set>
                                    <p:animEffect transition="in" filter="fade">
                                      <p:cBhvr>
                                        <p:cTn id="74" dur="500"/>
                                        <p:tgtEl>
                                          <p:spTgt spid="29704"/>
                                        </p:tgtEl>
                                      </p:cBhvr>
                                    </p:animEffect>
                                  </p:childTnLst>
                                </p:cTn>
                              </p:par>
                              <p:par>
                                <p:cTn id="75" presetID="12" presetClass="exit" presetSubtype="4" fill="hold" nodeType="withEffect">
                                  <p:stCondLst>
                                    <p:cond delay="0"/>
                                  </p:stCondLst>
                                  <p:childTnLst>
                                    <p:animEffect transition="out" filter="slide(fromBottom)">
                                      <p:cBhvr>
                                        <p:cTn id="76" dur="500"/>
                                        <p:tgtEl>
                                          <p:spTgt spid="9">
                                            <p:txEl>
                                              <p:pRg st="0" end="0"/>
                                            </p:txEl>
                                          </p:spTgt>
                                        </p:tgtEl>
                                      </p:cBhvr>
                                    </p:animEffect>
                                    <p:set>
                                      <p:cBhvr>
                                        <p:cTn id="77" dur="1" fill="hold">
                                          <p:stCondLst>
                                            <p:cond delay="499"/>
                                          </p:stCondLst>
                                        </p:cTn>
                                        <p:tgtEl>
                                          <p:spTgt spid="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7" grpId="0" uiExpand="1" animBg="1"/>
      <p:bldP spid="7" grpId="1" uiExpand="1" animBg="1"/>
      <p:bldP spid="10" grpId="0" uiExpand="1" animBg="1"/>
      <p:bldP spid="10" grpId="1" uiExpand="1" animBg="1"/>
      <p:bldP spid="29702" grpId="0" uiExpand="1"/>
      <p:bldP spid="29702" grpId="1" uiExpand="1"/>
      <p:bldP spid="13" grpId="0" animBg="1"/>
      <p:bldP spid="2970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p:cNvGraphicFramePr>
          <p:nvPr/>
        </p:nvGraphicFramePr>
        <p:xfrm>
          <a:off x="0" y="1677600"/>
          <a:ext cx="9144000" cy="41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p:txBody>
          <a:bodyPr/>
          <a:lstStyle/>
          <a:p>
            <a:r>
              <a:rPr lang="en-US" altLang="ja-JP" dirty="0" smtClean="0">
                <a:solidFill>
                  <a:srgbClr val="0070C0"/>
                </a:solidFill>
                <a:latin typeface="ＭＳ Ｐゴシック" pitchFamily="50" charset="-128"/>
                <a:ea typeface="ＭＳ Ｐゴシック" pitchFamily="50" charset="-128"/>
              </a:rPr>
              <a:t>QC</a:t>
            </a:r>
            <a:r>
              <a:rPr lang="ja-JP" altLang="en-US" dirty="0" smtClean="0">
                <a:solidFill>
                  <a:srgbClr val="0070C0"/>
                </a:solidFill>
                <a:latin typeface="ＭＳ Ｐゴシック" pitchFamily="50" charset="-128"/>
                <a:ea typeface="ＭＳ Ｐゴシック" pitchFamily="50" charset="-128"/>
              </a:rPr>
              <a:t>ストーリー</a:t>
            </a:r>
            <a:endParaRPr kumimoji="1" lang="ja-JP" altLang="en-US" dirty="0"/>
          </a:p>
        </p:txBody>
      </p:sp>
      <p:graphicFrame>
        <p:nvGraphicFramePr>
          <p:cNvPr id="5" name="コンテンツ プレースホルダ 3"/>
          <p:cNvGraphicFramePr>
            <a:graphicFrameLocks/>
          </p:cNvGraphicFramePr>
          <p:nvPr/>
        </p:nvGraphicFramePr>
        <p:xfrm>
          <a:off x="0" y="1676400"/>
          <a:ext cx="9144000" cy="41288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下カーブ矢印 14"/>
          <p:cNvSpPr/>
          <p:nvPr/>
        </p:nvSpPr>
        <p:spPr bwMode="auto">
          <a:xfrm>
            <a:off x="1331640" y="1772816"/>
            <a:ext cx="7272808" cy="1152128"/>
          </a:xfrm>
          <a:prstGeom prst="curvedDownArrow">
            <a:avLst/>
          </a:prstGeom>
          <a:solidFill>
            <a:srgbClr val="FF0000"/>
          </a:solidFill>
          <a:ln w="9525" cap="flat" cmpd="sng" algn="ctr">
            <a:solidFill>
              <a:schemeClr val="tx1"/>
            </a:solidFill>
            <a:prstDash val="solid"/>
            <a:miter lim="800000"/>
            <a:headEnd type="none" w="med" len="med"/>
            <a:tailEnd type="none" w="med" len="med"/>
          </a:ln>
          <a:effectLst/>
          <a:scene3d>
            <a:camera prst="orthographicFront">
              <a:rot lat="0" lon="10800000" rev="0"/>
            </a:camera>
            <a:lightRig rig="threePt" dir="t"/>
          </a:scene3d>
        </p:spPr>
        <p:txBody>
          <a:bodyPr wrap="none"/>
          <a:lstStyle/>
          <a:p>
            <a:pPr>
              <a:defRPr/>
            </a:pPr>
            <a:endParaRPr lang="ja-JP" altLang="en-US" dirty="0"/>
          </a:p>
        </p:txBody>
      </p:sp>
      <p:sp>
        <p:nvSpPr>
          <p:cNvPr id="16" name="テキスト ボックス 13"/>
          <p:cNvSpPr txBox="1">
            <a:spLocks noChangeArrowheads="1"/>
          </p:cNvSpPr>
          <p:nvPr/>
        </p:nvSpPr>
        <p:spPr bwMode="auto">
          <a:xfrm>
            <a:off x="3203848" y="1897668"/>
            <a:ext cx="3455988" cy="461665"/>
          </a:xfrm>
          <a:prstGeom prst="rect">
            <a:avLst/>
          </a:prstGeom>
          <a:noFill/>
          <a:ln w="9525">
            <a:noFill/>
            <a:miter lim="800000"/>
            <a:headEnd/>
            <a:tailEnd/>
          </a:ln>
        </p:spPr>
        <p:txBody>
          <a:bodyPr>
            <a:spAutoFit/>
          </a:bodyPr>
          <a:lstStyle/>
          <a:p>
            <a:pPr algn="ctr"/>
            <a:r>
              <a:rPr kumimoji="1" lang="ja-JP" altLang="en-US" sz="2400" dirty="0">
                <a:latin typeface="HG丸ｺﾞｼｯｸM-PRO" pitchFamily="50" charset="-128"/>
                <a:ea typeface="HG丸ｺﾞｼｯｸM-PRO" pitchFamily="50" charset="-128"/>
              </a:rPr>
              <a:t>他の方法を考える</a:t>
            </a:r>
          </a:p>
        </p:txBody>
      </p:sp>
      <p:sp>
        <p:nvSpPr>
          <p:cNvPr id="17" name="環状矢印 16"/>
          <p:cNvSpPr/>
          <p:nvPr/>
        </p:nvSpPr>
        <p:spPr bwMode="auto">
          <a:xfrm>
            <a:off x="3131840" y="4365104"/>
            <a:ext cx="3024336" cy="2492896"/>
          </a:xfrm>
          <a:prstGeom prst="circularArrow">
            <a:avLst/>
          </a:prstGeom>
          <a:solidFill>
            <a:srgbClr val="FF0000"/>
          </a:solidFill>
          <a:ln w="9525" cap="flat" cmpd="sng" algn="ctr">
            <a:solidFill>
              <a:schemeClr val="tx1"/>
            </a:solidFill>
            <a:prstDash val="solid"/>
            <a:miter lim="800000"/>
            <a:headEnd type="none" w="med" len="med"/>
            <a:tailEnd type="none" w="med" len="med"/>
          </a:ln>
          <a:effectLst/>
          <a:scene3d>
            <a:camera prst="orthographicFront">
              <a:rot lat="0" lon="0" rev="10799999"/>
            </a:camera>
            <a:lightRig rig="threePt" dir="t"/>
          </a:scene3d>
        </p:spPr>
        <p:txBody>
          <a:bodyPr wrap="none"/>
          <a:lstStyle/>
          <a:p>
            <a:pPr>
              <a:defRPr/>
            </a:pPr>
            <a:endParaRPr lang="ja-JP" altLang="en-US" dirty="0"/>
          </a:p>
        </p:txBody>
      </p:sp>
      <p:sp>
        <p:nvSpPr>
          <p:cNvPr id="18" name="環状矢印 17"/>
          <p:cNvSpPr/>
          <p:nvPr/>
        </p:nvSpPr>
        <p:spPr bwMode="auto">
          <a:xfrm>
            <a:off x="4427984" y="4437112"/>
            <a:ext cx="1224136" cy="1152128"/>
          </a:xfrm>
          <a:prstGeom prst="circularArrow">
            <a:avLst/>
          </a:prstGeom>
          <a:solidFill>
            <a:srgbClr val="FF0000"/>
          </a:solidFill>
          <a:ln w="9525" cap="flat" cmpd="sng" algn="ctr">
            <a:solidFill>
              <a:schemeClr val="tx1"/>
            </a:solidFill>
            <a:prstDash val="solid"/>
            <a:miter lim="800000"/>
            <a:headEnd type="none" w="med" len="med"/>
            <a:tailEnd type="none" w="med" len="med"/>
          </a:ln>
          <a:effectLst/>
          <a:scene3d>
            <a:camera prst="orthographicFront">
              <a:rot lat="0" lon="0" rev="10799999"/>
            </a:camera>
            <a:lightRig rig="threePt" dir="t"/>
          </a:scene3d>
        </p:spPr>
        <p:txBody>
          <a:bodyPr wrap="none"/>
          <a:lstStyle/>
          <a:p>
            <a:pPr>
              <a:defRPr/>
            </a:pPr>
            <a:endParaRPr lang="ja-JP" altLang="en-US" dirty="0"/>
          </a:p>
        </p:txBody>
      </p:sp>
      <p:sp>
        <p:nvSpPr>
          <p:cNvPr id="19" name="テキスト ボックス 11"/>
          <p:cNvSpPr txBox="1">
            <a:spLocks noChangeArrowheads="1"/>
          </p:cNvSpPr>
          <p:nvPr/>
        </p:nvSpPr>
        <p:spPr bwMode="auto">
          <a:xfrm>
            <a:off x="1691680" y="5733256"/>
            <a:ext cx="6120680" cy="830997"/>
          </a:xfrm>
          <a:prstGeom prst="rect">
            <a:avLst/>
          </a:prstGeom>
          <a:noFill/>
          <a:ln w="9525">
            <a:noFill/>
            <a:miter lim="800000"/>
            <a:headEnd/>
            <a:tailEnd/>
          </a:ln>
        </p:spPr>
        <p:txBody>
          <a:bodyPr wrap="square">
            <a:spAutoFit/>
          </a:bodyPr>
          <a:lstStyle/>
          <a:p>
            <a:pPr algn="ctr"/>
            <a:r>
              <a:rPr kumimoji="1" lang="ja-JP" altLang="en-US" sz="2400" dirty="0">
                <a:latin typeface="HG丸ｺﾞｼｯｸM-PRO" pitchFamily="50" charset="-128"/>
                <a:ea typeface="HG丸ｺﾞｼｯｸM-PRO" pitchFamily="50" charset="-128"/>
              </a:rPr>
              <a:t>不具合数が目標値に届かなかった</a:t>
            </a:r>
            <a:r>
              <a:rPr kumimoji="1" lang="ja-JP" altLang="en-US" sz="2400" dirty="0" smtClean="0">
                <a:latin typeface="HG丸ｺﾞｼｯｸM-PRO" pitchFamily="50" charset="-128"/>
                <a:ea typeface="HG丸ｺﾞｼｯｸM-PRO" pitchFamily="50" charset="-128"/>
              </a:rPr>
              <a:t>ため</a:t>
            </a:r>
            <a:endParaRPr kumimoji="1" lang="en-US" altLang="ja-JP" sz="2400" dirty="0" smtClean="0">
              <a:latin typeface="HG丸ｺﾞｼｯｸM-PRO" pitchFamily="50" charset="-128"/>
              <a:ea typeface="HG丸ｺﾞｼｯｸM-PRO" pitchFamily="50" charset="-128"/>
            </a:endParaRPr>
          </a:p>
          <a:p>
            <a:pPr algn="ctr"/>
            <a:r>
              <a:rPr kumimoji="1" lang="ja-JP" altLang="en-US" sz="2400" dirty="0" smtClean="0">
                <a:latin typeface="HG丸ｺﾞｼｯｸM-PRO" pitchFamily="50" charset="-128"/>
                <a:ea typeface="HG丸ｺﾞｼｯｸM-PRO" pitchFamily="50" charset="-128"/>
              </a:rPr>
              <a:t>記名</a:t>
            </a:r>
            <a:r>
              <a:rPr kumimoji="1" lang="ja-JP" altLang="en-US" sz="2400" dirty="0">
                <a:latin typeface="HG丸ｺﾞｼｯｸM-PRO" pitchFamily="50" charset="-128"/>
                <a:ea typeface="HG丸ｺﾞｼｯｸM-PRO" pitchFamily="50" charset="-128"/>
              </a:rPr>
              <a:t>の字体や</a:t>
            </a:r>
            <a:r>
              <a:rPr kumimoji="1" lang="ja-JP" altLang="en-US" sz="2400" dirty="0" smtClean="0">
                <a:latin typeface="HG丸ｺﾞｼｯｸM-PRO" pitchFamily="50" charset="-128"/>
                <a:ea typeface="HG丸ｺﾞｼｯｸM-PRO" pitchFamily="50" charset="-128"/>
              </a:rPr>
              <a:t>色，大きさ</a:t>
            </a:r>
            <a:r>
              <a:rPr kumimoji="1" lang="ja-JP" altLang="en-US" sz="2400" dirty="0">
                <a:latin typeface="HG丸ｺﾞｼｯｸM-PRO" pitchFamily="50" charset="-128"/>
                <a:ea typeface="HG丸ｺﾞｼｯｸM-PRO" pitchFamily="50" charset="-128"/>
              </a:rPr>
              <a:t>等を変更する</a:t>
            </a:r>
            <a:endParaRPr kumimoji="1" lang="en-US" altLang="ja-JP" sz="2400" dirty="0">
              <a:latin typeface="HG丸ｺﾞｼｯｸM-PRO" pitchFamily="50" charset="-128"/>
              <a:ea typeface="HG丸ｺﾞｼｯｸM-PRO" pitchFamily="50" charset="-128"/>
            </a:endParaRPr>
          </a:p>
        </p:txBody>
      </p:sp>
      <p:sp>
        <p:nvSpPr>
          <p:cNvPr id="10" name="Rectangle 11"/>
          <p:cNvSpPr>
            <a:spLocks noChangeArrowheads="1"/>
          </p:cNvSpPr>
          <p:nvPr/>
        </p:nvSpPr>
        <p:spPr bwMode="auto">
          <a:xfrm>
            <a:off x="1116013" y="1340768"/>
            <a:ext cx="2813050" cy="457200"/>
          </a:xfrm>
          <a:prstGeom prst="rect">
            <a:avLst/>
          </a:prstGeom>
          <a:noFill/>
          <a:ln w="9525">
            <a:noFill/>
            <a:miter lim="800000"/>
            <a:headEnd/>
            <a:tailEnd/>
          </a:ln>
          <a:effectLst/>
        </p:spPr>
        <p:txBody>
          <a:bodyPr wrap="none">
            <a:spAutoFit/>
          </a:bodyPr>
          <a:lstStyle/>
          <a:p>
            <a:r>
              <a:rPr lang="ja-JP" altLang="en-US" sz="2400" dirty="0"/>
              <a:t>例（不具合を減らす）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graphicEl>
                                              <a:dgm id="{62365A1D-FADE-4B6E-910D-1F7B56525B90}"/>
                                            </p:graphicEl>
                                          </p:spTgt>
                                        </p:tgtEl>
                                        <p:attrNameLst>
                                          <p:attrName>style.visibility</p:attrName>
                                        </p:attrNameLst>
                                      </p:cBhvr>
                                      <p:to>
                                        <p:strVal val="visible"/>
                                      </p:to>
                                    </p:set>
                                    <p:animEffect transition="in" filter="slide(fromBottom)">
                                      <p:cBhvr>
                                        <p:cTn id="7" dur="500"/>
                                        <p:tgtEl>
                                          <p:spTgt spid="5">
                                            <p:graphicEl>
                                              <a:dgm id="{62365A1D-FADE-4B6E-910D-1F7B56525B9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graphicEl>
                                              <a:dgm id="{0BCC66C8-A49B-49B7-A77D-80719C710137}"/>
                                            </p:graphicEl>
                                          </p:spTgt>
                                        </p:tgtEl>
                                        <p:attrNameLst>
                                          <p:attrName>style.visibility</p:attrName>
                                        </p:attrNameLst>
                                      </p:cBhvr>
                                      <p:to>
                                        <p:strVal val="visible"/>
                                      </p:to>
                                    </p:set>
                                    <p:animEffect transition="in" filter="slide(fromBottom)">
                                      <p:cBhvr>
                                        <p:cTn id="12" dur="500"/>
                                        <p:tgtEl>
                                          <p:spTgt spid="5">
                                            <p:graphicEl>
                                              <a:dgm id="{0BCC66C8-A49B-49B7-A77D-80719C71013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graphicEl>
                                              <a:dgm id="{7856EFB7-7B59-434C-B60E-D97F3FD2AC01}"/>
                                            </p:graphicEl>
                                          </p:spTgt>
                                        </p:tgtEl>
                                        <p:attrNameLst>
                                          <p:attrName>style.visibility</p:attrName>
                                        </p:attrNameLst>
                                      </p:cBhvr>
                                      <p:to>
                                        <p:strVal val="visible"/>
                                      </p:to>
                                    </p:set>
                                    <p:animEffect transition="in" filter="slide(fromBottom)">
                                      <p:cBhvr>
                                        <p:cTn id="17" dur="500"/>
                                        <p:tgtEl>
                                          <p:spTgt spid="5">
                                            <p:graphicEl>
                                              <a:dgm id="{7856EFB7-7B59-434C-B60E-D97F3FD2AC0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graphicEl>
                                              <a:dgm id="{5CE0FC2C-B485-491F-902A-60925446466E}"/>
                                            </p:graphicEl>
                                          </p:spTgt>
                                        </p:tgtEl>
                                        <p:attrNameLst>
                                          <p:attrName>style.visibility</p:attrName>
                                        </p:attrNameLst>
                                      </p:cBhvr>
                                      <p:to>
                                        <p:strVal val="visible"/>
                                      </p:to>
                                    </p:set>
                                    <p:animEffect transition="in" filter="slide(fromBottom)">
                                      <p:cBhvr>
                                        <p:cTn id="22" dur="500"/>
                                        <p:tgtEl>
                                          <p:spTgt spid="5">
                                            <p:graphicEl>
                                              <a:dgm id="{5CE0FC2C-B485-491F-902A-60925446466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graphicEl>
                                              <a:dgm id="{2F558316-9362-4890-81FF-E94ED2E149C2}"/>
                                            </p:graphicEl>
                                          </p:spTgt>
                                        </p:tgtEl>
                                        <p:attrNameLst>
                                          <p:attrName>style.visibility</p:attrName>
                                        </p:attrNameLst>
                                      </p:cBhvr>
                                      <p:to>
                                        <p:strVal val="visible"/>
                                      </p:to>
                                    </p:set>
                                    <p:animEffect transition="in" filter="slide(fromBottom)">
                                      <p:cBhvr>
                                        <p:cTn id="27" dur="500"/>
                                        <p:tgtEl>
                                          <p:spTgt spid="5">
                                            <p:graphicEl>
                                              <a:dgm id="{2F558316-9362-4890-81FF-E94ED2E149C2}"/>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5">
                                            <p:graphicEl>
                                              <a:dgm id="{86A488FC-1298-4A1A-AB19-07ED4356548D}"/>
                                            </p:graphicEl>
                                          </p:spTgt>
                                        </p:tgtEl>
                                        <p:attrNameLst>
                                          <p:attrName>style.visibility</p:attrName>
                                        </p:attrNameLst>
                                      </p:cBhvr>
                                      <p:to>
                                        <p:strVal val="visible"/>
                                      </p:to>
                                    </p:set>
                                    <p:animEffect transition="in" filter="slide(fromBottom)">
                                      <p:cBhvr>
                                        <p:cTn id="43" dur="500"/>
                                        <p:tgtEl>
                                          <p:spTgt spid="5">
                                            <p:graphicEl>
                                              <a:dgm id="{86A488FC-1298-4A1A-AB19-07ED4356548D}"/>
                                            </p:graphicEl>
                                          </p:spTgt>
                                        </p:tgtEl>
                                      </p:cBhvr>
                                    </p:animEffect>
                                  </p:childTnLst>
                                </p:cTn>
                              </p:par>
                              <p:par>
                                <p:cTn id="44" presetID="10" presetClass="exit" presetSubtype="0" fill="hold" grpId="1" nodeType="withEffect">
                                  <p:stCondLst>
                                    <p:cond delay="0"/>
                                  </p:stCondLst>
                                  <p:childTnLst>
                                    <p:animEffect transition="out" filter="fade">
                                      <p:cBhvr>
                                        <p:cTn id="45" dur="500"/>
                                        <p:tgtEl>
                                          <p:spTgt spid="17"/>
                                        </p:tgtEl>
                                      </p:cBhvr>
                                    </p:animEffect>
                                    <p:set>
                                      <p:cBhvr>
                                        <p:cTn id="46" dur="1" fill="hold">
                                          <p:stCondLst>
                                            <p:cond delay="499"/>
                                          </p:stCondLst>
                                        </p:cTn>
                                        <p:tgtEl>
                                          <p:spTgt spid="17"/>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8"/>
                                        </p:tgtEl>
                                      </p:cBhvr>
                                    </p:animEffect>
                                    <p:set>
                                      <p:cBhvr>
                                        <p:cTn id="49" dur="1" fill="hold">
                                          <p:stCondLst>
                                            <p:cond delay="499"/>
                                          </p:stCondLst>
                                        </p:cTn>
                                        <p:tgtEl>
                                          <p:spTgt spid="18"/>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9"/>
                                        </p:tgtEl>
                                      </p:cBhvr>
                                    </p:animEffect>
                                    <p:set>
                                      <p:cBhvr>
                                        <p:cTn id="52" dur="1" fill="hold">
                                          <p:stCondLst>
                                            <p:cond delay="499"/>
                                          </p:stCondLst>
                                        </p:cTn>
                                        <p:tgtEl>
                                          <p:spTgt spid="1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5">
                                            <p:graphicEl>
                                              <a:dgm id="{3390C72F-7F66-482E-98F3-F6C891B337C8}"/>
                                            </p:graphicEl>
                                          </p:spTgt>
                                        </p:tgtEl>
                                        <p:attrNameLst>
                                          <p:attrName>style.visibility</p:attrName>
                                        </p:attrNameLst>
                                      </p:cBhvr>
                                      <p:to>
                                        <p:strVal val="visible"/>
                                      </p:to>
                                    </p:set>
                                    <p:animEffect transition="in" filter="slide(fromBottom)">
                                      <p:cBhvr>
                                        <p:cTn id="57" dur="500"/>
                                        <p:tgtEl>
                                          <p:spTgt spid="5">
                                            <p:graphicEl>
                                              <a:dgm id="{3390C72F-7F66-482E-98F3-F6C891B337C8}"/>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500"/>
                                        <p:tgtEl>
                                          <p:spTgt spid="1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15" grpId="0" animBg="1"/>
      <p:bldP spid="16" grpId="0"/>
      <p:bldP spid="17" grpId="0" animBg="1"/>
      <p:bldP spid="17" grpId="1" animBg="1"/>
      <p:bldP spid="18" grpId="0" animBg="1"/>
      <p:bldP spid="18" grpId="1" animBg="1"/>
      <p:bldP spid="19" grpId="0"/>
      <p:bldP spid="19"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ＱＣ七つ道具</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21508"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23555" name="コンテンツ プレースホルダ 2"/>
          <p:cNvSpPr>
            <a:spLocks noGrp="1"/>
          </p:cNvSpPr>
          <p:nvPr>
            <p:ph sz="quarter" idx="1"/>
          </p:nvPr>
        </p:nvSpPr>
        <p:spPr>
          <a:xfrm>
            <a:off x="1042988" y="1412875"/>
            <a:ext cx="7921625" cy="4752975"/>
          </a:xfrm>
        </p:spPr>
        <p:txBody>
          <a:bodyPr/>
          <a:lstStyle/>
          <a:p>
            <a:pPr marL="354013" indent="-354013">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品質管理で活用される効果の</a:t>
            </a:r>
            <a:r>
              <a:rPr lang="ja-JP" altLang="en-US" sz="2800" dirty="0" smtClean="0">
                <a:latin typeface="HG丸ｺﾞｼｯｸM-PRO" pitchFamily="50" charset="-128"/>
                <a:ea typeface="HG丸ｺﾞｼｯｸM-PRO" pitchFamily="50" charset="-128"/>
              </a:rPr>
              <a:t>高い七つ</a:t>
            </a:r>
            <a:r>
              <a:rPr lang="ja-JP" altLang="en-US" sz="2800" dirty="0" smtClean="0">
                <a:latin typeface="HG丸ｺﾞｼｯｸM-PRO" pitchFamily="50" charset="-128"/>
                <a:ea typeface="HG丸ｺﾞｼｯｸM-PRO" pitchFamily="50" charset="-128"/>
              </a:rPr>
              <a:t>の手法</a:t>
            </a: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パレート図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特性要因図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ヒストグラム</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チェックシート</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散布図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グラフ</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管理図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endParaRPr lang="ja-JP" altLang="en-US" dirty="0" smtClean="0">
              <a:latin typeface="HG丸ｺﾞｼｯｸM-PRO" pitchFamily="50" charset="-128"/>
              <a:ea typeface="HG丸ｺﾞｼｯｸM-PRO" pitchFamily="50" charset="-128"/>
            </a:endParaRPr>
          </a:p>
        </p:txBody>
      </p:sp>
      <p:sp>
        <p:nvSpPr>
          <p:cNvPr id="5"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パレート図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4" action="ppaction://hlinksldjump"/>
              </a:rPr>
              <a:t>特性要因図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5" action="ppaction://hlinksldjump"/>
              </a:rPr>
              <a:t>ヒストグラム</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6" action="ppaction://hlinksldjump"/>
              </a:rPr>
              <a:t>チェックシート</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散布図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グラフ</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管理図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層別</a:t>
            </a:r>
            <a:endParaRPr lang="ja-JP" altLang="en-US" sz="1200" dirty="0">
              <a:solidFill>
                <a:schemeClr val="accent3"/>
              </a:solidFill>
              <a:ea typeface="ＭＳ Ｐゴシック" pitchFamily="50" charset="-128"/>
            </a:endParaRPr>
          </a:p>
        </p:txBody>
      </p:sp>
      <p:sp>
        <p:nvSpPr>
          <p:cNvPr id="8" name="右中かっこ 4"/>
          <p:cNvSpPr>
            <a:spLocks/>
          </p:cNvSpPr>
          <p:nvPr/>
        </p:nvSpPr>
        <p:spPr bwMode="auto">
          <a:xfrm>
            <a:off x="2916238" y="5084763"/>
            <a:ext cx="576262" cy="719137"/>
          </a:xfrm>
          <a:prstGeom prst="rightBrace">
            <a:avLst>
              <a:gd name="adj1" fmla="val 8320"/>
              <a:gd name="adj2" fmla="val 50000"/>
            </a:avLst>
          </a:prstGeom>
          <a:noFill/>
          <a:ln w="9525" algn="ctr">
            <a:solidFill>
              <a:schemeClr val="tx1"/>
            </a:solidFill>
            <a:miter lim="800000"/>
            <a:headEnd/>
            <a:tailEnd/>
          </a:ln>
        </p:spPr>
        <p:txBody>
          <a:bodyPr wrap="none"/>
          <a:lstStyle/>
          <a:p>
            <a:endParaRPr lang="ja-JP" altLang="en-US"/>
          </a:p>
        </p:txBody>
      </p:sp>
      <p:sp>
        <p:nvSpPr>
          <p:cNvPr id="9" name="テキスト ボックス 5"/>
          <p:cNvSpPr txBox="1">
            <a:spLocks noChangeArrowheads="1"/>
          </p:cNvSpPr>
          <p:nvPr/>
        </p:nvSpPr>
        <p:spPr bwMode="auto">
          <a:xfrm>
            <a:off x="3492500" y="5180013"/>
            <a:ext cx="5400675" cy="519112"/>
          </a:xfrm>
          <a:prstGeom prst="rect">
            <a:avLst/>
          </a:prstGeom>
          <a:noFill/>
          <a:ln w="9525">
            <a:noFill/>
            <a:miter lim="800000"/>
            <a:headEnd/>
            <a:tailEnd/>
          </a:ln>
        </p:spPr>
        <p:txBody>
          <a:bodyPr anchor="ctr">
            <a:spAutoFit/>
          </a:bodyPr>
          <a:lstStyle/>
          <a:p>
            <a:r>
              <a:rPr lang="ja-JP" altLang="en-US" sz="2800" dirty="0">
                <a:latin typeface="HG丸ｺﾞｼｯｸM-PRO" pitchFamily="50" charset="-128"/>
                <a:ea typeface="HG丸ｺﾞｼｯｸM-PRO" pitchFamily="50" charset="-128"/>
              </a:rPr>
              <a:t>２つをまとめて１つと</a:t>
            </a:r>
            <a:r>
              <a:rPr lang="ja-JP" altLang="en-US" sz="2800" dirty="0" smtClean="0">
                <a:latin typeface="HG丸ｺﾞｼｯｸM-PRO" pitchFamily="50" charset="-128"/>
                <a:ea typeface="HG丸ｺﾞｼｯｸM-PRO" pitchFamily="50" charset="-128"/>
              </a:rPr>
              <a:t>すると</a:t>
            </a:r>
            <a:endParaRPr lang="ja-JP" altLang="en-US" sz="2800" dirty="0">
              <a:solidFill>
                <a:schemeClr val="tx2"/>
              </a:solidFill>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wipe(up)">
                                      <p:cBhvr>
                                        <p:cTn id="7" dur="10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8"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24580" name="コンテンツ プレースホルダ 2"/>
          <p:cNvSpPr>
            <a:spLocks noGrp="1"/>
          </p:cNvSpPr>
          <p:nvPr>
            <p:ph sz="quarter" idx="1"/>
          </p:nvPr>
        </p:nvSpPr>
        <p:spPr>
          <a:xfrm>
            <a:off x="1042988" y="1412875"/>
            <a:ext cx="7772400" cy="4679950"/>
          </a:xfrm>
        </p:spPr>
        <p:txBody>
          <a:bodyPr/>
          <a:lstStyle/>
          <a:p>
            <a:pPr marL="354013" indent="-354013">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品質管理で活用される効果の</a:t>
            </a:r>
            <a:r>
              <a:rPr lang="ja-JP" altLang="en-US" sz="2800" dirty="0" smtClean="0">
                <a:latin typeface="HG丸ｺﾞｼｯｸM-PRO" pitchFamily="50" charset="-128"/>
                <a:ea typeface="HG丸ｺﾞｼｯｸM-PRO" pitchFamily="50" charset="-128"/>
              </a:rPr>
              <a:t>高い七つ</a:t>
            </a:r>
            <a:r>
              <a:rPr lang="ja-JP" altLang="en-US" sz="2800" dirty="0" smtClean="0">
                <a:latin typeface="HG丸ｺﾞｼｯｸM-PRO" pitchFamily="50" charset="-128"/>
                <a:ea typeface="HG丸ｺﾞｼｯｸM-PRO" pitchFamily="50" charset="-128"/>
              </a:rPr>
              <a:t>の手法</a:t>
            </a: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パレート図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特性要因図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ヒストグラム</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チェックシート</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散布図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グラフ・管理図</a:t>
            </a:r>
            <a:endParaRPr lang="en-US" altLang="ja-JP" dirty="0" smtClean="0">
              <a:latin typeface="HG丸ｺﾞｼｯｸM-PRO" pitchFamily="50" charset="-128"/>
              <a:ea typeface="HG丸ｺﾞｼｯｸM-PRO" pitchFamily="50" charset="-128"/>
            </a:endParaRPr>
          </a:p>
          <a:p>
            <a:pPr marL="354013" indent="-354013">
              <a:buClr>
                <a:schemeClr val="tx2"/>
              </a:buClr>
              <a:buFontTx/>
              <a:buAutoNum type="circleNumDbPlain"/>
            </a:pPr>
            <a:r>
              <a:rPr lang="ja-JP" altLang="en-US" dirty="0" smtClean="0">
                <a:latin typeface="HG丸ｺﾞｼｯｸM-PRO" pitchFamily="50" charset="-128"/>
                <a:ea typeface="HG丸ｺﾞｼｯｸM-PRO" pitchFamily="50" charset="-128"/>
              </a:rPr>
              <a:t>層別</a:t>
            </a:r>
          </a:p>
        </p:txBody>
      </p:sp>
      <p:sp>
        <p:nvSpPr>
          <p:cNvPr id="6"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パレート図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4" action="ppaction://hlinksldjump"/>
              </a:rPr>
              <a:t>特性要因図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5" action="ppaction://hlinksldjump"/>
              </a:rPr>
              <a:t>ヒストグラム</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6" action="ppaction://hlinksldjump"/>
              </a:rPr>
              <a:t>チェックシート</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散布図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グラフ</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管理図</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層別</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580">
                                            <p:txEl>
                                              <p:pRg st="7" end="7"/>
                                            </p:txEl>
                                          </p:spTgt>
                                        </p:tgtEl>
                                        <p:attrNameLst>
                                          <p:attrName>style.visibility</p:attrName>
                                        </p:attrNameLst>
                                      </p:cBhvr>
                                      <p:to>
                                        <p:strVal val="visible"/>
                                      </p:to>
                                    </p:set>
                                    <p:animEffect transition="in" filter="wipe(left)">
                                      <p:cBhvr>
                                        <p:cTn id="7" dur="500"/>
                                        <p:tgtEl>
                                          <p:spTgt spid="2458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idx="4294967295"/>
          </p:nvPr>
        </p:nvSpPr>
        <p:spPr/>
        <p:txBody>
          <a:bodyPr/>
          <a:lstStyle/>
          <a:p>
            <a:r>
              <a:rPr lang="ja-JP" altLang="en-US" dirty="0" smtClean="0"/>
              <a:t>目次</a:t>
            </a:r>
          </a:p>
        </p:txBody>
      </p:sp>
      <p:sp>
        <p:nvSpPr>
          <p:cNvPr id="172035" name="Rectangle 3"/>
          <p:cNvSpPr>
            <a:spLocks noGrp="1" noChangeArrowheads="1"/>
          </p:cNvSpPr>
          <p:nvPr>
            <p:ph type="body" idx="4294967295"/>
          </p:nvPr>
        </p:nvSpPr>
        <p:spPr>
          <a:xfrm>
            <a:off x="1908175" y="1341438"/>
            <a:ext cx="6169025" cy="5111750"/>
          </a:xfrm>
        </p:spPr>
        <p:txBody>
          <a:bodyPr/>
          <a:lstStyle/>
          <a:p>
            <a:pPr marL="633413" indent="-633413">
              <a:buFontTx/>
              <a:buAutoNum type="arabicPeriod"/>
            </a:pPr>
            <a:r>
              <a:rPr lang="ja-JP" altLang="en-US" sz="2800" dirty="0" smtClean="0">
                <a:latin typeface="HG丸ｺﾞｼｯｸM-PRO" pitchFamily="50" charset="-128"/>
                <a:ea typeface="HG丸ｺﾞｼｯｸM-PRO" pitchFamily="50" charset="-128"/>
                <a:hlinkClick r:id="rId3" action="ppaction://hlinksldjump"/>
              </a:rPr>
              <a:t>品質管理とは</a:t>
            </a:r>
            <a:endParaRPr lang="ja-JP" altLang="en-US" sz="2800" dirty="0" smtClean="0">
              <a:latin typeface="HG丸ｺﾞｼｯｸM-PRO" pitchFamily="50" charset="-128"/>
              <a:ea typeface="HG丸ｺﾞｼｯｸM-PRO" pitchFamily="50" charset="-128"/>
            </a:endParaRPr>
          </a:p>
          <a:p>
            <a:pPr marL="633413" indent="-633413">
              <a:buFontTx/>
              <a:buAutoNum type="arabicPeriod"/>
            </a:pPr>
            <a:r>
              <a:rPr lang="en-US" altLang="ja-JP" sz="2800" dirty="0" smtClean="0">
                <a:latin typeface="HG丸ｺﾞｼｯｸM-PRO" pitchFamily="50" charset="-128"/>
                <a:ea typeface="HG丸ｺﾞｼｯｸM-PRO" pitchFamily="50" charset="-128"/>
                <a:hlinkClick r:id="rId4" action="ppaction://hlinksldjump"/>
              </a:rPr>
              <a:t>PDCA</a:t>
            </a:r>
            <a:r>
              <a:rPr lang="ja-JP" altLang="en-US" sz="2800" dirty="0" smtClean="0">
                <a:latin typeface="HG丸ｺﾞｼｯｸM-PRO" pitchFamily="50" charset="-128"/>
                <a:ea typeface="HG丸ｺﾞｼｯｸM-PRO" pitchFamily="50" charset="-128"/>
                <a:hlinkClick r:id="rId4" action="ppaction://hlinksldjump"/>
              </a:rPr>
              <a:t>サイクル</a:t>
            </a:r>
            <a:endParaRPr lang="ja-JP" altLang="en-US" sz="2800" dirty="0" smtClean="0">
              <a:latin typeface="HG丸ｺﾞｼｯｸM-PRO" pitchFamily="50" charset="-128"/>
              <a:ea typeface="HG丸ｺﾞｼｯｸM-PRO" pitchFamily="50" charset="-128"/>
            </a:endParaRPr>
          </a:p>
          <a:p>
            <a:pPr marL="633413" indent="-633413">
              <a:buFontTx/>
              <a:buAutoNum type="arabicPeriod"/>
            </a:pPr>
            <a:r>
              <a:rPr lang="en-US" altLang="ja-JP" sz="2800" dirty="0" smtClean="0">
                <a:latin typeface="HG丸ｺﾞｼｯｸM-PRO" pitchFamily="50" charset="-128"/>
                <a:ea typeface="HG丸ｺﾞｼｯｸM-PRO" pitchFamily="50" charset="-128"/>
                <a:hlinkClick r:id="rId5" action="ppaction://hlinksldjump"/>
              </a:rPr>
              <a:t>QC</a:t>
            </a:r>
            <a:r>
              <a:rPr lang="ja-JP" altLang="en-US" sz="2800" dirty="0" smtClean="0">
                <a:latin typeface="HG丸ｺﾞｼｯｸM-PRO" pitchFamily="50" charset="-128"/>
                <a:ea typeface="HG丸ｺﾞｼｯｸM-PRO" pitchFamily="50" charset="-128"/>
                <a:hlinkClick r:id="rId5" action="ppaction://hlinksldjump"/>
              </a:rPr>
              <a:t>ストーリー</a:t>
            </a:r>
            <a:endParaRPr lang="ja-JP" altLang="en-US" sz="2800" dirty="0" smtClean="0">
              <a:latin typeface="HG丸ｺﾞｼｯｸM-PRO" pitchFamily="50" charset="-128"/>
              <a:ea typeface="HG丸ｺﾞｼｯｸM-PRO" pitchFamily="50" charset="-128"/>
            </a:endParaRPr>
          </a:p>
          <a:p>
            <a:pPr marL="633413" indent="-633413">
              <a:buFontTx/>
              <a:buAutoNum type="arabicPeriod"/>
            </a:pPr>
            <a:r>
              <a:rPr lang="en-US" altLang="ja-JP" sz="2800" dirty="0" smtClean="0">
                <a:latin typeface="HG丸ｺﾞｼｯｸM-PRO" pitchFamily="50" charset="-128"/>
                <a:ea typeface="HG丸ｺﾞｼｯｸM-PRO" pitchFamily="50" charset="-128"/>
                <a:hlinkClick r:id="rId6" action="ppaction://hlinksldjump"/>
              </a:rPr>
              <a:t>QC</a:t>
            </a:r>
            <a:r>
              <a:rPr lang="ja-JP" altLang="en-US" sz="2800" dirty="0" smtClean="0">
                <a:latin typeface="HG丸ｺﾞｼｯｸM-PRO" pitchFamily="50" charset="-128"/>
                <a:ea typeface="HG丸ｺﾞｼｯｸM-PRO" pitchFamily="50" charset="-128"/>
                <a:hlinkClick r:id="rId6" action="ppaction://hlinksldjump"/>
              </a:rPr>
              <a:t>七つ道具</a:t>
            </a:r>
            <a:endParaRPr lang="ja-JP" altLang="en-US" sz="2800" dirty="0" smtClean="0">
              <a:latin typeface="HG丸ｺﾞｼｯｸM-PRO" pitchFamily="50" charset="-128"/>
              <a:ea typeface="HG丸ｺﾞｼｯｸM-PRO" pitchFamily="50" charset="-128"/>
            </a:endParaRPr>
          </a:p>
          <a:p>
            <a:pPr marL="633413" indent="-633413">
              <a:buFontTx/>
              <a:buAutoNum type="arabicPeriod"/>
            </a:pPr>
            <a:r>
              <a:rPr lang="ja-JP" altLang="en-US" sz="2800" dirty="0" smtClean="0">
                <a:latin typeface="HG丸ｺﾞｼｯｸM-PRO" pitchFamily="50" charset="-128"/>
                <a:ea typeface="HG丸ｺﾞｼｯｸM-PRO" pitchFamily="50" charset="-128"/>
                <a:hlinkClick r:id="rId7" action="ppaction://hlinksldjump"/>
              </a:rPr>
              <a:t>４</a:t>
            </a:r>
            <a:r>
              <a:rPr lang="en-US" altLang="ja-JP" sz="2800" dirty="0" smtClean="0">
                <a:latin typeface="HG丸ｺﾞｼｯｸM-PRO" pitchFamily="50" charset="-128"/>
                <a:ea typeface="HG丸ｺﾞｼｯｸM-PRO" pitchFamily="50" charset="-128"/>
                <a:hlinkClick r:id="rId7" action="ppaction://hlinksldjump"/>
              </a:rPr>
              <a:t>S</a:t>
            </a:r>
            <a:r>
              <a:rPr lang="ja-JP" altLang="en-US" sz="2800" dirty="0" smtClean="0">
                <a:latin typeface="HG丸ｺﾞｼｯｸM-PRO" pitchFamily="50" charset="-128"/>
                <a:ea typeface="HG丸ｺﾞｼｯｸM-PRO" pitchFamily="50" charset="-128"/>
                <a:hlinkClick r:id="rId7" action="ppaction://hlinksldjump"/>
              </a:rPr>
              <a:t>・５</a:t>
            </a:r>
            <a:r>
              <a:rPr lang="en-US" altLang="ja-JP" sz="2800" dirty="0" smtClean="0">
                <a:latin typeface="HG丸ｺﾞｼｯｸM-PRO" pitchFamily="50" charset="-128"/>
                <a:ea typeface="HG丸ｺﾞｼｯｸM-PRO" pitchFamily="50" charset="-128"/>
                <a:hlinkClick r:id="rId7" action="ppaction://hlinksldjump"/>
              </a:rPr>
              <a:t>S</a:t>
            </a:r>
            <a:endParaRPr lang="en-US" altLang="ja-JP" sz="2800" dirty="0" smtClean="0">
              <a:latin typeface="HG丸ｺﾞｼｯｸM-PRO" pitchFamily="50" charset="-128"/>
              <a:ea typeface="HG丸ｺﾞｼｯｸM-PRO" pitchFamily="50" charset="-128"/>
            </a:endParaRPr>
          </a:p>
          <a:p>
            <a:pPr marL="633413" indent="-633413">
              <a:buFontTx/>
              <a:buAutoNum type="arabicPeriod"/>
            </a:pPr>
            <a:r>
              <a:rPr lang="ja-JP" altLang="en-US" sz="2800" dirty="0" smtClean="0">
                <a:latin typeface="HG丸ｺﾞｼｯｸM-PRO" pitchFamily="50" charset="-128"/>
                <a:ea typeface="HG丸ｺﾞｼｯｸM-PRO" pitchFamily="50" charset="-128"/>
                <a:hlinkClick r:id="rId8" action="ppaction://hlinksldjump"/>
              </a:rPr>
              <a:t>かんばん方式</a:t>
            </a:r>
            <a:endParaRPr lang="ja-JP" altLang="en-US" sz="2800" dirty="0" smtClean="0">
              <a:latin typeface="HG丸ｺﾞｼｯｸM-PRO" pitchFamily="50" charset="-128"/>
              <a:ea typeface="HG丸ｺﾞｼｯｸM-PRO" pitchFamily="50" charset="-128"/>
            </a:endParaRPr>
          </a:p>
          <a:p>
            <a:pPr marL="633413" indent="-633413">
              <a:buFontTx/>
              <a:buAutoNum type="arabicPeriod"/>
            </a:pPr>
            <a:r>
              <a:rPr lang="ja-JP" altLang="en-US" sz="2800" dirty="0" smtClean="0">
                <a:latin typeface="HG丸ｺﾞｼｯｸM-PRO" pitchFamily="50" charset="-128"/>
                <a:ea typeface="HG丸ｺﾞｼｯｸM-PRO" pitchFamily="50" charset="-128"/>
                <a:hlinkClick r:id="rId9" action="ppaction://hlinksldjump"/>
              </a:rPr>
              <a:t>ほうれんそう</a:t>
            </a:r>
            <a:endParaRPr lang="ja-JP" altLang="en-US" sz="2800" dirty="0" smtClean="0">
              <a:latin typeface="HG丸ｺﾞｼｯｸM-PRO" pitchFamily="50" charset="-128"/>
              <a:ea typeface="HG丸ｺﾞｼｯｸM-PRO" pitchFamily="50" charset="-128"/>
            </a:endParaRPr>
          </a:p>
          <a:p>
            <a:pPr marL="633413" indent="-633413">
              <a:buFontTx/>
              <a:buAutoNum type="arabicPeriod"/>
            </a:pPr>
            <a:r>
              <a:rPr lang="ja-JP" altLang="en-US" sz="2800" dirty="0" smtClean="0">
                <a:latin typeface="HG丸ｺﾞｼｯｸM-PRO" pitchFamily="50" charset="-128"/>
                <a:ea typeface="HG丸ｺﾞｼｯｸM-PRO" pitchFamily="50" charset="-128"/>
                <a:hlinkClick r:id="rId10" action="ppaction://hlinksldjump"/>
              </a:rPr>
              <a:t>５</a:t>
            </a:r>
            <a:r>
              <a:rPr lang="en-US" altLang="ja-JP" sz="2800" dirty="0" smtClean="0">
                <a:latin typeface="HG丸ｺﾞｼｯｸM-PRO" pitchFamily="50" charset="-128"/>
                <a:ea typeface="HG丸ｺﾞｼｯｸM-PRO" pitchFamily="50" charset="-128"/>
                <a:hlinkClick r:id="rId10" action="ppaction://hlinksldjump"/>
              </a:rPr>
              <a:t>W1H</a:t>
            </a:r>
            <a:endParaRPr lang="en-US" altLang="ja-JP" sz="2800" dirty="0" smtClean="0">
              <a:latin typeface="HG丸ｺﾞｼｯｸM-PRO" pitchFamily="50" charset="-128"/>
              <a:ea typeface="HG丸ｺﾞｼｯｸM-PRO" pitchFamily="50" charset="-128"/>
            </a:endParaRPr>
          </a:p>
          <a:p>
            <a:pPr marL="633413" indent="-633413">
              <a:buFontTx/>
              <a:buAutoNum type="arabicPeriod"/>
            </a:pPr>
            <a:r>
              <a:rPr lang="ja-JP" altLang="en-US" sz="2800" dirty="0" smtClean="0">
                <a:latin typeface="HG丸ｺﾞｼｯｸM-PRO" pitchFamily="50" charset="-128"/>
                <a:ea typeface="HG丸ｺﾞｼｯｸM-PRO" pitchFamily="50" charset="-128"/>
                <a:hlinkClick r:id="rId11" action="ppaction://hlinksldjump"/>
              </a:rPr>
              <a:t>三現主義・５ゲン主義</a:t>
            </a:r>
            <a:endParaRPr lang="ja-JP" altLang="en-US" sz="2800" dirty="0" smtClean="0">
              <a:latin typeface="HG丸ｺﾞｼｯｸM-PRO" pitchFamily="50" charset="-128"/>
              <a:ea typeface="HG丸ｺﾞｼｯｸM-PRO" pitchFamily="50" charset="-128"/>
            </a:endParaRPr>
          </a:p>
          <a:p>
            <a:pPr marL="633413" indent="-633413">
              <a:buFontTx/>
              <a:buAutoNum type="arabicPeriod"/>
            </a:pPr>
            <a:r>
              <a:rPr lang="ja-JP" altLang="en-US" sz="2800" dirty="0" smtClean="0">
                <a:latin typeface="HG丸ｺﾞｼｯｸM-PRO" pitchFamily="50" charset="-128"/>
                <a:ea typeface="HG丸ｺﾞｼｯｸM-PRO" pitchFamily="50" charset="-128"/>
                <a:hlinkClick r:id="rId12" action="ppaction://hlinksldjump"/>
              </a:rPr>
              <a:t>マナー</a:t>
            </a:r>
            <a:endParaRPr lang="ja-JP" altLang="en-US" sz="2800"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2035"/>
                                        </p:tgtEl>
                                        <p:attrNameLst>
                                          <p:attrName>style.visibility</p:attrName>
                                        </p:attrNameLst>
                                      </p:cBhvr>
                                      <p:to>
                                        <p:strVal val="visible"/>
                                      </p:to>
                                    </p:set>
                                    <p:animEffect transition="in" filter="wipe(up)">
                                      <p:cBhvr>
                                        <p:cTn id="7" dur="1000"/>
                                        <p:tgtEl>
                                          <p:spTgt spid="172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
        <p:nvSpPr>
          <p:cNvPr id="25602" name="タイトル 1"/>
          <p:cNvSpPr>
            <a:spLocks noGrp="1"/>
          </p:cNvSpPr>
          <p:nvPr>
            <p:ph type="title"/>
          </p:nvPr>
        </p:nvSpPr>
        <p:spPr/>
        <p:txBody>
          <a:bodyPr/>
          <a:lstStyle/>
          <a:p>
            <a:r>
              <a:rPr lang="ja-JP" altLang="en-US" smtClean="0">
                <a:solidFill>
                  <a:srgbClr val="0070C0"/>
                </a:solidFill>
                <a:latin typeface="ＭＳ Ｐゴシック" charset="-128"/>
              </a:rPr>
              <a:t>パレート図</a:t>
            </a:r>
          </a:p>
        </p:txBody>
      </p:sp>
      <p:sp>
        <p:nvSpPr>
          <p:cNvPr id="25603" name="コンテンツ プレースホルダ 2"/>
          <p:cNvSpPr>
            <a:spLocks noGrp="1"/>
          </p:cNvSpPr>
          <p:nvPr>
            <p:ph sz="quarter" idx="1"/>
          </p:nvPr>
        </p:nvSpPr>
        <p:spPr>
          <a:xfrm>
            <a:off x="1066800" y="1341438"/>
            <a:ext cx="7772400" cy="4992687"/>
          </a:xfrm>
        </p:spPr>
        <p:txBody>
          <a:bodyPr/>
          <a:lstStyle/>
          <a:p>
            <a:pPr>
              <a:buClr>
                <a:schemeClr val="tx2"/>
              </a:buClr>
              <a:buFont typeface="Wingdings" pitchFamily="2" charset="2"/>
              <a:buChar char="l"/>
            </a:pPr>
            <a:r>
              <a:rPr lang="ja-JP" altLang="ja-JP" sz="2800" dirty="0" smtClean="0">
                <a:latin typeface="HG丸ｺﾞｼｯｸM-PRO" pitchFamily="50" charset="-128"/>
                <a:ea typeface="HG丸ｺﾞｼｯｸM-PRO" pitchFamily="50" charset="-128"/>
              </a:rPr>
              <a:t>値が</a:t>
            </a:r>
            <a:r>
              <a:rPr lang="ja-JP" altLang="en-US" sz="2800" dirty="0" smtClean="0">
                <a:latin typeface="HG丸ｺﾞｼｯｸM-PRO" pitchFamily="50" charset="-128"/>
                <a:ea typeface="HG丸ｺﾞｼｯｸM-PRO" pitchFamily="50" charset="-128"/>
              </a:rPr>
              <a:t>大きい</a:t>
            </a:r>
            <a:r>
              <a:rPr lang="ja-JP" altLang="ja-JP" sz="2800" dirty="0" smtClean="0">
                <a:latin typeface="HG丸ｺﾞｼｯｸM-PRO" pitchFamily="50" charset="-128"/>
                <a:ea typeface="HG丸ｺﾞｼｯｸM-PRO" pitchFamily="50" charset="-128"/>
              </a:rPr>
              <a:t>順に</a:t>
            </a:r>
            <a:r>
              <a:rPr lang="ja-JP" altLang="en-US" sz="2800" dirty="0" smtClean="0">
                <a:latin typeface="HG丸ｺﾞｼｯｸM-PRO" pitchFamily="50" charset="-128"/>
                <a:ea typeface="HG丸ｺﾞｼｯｸM-PRO" pitchFamily="50" charset="-128"/>
              </a:rPr>
              <a:t>並べた</a:t>
            </a:r>
            <a:r>
              <a:rPr lang="ja-JP" altLang="en-US" sz="2800" dirty="0" smtClean="0">
                <a:solidFill>
                  <a:srgbClr val="FF0000"/>
                </a:solidFill>
                <a:latin typeface="HG丸ｺﾞｼｯｸM-PRO" pitchFamily="50" charset="-128"/>
                <a:ea typeface="HG丸ｺﾞｼｯｸM-PRO" pitchFamily="50" charset="-128"/>
              </a:rPr>
              <a:t>棒グラフ</a:t>
            </a:r>
            <a:r>
              <a:rPr lang="ja-JP" altLang="ja-JP" sz="2800" dirty="0" smtClean="0">
                <a:latin typeface="HG丸ｺﾞｼｯｸM-PRO" pitchFamily="50" charset="-128"/>
                <a:ea typeface="HG丸ｺﾞｼｯｸM-PRO" pitchFamily="50" charset="-128"/>
              </a:rPr>
              <a:t>と</a:t>
            </a:r>
            <a:r>
              <a:rPr lang="ja-JP" altLang="en-US" sz="2800" dirty="0" smtClean="0">
                <a:latin typeface="HG丸ｺﾞｼｯｸM-PRO" pitchFamily="50" charset="-128"/>
                <a:ea typeface="HG丸ｺﾞｼｯｸM-PRO" pitchFamily="50" charset="-128"/>
              </a:rPr>
              <a:t>　　　　　</a:t>
            </a:r>
            <a:r>
              <a:rPr lang="ja-JP" altLang="ja-JP" sz="2800" dirty="0" smtClean="0">
                <a:latin typeface="HG丸ｺﾞｼｯｸM-PRO" pitchFamily="50" charset="-128"/>
                <a:ea typeface="HG丸ｺﾞｼｯｸM-PRO" pitchFamily="50" charset="-128"/>
              </a:rPr>
              <a:t>その累積</a:t>
            </a:r>
            <a:r>
              <a:rPr lang="ja-JP" altLang="en-US" sz="2800" dirty="0" smtClean="0">
                <a:latin typeface="HG丸ｺﾞｼｯｸM-PRO" pitchFamily="50" charset="-128"/>
                <a:ea typeface="HG丸ｺﾞｼｯｸM-PRO" pitchFamily="50" charset="-128"/>
              </a:rPr>
              <a:t>数</a:t>
            </a:r>
            <a:r>
              <a:rPr lang="ja-JP" altLang="ja-JP" sz="2800" dirty="0" smtClean="0">
                <a:latin typeface="HG丸ｺﾞｼｯｸM-PRO" pitchFamily="50" charset="-128"/>
                <a:ea typeface="HG丸ｺﾞｼｯｸM-PRO" pitchFamily="50" charset="-128"/>
              </a:rPr>
              <a:t>を表す</a:t>
            </a:r>
            <a:r>
              <a:rPr lang="ja-JP" altLang="en-US" sz="2800" dirty="0" smtClean="0">
                <a:solidFill>
                  <a:srgbClr val="FF0000"/>
                </a:solidFill>
                <a:latin typeface="HG丸ｺﾞｼｯｸM-PRO" pitchFamily="50" charset="-128"/>
                <a:ea typeface="HG丸ｺﾞｼｯｸM-PRO" pitchFamily="50" charset="-128"/>
              </a:rPr>
              <a:t>折れ線グラフ</a:t>
            </a:r>
            <a:r>
              <a:rPr lang="ja-JP" altLang="ja-JP" sz="2800" dirty="0" smtClean="0">
                <a:latin typeface="HG丸ｺﾞｼｯｸM-PRO" pitchFamily="50" charset="-128"/>
                <a:ea typeface="HG丸ｺﾞｼｯｸM-PRO" pitchFamily="50" charset="-128"/>
              </a:rPr>
              <a:t>の複合グラフ</a:t>
            </a:r>
            <a:endParaRPr lang="en-US" altLang="ja-JP" sz="28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タイトル 1"/>
          <p:cNvSpPr>
            <a:spLocks noGrp="1"/>
          </p:cNvSpPr>
          <p:nvPr>
            <p:ph type="title" idx="4294967295"/>
          </p:nvPr>
        </p:nvSpPr>
        <p:spPr/>
        <p:txBody>
          <a:bodyPr/>
          <a:lstStyle/>
          <a:p>
            <a:r>
              <a:rPr lang="ja-JP" altLang="en-US" smtClean="0">
                <a:solidFill>
                  <a:srgbClr val="0070C0"/>
                </a:solidFill>
                <a:latin typeface="ＭＳ Ｐゴシック" charset="-128"/>
              </a:rPr>
              <a:t>パレート図</a:t>
            </a:r>
          </a:p>
        </p:txBody>
      </p:sp>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
        <p:nvSpPr>
          <p:cNvPr id="195588" name="コンテンツ プレースホルダ 2"/>
          <p:cNvSpPr>
            <a:spLocks/>
          </p:cNvSpPr>
          <p:nvPr/>
        </p:nvSpPr>
        <p:spPr bwMode="auto">
          <a:xfrm>
            <a:off x="1066800" y="1341438"/>
            <a:ext cx="7772400" cy="4992687"/>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各項目の</a:t>
            </a:r>
            <a:r>
              <a:rPr lang="ja-JP" altLang="en-US" sz="2800" dirty="0">
                <a:solidFill>
                  <a:srgbClr val="FF0000"/>
                </a:solidFill>
                <a:latin typeface="HG丸ｺﾞｼｯｸM-PRO" pitchFamily="50" charset="-128"/>
                <a:ea typeface="HG丸ｺﾞｼｯｸM-PRO" pitchFamily="50" charset="-128"/>
              </a:rPr>
              <a:t>全体に占める割合</a:t>
            </a:r>
            <a:r>
              <a:rPr lang="ja-JP" altLang="en-US" sz="2800" dirty="0" smtClean="0">
                <a:latin typeface="HG丸ｺﾞｼｯｸM-PRO" pitchFamily="50" charset="-128"/>
                <a:ea typeface="HG丸ｺﾞｼｯｸM-PRO" pitchFamily="50" charset="-128"/>
              </a:rPr>
              <a:t>を確認することができる。</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5588"/>
                                        </p:tgtEl>
                                        <p:attrNameLst>
                                          <p:attrName>style.visibility</p:attrName>
                                        </p:attrNameLst>
                                      </p:cBhvr>
                                      <p:to>
                                        <p:strVal val="visible"/>
                                      </p:to>
                                    </p:set>
                                    <p:animEffect transition="in" filter="fade">
                                      <p:cBhvr>
                                        <p:cTn id="7" dur="500"/>
                                        <p:tgtEl>
                                          <p:spTgt spid="195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mtClean="0">
                <a:solidFill>
                  <a:srgbClr val="0070C0"/>
                </a:solidFill>
                <a:latin typeface="ＭＳ Ｐゴシック" charset="-128"/>
              </a:rPr>
              <a:t>パレート図</a:t>
            </a:r>
          </a:p>
        </p:txBody>
      </p:sp>
      <p:sp>
        <p:nvSpPr>
          <p:cNvPr id="26629" name="コンテンツ プレースホルダ 2"/>
          <p:cNvSpPr>
            <a:spLocks/>
          </p:cNvSpPr>
          <p:nvPr/>
        </p:nvSpPr>
        <p:spPr bwMode="auto">
          <a:xfrm>
            <a:off x="1066800" y="1341438"/>
            <a:ext cx="8077200" cy="4992687"/>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改善項目の</a:t>
            </a:r>
            <a:r>
              <a:rPr lang="ja-JP" altLang="en-US" sz="2800" dirty="0">
                <a:solidFill>
                  <a:srgbClr val="FF0000"/>
                </a:solidFill>
                <a:latin typeface="HG丸ｺﾞｼｯｸM-PRO" pitchFamily="50" charset="-128"/>
                <a:ea typeface="HG丸ｺﾞｼｯｸM-PRO" pitchFamily="50" charset="-128"/>
              </a:rPr>
              <a:t>優先順位</a:t>
            </a:r>
            <a:r>
              <a:rPr lang="ja-JP" altLang="en-US" sz="2800" dirty="0">
                <a:latin typeface="HG丸ｺﾞｼｯｸM-PRO" pitchFamily="50" charset="-128"/>
                <a:ea typeface="HG丸ｺﾞｼｯｸM-PRO" pitchFamily="50" charset="-128"/>
              </a:rPr>
              <a:t>を決めるときに使用</a:t>
            </a:r>
            <a:r>
              <a:rPr lang="ja-JP" altLang="en-US" sz="2800" dirty="0" smtClean="0">
                <a:latin typeface="HG丸ｺﾞｼｯｸM-PRO" pitchFamily="50" charset="-128"/>
                <a:ea typeface="HG丸ｺﾞｼｯｸM-PRO" pitchFamily="50" charset="-128"/>
              </a:rPr>
              <a:t>する。</a:t>
            </a:r>
            <a:endParaRPr lang="ja-JP" altLang="en-US" sz="2800" dirty="0">
              <a:latin typeface="HG丸ｺﾞｼｯｸM-PRO" pitchFamily="50" charset="-128"/>
              <a:ea typeface="HG丸ｺﾞｼｯｸM-PRO" pitchFamily="50" charset="-128"/>
            </a:endParaRPr>
          </a:p>
        </p:txBody>
      </p:sp>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fade">
                                      <p:cBhvr>
                                        <p:cTn id="7"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mtClean="0">
                <a:solidFill>
                  <a:srgbClr val="0070C0"/>
                </a:solidFill>
                <a:latin typeface="ＭＳ Ｐゴシック" charset="-128"/>
              </a:rPr>
              <a:t>特性要因図</a:t>
            </a:r>
          </a:p>
        </p:txBody>
      </p:sp>
      <p:sp>
        <p:nvSpPr>
          <p:cNvPr id="27651" name="コンテンツ プレースホルダ 2"/>
          <p:cNvSpPr>
            <a:spLocks noGrp="1"/>
          </p:cNvSpPr>
          <p:nvPr>
            <p:ph sz="quarter" idx="1"/>
          </p:nvPr>
        </p:nvSpPr>
        <p:spPr>
          <a:xfrm>
            <a:off x="1066800" y="1341438"/>
            <a:ext cx="7608888" cy="4114800"/>
          </a:xfrm>
        </p:spPr>
        <p:txBody>
          <a:bodyPr/>
          <a:lstStyle/>
          <a:p>
            <a:pPr>
              <a:buClr>
                <a:schemeClr val="tx2"/>
              </a:buClr>
              <a:buFont typeface="Wingdings" pitchFamily="2" charset="2"/>
              <a:buChar char="l"/>
            </a:pPr>
            <a:r>
              <a:rPr lang="ja-JP" altLang="en-US" sz="2800" dirty="0" smtClean="0">
                <a:solidFill>
                  <a:srgbClr val="FF0000"/>
                </a:solidFill>
                <a:latin typeface="HG丸ｺﾞｼｯｸM-PRO" pitchFamily="50" charset="-128"/>
                <a:ea typeface="HG丸ｺﾞｼｯｸM-PRO" pitchFamily="50" charset="-128"/>
              </a:rPr>
              <a:t>特定の結果</a:t>
            </a:r>
            <a:r>
              <a:rPr lang="ja-JP" altLang="ja-JP" sz="2800" dirty="0" smtClean="0">
                <a:latin typeface="HG丸ｺﾞｼｯｸM-PRO" pitchFamily="50" charset="-128"/>
                <a:ea typeface="HG丸ｺﾞｼｯｸM-PRO" pitchFamily="50" charset="-128"/>
              </a:rPr>
              <a:t>と</a:t>
            </a:r>
            <a:r>
              <a:rPr lang="ja-JP" altLang="ja-JP" sz="2800" dirty="0" smtClean="0">
                <a:solidFill>
                  <a:srgbClr val="FF0000"/>
                </a:solidFill>
                <a:latin typeface="HG丸ｺﾞｼｯｸM-PRO" pitchFamily="50" charset="-128"/>
                <a:ea typeface="HG丸ｺﾞｼｯｸM-PRO" pitchFamily="50" charset="-128"/>
              </a:rPr>
              <a:t>その</a:t>
            </a:r>
            <a:r>
              <a:rPr lang="ja-JP" altLang="en-US" sz="2800" dirty="0" smtClean="0">
                <a:solidFill>
                  <a:srgbClr val="FF0000"/>
                </a:solidFill>
                <a:latin typeface="HG丸ｺﾞｼｯｸM-PRO" pitchFamily="50" charset="-128"/>
                <a:ea typeface="HG丸ｺﾞｼｯｸM-PRO" pitchFamily="50" charset="-128"/>
              </a:rPr>
              <a:t>原因</a:t>
            </a:r>
            <a:r>
              <a:rPr lang="ja-JP" altLang="ja-JP" sz="2800" dirty="0" smtClean="0">
                <a:latin typeface="HG丸ｺﾞｼｯｸM-PRO" pitchFamily="50" charset="-128"/>
                <a:ea typeface="HG丸ｺﾞｼｯｸM-PRO" pitchFamily="50" charset="-128"/>
              </a:rPr>
              <a:t>の関係を線で結んで表した</a:t>
            </a:r>
            <a:r>
              <a:rPr lang="ja-JP" altLang="en-US" sz="2800" dirty="0" smtClean="0">
                <a:latin typeface="HG丸ｺﾞｼｯｸM-PRO" pitchFamily="50" charset="-128"/>
                <a:ea typeface="HG丸ｺﾞｼｯｸM-PRO" pitchFamily="50" charset="-128"/>
              </a:rPr>
              <a:t>図</a:t>
            </a:r>
            <a:endParaRPr lang="en-US" altLang="ja-JP" sz="2800" dirty="0" smtClean="0">
              <a:latin typeface="HG丸ｺﾞｼｯｸM-PRO" pitchFamily="50" charset="-128"/>
              <a:ea typeface="HG丸ｺﾞｼｯｸM-PRO" pitchFamily="50" charset="-128"/>
            </a:endParaRPr>
          </a:p>
        </p:txBody>
      </p:sp>
      <p:grpSp>
        <p:nvGrpSpPr>
          <p:cNvPr id="27653" name="Group 5"/>
          <p:cNvGrpSpPr>
            <a:grpSpLocks/>
          </p:cNvGrpSpPr>
          <p:nvPr/>
        </p:nvGrpSpPr>
        <p:grpSpPr bwMode="auto">
          <a:xfrm>
            <a:off x="971550" y="2349500"/>
            <a:ext cx="7939088" cy="4259263"/>
            <a:chOff x="612" y="1066"/>
            <a:chExt cx="5001" cy="3105"/>
          </a:xfrm>
        </p:grpSpPr>
        <p:sp>
          <p:nvSpPr>
            <p:cNvPr id="27654" name="右矢印 3"/>
            <p:cNvSpPr>
              <a:spLocks noChangeArrowheads="1"/>
            </p:cNvSpPr>
            <p:nvPr/>
          </p:nvSpPr>
          <p:spPr bwMode="auto">
            <a:xfrm>
              <a:off x="1111" y="2251"/>
              <a:ext cx="3765" cy="453"/>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27655" name="テキスト ボックス 4"/>
            <p:cNvSpPr txBox="1">
              <a:spLocks noChangeArrowheads="1"/>
            </p:cNvSpPr>
            <p:nvPr/>
          </p:nvSpPr>
          <p:spPr bwMode="auto">
            <a:xfrm>
              <a:off x="1111"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原因１</a:t>
              </a:r>
            </a:p>
          </p:txBody>
        </p:sp>
        <p:sp>
          <p:nvSpPr>
            <p:cNvPr id="27656" name="テキスト ボックス 5"/>
            <p:cNvSpPr txBox="1">
              <a:spLocks noChangeArrowheads="1"/>
            </p:cNvSpPr>
            <p:nvPr/>
          </p:nvSpPr>
          <p:spPr bwMode="auto">
            <a:xfrm>
              <a:off x="1111" y="3747"/>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原因２</a:t>
              </a:r>
            </a:p>
          </p:txBody>
        </p:sp>
        <p:sp>
          <p:nvSpPr>
            <p:cNvPr id="27657" name="テキスト ボックス 6"/>
            <p:cNvSpPr txBox="1">
              <a:spLocks noChangeArrowheads="1"/>
            </p:cNvSpPr>
            <p:nvPr/>
          </p:nvSpPr>
          <p:spPr bwMode="auto">
            <a:xfrm>
              <a:off x="2746" y="3748"/>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原因４</a:t>
              </a:r>
            </a:p>
          </p:txBody>
        </p:sp>
        <p:sp>
          <p:nvSpPr>
            <p:cNvPr id="27658" name="テキスト ボックス 7"/>
            <p:cNvSpPr txBox="1">
              <a:spLocks noChangeArrowheads="1"/>
            </p:cNvSpPr>
            <p:nvPr/>
          </p:nvSpPr>
          <p:spPr bwMode="auto">
            <a:xfrm>
              <a:off x="2746"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原因３</a:t>
              </a:r>
            </a:p>
          </p:txBody>
        </p:sp>
        <p:sp>
          <p:nvSpPr>
            <p:cNvPr id="27659" name="テキスト ボックス 8"/>
            <p:cNvSpPr txBox="1">
              <a:spLocks noChangeArrowheads="1"/>
            </p:cNvSpPr>
            <p:nvPr/>
          </p:nvSpPr>
          <p:spPr bwMode="auto">
            <a:xfrm>
              <a:off x="5017" y="1162"/>
              <a:ext cx="596" cy="2631"/>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結果</a:t>
              </a:r>
            </a:p>
          </p:txBody>
        </p:sp>
        <p:cxnSp>
          <p:nvCxnSpPr>
            <p:cNvPr id="27660" name="直線矢印コネクタ 10"/>
            <p:cNvCxnSpPr>
              <a:cxnSpLocks noChangeShapeType="1"/>
              <a:stCxn id="27655" idx="2"/>
            </p:cNvCxnSpPr>
            <p:nvPr/>
          </p:nvCxnSpPr>
          <p:spPr bwMode="auto">
            <a:xfrm>
              <a:off x="1553" y="1431"/>
              <a:ext cx="720" cy="907"/>
            </a:xfrm>
            <a:prstGeom prst="straightConnector1">
              <a:avLst/>
            </a:prstGeom>
            <a:noFill/>
            <a:ln w="47625" algn="ctr">
              <a:solidFill>
                <a:schemeClr val="tx1"/>
              </a:solidFill>
              <a:miter lim="800000"/>
              <a:headEnd/>
              <a:tailEnd type="arrow" w="med" len="med"/>
            </a:ln>
          </p:spPr>
        </p:cxnSp>
        <p:cxnSp>
          <p:nvCxnSpPr>
            <p:cNvPr id="27661" name="直線矢印コネクタ 12"/>
            <p:cNvCxnSpPr>
              <a:cxnSpLocks noChangeShapeType="1"/>
              <a:stCxn id="27658" idx="2"/>
            </p:cNvCxnSpPr>
            <p:nvPr/>
          </p:nvCxnSpPr>
          <p:spPr bwMode="auto">
            <a:xfrm>
              <a:off x="3188" y="1431"/>
              <a:ext cx="725" cy="907"/>
            </a:xfrm>
            <a:prstGeom prst="straightConnector1">
              <a:avLst/>
            </a:prstGeom>
            <a:noFill/>
            <a:ln w="47625" algn="ctr">
              <a:solidFill>
                <a:schemeClr val="tx1"/>
              </a:solidFill>
              <a:miter lim="800000"/>
              <a:headEnd/>
              <a:tailEnd type="arrow" w="med" len="med"/>
            </a:ln>
          </p:spPr>
        </p:cxnSp>
        <p:cxnSp>
          <p:nvCxnSpPr>
            <p:cNvPr id="27662" name="直線矢印コネクタ 14"/>
            <p:cNvCxnSpPr>
              <a:cxnSpLocks noChangeShapeType="1"/>
              <a:stCxn id="27656" idx="0"/>
            </p:cNvCxnSpPr>
            <p:nvPr/>
          </p:nvCxnSpPr>
          <p:spPr bwMode="auto">
            <a:xfrm flipV="1">
              <a:off x="1553" y="2614"/>
              <a:ext cx="1271" cy="1134"/>
            </a:xfrm>
            <a:prstGeom prst="straightConnector1">
              <a:avLst/>
            </a:prstGeom>
            <a:noFill/>
            <a:ln w="47625" algn="ctr">
              <a:solidFill>
                <a:schemeClr val="tx1"/>
              </a:solidFill>
              <a:miter lim="800000"/>
              <a:headEnd/>
              <a:tailEnd type="arrow" w="med" len="med"/>
            </a:ln>
          </p:spPr>
        </p:cxnSp>
        <p:cxnSp>
          <p:nvCxnSpPr>
            <p:cNvPr id="27663" name="直線矢印コネクタ 17"/>
            <p:cNvCxnSpPr>
              <a:cxnSpLocks noChangeShapeType="1"/>
              <a:stCxn id="27657" idx="0"/>
            </p:cNvCxnSpPr>
            <p:nvPr/>
          </p:nvCxnSpPr>
          <p:spPr bwMode="auto">
            <a:xfrm flipV="1">
              <a:off x="3188" y="2614"/>
              <a:ext cx="1133" cy="1134"/>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1440" y="3385"/>
              <a:ext cx="499"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1938" y="1888"/>
              <a:ext cx="635"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4240" y="3113"/>
              <a:ext cx="727"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a:t>
              </a:r>
            </a:p>
          </p:txBody>
        </p:sp>
        <p:sp>
          <p:nvSpPr>
            <p:cNvPr id="36881" name="テキスト ボックス 32"/>
            <p:cNvSpPr txBox="1">
              <a:spLocks noChangeArrowheads="1"/>
            </p:cNvSpPr>
            <p:nvPr/>
          </p:nvSpPr>
          <p:spPr bwMode="auto">
            <a:xfrm>
              <a:off x="612" y="3249"/>
              <a:ext cx="770"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a:t>
              </a:r>
            </a:p>
          </p:txBody>
        </p:sp>
        <p:cxnSp>
          <p:nvCxnSpPr>
            <p:cNvPr id="36882" name="直線矢印コネクタ 34"/>
            <p:cNvCxnSpPr>
              <a:cxnSpLocks noChangeShapeType="1"/>
            </p:cNvCxnSpPr>
            <p:nvPr/>
          </p:nvCxnSpPr>
          <p:spPr bwMode="auto">
            <a:xfrm>
              <a:off x="3469" y="1752"/>
              <a:ext cx="499"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3987" y="1657"/>
              <a:ext cx="690" cy="26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3-1</a:t>
              </a:r>
              <a:endParaRPr lang="ja-JP" altLang="en-US">
                <a:latin typeface="HG丸ｺﾞｼｯｸM-PRO" pitchFamily="50" charset="-128"/>
                <a:ea typeface="HG丸ｺﾞｼｯｸM-PRO" pitchFamily="50" charset="-128"/>
              </a:endParaRPr>
            </a:p>
          </p:txBody>
        </p:sp>
        <p:cxnSp>
          <p:nvCxnSpPr>
            <p:cNvPr id="36884" name="直線矢印コネクタ 22"/>
            <p:cNvCxnSpPr>
              <a:cxnSpLocks noChangeShapeType="1"/>
            </p:cNvCxnSpPr>
            <p:nvPr/>
          </p:nvCxnSpPr>
          <p:spPr bwMode="auto">
            <a:xfrm flipV="1">
              <a:off x="1620" y="3105"/>
              <a:ext cx="272" cy="272"/>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1338" y="2886"/>
              <a:ext cx="918" cy="268"/>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2-1-1</a:t>
              </a:r>
            </a:p>
          </p:txBody>
        </p:sp>
        <p:cxnSp>
          <p:nvCxnSpPr>
            <p:cNvPr id="36886" name="直線矢印コネクタ 29"/>
            <p:cNvCxnSpPr>
              <a:cxnSpLocks noChangeShapeType="1"/>
            </p:cNvCxnSpPr>
            <p:nvPr/>
          </p:nvCxnSpPr>
          <p:spPr bwMode="auto">
            <a:xfrm flipH="1" flipV="1">
              <a:off x="3833" y="3294"/>
              <a:ext cx="135" cy="318"/>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2596" y="1792"/>
              <a:ext cx="690"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a:t>
              </a:r>
            </a:p>
          </p:txBody>
        </p:sp>
        <p:cxnSp>
          <p:nvCxnSpPr>
            <p:cNvPr id="36889" name="直線矢印コネクタ 39"/>
            <p:cNvCxnSpPr>
              <a:cxnSpLocks noChangeShapeType="1"/>
            </p:cNvCxnSpPr>
            <p:nvPr/>
          </p:nvCxnSpPr>
          <p:spPr bwMode="auto">
            <a:xfrm>
              <a:off x="2160" y="1661"/>
              <a:ext cx="182" cy="227"/>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1798" y="1434"/>
              <a:ext cx="869"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1-1-1</a:t>
              </a:r>
              <a:endParaRPr lang="ja-JP" altLang="en-US">
                <a:latin typeface="HG丸ｺﾞｼｯｸM-PRO" pitchFamily="50" charset="-128"/>
                <a:ea typeface="HG丸ｺﾞｼｯｸM-PRO" pitchFamily="50" charset="-128"/>
              </a:endParaRPr>
            </a:p>
          </p:txBody>
        </p:sp>
        <p:cxnSp>
          <p:nvCxnSpPr>
            <p:cNvPr id="27" name="直線矢印コネクタ 34"/>
            <p:cNvCxnSpPr>
              <a:cxnSpLocks noChangeShapeType="1"/>
            </p:cNvCxnSpPr>
            <p:nvPr/>
          </p:nvCxnSpPr>
          <p:spPr bwMode="auto">
            <a:xfrm>
              <a:off x="3695" y="3294"/>
              <a:ext cx="545" cy="0"/>
            </a:xfrm>
            <a:prstGeom prst="straightConnector1">
              <a:avLst/>
            </a:prstGeom>
            <a:noFill/>
            <a:ln w="9525" algn="ctr">
              <a:solidFill>
                <a:schemeClr val="tx1"/>
              </a:solidFill>
              <a:miter lim="800000"/>
              <a:headEnd type="arrow" w="med" len="med"/>
              <a:tailEnd/>
            </a:ln>
          </p:spPr>
        </p:cxnSp>
        <p:sp>
          <p:nvSpPr>
            <p:cNvPr id="2" name="テキスト ボックス 25"/>
            <p:cNvSpPr txBox="1">
              <a:spLocks noChangeArrowheads="1"/>
            </p:cNvSpPr>
            <p:nvPr/>
          </p:nvSpPr>
          <p:spPr bwMode="auto">
            <a:xfrm>
              <a:off x="3606" y="3612"/>
              <a:ext cx="918"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4-1-1</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fade">
                                      <p:cBhvr>
                                        <p:cTn id="7"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ja-JP" altLang="en-US" smtClean="0">
                <a:solidFill>
                  <a:srgbClr val="0070C0"/>
                </a:solidFill>
                <a:latin typeface="ＭＳ Ｐゴシック" charset="-128"/>
              </a:rPr>
              <a:t>特性要因図</a:t>
            </a:r>
          </a:p>
        </p:txBody>
      </p:sp>
      <p:grpSp>
        <p:nvGrpSpPr>
          <p:cNvPr id="28700" name="Group 28"/>
          <p:cNvGrpSpPr>
            <a:grpSpLocks/>
          </p:cNvGrpSpPr>
          <p:nvPr/>
        </p:nvGrpSpPr>
        <p:grpSpPr bwMode="auto">
          <a:xfrm>
            <a:off x="971550" y="2349500"/>
            <a:ext cx="7939088" cy="4259263"/>
            <a:chOff x="612" y="1066"/>
            <a:chExt cx="5001" cy="3105"/>
          </a:xfrm>
        </p:grpSpPr>
        <p:sp>
          <p:nvSpPr>
            <p:cNvPr id="28675" name="右矢印 3"/>
            <p:cNvSpPr>
              <a:spLocks noChangeArrowheads="1"/>
            </p:cNvSpPr>
            <p:nvPr/>
          </p:nvSpPr>
          <p:spPr bwMode="auto">
            <a:xfrm>
              <a:off x="1111" y="2251"/>
              <a:ext cx="3765" cy="453"/>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28676" name="テキスト ボックス 4"/>
            <p:cNvSpPr txBox="1">
              <a:spLocks noChangeArrowheads="1"/>
            </p:cNvSpPr>
            <p:nvPr/>
          </p:nvSpPr>
          <p:spPr bwMode="auto">
            <a:xfrm>
              <a:off x="1111"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原因１</a:t>
              </a:r>
            </a:p>
          </p:txBody>
        </p:sp>
        <p:sp>
          <p:nvSpPr>
            <p:cNvPr id="28677" name="テキスト ボックス 5"/>
            <p:cNvSpPr txBox="1">
              <a:spLocks noChangeArrowheads="1"/>
            </p:cNvSpPr>
            <p:nvPr/>
          </p:nvSpPr>
          <p:spPr bwMode="auto">
            <a:xfrm>
              <a:off x="1111" y="3747"/>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原因２</a:t>
              </a:r>
            </a:p>
          </p:txBody>
        </p:sp>
        <p:sp>
          <p:nvSpPr>
            <p:cNvPr id="28678" name="テキスト ボックス 6"/>
            <p:cNvSpPr txBox="1">
              <a:spLocks noChangeArrowheads="1"/>
            </p:cNvSpPr>
            <p:nvPr/>
          </p:nvSpPr>
          <p:spPr bwMode="auto">
            <a:xfrm>
              <a:off x="2746" y="3748"/>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原因４</a:t>
              </a:r>
            </a:p>
          </p:txBody>
        </p:sp>
        <p:sp>
          <p:nvSpPr>
            <p:cNvPr id="28679" name="テキスト ボックス 7"/>
            <p:cNvSpPr txBox="1">
              <a:spLocks noChangeArrowheads="1"/>
            </p:cNvSpPr>
            <p:nvPr/>
          </p:nvSpPr>
          <p:spPr bwMode="auto">
            <a:xfrm>
              <a:off x="2746"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原因３</a:t>
              </a:r>
            </a:p>
          </p:txBody>
        </p:sp>
        <p:sp>
          <p:nvSpPr>
            <p:cNvPr id="28680" name="テキスト ボックス 8"/>
            <p:cNvSpPr txBox="1">
              <a:spLocks noChangeArrowheads="1"/>
            </p:cNvSpPr>
            <p:nvPr/>
          </p:nvSpPr>
          <p:spPr bwMode="auto">
            <a:xfrm>
              <a:off x="5017" y="1162"/>
              <a:ext cx="596" cy="2631"/>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結果</a:t>
              </a:r>
            </a:p>
          </p:txBody>
        </p:sp>
        <p:cxnSp>
          <p:nvCxnSpPr>
            <p:cNvPr id="28681" name="直線矢印コネクタ 10"/>
            <p:cNvCxnSpPr>
              <a:cxnSpLocks noChangeShapeType="1"/>
              <a:stCxn id="28676" idx="2"/>
            </p:cNvCxnSpPr>
            <p:nvPr/>
          </p:nvCxnSpPr>
          <p:spPr bwMode="auto">
            <a:xfrm>
              <a:off x="1553" y="1431"/>
              <a:ext cx="720" cy="907"/>
            </a:xfrm>
            <a:prstGeom prst="straightConnector1">
              <a:avLst/>
            </a:prstGeom>
            <a:noFill/>
            <a:ln w="47625" algn="ctr">
              <a:solidFill>
                <a:schemeClr val="tx1"/>
              </a:solidFill>
              <a:miter lim="800000"/>
              <a:headEnd/>
              <a:tailEnd type="arrow" w="med" len="med"/>
            </a:ln>
          </p:spPr>
        </p:cxnSp>
        <p:cxnSp>
          <p:nvCxnSpPr>
            <p:cNvPr id="28682" name="直線矢印コネクタ 12"/>
            <p:cNvCxnSpPr>
              <a:cxnSpLocks noChangeShapeType="1"/>
              <a:stCxn id="28679" idx="2"/>
            </p:cNvCxnSpPr>
            <p:nvPr/>
          </p:nvCxnSpPr>
          <p:spPr bwMode="auto">
            <a:xfrm>
              <a:off x="3188" y="1431"/>
              <a:ext cx="725" cy="907"/>
            </a:xfrm>
            <a:prstGeom prst="straightConnector1">
              <a:avLst/>
            </a:prstGeom>
            <a:noFill/>
            <a:ln w="47625" algn="ctr">
              <a:solidFill>
                <a:schemeClr val="tx1"/>
              </a:solidFill>
              <a:miter lim="800000"/>
              <a:headEnd/>
              <a:tailEnd type="arrow" w="med" len="med"/>
            </a:ln>
          </p:spPr>
        </p:cxnSp>
        <p:cxnSp>
          <p:nvCxnSpPr>
            <p:cNvPr id="28683" name="直線矢印コネクタ 14"/>
            <p:cNvCxnSpPr>
              <a:cxnSpLocks noChangeShapeType="1"/>
              <a:stCxn id="28677" idx="0"/>
            </p:cNvCxnSpPr>
            <p:nvPr/>
          </p:nvCxnSpPr>
          <p:spPr bwMode="auto">
            <a:xfrm flipV="1">
              <a:off x="1553" y="2614"/>
              <a:ext cx="1271" cy="1134"/>
            </a:xfrm>
            <a:prstGeom prst="straightConnector1">
              <a:avLst/>
            </a:prstGeom>
            <a:noFill/>
            <a:ln w="47625" algn="ctr">
              <a:solidFill>
                <a:schemeClr val="tx1"/>
              </a:solidFill>
              <a:miter lim="800000"/>
              <a:headEnd/>
              <a:tailEnd type="arrow" w="med" len="med"/>
            </a:ln>
          </p:spPr>
        </p:cxnSp>
        <p:cxnSp>
          <p:nvCxnSpPr>
            <p:cNvPr id="28684" name="直線矢印コネクタ 17"/>
            <p:cNvCxnSpPr>
              <a:cxnSpLocks noChangeShapeType="1"/>
              <a:stCxn id="28678" idx="0"/>
            </p:cNvCxnSpPr>
            <p:nvPr/>
          </p:nvCxnSpPr>
          <p:spPr bwMode="auto">
            <a:xfrm flipV="1">
              <a:off x="3188" y="2614"/>
              <a:ext cx="1133" cy="1134"/>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1440" y="3385"/>
              <a:ext cx="499"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1938" y="1888"/>
              <a:ext cx="635"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4240" y="3113"/>
              <a:ext cx="727"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a:t>
              </a:r>
            </a:p>
          </p:txBody>
        </p:sp>
        <p:sp>
          <p:nvSpPr>
            <p:cNvPr id="36881" name="テキスト ボックス 32"/>
            <p:cNvSpPr txBox="1">
              <a:spLocks noChangeArrowheads="1"/>
            </p:cNvSpPr>
            <p:nvPr/>
          </p:nvSpPr>
          <p:spPr bwMode="auto">
            <a:xfrm>
              <a:off x="612" y="3249"/>
              <a:ext cx="770"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a:t>
              </a:r>
            </a:p>
          </p:txBody>
        </p:sp>
        <p:cxnSp>
          <p:nvCxnSpPr>
            <p:cNvPr id="36882" name="直線矢印コネクタ 34"/>
            <p:cNvCxnSpPr>
              <a:cxnSpLocks noChangeShapeType="1"/>
            </p:cNvCxnSpPr>
            <p:nvPr/>
          </p:nvCxnSpPr>
          <p:spPr bwMode="auto">
            <a:xfrm>
              <a:off x="3469" y="1752"/>
              <a:ext cx="499"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3987" y="1657"/>
              <a:ext cx="690" cy="26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3-1</a:t>
              </a:r>
              <a:endParaRPr lang="ja-JP" altLang="en-US">
                <a:latin typeface="HG丸ｺﾞｼｯｸM-PRO" pitchFamily="50" charset="-128"/>
                <a:ea typeface="HG丸ｺﾞｼｯｸM-PRO" pitchFamily="50" charset="-128"/>
              </a:endParaRPr>
            </a:p>
          </p:txBody>
        </p:sp>
        <p:cxnSp>
          <p:nvCxnSpPr>
            <p:cNvPr id="36884" name="直線矢印コネクタ 22"/>
            <p:cNvCxnSpPr>
              <a:cxnSpLocks noChangeShapeType="1"/>
            </p:cNvCxnSpPr>
            <p:nvPr/>
          </p:nvCxnSpPr>
          <p:spPr bwMode="auto">
            <a:xfrm flipV="1">
              <a:off x="1620" y="3105"/>
              <a:ext cx="272" cy="272"/>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1338" y="2886"/>
              <a:ext cx="918" cy="268"/>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2-1-1</a:t>
              </a:r>
            </a:p>
          </p:txBody>
        </p:sp>
        <p:cxnSp>
          <p:nvCxnSpPr>
            <p:cNvPr id="36886" name="直線矢印コネクタ 29"/>
            <p:cNvCxnSpPr>
              <a:cxnSpLocks noChangeShapeType="1"/>
            </p:cNvCxnSpPr>
            <p:nvPr/>
          </p:nvCxnSpPr>
          <p:spPr bwMode="auto">
            <a:xfrm flipH="1" flipV="1">
              <a:off x="3833" y="3294"/>
              <a:ext cx="135" cy="318"/>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2596" y="1792"/>
              <a:ext cx="690"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a:t>
              </a:r>
            </a:p>
          </p:txBody>
        </p:sp>
        <p:cxnSp>
          <p:nvCxnSpPr>
            <p:cNvPr id="36889" name="直線矢印コネクタ 39"/>
            <p:cNvCxnSpPr>
              <a:cxnSpLocks noChangeShapeType="1"/>
            </p:cNvCxnSpPr>
            <p:nvPr/>
          </p:nvCxnSpPr>
          <p:spPr bwMode="auto">
            <a:xfrm>
              <a:off x="2160" y="1661"/>
              <a:ext cx="182" cy="227"/>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1798" y="1434"/>
              <a:ext cx="869"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1-1-1</a:t>
              </a:r>
              <a:endParaRPr lang="ja-JP" altLang="en-US">
                <a:latin typeface="HG丸ｺﾞｼｯｸM-PRO" pitchFamily="50" charset="-128"/>
                <a:ea typeface="HG丸ｺﾞｼｯｸM-PRO" pitchFamily="50" charset="-128"/>
              </a:endParaRPr>
            </a:p>
          </p:txBody>
        </p:sp>
        <p:cxnSp>
          <p:nvCxnSpPr>
            <p:cNvPr id="27" name="直線矢印コネクタ 34"/>
            <p:cNvCxnSpPr>
              <a:cxnSpLocks noChangeShapeType="1"/>
            </p:cNvCxnSpPr>
            <p:nvPr/>
          </p:nvCxnSpPr>
          <p:spPr bwMode="auto">
            <a:xfrm>
              <a:off x="3695" y="3294"/>
              <a:ext cx="545" cy="0"/>
            </a:xfrm>
            <a:prstGeom prst="straightConnector1">
              <a:avLst/>
            </a:prstGeom>
            <a:noFill/>
            <a:ln w="9525" algn="ctr">
              <a:solidFill>
                <a:schemeClr val="tx1"/>
              </a:solidFill>
              <a:miter lim="800000"/>
              <a:headEnd type="arrow" w="med" len="med"/>
              <a:tailEnd/>
            </a:ln>
          </p:spPr>
        </p:cxnSp>
        <p:sp>
          <p:nvSpPr>
            <p:cNvPr id="2" name="テキスト ボックス 25"/>
            <p:cNvSpPr txBox="1">
              <a:spLocks noChangeArrowheads="1"/>
            </p:cNvSpPr>
            <p:nvPr/>
          </p:nvSpPr>
          <p:spPr bwMode="auto">
            <a:xfrm>
              <a:off x="3606" y="3612"/>
              <a:ext cx="918"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4-1-1</a:t>
              </a:r>
            </a:p>
          </p:txBody>
        </p:sp>
      </p:grpSp>
      <p:sp>
        <p:nvSpPr>
          <p:cNvPr id="28701" name="コンテンツ プレースホルダ 2"/>
          <p:cNvSpPr>
            <a:spLocks/>
          </p:cNvSpPr>
          <p:nvPr/>
        </p:nvSpPr>
        <p:spPr bwMode="auto">
          <a:xfrm>
            <a:off x="1066800" y="1341438"/>
            <a:ext cx="7105650"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原因を</a:t>
            </a:r>
            <a:r>
              <a:rPr lang="ja-JP" altLang="en-US" sz="2800" dirty="0">
                <a:solidFill>
                  <a:srgbClr val="FF0000"/>
                </a:solidFill>
                <a:latin typeface="HG丸ｺﾞｼｯｸM-PRO" pitchFamily="50" charset="-128"/>
                <a:ea typeface="HG丸ｺﾞｼｯｸM-PRO" pitchFamily="50" charset="-128"/>
              </a:rPr>
              <a:t>追跡</a:t>
            </a:r>
            <a:r>
              <a:rPr lang="ja-JP" altLang="en-US" sz="2800" dirty="0" smtClean="0">
                <a:latin typeface="HG丸ｺﾞｼｯｸM-PRO" pitchFamily="50" charset="-128"/>
                <a:ea typeface="HG丸ｺﾞｼｯｸM-PRO" pitchFamily="50" charset="-128"/>
              </a:rPr>
              <a:t>し，最も</a:t>
            </a:r>
            <a:r>
              <a:rPr lang="ja-JP" altLang="en-US" sz="2800" dirty="0">
                <a:latin typeface="HG丸ｺﾞｼｯｸM-PRO" pitchFamily="50" charset="-128"/>
                <a:ea typeface="HG丸ｺﾞｼｯｸM-PRO" pitchFamily="50" charset="-128"/>
              </a:rPr>
              <a:t>効果的な</a:t>
            </a:r>
            <a:r>
              <a:rPr lang="ja-JP" altLang="en-US" sz="2800" dirty="0">
                <a:solidFill>
                  <a:srgbClr val="FF0000"/>
                </a:solidFill>
                <a:latin typeface="HG丸ｺﾞｼｯｸM-PRO" pitchFamily="50" charset="-128"/>
                <a:ea typeface="HG丸ｺﾞｼｯｸM-PRO" pitchFamily="50" charset="-128"/>
              </a:rPr>
              <a:t>改善項目</a:t>
            </a:r>
            <a:r>
              <a:rPr lang="ja-JP" altLang="en-US" sz="2800" dirty="0">
                <a:latin typeface="HG丸ｺﾞｼｯｸM-PRO" pitchFamily="50" charset="-128"/>
                <a:ea typeface="HG丸ｺﾞｼｯｸM-PRO" pitchFamily="50" charset="-128"/>
              </a:rPr>
              <a:t>を</a:t>
            </a:r>
            <a:r>
              <a:rPr lang="ja-JP" altLang="en-US" sz="2800" dirty="0">
                <a:solidFill>
                  <a:srgbClr val="FF0000"/>
                </a:solidFill>
                <a:latin typeface="HG丸ｺﾞｼｯｸM-PRO" pitchFamily="50" charset="-128"/>
                <a:ea typeface="HG丸ｺﾞｼｯｸM-PRO" pitchFamily="50" charset="-128"/>
              </a:rPr>
              <a:t>探し出す</a:t>
            </a:r>
            <a:r>
              <a:rPr lang="ja-JP" altLang="en-US" sz="2800" dirty="0">
                <a:latin typeface="HG丸ｺﾞｼｯｸM-PRO" pitchFamily="50" charset="-128"/>
                <a:ea typeface="HG丸ｺﾞｼｯｸM-PRO" pitchFamily="50" charset="-128"/>
              </a:rPr>
              <a:t>ための手法</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701"/>
                                        </p:tgtEl>
                                        <p:attrNameLst>
                                          <p:attrName>style.visibility</p:attrName>
                                        </p:attrNameLst>
                                      </p:cBhvr>
                                      <p:to>
                                        <p:strVal val="visible"/>
                                      </p:to>
                                    </p:set>
                                    <p:animEffect transition="in" filter="fade">
                                      <p:cBhvr>
                                        <p:cTn id="7" dur="500"/>
                                        <p:tgtEl>
                                          <p:spTgt spid="28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0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タイトル 1"/>
          <p:cNvSpPr>
            <a:spLocks noGrp="1"/>
          </p:cNvSpPr>
          <p:nvPr>
            <p:ph type="title" idx="4294967295"/>
          </p:nvPr>
        </p:nvSpPr>
        <p:spPr/>
        <p:txBody>
          <a:bodyPr/>
          <a:lstStyle/>
          <a:p>
            <a:r>
              <a:rPr lang="ja-JP" altLang="en-US" smtClean="0">
                <a:solidFill>
                  <a:srgbClr val="0070C0"/>
                </a:solidFill>
                <a:latin typeface="ＭＳ Ｐゴシック" charset="-128"/>
              </a:rPr>
              <a:t>特性要因図</a:t>
            </a:r>
          </a:p>
        </p:txBody>
      </p:sp>
      <p:grpSp>
        <p:nvGrpSpPr>
          <p:cNvPr id="197635" name="Group 3"/>
          <p:cNvGrpSpPr>
            <a:grpSpLocks/>
          </p:cNvGrpSpPr>
          <p:nvPr/>
        </p:nvGrpSpPr>
        <p:grpSpPr bwMode="auto">
          <a:xfrm>
            <a:off x="971550" y="2349500"/>
            <a:ext cx="7939088" cy="4259263"/>
            <a:chOff x="612" y="1066"/>
            <a:chExt cx="5001" cy="3105"/>
          </a:xfrm>
        </p:grpSpPr>
        <p:sp>
          <p:nvSpPr>
            <p:cNvPr id="197636" name="右矢印 3"/>
            <p:cNvSpPr>
              <a:spLocks noChangeArrowheads="1"/>
            </p:cNvSpPr>
            <p:nvPr/>
          </p:nvSpPr>
          <p:spPr bwMode="auto">
            <a:xfrm>
              <a:off x="1111" y="2251"/>
              <a:ext cx="3765" cy="453"/>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197637" name="テキスト ボックス 4"/>
            <p:cNvSpPr txBox="1">
              <a:spLocks noChangeArrowheads="1"/>
            </p:cNvSpPr>
            <p:nvPr/>
          </p:nvSpPr>
          <p:spPr bwMode="auto">
            <a:xfrm>
              <a:off x="1111"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原因１</a:t>
              </a:r>
            </a:p>
          </p:txBody>
        </p:sp>
        <p:sp>
          <p:nvSpPr>
            <p:cNvPr id="197638" name="テキスト ボックス 5"/>
            <p:cNvSpPr txBox="1">
              <a:spLocks noChangeArrowheads="1"/>
            </p:cNvSpPr>
            <p:nvPr/>
          </p:nvSpPr>
          <p:spPr bwMode="auto">
            <a:xfrm>
              <a:off x="1111" y="3747"/>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原因２</a:t>
              </a:r>
            </a:p>
          </p:txBody>
        </p:sp>
        <p:sp>
          <p:nvSpPr>
            <p:cNvPr id="197639" name="テキスト ボックス 6"/>
            <p:cNvSpPr txBox="1">
              <a:spLocks noChangeArrowheads="1"/>
            </p:cNvSpPr>
            <p:nvPr/>
          </p:nvSpPr>
          <p:spPr bwMode="auto">
            <a:xfrm>
              <a:off x="2746" y="3748"/>
              <a:ext cx="884" cy="423"/>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原因４</a:t>
              </a:r>
            </a:p>
          </p:txBody>
        </p:sp>
        <p:sp>
          <p:nvSpPr>
            <p:cNvPr id="197640" name="テキスト ボックス 7"/>
            <p:cNvSpPr txBox="1">
              <a:spLocks noChangeArrowheads="1"/>
            </p:cNvSpPr>
            <p:nvPr/>
          </p:nvSpPr>
          <p:spPr bwMode="auto">
            <a:xfrm>
              <a:off x="2746" y="1066"/>
              <a:ext cx="884" cy="422"/>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原因３</a:t>
              </a:r>
            </a:p>
          </p:txBody>
        </p:sp>
        <p:sp>
          <p:nvSpPr>
            <p:cNvPr id="197641" name="テキスト ボックス 8"/>
            <p:cNvSpPr txBox="1">
              <a:spLocks noChangeArrowheads="1"/>
            </p:cNvSpPr>
            <p:nvPr/>
          </p:nvSpPr>
          <p:spPr bwMode="auto">
            <a:xfrm>
              <a:off x="5017" y="1162"/>
              <a:ext cx="596" cy="2631"/>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結果</a:t>
              </a:r>
            </a:p>
          </p:txBody>
        </p:sp>
        <p:cxnSp>
          <p:nvCxnSpPr>
            <p:cNvPr id="197642" name="直線矢印コネクタ 10"/>
            <p:cNvCxnSpPr>
              <a:cxnSpLocks noChangeShapeType="1"/>
              <a:stCxn id="197637" idx="2"/>
            </p:cNvCxnSpPr>
            <p:nvPr/>
          </p:nvCxnSpPr>
          <p:spPr bwMode="auto">
            <a:xfrm>
              <a:off x="1553" y="1431"/>
              <a:ext cx="720" cy="907"/>
            </a:xfrm>
            <a:prstGeom prst="straightConnector1">
              <a:avLst/>
            </a:prstGeom>
            <a:noFill/>
            <a:ln w="47625" algn="ctr">
              <a:solidFill>
                <a:schemeClr val="tx1"/>
              </a:solidFill>
              <a:miter lim="800000"/>
              <a:headEnd/>
              <a:tailEnd type="arrow" w="med" len="med"/>
            </a:ln>
          </p:spPr>
        </p:cxnSp>
        <p:cxnSp>
          <p:nvCxnSpPr>
            <p:cNvPr id="197643" name="直線矢印コネクタ 12"/>
            <p:cNvCxnSpPr>
              <a:cxnSpLocks noChangeShapeType="1"/>
              <a:stCxn id="197640" idx="2"/>
            </p:cNvCxnSpPr>
            <p:nvPr/>
          </p:nvCxnSpPr>
          <p:spPr bwMode="auto">
            <a:xfrm>
              <a:off x="3188" y="1431"/>
              <a:ext cx="725" cy="907"/>
            </a:xfrm>
            <a:prstGeom prst="straightConnector1">
              <a:avLst/>
            </a:prstGeom>
            <a:noFill/>
            <a:ln w="47625" algn="ctr">
              <a:solidFill>
                <a:schemeClr val="tx1"/>
              </a:solidFill>
              <a:miter lim="800000"/>
              <a:headEnd/>
              <a:tailEnd type="arrow" w="med" len="med"/>
            </a:ln>
          </p:spPr>
        </p:cxnSp>
        <p:cxnSp>
          <p:nvCxnSpPr>
            <p:cNvPr id="197644" name="直線矢印コネクタ 14"/>
            <p:cNvCxnSpPr>
              <a:cxnSpLocks noChangeShapeType="1"/>
              <a:stCxn id="197638" idx="0"/>
            </p:cNvCxnSpPr>
            <p:nvPr/>
          </p:nvCxnSpPr>
          <p:spPr bwMode="auto">
            <a:xfrm flipV="1">
              <a:off x="1553" y="2614"/>
              <a:ext cx="1271" cy="1134"/>
            </a:xfrm>
            <a:prstGeom prst="straightConnector1">
              <a:avLst/>
            </a:prstGeom>
            <a:noFill/>
            <a:ln w="47625" algn="ctr">
              <a:solidFill>
                <a:schemeClr val="tx1"/>
              </a:solidFill>
              <a:miter lim="800000"/>
              <a:headEnd/>
              <a:tailEnd type="arrow" w="med" len="med"/>
            </a:ln>
          </p:spPr>
        </p:cxnSp>
        <p:cxnSp>
          <p:nvCxnSpPr>
            <p:cNvPr id="197645" name="直線矢印コネクタ 17"/>
            <p:cNvCxnSpPr>
              <a:cxnSpLocks noChangeShapeType="1"/>
              <a:stCxn id="197639" idx="0"/>
            </p:cNvCxnSpPr>
            <p:nvPr/>
          </p:nvCxnSpPr>
          <p:spPr bwMode="auto">
            <a:xfrm flipV="1">
              <a:off x="3188" y="2614"/>
              <a:ext cx="1133" cy="1134"/>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1440" y="3385"/>
              <a:ext cx="499"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1938" y="1888"/>
              <a:ext cx="635"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4240" y="3113"/>
              <a:ext cx="727"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a:t>
              </a:r>
            </a:p>
          </p:txBody>
        </p:sp>
        <p:sp>
          <p:nvSpPr>
            <p:cNvPr id="36881" name="テキスト ボックス 32"/>
            <p:cNvSpPr txBox="1">
              <a:spLocks noChangeArrowheads="1"/>
            </p:cNvSpPr>
            <p:nvPr/>
          </p:nvSpPr>
          <p:spPr bwMode="auto">
            <a:xfrm>
              <a:off x="612" y="3249"/>
              <a:ext cx="770"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a:t>
              </a:r>
            </a:p>
          </p:txBody>
        </p:sp>
        <p:cxnSp>
          <p:nvCxnSpPr>
            <p:cNvPr id="36882" name="直線矢印コネクタ 34"/>
            <p:cNvCxnSpPr>
              <a:cxnSpLocks noChangeShapeType="1"/>
            </p:cNvCxnSpPr>
            <p:nvPr/>
          </p:nvCxnSpPr>
          <p:spPr bwMode="auto">
            <a:xfrm>
              <a:off x="3469" y="1752"/>
              <a:ext cx="499"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3987" y="1657"/>
              <a:ext cx="690" cy="26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3-1</a:t>
              </a:r>
              <a:endParaRPr lang="ja-JP" altLang="en-US">
                <a:latin typeface="HG丸ｺﾞｼｯｸM-PRO" pitchFamily="50" charset="-128"/>
                <a:ea typeface="HG丸ｺﾞｼｯｸM-PRO" pitchFamily="50" charset="-128"/>
              </a:endParaRPr>
            </a:p>
          </p:txBody>
        </p:sp>
        <p:cxnSp>
          <p:nvCxnSpPr>
            <p:cNvPr id="36884" name="直線矢印コネクタ 22"/>
            <p:cNvCxnSpPr>
              <a:cxnSpLocks noChangeShapeType="1"/>
            </p:cNvCxnSpPr>
            <p:nvPr/>
          </p:nvCxnSpPr>
          <p:spPr bwMode="auto">
            <a:xfrm flipV="1">
              <a:off x="1620" y="3105"/>
              <a:ext cx="272" cy="272"/>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1338" y="2886"/>
              <a:ext cx="918" cy="268"/>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2-1-1</a:t>
              </a:r>
            </a:p>
          </p:txBody>
        </p:sp>
        <p:cxnSp>
          <p:nvCxnSpPr>
            <p:cNvPr id="36886" name="直線矢印コネクタ 29"/>
            <p:cNvCxnSpPr>
              <a:cxnSpLocks noChangeShapeType="1"/>
            </p:cNvCxnSpPr>
            <p:nvPr/>
          </p:nvCxnSpPr>
          <p:spPr bwMode="auto">
            <a:xfrm flipH="1" flipV="1">
              <a:off x="3833" y="3294"/>
              <a:ext cx="135" cy="318"/>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2596" y="1792"/>
              <a:ext cx="690"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a:t>
              </a:r>
            </a:p>
          </p:txBody>
        </p:sp>
        <p:cxnSp>
          <p:nvCxnSpPr>
            <p:cNvPr id="36889" name="直線矢印コネクタ 39"/>
            <p:cNvCxnSpPr>
              <a:cxnSpLocks noChangeShapeType="1"/>
            </p:cNvCxnSpPr>
            <p:nvPr/>
          </p:nvCxnSpPr>
          <p:spPr bwMode="auto">
            <a:xfrm>
              <a:off x="2160" y="1661"/>
              <a:ext cx="182" cy="227"/>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1798" y="1434"/>
              <a:ext cx="869" cy="26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1-1-1</a:t>
              </a:r>
              <a:endParaRPr lang="ja-JP" altLang="en-US">
                <a:latin typeface="HG丸ｺﾞｼｯｸM-PRO" pitchFamily="50" charset="-128"/>
                <a:ea typeface="HG丸ｺﾞｼｯｸM-PRO" pitchFamily="50" charset="-128"/>
              </a:endParaRPr>
            </a:p>
          </p:txBody>
        </p:sp>
        <p:cxnSp>
          <p:nvCxnSpPr>
            <p:cNvPr id="27" name="直線矢印コネクタ 34"/>
            <p:cNvCxnSpPr>
              <a:cxnSpLocks noChangeShapeType="1"/>
            </p:cNvCxnSpPr>
            <p:nvPr/>
          </p:nvCxnSpPr>
          <p:spPr bwMode="auto">
            <a:xfrm>
              <a:off x="3695" y="3294"/>
              <a:ext cx="545" cy="0"/>
            </a:xfrm>
            <a:prstGeom prst="straightConnector1">
              <a:avLst/>
            </a:prstGeom>
            <a:noFill/>
            <a:ln w="9525" algn="ctr">
              <a:solidFill>
                <a:schemeClr val="tx1"/>
              </a:solidFill>
              <a:miter lim="800000"/>
              <a:headEnd type="arrow" w="med" len="med"/>
              <a:tailEnd/>
            </a:ln>
          </p:spPr>
        </p:cxnSp>
        <p:sp>
          <p:nvSpPr>
            <p:cNvPr id="2" name="テキスト ボックス 25"/>
            <p:cNvSpPr txBox="1">
              <a:spLocks noChangeArrowheads="1"/>
            </p:cNvSpPr>
            <p:nvPr/>
          </p:nvSpPr>
          <p:spPr bwMode="auto">
            <a:xfrm>
              <a:off x="3606" y="3612"/>
              <a:ext cx="918" cy="267"/>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原因</a:t>
              </a:r>
              <a:r>
                <a:rPr lang="en-US" altLang="ja-JP">
                  <a:latin typeface="HG丸ｺﾞｼｯｸM-PRO" pitchFamily="50" charset="-128"/>
                  <a:ea typeface="HG丸ｺﾞｼｯｸM-PRO" pitchFamily="50" charset="-128"/>
                </a:rPr>
                <a:t>4-1-1</a:t>
              </a:r>
            </a:p>
          </p:txBody>
        </p:sp>
      </p:grpSp>
      <p:sp>
        <p:nvSpPr>
          <p:cNvPr id="197660" name="コンテンツ プレースホルダ 2"/>
          <p:cNvSpPr>
            <a:spLocks/>
          </p:cNvSpPr>
          <p:nvPr/>
        </p:nvSpPr>
        <p:spPr bwMode="auto">
          <a:xfrm>
            <a:off x="1066800" y="1341438"/>
            <a:ext cx="8077200"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ja-JP" sz="2800" dirty="0">
                <a:latin typeface="HG丸ｺﾞｼｯｸM-PRO" pitchFamily="50" charset="-128"/>
                <a:ea typeface="HG丸ｺﾞｼｯｸM-PRO" pitchFamily="50" charset="-128"/>
              </a:rPr>
              <a:t>「フィッシュボーン・チャート」</a:t>
            </a:r>
            <a:r>
              <a:rPr lang="ja-JP" altLang="en-US" sz="2800" dirty="0">
                <a:latin typeface="HG丸ｺﾞｼｯｸM-PRO" pitchFamily="50" charset="-128"/>
                <a:ea typeface="HG丸ｺﾞｼｯｸM-PRO" pitchFamily="50" charset="-128"/>
              </a:rPr>
              <a:t>「</a:t>
            </a:r>
            <a:r>
              <a:rPr lang="ja-JP" altLang="ja-JP" sz="2800" dirty="0">
                <a:latin typeface="HG丸ｺﾞｼｯｸM-PRO" pitchFamily="50" charset="-128"/>
                <a:ea typeface="HG丸ｺﾞｼｯｸM-PRO" pitchFamily="50" charset="-128"/>
              </a:rPr>
              <a:t>魚骨図」</a:t>
            </a:r>
            <a:r>
              <a:rPr lang="ja-JP" altLang="en-US" sz="2800" dirty="0">
                <a:latin typeface="HG丸ｺﾞｼｯｸM-PRO" pitchFamily="50" charset="-128"/>
                <a:ea typeface="HG丸ｺﾞｼｯｸM-PRO" pitchFamily="50" charset="-128"/>
              </a:rPr>
              <a:t>「</a:t>
            </a:r>
            <a:r>
              <a:rPr lang="ja-JP" altLang="ja-JP" sz="2800" dirty="0">
                <a:latin typeface="HG丸ｺﾞｼｯｸM-PRO" pitchFamily="50" charset="-128"/>
                <a:ea typeface="HG丸ｺﾞｼｯｸM-PRO" pitchFamily="50" charset="-128"/>
              </a:rPr>
              <a:t>イシカワ・ダイアグラム」とも</a:t>
            </a:r>
            <a:r>
              <a:rPr lang="ja-JP" altLang="ja-JP" sz="2800" dirty="0" smtClean="0">
                <a:latin typeface="HG丸ｺﾞｼｯｸM-PRO" pitchFamily="50" charset="-128"/>
                <a:ea typeface="HG丸ｺﾞｼｯｸM-PRO" pitchFamily="50" charset="-128"/>
              </a:rPr>
              <a:t>呼ばれる</a:t>
            </a:r>
            <a:r>
              <a:rPr lang="ja-JP" altLang="en-US" sz="2800" dirty="0" smtClean="0">
                <a:latin typeface="HG丸ｺﾞｼｯｸM-PRO" pitchFamily="50" charset="-128"/>
                <a:ea typeface="HG丸ｺﾞｼｯｸM-PRO" pitchFamily="50" charset="-128"/>
              </a:rPr>
              <a:t>。</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7660"/>
                                        </p:tgtEl>
                                        <p:attrNameLst>
                                          <p:attrName>style.visibility</p:attrName>
                                        </p:attrNameLst>
                                      </p:cBhvr>
                                      <p:to>
                                        <p:strVal val="visible"/>
                                      </p:to>
                                    </p:set>
                                    <p:animEffect transition="in" filter="fade">
                                      <p:cBhvr>
                                        <p:cTn id="7" dur="500"/>
                                        <p:tgtEl>
                                          <p:spTgt spid="197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6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dirty="0" smtClean="0">
                <a:solidFill>
                  <a:srgbClr val="0070C0"/>
                </a:solidFill>
                <a:latin typeface="ＭＳ Ｐゴシック" charset="-128"/>
              </a:rPr>
              <a:t>特性要因図</a:t>
            </a:r>
            <a:endParaRPr lang="ja-JP" altLang="en-US" sz="3200" dirty="0" smtClean="0">
              <a:solidFill>
                <a:srgbClr val="0070C0"/>
              </a:solidFill>
              <a:latin typeface="ＭＳ Ｐゴシック" charset="-128"/>
            </a:endParaRPr>
          </a:p>
        </p:txBody>
      </p:sp>
      <p:sp>
        <p:nvSpPr>
          <p:cNvPr id="30723" name="右矢印 3"/>
          <p:cNvSpPr>
            <a:spLocks noChangeArrowheads="1"/>
          </p:cNvSpPr>
          <p:nvPr/>
        </p:nvSpPr>
        <p:spPr bwMode="auto">
          <a:xfrm>
            <a:off x="1763713" y="3573463"/>
            <a:ext cx="5976937" cy="719137"/>
          </a:xfrm>
          <a:prstGeom prst="rightArrow">
            <a:avLst>
              <a:gd name="adj1" fmla="val 50000"/>
              <a:gd name="adj2" fmla="val 50060"/>
            </a:avLst>
          </a:prstGeom>
          <a:solidFill>
            <a:schemeClr val="accent1"/>
          </a:solidFill>
          <a:ln w="9525" algn="ctr">
            <a:solidFill>
              <a:schemeClr val="tx1"/>
            </a:solidFill>
            <a:miter lim="800000"/>
            <a:headEnd/>
            <a:tailEnd/>
          </a:ln>
        </p:spPr>
        <p:txBody>
          <a:bodyPr wrap="none"/>
          <a:lstStyle/>
          <a:p>
            <a:endParaRPr lang="ja-JP" altLang="en-US"/>
          </a:p>
        </p:txBody>
      </p:sp>
      <p:sp>
        <p:nvSpPr>
          <p:cNvPr id="30724" name="テキスト ボックス 4"/>
          <p:cNvSpPr txBox="1">
            <a:spLocks noChangeArrowheads="1"/>
          </p:cNvSpPr>
          <p:nvPr/>
        </p:nvSpPr>
        <p:spPr bwMode="auto">
          <a:xfrm>
            <a:off x="1763713" y="1692275"/>
            <a:ext cx="595312" cy="584200"/>
          </a:xfrm>
          <a:prstGeom prst="rect">
            <a:avLst/>
          </a:prstGeom>
          <a:noFill/>
          <a:ln w="9525">
            <a:noFill/>
            <a:miter lim="800000"/>
            <a:headEnd/>
            <a:tailEnd/>
          </a:ln>
        </p:spPr>
        <p:txBody>
          <a:bodyPr wrap="none">
            <a:spAutoFit/>
          </a:bodyPr>
          <a:lstStyle/>
          <a:p>
            <a:r>
              <a:rPr lang="ja-JP" altLang="en-US" sz="3200" dirty="0">
                <a:latin typeface="HG丸ｺﾞｼｯｸM-PRO" pitchFamily="50" charset="-128"/>
                <a:ea typeface="HG丸ｺﾞｼｯｸM-PRO" pitchFamily="50" charset="-128"/>
              </a:rPr>
              <a:t>人</a:t>
            </a:r>
          </a:p>
        </p:txBody>
      </p:sp>
      <p:sp>
        <p:nvSpPr>
          <p:cNvPr id="30725" name="テキスト ボックス 5"/>
          <p:cNvSpPr txBox="1">
            <a:spLocks noChangeArrowheads="1"/>
          </p:cNvSpPr>
          <p:nvPr/>
        </p:nvSpPr>
        <p:spPr bwMode="auto">
          <a:xfrm>
            <a:off x="1763713" y="5949950"/>
            <a:ext cx="1004887" cy="584200"/>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機械</a:t>
            </a:r>
          </a:p>
        </p:txBody>
      </p:sp>
      <p:sp>
        <p:nvSpPr>
          <p:cNvPr id="30726" name="テキスト ボックス 6"/>
          <p:cNvSpPr txBox="1">
            <a:spLocks noChangeArrowheads="1"/>
          </p:cNvSpPr>
          <p:nvPr/>
        </p:nvSpPr>
        <p:spPr bwMode="auto">
          <a:xfrm>
            <a:off x="4359275" y="5949950"/>
            <a:ext cx="1004888" cy="584200"/>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操作</a:t>
            </a:r>
          </a:p>
        </p:txBody>
      </p:sp>
      <p:sp>
        <p:nvSpPr>
          <p:cNvPr id="30727" name="テキスト ボックス 7"/>
          <p:cNvSpPr txBox="1">
            <a:spLocks noChangeArrowheads="1"/>
          </p:cNvSpPr>
          <p:nvPr/>
        </p:nvSpPr>
        <p:spPr bwMode="auto">
          <a:xfrm>
            <a:off x="4359275" y="1692275"/>
            <a:ext cx="1004888" cy="584200"/>
          </a:xfrm>
          <a:prstGeom prst="rect">
            <a:avLst/>
          </a:prstGeom>
          <a:noFill/>
          <a:ln w="9525">
            <a:noFill/>
            <a:miter lim="800000"/>
            <a:headEnd/>
            <a:tailEnd/>
          </a:ln>
        </p:spPr>
        <p:txBody>
          <a:bodyPr wrap="none">
            <a:spAutoFit/>
          </a:bodyPr>
          <a:lstStyle/>
          <a:p>
            <a:r>
              <a:rPr lang="ja-JP" altLang="en-US" sz="3200">
                <a:latin typeface="HG丸ｺﾞｼｯｸM-PRO" pitchFamily="50" charset="-128"/>
                <a:ea typeface="HG丸ｺﾞｼｯｸM-PRO" pitchFamily="50" charset="-128"/>
              </a:rPr>
              <a:t>材料</a:t>
            </a:r>
          </a:p>
        </p:txBody>
      </p:sp>
      <p:sp>
        <p:nvSpPr>
          <p:cNvPr id="30728" name="テキスト ボックス 8"/>
          <p:cNvSpPr txBox="1">
            <a:spLocks noChangeArrowheads="1"/>
          </p:cNvSpPr>
          <p:nvPr/>
        </p:nvSpPr>
        <p:spPr bwMode="auto">
          <a:xfrm>
            <a:off x="7956550" y="1844675"/>
            <a:ext cx="954088" cy="4176713"/>
          </a:xfrm>
          <a:prstGeom prst="rect">
            <a:avLst/>
          </a:prstGeom>
          <a:noFill/>
          <a:ln w="9525">
            <a:noFill/>
            <a:miter lim="800000"/>
            <a:headEnd/>
            <a:tailEnd/>
          </a:ln>
        </p:spPr>
        <p:txBody>
          <a:bodyPr vert="eaVert">
            <a:spAutoFit/>
          </a:bodyPr>
          <a:lstStyle/>
          <a:p>
            <a:pPr algn="ctr"/>
            <a:r>
              <a:rPr lang="ja-JP" altLang="en-US" sz="5000">
                <a:latin typeface="HG丸ｺﾞｼｯｸM-PRO" pitchFamily="50" charset="-128"/>
                <a:ea typeface="HG丸ｺﾞｼｯｸM-PRO" pitchFamily="50" charset="-128"/>
              </a:rPr>
              <a:t>はんだ不良</a:t>
            </a:r>
          </a:p>
        </p:txBody>
      </p:sp>
      <p:cxnSp>
        <p:nvCxnSpPr>
          <p:cNvPr id="30729" name="直線矢印コネクタ 10"/>
          <p:cNvCxnSpPr>
            <a:cxnSpLocks noChangeShapeType="1"/>
            <a:stCxn id="30724" idx="2"/>
          </p:cNvCxnSpPr>
          <p:nvPr/>
        </p:nvCxnSpPr>
        <p:spPr bwMode="auto">
          <a:xfrm>
            <a:off x="2060575" y="2276475"/>
            <a:ext cx="1143000" cy="1439863"/>
          </a:xfrm>
          <a:prstGeom prst="straightConnector1">
            <a:avLst/>
          </a:prstGeom>
          <a:noFill/>
          <a:ln w="47625" algn="ctr">
            <a:solidFill>
              <a:schemeClr val="tx1"/>
            </a:solidFill>
            <a:miter lim="800000"/>
            <a:headEnd/>
            <a:tailEnd type="arrow" w="med" len="med"/>
          </a:ln>
        </p:spPr>
      </p:cxnSp>
      <p:cxnSp>
        <p:nvCxnSpPr>
          <p:cNvPr id="30730" name="直線矢印コネクタ 12"/>
          <p:cNvCxnSpPr>
            <a:cxnSpLocks noChangeShapeType="1"/>
            <a:stCxn id="30727" idx="2"/>
          </p:cNvCxnSpPr>
          <p:nvPr/>
        </p:nvCxnSpPr>
        <p:spPr bwMode="auto">
          <a:xfrm>
            <a:off x="4860925" y="2276475"/>
            <a:ext cx="1150938" cy="1439863"/>
          </a:xfrm>
          <a:prstGeom prst="straightConnector1">
            <a:avLst/>
          </a:prstGeom>
          <a:noFill/>
          <a:ln w="47625" algn="ctr">
            <a:solidFill>
              <a:schemeClr val="tx1"/>
            </a:solidFill>
            <a:miter lim="800000"/>
            <a:headEnd/>
            <a:tailEnd type="arrow" w="med" len="med"/>
          </a:ln>
        </p:spPr>
      </p:cxnSp>
      <p:cxnSp>
        <p:nvCxnSpPr>
          <p:cNvPr id="30731" name="直線矢印コネクタ 14"/>
          <p:cNvCxnSpPr>
            <a:cxnSpLocks noChangeShapeType="1"/>
            <a:stCxn id="30725" idx="0"/>
          </p:cNvCxnSpPr>
          <p:nvPr/>
        </p:nvCxnSpPr>
        <p:spPr bwMode="auto">
          <a:xfrm flipV="1">
            <a:off x="2266950" y="4149725"/>
            <a:ext cx="2017713" cy="1800225"/>
          </a:xfrm>
          <a:prstGeom prst="straightConnector1">
            <a:avLst/>
          </a:prstGeom>
          <a:noFill/>
          <a:ln w="47625" algn="ctr">
            <a:solidFill>
              <a:schemeClr val="tx1"/>
            </a:solidFill>
            <a:miter lim="800000"/>
            <a:headEnd/>
            <a:tailEnd type="arrow" w="med" len="med"/>
          </a:ln>
        </p:spPr>
      </p:cxnSp>
      <p:cxnSp>
        <p:nvCxnSpPr>
          <p:cNvPr id="30732" name="直線矢印コネクタ 17"/>
          <p:cNvCxnSpPr>
            <a:cxnSpLocks noChangeShapeType="1"/>
            <a:stCxn id="30726" idx="0"/>
          </p:cNvCxnSpPr>
          <p:nvPr/>
        </p:nvCxnSpPr>
        <p:spPr bwMode="auto">
          <a:xfrm flipV="1">
            <a:off x="4860925" y="4149725"/>
            <a:ext cx="1798638" cy="1800225"/>
          </a:xfrm>
          <a:prstGeom prst="straightConnector1">
            <a:avLst/>
          </a:prstGeom>
          <a:noFill/>
          <a:ln w="47625" algn="ctr">
            <a:solidFill>
              <a:schemeClr val="tx1"/>
            </a:solidFill>
            <a:miter lim="800000"/>
            <a:headEnd/>
            <a:tailEnd type="arrow" w="med" len="med"/>
          </a:ln>
        </p:spPr>
      </p:cxnSp>
      <p:cxnSp>
        <p:nvCxnSpPr>
          <p:cNvPr id="36877" name="直線矢印コネクタ 19"/>
          <p:cNvCxnSpPr>
            <a:cxnSpLocks noChangeShapeType="1"/>
          </p:cNvCxnSpPr>
          <p:nvPr/>
        </p:nvCxnSpPr>
        <p:spPr bwMode="auto">
          <a:xfrm>
            <a:off x="2071688" y="5373688"/>
            <a:ext cx="792162" cy="0"/>
          </a:xfrm>
          <a:prstGeom prst="straightConnector1">
            <a:avLst/>
          </a:prstGeom>
          <a:noFill/>
          <a:ln w="9525" algn="ctr">
            <a:solidFill>
              <a:schemeClr val="tx1"/>
            </a:solidFill>
            <a:miter lim="800000"/>
            <a:headEnd/>
            <a:tailEnd type="arrow" w="med" len="med"/>
          </a:ln>
        </p:spPr>
      </p:cxnSp>
      <p:cxnSp>
        <p:nvCxnSpPr>
          <p:cNvPr id="36879" name="直線矢印コネクタ 27"/>
          <p:cNvCxnSpPr>
            <a:cxnSpLocks noChangeShapeType="1"/>
          </p:cNvCxnSpPr>
          <p:nvPr/>
        </p:nvCxnSpPr>
        <p:spPr bwMode="auto">
          <a:xfrm>
            <a:off x="2706688" y="2997200"/>
            <a:ext cx="1008062" cy="0"/>
          </a:xfrm>
          <a:prstGeom prst="straightConnector1">
            <a:avLst/>
          </a:prstGeom>
          <a:noFill/>
          <a:ln w="9525" algn="ctr">
            <a:solidFill>
              <a:schemeClr val="tx1"/>
            </a:solidFill>
            <a:miter lim="800000"/>
            <a:headEnd type="arrow" w="med" len="med"/>
            <a:tailEnd/>
          </a:ln>
        </p:spPr>
      </p:cxnSp>
      <p:sp>
        <p:nvSpPr>
          <p:cNvPr id="36880" name="テキスト ボックス 31"/>
          <p:cNvSpPr txBox="1">
            <a:spLocks noChangeArrowheads="1"/>
          </p:cNvSpPr>
          <p:nvPr/>
        </p:nvSpPr>
        <p:spPr bwMode="auto">
          <a:xfrm>
            <a:off x="6516688" y="4941888"/>
            <a:ext cx="1728787" cy="646112"/>
          </a:xfrm>
          <a:prstGeom prst="rect">
            <a:avLst/>
          </a:prstGeom>
          <a:noFill/>
          <a:ln w="9525">
            <a:noFill/>
            <a:miter lim="800000"/>
            <a:headEnd/>
            <a:tailEnd/>
          </a:ln>
        </p:spPr>
        <p:txBody>
          <a:bodyPr>
            <a:spAutoFit/>
          </a:bodyPr>
          <a:lstStyle/>
          <a:p>
            <a:r>
              <a:rPr lang="ja-JP" altLang="en-US">
                <a:latin typeface="HG丸ｺﾞｼｯｸM-PRO" pitchFamily="50" charset="-128"/>
                <a:ea typeface="HG丸ｺﾞｼｯｸM-PRO" pitchFamily="50" charset="-128"/>
              </a:rPr>
              <a:t>はんだ付けの際の温度不足</a:t>
            </a:r>
            <a:endParaRPr lang="en-US" altLang="ja-JP">
              <a:latin typeface="HG丸ｺﾞｼｯｸM-PRO" pitchFamily="50" charset="-128"/>
              <a:ea typeface="HG丸ｺﾞｼｯｸM-PRO" pitchFamily="50" charset="-128"/>
            </a:endParaRPr>
          </a:p>
        </p:txBody>
      </p:sp>
      <p:sp>
        <p:nvSpPr>
          <p:cNvPr id="36881" name="テキスト ボックス 32"/>
          <p:cNvSpPr txBox="1">
            <a:spLocks noChangeArrowheads="1"/>
          </p:cNvSpPr>
          <p:nvPr/>
        </p:nvSpPr>
        <p:spPr bwMode="auto">
          <a:xfrm>
            <a:off x="900113" y="4797425"/>
            <a:ext cx="1150937" cy="1200150"/>
          </a:xfrm>
          <a:prstGeom prst="rect">
            <a:avLst/>
          </a:prstGeom>
          <a:noFill/>
          <a:ln w="9525">
            <a:noFill/>
            <a:miter lim="800000"/>
            <a:headEnd/>
            <a:tailEnd/>
          </a:ln>
        </p:spPr>
        <p:txBody>
          <a:bodyPr>
            <a:spAutoFit/>
          </a:bodyPr>
          <a:lstStyle/>
          <a:p>
            <a:r>
              <a:rPr lang="ja-JP" altLang="en-US" dirty="0" err="1">
                <a:latin typeface="HG丸ｺﾞｼｯｸM-PRO" pitchFamily="50" charset="-128"/>
                <a:ea typeface="HG丸ｺﾞｼｯｸM-PRO" pitchFamily="50" charset="-128"/>
              </a:rPr>
              <a:t>はんだの</a:t>
            </a:r>
            <a:r>
              <a:rPr lang="ja-JP" altLang="en-US" dirty="0">
                <a:latin typeface="HG丸ｺﾞｼｯｸM-PRO" pitchFamily="50" charset="-128"/>
                <a:ea typeface="HG丸ｺﾞｼｯｸM-PRO" pitchFamily="50" charset="-128"/>
              </a:rPr>
              <a:t>コテ先が汚れている</a:t>
            </a:r>
            <a:endParaRPr lang="en-US" altLang="ja-JP" dirty="0">
              <a:latin typeface="HG丸ｺﾞｼｯｸM-PRO" pitchFamily="50" charset="-128"/>
              <a:ea typeface="HG丸ｺﾞｼｯｸM-PRO" pitchFamily="50" charset="-128"/>
            </a:endParaRPr>
          </a:p>
        </p:txBody>
      </p:sp>
      <p:cxnSp>
        <p:nvCxnSpPr>
          <p:cNvPr id="36882" name="直線矢印コネクタ 34"/>
          <p:cNvCxnSpPr>
            <a:cxnSpLocks noChangeShapeType="1"/>
          </p:cNvCxnSpPr>
          <p:nvPr/>
        </p:nvCxnSpPr>
        <p:spPr bwMode="auto">
          <a:xfrm>
            <a:off x="5292725" y="2781300"/>
            <a:ext cx="792163" cy="0"/>
          </a:xfrm>
          <a:prstGeom prst="straightConnector1">
            <a:avLst/>
          </a:prstGeom>
          <a:noFill/>
          <a:ln w="9525" algn="ctr">
            <a:solidFill>
              <a:schemeClr val="tx1"/>
            </a:solidFill>
            <a:miter lim="800000"/>
            <a:headEnd type="arrow" w="med" len="med"/>
            <a:tailEnd/>
          </a:ln>
        </p:spPr>
      </p:cxnSp>
      <p:sp>
        <p:nvSpPr>
          <p:cNvPr id="36883" name="テキスト ボックス 36"/>
          <p:cNvSpPr txBox="1">
            <a:spLocks noChangeArrowheads="1"/>
          </p:cNvSpPr>
          <p:nvPr/>
        </p:nvSpPr>
        <p:spPr bwMode="auto">
          <a:xfrm>
            <a:off x="6115050" y="2630488"/>
            <a:ext cx="1570038" cy="36988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はんだが古い</a:t>
            </a:r>
          </a:p>
        </p:txBody>
      </p:sp>
      <p:cxnSp>
        <p:nvCxnSpPr>
          <p:cNvPr id="36884" name="直線矢印コネクタ 22"/>
          <p:cNvCxnSpPr>
            <a:cxnSpLocks noChangeShapeType="1"/>
          </p:cNvCxnSpPr>
          <p:nvPr/>
        </p:nvCxnSpPr>
        <p:spPr bwMode="auto">
          <a:xfrm flipV="1">
            <a:off x="2357438" y="4929188"/>
            <a:ext cx="431800" cy="431800"/>
          </a:xfrm>
          <a:prstGeom prst="straightConnector1">
            <a:avLst/>
          </a:prstGeom>
          <a:noFill/>
          <a:ln w="9525" algn="ctr">
            <a:solidFill>
              <a:schemeClr val="tx1"/>
            </a:solidFill>
            <a:miter lim="800000"/>
            <a:headEnd type="arrow" w="med" len="med"/>
            <a:tailEnd/>
          </a:ln>
        </p:spPr>
      </p:cxnSp>
      <p:sp>
        <p:nvSpPr>
          <p:cNvPr id="36885" name="テキスト ボックス 25"/>
          <p:cNvSpPr txBox="1">
            <a:spLocks noChangeArrowheads="1"/>
          </p:cNvSpPr>
          <p:nvPr/>
        </p:nvSpPr>
        <p:spPr bwMode="auto">
          <a:xfrm>
            <a:off x="2268538" y="4581525"/>
            <a:ext cx="1108075" cy="368300"/>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掃除不足</a:t>
            </a:r>
          </a:p>
        </p:txBody>
      </p:sp>
      <p:cxnSp>
        <p:nvCxnSpPr>
          <p:cNvPr id="36886" name="直線矢印コネクタ 29"/>
          <p:cNvCxnSpPr>
            <a:cxnSpLocks noChangeShapeType="1"/>
          </p:cNvCxnSpPr>
          <p:nvPr/>
        </p:nvCxnSpPr>
        <p:spPr bwMode="auto">
          <a:xfrm flipH="1" flipV="1">
            <a:off x="5870575" y="5229225"/>
            <a:ext cx="214313" cy="504825"/>
          </a:xfrm>
          <a:prstGeom prst="straightConnector1">
            <a:avLst/>
          </a:prstGeom>
          <a:noFill/>
          <a:ln w="9525" algn="ctr">
            <a:solidFill>
              <a:schemeClr val="tx1"/>
            </a:solidFill>
            <a:miter lim="800000"/>
            <a:headEnd/>
            <a:tailEnd type="arrow" w="med" len="med"/>
          </a:ln>
        </p:spPr>
      </p:cxnSp>
      <p:sp>
        <p:nvSpPr>
          <p:cNvPr id="36887" name="テキスト ボックス 35"/>
          <p:cNvSpPr txBox="1">
            <a:spLocks noChangeArrowheads="1"/>
          </p:cNvSpPr>
          <p:nvPr/>
        </p:nvSpPr>
        <p:spPr bwMode="auto">
          <a:xfrm>
            <a:off x="3751263" y="2844800"/>
            <a:ext cx="1108075" cy="368300"/>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理解不足</a:t>
            </a:r>
          </a:p>
        </p:txBody>
      </p:sp>
      <p:sp>
        <p:nvSpPr>
          <p:cNvPr id="36888" name="テキスト ボックス 37"/>
          <p:cNvSpPr txBox="1">
            <a:spLocks noChangeArrowheads="1"/>
          </p:cNvSpPr>
          <p:nvPr/>
        </p:nvSpPr>
        <p:spPr bwMode="auto">
          <a:xfrm>
            <a:off x="5380038" y="5732463"/>
            <a:ext cx="1570037" cy="369887"/>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作業を慌てた</a:t>
            </a:r>
          </a:p>
        </p:txBody>
      </p:sp>
      <p:cxnSp>
        <p:nvCxnSpPr>
          <p:cNvPr id="36889" name="直線矢印コネクタ 39"/>
          <p:cNvCxnSpPr>
            <a:cxnSpLocks noChangeShapeType="1"/>
          </p:cNvCxnSpPr>
          <p:nvPr/>
        </p:nvCxnSpPr>
        <p:spPr bwMode="auto">
          <a:xfrm>
            <a:off x="3059113" y="2636838"/>
            <a:ext cx="288925" cy="360362"/>
          </a:xfrm>
          <a:prstGeom prst="straightConnector1">
            <a:avLst/>
          </a:prstGeom>
          <a:noFill/>
          <a:ln w="9525" algn="ctr">
            <a:solidFill>
              <a:schemeClr val="tx1"/>
            </a:solidFill>
            <a:miter lim="800000"/>
            <a:headEnd/>
            <a:tailEnd type="arrow" w="med" len="med"/>
          </a:ln>
        </p:spPr>
      </p:cxnSp>
      <p:sp>
        <p:nvSpPr>
          <p:cNvPr id="36890" name="テキスト ボックス 40"/>
          <p:cNvSpPr txBox="1">
            <a:spLocks noChangeArrowheads="1"/>
          </p:cNvSpPr>
          <p:nvPr/>
        </p:nvSpPr>
        <p:spPr bwMode="auto">
          <a:xfrm>
            <a:off x="2484438" y="2276475"/>
            <a:ext cx="1108075" cy="369888"/>
          </a:xfrm>
          <a:prstGeom prst="rect">
            <a:avLst/>
          </a:prstGeom>
          <a:noFill/>
          <a:ln w="9525">
            <a:noFill/>
            <a:miter lim="800000"/>
            <a:headEnd/>
            <a:tailEnd/>
          </a:ln>
        </p:spPr>
        <p:txBody>
          <a:bodyPr wrap="none">
            <a:spAutoFit/>
          </a:bodyPr>
          <a:lstStyle/>
          <a:p>
            <a:r>
              <a:rPr lang="ja-JP" altLang="en-US">
                <a:latin typeface="HG丸ｺﾞｼｯｸM-PRO" pitchFamily="50" charset="-128"/>
                <a:ea typeface="HG丸ｺﾞｼｯｸM-PRO" pitchFamily="50" charset="-128"/>
              </a:rPr>
              <a:t>予習不足</a:t>
            </a:r>
          </a:p>
        </p:txBody>
      </p:sp>
      <p:cxnSp>
        <p:nvCxnSpPr>
          <p:cNvPr id="27" name="直線矢印コネクタ 34"/>
          <p:cNvCxnSpPr>
            <a:cxnSpLocks noChangeShapeType="1"/>
          </p:cNvCxnSpPr>
          <p:nvPr/>
        </p:nvCxnSpPr>
        <p:spPr bwMode="auto">
          <a:xfrm>
            <a:off x="5651500" y="5229225"/>
            <a:ext cx="865188" cy="0"/>
          </a:xfrm>
          <a:prstGeom prst="straightConnector1">
            <a:avLst/>
          </a:prstGeom>
          <a:noFill/>
          <a:ln w="9525" algn="ctr">
            <a:solidFill>
              <a:schemeClr val="tx1"/>
            </a:solidFill>
            <a:miter lim="800000"/>
            <a:headEnd type="arrow" w="med" len="med"/>
            <a:tailEnd/>
          </a:ln>
        </p:spPr>
      </p:cxnSp>
      <p:sp>
        <p:nvSpPr>
          <p:cNvPr id="28" name="Rectangle 11"/>
          <p:cNvSpPr>
            <a:spLocks noChangeArrowheads="1"/>
          </p:cNvSpPr>
          <p:nvPr/>
        </p:nvSpPr>
        <p:spPr bwMode="auto">
          <a:xfrm>
            <a:off x="1116013" y="1311151"/>
            <a:ext cx="2303836" cy="461665"/>
          </a:xfrm>
          <a:prstGeom prst="rect">
            <a:avLst/>
          </a:prstGeom>
          <a:noFill/>
          <a:ln w="9525">
            <a:noFill/>
            <a:miter lim="800000"/>
            <a:headEnd/>
            <a:tailEnd/>
          </a:ln>
          <a:effectLst/>
        </p:spPr>
        <p:txBody>
          <a:bodyPr wrap="none">
            <a:spAutoFit/>
          </a:bodyPr>
          <a:lstStyle/>
          <a:p>
            <a:r>
              <a:rPr lang="ja-JP" altLang="en-US" sz="2400" dirty="0"/>
              <a:t>例</a:t>
            </a:r>
            <a:r>
              <a:rPr lang="ja-JP" altLang="en-US" sz="2400" dirty="0" smtClean="0"/>
              <a:t>（はんだ不良）</a:t>
            </a:r>
            <a:endParaRPr lang="ja-JP" altLang="en-US"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31"/>
                                        </p:tgtEl>
                                        <p:attrNameLst>
                                          <p:attrName>style.visibility</p:attrName>
                                        </p:attrNameLst>
                                      </p:cBhvr>
                                      <p:to>
                                        <p:strVal val="visible"/>
                                      </p:to>
                                    </p:set>
                                    <p:animEffect transition="in" filter="fade">
                                      <p:cBhvr>
                                        <p:cTn id="7" dur="1000"/>
                                        <p:tgtEl>
                                          <p:spTgt spid="30731"/>
                                        </p:tgtEl>
                                      </p:cBhvr>
                                    </p:animEffect>
                                  </p:childTnLst>
                                </p:cTn>
                              </p:par>
                              <p:par>
                                <p:cTn id="8" presetID="10" presetClass="entr" presetSubtype="0" fill="hold" nodeType="withEffect">
                                  <p:stCondLst>
                                    <p:cond delay="0"/>
                                  </p:stCondLst>
                                  <p:childTnLst>
                                    <p:set>
                                      <p:cBhvr>
                                        <p:cTn id="9" dur="1" fill="hold">
                                          <p:stCondLst>
                                            <p:cond delay="0"/>
                                          </p:stCondLst>
                                        </p:cTn>
                                        <p:tgtEl>
                                          <p:spTgt spid="30732"/>
                                        </p:tgtEl>
                                        <p:attrNameLst>
                                          <p:attrName>style.visibility</p:attrName>
                                        </p:attrNameLst>
                                      </p:cBhvr>
                                      <p:to>
                                        <p:strVal val="visible"/>
                                      </p:to>
                                    </p:set>
                                    <p:animEffect transition="in" filter="fade">
                                      <p:cBhvr>
                                        <p:cTn id="10" dur="1000"/>
                                        <p:tgtEl>
                                          <p:spTgt spid="3073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726"/>
                                        </p:tgtEl>
                                        <p:attrNameLst>
                                          <p:attrName>style.visibility</p:attrName>
                                        </p:attrNameLst>
                                      </p:cBhvr>
                                      <p:to>
                                        <p:strVal val="visible"/>
                                      </p:to>
                                    </p:set>
                                    <p:animEffect transition="in" filter="fade">
                                      <p:cBhvr>
                                        <p:cTn id="13" dur="1000"/>
                                        <p:tgtEl>
                                          <p:spTgt spid="307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725"/>
                                        </p:tgtEl>
                                        <p:attrNameLst>
                                          <p:attrName>style.visibility</p:attrName>
                                        </p:attrNameLst>
                                      </p:cBhvr>
                                      <p:to>
                                        <p:strVal val="visible"/>
                                      </p:to>
                                    </p:set>
                                    <p:animEffect transition="in" filter="fade">
                                      <p:cBhvr>
                                        <p:cTn id="16" dur="1000"/>
                                        <p:tgtEl>
                                          <p:spTgt spid="30725"/>
                                        </p:tgtEl>
                                      </p:cBhvr>
                                    </p:animEffect>
                                  </p:childTnLst>
                                </p:cTn>
                              </p:par>
                              <p:par>
                                <p:cTn id="17" presetID="10" presetClass="entr" presetSubtype="0" fill="hold" nodeType="withEffect">
                                  <p:stCondLst>
                                    <p:cond delay="0"/>
                                  </p:stCondLst>
                                  <p:childTnLst>
                                    <p:set>
                                      <p:cBhvr>
                                        <p:cTn id="18" dur="1" fill="hold">
                                          <p:stCondLst>
                                            <p:cond delay="0"/>
                                          </p:stCondLst>
                                        </p:cTn>
                                        <p:tgtEl>
                                          <p:spTgt spid="30729"/>
                                        </p:tgtEl>
                                        <p:attrNameLst>
                                          <p:attrName>style.visibility</p:attrName>
                                        </p:attrNameLst>
                                      </p:cBhvr>
                                      <p:to>
                                        <p:strVal val="visible"/>
                                      </p:to>
                                    </p:set>
                                    <p:animEffect transition="in" filter="fade">
                                      <p:cBhvr>
                                        <p:cTn id="19" dur="1000"/>
                                        <p:tgtEl>
                                          <p:spTgt spid="30729"/>
                                        </p:tgtEl>
                                      </p:cBhvr>
                                    </p:animEffect>
                                  </p:childTnLst>
                                </p:cTn>
                              </p:par>
                              <p:par>
                                <p:cTn id="20" presetID="10" presetClass="entr" presetSubtype="0" fill="hold" nodeType="withEffect">
                                  <p:stCondLst>
                                    <p:cond delay="0"/>
                                  </p:stCondLst>
                                  <p:childTnLst>
                                    <p:set>
                                      <p:cBhvr>
                                        <p:cTn id="21" dur="1" fill="hold">
                                          <p:stCondLst>
                                            <p:cond delay="0"/>
                                          </p:stCondLst>
                                        </p:cTn>
                                        <p:tgtEl>
                                          <p:spTgt spid="30730"/>
                                        </p:tgtEl>
                                        <p:attrNameLst>
                                          <p:attrName>style.visibility</p:attrName>
                                        </p:attrNameLst>
                                      </p:cBhvr>
                                      <p:to>
                                        <p:strVal val="visible"/>
                                      </p:to>
                                    </p:set>
                                    <p:animEffect transition="in" filter="fade">
                                      <p:cBhvr>
                                        <p:cTn id="22" dur="1000"/>
                                        <p:tgtEl>
                                          <p:spTgt spid="3073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727"/>
                                        </p:tgtEl>
                                        <p:attrNameLst>
                                          <p:attrName>style.visibility</p:attrName>
                                        </p:attrNameLst>
                                      </p:cBhvr>
                                      <p:to>
                                        <p:strVal val="visible"/>
                                      </p:to>
                                    </p:set>
                                    <p:animEffect transition="in" filter="fade">
                                      <p:cBhvr>
                                        <p:cTn id="25" dur="1000"/>
                                        <p:tgtEl>
                                          <p:spTgt spid="3072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0724"/>
                                        </p:tgtEl>
                                        <p:attrNameLst>
                                          <p:attrName>style.visibility</p:attrName>
                                        </p:attrNameLst>
                                      </p:cBhvr>
                                      <p:to>
                                        <p:strVal val="visible"/>
                                      </p:to>
                                    </p:set>
                                    <p:animEffect transition="in" filter="fade">
                                      <p:cBhvr>
                                        <p:cTn id="28" dur="1000"/>
                                        <p:tgtEl>
                                          <p:spTgt spid="3072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6887"/>
                                        </p:tgtEl>
                                        <p:attrNameLst>
                                          <p:attrName>style.visibility</p:attrName>
                                        </p:attrNameLst>
                                      </p:cBhvr>
                                      <p:to>
                                        <p:strVal val="visible"/>
                                      </p:to>
                                    </p:set>
                                    <p:animEffect transition="in" filter="fade">
                                      <p:cBhvr>
                                        <p:cTn id="33" dur="500"/>
                                        <p:tgtEl>
                                          <p:spTgt spid="36887"/>
                                        </p:tgtEl>
                                      </p:cBhvr>
                                    </p:animEffect>
                                  </p:childTnLst>
                                </p:cTn>
                              </p:par>
                              <p:par>
                                <p:cTn id="34" presetID="10" presetClass="entr" presetSubtype="0" fill="hold" nodeType="withEffect">
                                  <p:stCondLst>
                                    <p:cond delay="0"/>
                                  </p:stCondLst>
                                  <p:childTnLst>
                                    <p:set>
                                      <p:cBhvr>
                                        <p:cTn id="35" dur="1" fill="hold">
                                          <p:stCondLst>
                                            <p:cond delay="0"/>
                                          </p:stCondLst>
                                        </p:cTn>
                                        <p:tgtEl>
                                          <p:spTgt spid="36879"/>
                                        </p:tgtEl>
                                        <p:attrNameLst>
                                          <p:attrName>style.visibility</p:attrName>
                                        </p:attrNameLst>
                                      </p:cBhvr>
                                      <p:to>
                                        <p:strVal val="visible"/>
                                      </p:to>
                                    </p:set>
                                    <p:animEffect transition="in" filter="fade">
                                      <p:cBhvr>
                                        <p:cTn id="36" dur="500"/>
                                        <p:tgtEl>
                                          <p:spTgt spid="3687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6882"/>
                                        </p:tgtEl>
                                        <p:attrNameLst>
                                          <p:attrName>style.visibility</p:attrName>
                                        </p:attrNameLst>
                                      </p:cBhvr>
                                      <p:to>
                                        <p:strVal val="visible"/>
                                      </p:to>
                                    </p:set>
                                    <p:animEffect transition="in" filter="fade">
                                      <p:cBhvr>
                                        <p:cTn id="41" dur="500"/>
                                        <p:tgtEl>
                                          <p:spTgt spid="3688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6883"/>
                                        </p:tgtEl>
                                        <p:attrNameLst>
                                          <p:attrName>style.visibility</p:attrName>
                                        </p:attrNameLst>
                                      </p:cBhvr>
                                      <p:to>
                                        <p:strVal val="visible"/>
                                      </p:to>
                                    </p:set>
                                    <p:animEffect transition="in" filter="fade">
                                      <p:cBhvr>
                                        <p:cTn id="44" dur="500"/>
                                        <p:tgtEl>
                                          <p:spTgt spid="3688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6881"/>
                                        </p:tgtEl>
                                        <p:attrNameLst>
                                          <p:attrName>style.visibility</p:attrName>
                                        </p:attrNameLst>
                                      </p:cBhvr>
                                      <p:to>
                                        <p:strVal val="visible"/>
                                      </p:to>
                                    </p:set>
                                    <p:animEffect transition="in" filter="fade">
                                      <p:cBhvr>
                                        <p:cTn id="49" dur="500"/>
                                        <p:tgtEl>
                                          <p:spTgt spid="36881"/>
                                        </p:tgtEl>
                                      </p:cBhvr>
                                    </p:animEffect>
                                  </p:childTnLst>
                                </p:cTn>
                              </p:par>
                              <p:par>
                                <p:cTn id="50" presetID="10" presetClass="entr" presetSubtype="0" fill="hold" nodeType="withEffect">
                                  <p:stCondLst>
                                    <p:cond delay="0"/>
                                  </p:stCondLst>
                                  <p:childTnLst>
                                    <p:set>
                                      <p:cBhvr>
                                        <p:cTn id="51" dur="1" fill="hold">
                                          <p:stCondLst>
                                            <p:cond delay="0"/>
                                          </p:stCondLst>
                                        </p:cTn>
                                        <p:tgtEl>
                                          <p:spTgt spid="36877"/>
                                        </p:tgtEl>
                                        <p:attrNameLst>
                                          <p:attrName>style.visibility</p:attrName>
                                        </p:attrNameLst>
                                      </p:cBhvr>
                                      <p:to>
                                        <p:strVal val="visible"/>
                                      </p:to>
                                    </p:set>
                                    <p:animEffect transition="in" filter="fade">
                                      <p:cBhvr>
                                        <p:cTn id="52" dur="500"/>
                                        <p:tgtEl>
                                          <p:spTgt spid="3687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880"/>
                                        </p:tgtEl>
                                        <p:attrNameLst>
                                          <p:attrName>style.visibility</p:attrName>
                                        </p:attrNameLst>
                                      </p:cBhvr>
                                      <p:to>
                                        <p:strVal val="visible"/>
                                      </p:to>
                                    </p:set>
                                    <p:animEffect transition="in" filter="fade">
                                      <p:cBhvr>
                                        <p:cTn id="57" dur="500"/>
                                        <p:tgtEl>
                                          <p:spTgt spid="36880"/>
                                        </p:tgtEl>
                                      </p:cBhvr>
                                    </p:animEffect>
                                  </p:childTnLst>
                                </p:cTn>
                              </p:par>
                              <p:par>
                                <p:cTn id="58" presetID="10" presetClass="entr" presetSubtype="0" fill="hold"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6890"/>
                                        </p:tgtEl>
                                        <p:attrNameLst>
                                          <p:attrName>style.visibility</p:attrName>
                                        </p:attrNameLst>
                                      </p:cBhvr>
                                      <p:to>
                                        <p:strVal val="visible"/>
                                      </p:to>
                                    </p:set>
                                    <p:animEffect transition="in" filter="fade">
                                      <p:cBhvr>
                                        <p:cTn id="65" dur="500"/>
                                        <p:tgtEl>
                                          <p:spTgt spid="36890"/>
                                        </p:tgtEl>
                                      </p:cBhvr>
                                    </p:animEffect>
                                  </p:childTnLst>
                                </p:cTn>
                              </p:par>
                              <p:par>
                                <p:cTn id="66" presetID="10" presetClass="entr" presetSubtype="0" fill="hold" nodeType="withEffect">
                                  <p:stCondLst>
                                    <p:cond delay="0"/>
                                  </p:stCondLst>
                                  <p:childTnLst>
                                    <p:set>
                                      <p:cBhvr>
                                        <p:cTn id="67" dur="1" fill="hold">
                                          <p:stCondLst>
                                            <p:cond delay="0"/>
                                          </p:stCondLst>
                                        </p:cTn>
                                        <p:tgtEl>
                                          <p:spTgt spid="36889"/>
                                        </p:tgtEl>
                                        <p:attrNameLst>
                                          <p:attrName>style.visibility</p:attrName>
                                        </p:attrNameLst>
                                      </p:cBhvr>
                                      <p:to>
                                        <p:strVal val="visible"/>
                                      </p:to>
                                    </p:set>
                                    <p:animEffect transition="in" filter="fade">
                                      <p:cBhvr>
                                        <p:cTn id="68" dur="500"/>
                                        <p:tgtEl>
                                          <p:spTgt spid="36889"/>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6885"/>
                                        </p:tgtEl>
                                        <p:attrNameLst>
                                          <p:attrName>style.visibility</p:attrName>
                                        </p:attrNameLst>
                                      </p:cBhvr>
                                      <p:to>
                                        <p:strVal val="visible"/>
                                      </p:to>
                                    </p:set>
                                    <p:animEffect transition="in" filter="fade">
                                      <p:cBhvr>
                                        <p:cTn id="73" dur="500"/>
                                        <p:tgtEl>
                                          <p:spTgt spid="36885"/>
                                        </p:tgtEl>
                                      </p:cBhvr>
                                    </p:animEffect>
                                  </p:childTnLst>
                                </p:cTn>
                              </p:par>
                              <p:par>
                                <p:cTn id="74" presetID="10" presetClass="entr" presetSubtype="0" fill="hold" nodeType="withEffect">
                                  <p:stCondLst>
                                    <p:cond delay="0"/>
                                  </p:stCondLst>
                                  <p:childTnLst>
                                    <p:set>
                                      <p:cBhvr>
                                        <p:cTn id="75" dur="1" fill="hold">
                                          <p:stCondLst>
                                            <p:cond delay="0"/>
                                          </p:stCondLst>
                                        </p:cTn>
                                        <p:tgtEl>
                                          <p:spTgt spid="36884"/>
                                        </p:tgtEl>
                                        <p:attrNameLst>
                                          <p:attrName>style.visibility</p:attrName>
                                        </p:attrNameLst>
                                      </p:cBhvr>
                                      <p:to>
                                        <p:strVal val="visible"/>
                                      </p:to>
                                    </p:set>
                                    <p:animEffect transition="in" filter="fade">
                                      <p:cBhvr>
                                        <p:cTn id="76" dur="500"/>
                                        <p:tgtEl>
                                          <p:spTgt spid="36884"/>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6888"/>
                                        </p:tgtEl>
                                        <p:attrNameLst>
                                          <p:attrName>style.visibility</p:attrName>
                                        </p:attrNameLst>
                                      </p:cBhvr>
                                      <p:to>
                                        <p:strVal val="visible"/>
                                      </p:to>
                                    </p:set>
                                    <p:animEffect transition="in" filter="fade">
                                      <p:cBhvr>
                                        <p:cTn id="81" dur="500"/>
                                        <p:tgtEl>
                                          <p:spTgt spid="36888"/>
                                        </p:tgtEl>
                                      </p:cBhvr>
                                    </p:animEffect>
                                  </p:childTnLst>
                                </p:cTn>
                              </p:par>
                              <p:par>
                                <p:cTn id="82" presetID="10" presetClass="entr" presetSubtype="0" fill="hold" nodeType="withEffect">
                                  <p:stCondLst>
                                    <p:cond delay="0"/>
                                  </p:stCondLst>
                                  <p:childTnLst>
                                    <p:set>
                                      <p:cBhvr>
                                        <p:cTn id="83" dur="1" fill="hold">
                                          <p:stCondLst>
                                            <p:cond delay="0"/>
                                          </p:stCondLst>
                                        </p:cTn>
                                        <p:tgtEl>
                                          <p:spTgt spid="36886"/>
                                        </p:tgtEl>
                                        <p:attrNameLst>
                                          <p:attrName>style.visibility</p:attrName>
                                        </p:attrNameLst>
                                      </p:cBhvr>
                                      <p:to>
                                        <p:strVal val="visible"/>
                                      </p:to>
                                    </p:set>
                                    <p:animEffect transition="in" filter="fade">
                                      <p:cBhvr>
                                        <p:cTn id="84" dur="500"/>
                                        <p:tgtEl>
                                          <p:spTgt spid="36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25" grpId="0"/>
      <p:bldP spid="30726" grpId="0"/>
      <p:bldP spid="30727" grpId="0"/>
      <p:bldP spid="36880" grpId="0"/>
      <p:bldP spid="36881" grpId="0"/>
      <p:bldP spid="36883" grpId="0"/>
      <p:bldP spid="36885" grpId="0"/>
      <p:bldP spid="36887" grpId="0"/>
      <p:bldP spid="36888" grpId="0"/>
      <p:bldP spid="3689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ja-JP" altLang="en-US" smtClean="0">
                <a:solidFill>
                  <a:srgbClr val="0070C0"/>
                </a:solidFill>
                <a:latin typeface="ＭＳ Ｐゴシック" charset="-128"/>
              </a:rPr>
              <a:t>ヒストグラム</a:t>
            </a:r>
          </a:p>
        </p:txBody>
      </p:sp>
      <p:sp>
        <p:nvSpPr>
          <p:cNvPr id="31747" name="コンテンツ プレースホルダ 2"/>
          <p:cNvSpPr>
            <a:spLocks noGrp="1"/>
          </p:cNvSpPr>
          <p:nvPr>
            <p:ph sz="quarter" idx="1"/>
          </p:nvPr>
        </p:nvSpPr>
        <p:spPr>
          <a:xfrm>
            <a:off x="1066800" y="1341438"/>
            <a:ext cx="7105650" cy="1439862"/>
          </a:xfrm>
        </p:spPr>
        <p:txBody>
          <a:bodyPr/>
          <a:lstStyle/>
          <a:p>
            <a:pPr>
              <a:buClr>
                <a:schemeClr val="tx2"/>
              </a:buClr>
              <a:buFont typeface="Wingdings" pitchFamily="2" charset="2"/>
              <a:buChar char="l"/>
            </a:pPr>
            <a:r>
              <a:rPr lang="ja-JP" altLang="ja-JP" sz="2800" dirty="0" smtClean="0">
                <a:latin typeface="HG丸ｺﾞｼｯｸM-PRO" pitchFamily="50" charset="-128"/>
                <a:ea typeface="HG丸ｺﾞｼｯｸM-PRO" pitchFamily="50" charset="-128"/>
              </a:rPr>
              <a:t>縦軸に</a:t>
            </a:r>
            <a:r>
              <a:rPr lang="ja-JP" altLang="ja-JP" sz="2800" dirty="0" smtClean="0">
                <a:solidFill>
                  <a:srgbClr val="FF0000"/>
                </a:solidFill>
                <a:latin typeface="HG丸ｺﾞｼｯｸM-PRO" pitchFamily="50" charset="-128"/>
                <a:ea typeface="HG丸ｺﾞｼｯｸM-PRO" pitchFamily="50" charset="-128"/>
              </a:rPr>
              <a:t>度数</a:t>
            </a:r>
            <a:r>
              <a:rPr lang="ja-JP" altLang="en-US" sz="2800" dirty="0" smtClean="0">
                <a:latin typeface="HG丸ｺﾞｼｯｸM-PRO" pitchFamily="50" charset="-128"/>
                <a:ea typeface="HG丸ｺﾞｼｯｸM-PRO" pitchFamily="50" charset="-128"/>
              </a:rPr>
              <a:t>，</a:t>
            </a:r>
            <a:r>
              <a:rPr lang="ja-JP" altLang="ja-JP" sz="2800" dirty="0" smtClean="0">
                <a:latin typeface="HG丸ｺﾞｼｯｸM-PRO" pitchFamily="50" charset="-128"/>
                <a:ea typeface="HG丸ｺﾞｼｯｸM-PRO" pitchFamily="50" charset="-128"/>
              </a:rPr>
              <a:t>横軸に</a:t>
            </a:r>
            <a:r>
              <a:rPr lang="ja-JP" altLang="en-US" sz="2800" dirty="0" smtClean="0">
                <a:latin typeface="HG丸ｺﾞｼｯｸM-PRO" pitchFamily="50" charset="-128"/>
                <a:ea typeface="HG丸ｺﾞｼｯｸM-PRO" pitchFamily="50" charset="-128"/>
              </a:rPr>
              <a:t>測定データの</a:t>
            </a:r>
            <a:r>
              <a:rPr lang="ja-JP" altLang="en-US" sz="2800" dirty="0" smtClean="0">
                <a:solidFill>
                  <a:srgbClr val="FF0000"/>
                </a:solidFill>
                <a:latin typeface="HG丸ｺﾞｼｯｸM-PRO" pitchFamily="50" charset="-128"/>
                <a:ea typeface="HG丸ｺﾞｼｯｸM-PRO" pitchFamily="50" charset="-128"/>
              </a:rPr>
              <a:t>階級</a:t>
            </a:r>
            <a:r>
              <a:rPr lang="ja-JP" altLang="en-US" sz="2800" dirty="0" smtClean="0">
                <a:latin typeface="HG丸ｺﾞｼｯｸM-PRO" pitchFamily="50" charset="-128"/>
                <a:ea typeface="HG丸ｺﾞｼｯｸM-PRO" pitchFamily="50" charset="-128"/>
              </a:rPr>
              <a:t>を</a:t>
            </a:r>
            <a:r>
              <a:rPr lang="ja-JP" altLang="ja-JP" sz="2800" dirty="0" smtClean="0">
                <a:latin typeface="HG丸ｺﾞｼｯｸM-PRO" pitchFamily="50" charset="-128"/>
                <a:ea typeface="HG丸ｺﾞｼｯｸM-PRO" pitchFamily="50" charset="-128"/>
              </a:rPr>
              <a:t>とった</a:t>
            </a:r>
            <a:r>
              <a:rPr lang="ja-JP" altLang="ja-JP" sz="2800" dirty="0" smtClean="0">
                <a:solidFill>
                  <a:srgbClr val="FF0000"/>
                </a:solidFill>
                <a:latin typeface="HG丸ｺﾞｼｯｸM-PRO" pitchFamily="50" charset="-128"/>
                <a:ea typeface="HG丸ｺﾞｼｯｸM-PRO" pitchFamily="50" charset="-128"/>
              </a:rPr>
              <a:t>棒</a:t>
            </a:r>
            <a:r>
              <a:rPr lang="ja-JP" altLang="en-US" sz="2800" dirty="0" smtClean="0">
                <a:solidFill>
                  <a:srgbClr val="FF0000"/>
                </a:solidFill>
                <a:latin typeface="HG丸ｺﾞｼｯｸM-PRO" pitchFamily="50" charset="-128"/>
                <a:ea typeface="HG丸ｺﾞｼｯｸM-PRO" pitchFamily="50" charset="-128"/>
              </a:rPr>
              <a:t>グラフ</a:t>
            </a:r>
            <a:r>
              <a:rPr lang="ja-JP" altLang="ja-JP" sz="2800" dirty="0" smtClean="0">
                <a:latin typeface="HG丸ｺﾞｼｯｸM-PRO" pitchFamily="50" charset="-128"/>
                <a:ea typeface="HG丸ｺﾞｼｯｸM-PRO" pitchFamily="50" charset="-128"/>
              </a:rPr>
              <a:t>の一種</a:t>
            </a:r>
            <a:endParaRPr lang="ja-JP" altLang="en-US" sz="2800" dirty="0" smtClean="0">
              <a:latin typeface="HG丸ｺﾞｼｯｸM-PRO" pitchFamily="50" charset="-128"/>
              <a:ea typeface="HG丸ｺﾞｼｯｸM-PRO" pitchFamily="50" charset="-128"/>
            </a:endParaRPr>
          </a:p>
        </p:txBody>
      </p:sp>
      <p:graphicFrame>
        <p:nvGraphicFramePr>
          <p:cNvPr id="31749" name="Object 5"/>
          <p:cNvGraphicFramePr>
            <a:graphicFrameLocks noChangeAspect="1"/>
          </p:cNvGraphicFramePr>
          <p:nvPr/>
        </p:nvGraphicFramePr>
        <p:xfrm>
          <a:off x="1406525" y="2349500"/>
          <a:ext cx="6694488" cy="4508500"/>
        </p:xfrm>
        <a:graphic>
          <a:graphicData uri="http://schemas.openxmlformats.org/presentationml/2006/ole">
            <p:oleObj spid="_x0000_s31749" name="グラフ" r:id="rId4" imgW="3933825" imgH="4057802" progId="MSGraph.Chart.8">
              <p:embed followColorScheme="full"/>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9685" name="Object 5"/>
          <p:cNvGraphicFramePr>
            <a:graphicFrameLocks noChangeAspect="1"/>
          </p:cNvGraphicFramePr>
          <p:nvPr/>
        </p:nvGraphicFramePr>
        <p:xfrm>
          <a:off x="1406525" y="2349500"/>
          <a:ext cx="3309938" cy="2228850"/>
        </p:xfrm>
        <a:graphic>
          <a:graphicData uri="http://schemas.openxmlformats.org/presentationml/2006/ole">
            <p:oleObj spid="_x0000_s199685" name="グラフ" r:id="rId4" imgW="3933825" imgH="4057802" progId="MSGraph.Chart.8">
              <p:embed followColorScheme="full"/>
            </p:oleObj>
          </a:graphicData>
        </a:graphic>
      </p:graphicFrame>
      <p:sp>
        <p:nvSpPr>
          <p:cNvPr id="199682" name="タイトル 1"/>
          <p:cNvSpPr>
            <a:spLocks noGrp="1"/>
          </p:cNvSpPr>
          <p:nvPr>
            <p:ph type="title" idx="4294967295"/>
          </p:nvPr>
        </p:nvSpPr>
        <p:spPr/>
        <p:txBody>
          <a:bodyPr/>
          <a:lstStyle/>
          <a:p>
            <a:r>
              <a:rPr lang="ja-JP" altLang="en-US" smtClean="0">
                <a:solidFill>
                  <a:srgbClr val="0070C0"/>
                </a:solidFill>
                <a:latin typeface="ＭＳ Ｐゴシック" charset="-128"/>
              </a:rPr>
              <a:t>ヒストグラム</a:t>
            </a:r>
          </a:p>
        </p:txBody>
      </p:sp>
      <p:sp>
        <p:nvSpPr>
          <p:cNvPr id="199684" name="コンテンツ プレースホルダ 2"/>
          <p:cNvSpPr>
            <a:spLocks/>
          </p:cNvSpPr>
          <p:nvPr/>
        </p:nvSpPr>
        <p:spPr bwMode="auto">
          <a:xfrm>
            <a:off x="1066800" y="1341438"/>
            <a:ext cx="7772400" cy="1031875"/>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ja-JP" sz="2800" dirty="0">
                <a:latin typeface="HG丸ｺﾞｼｯｸM-PRO" pitchFamily="50" charset="-128"/>
                <a:ea typeface="HG丸ｺﾞｼｯｸM-PRO" pitchFamily="50" charset="-128"/>
              </a:rPr>
              <a:t>ヒストグラムの</a:t>
            </a:r>
            <a:r>
              <a:rPr lang="ja-JP" altLang="ja-JP" sz="2800" dirty="0">
                <a:solidFill>
                  <a:srgbClr val="FF0000"/>
                </a:solidFill>
                <a:latin typeface="HG丸ｺﾞｼｯｸM-PRO" pitchFamily="50" charset="-128"/>
                <a:ea typeface="HG丸ｺﾞｼｯｸM-PRO" pitchFamily="50" charset="-128"/>
              </a:rPr>
              <a:t>形</a:t>
            </a:r>
            <a:r>
              <a:rPr lang="ja-JP" altLang="ja-JP" sz="2800" dirty="0" smtClean="0">
                <a:latin typeface="HG丸ｺﾞｼｯｸM-PRO" pitchFamily="50" charset="-128"/>
                <a:ea typeface="HG丸ｺﾞｼｯｸM-PRO" pitchFamily="50" charset="-128"/>
              </a:rPr>
              <a:t>から</a:t>
            </a:r>
            <a:r>
              <a:rPr lang="ja-JP" altLang="en-US" sz="2800" dirty="0" smtClean="0">
                <a:latin typeface="HG丸ｺﾞｼｯｸM-PRO" pitchFamily="50" charset="-128"/>
                <a:ea typeface="HG丸ｺﾞｼｯｸM-PRO" pitchFamily="50" charset="-128"/>
              </a:rPr>
              <a:t>，</a:t>
            </a:r>
            <a:r>
              <a:rPr lang="ja-JP" altLang="ja-JP" sz="2800" dirty="0" smtClean="0">
                <a:latin typeface="HG丸ｺﾞｼｯｸM-PRO" pitchFamily="50" charset="-128"/>
                <a:ea typeface="HG丸ｺﾞｼｯｸM-PRO" pitchFamily="50" charset="-128"/>
              </a:rPr>
              <a:t>データ</a:t>
            </a:r>
            <a:r>
              <a:rPr lang="ja-JP" altLang="ja-JP" sz="2800" dirty="0">
                <a:latin typeface="HG丸ｺﾞｼｯｸM-PRO" pitchFamily="50" charset="-128"/>
                <a:ea typeface="HG丸ｺﾞｼｯｸM-PRO" pitchFamily="50" charset="-128"/>
              </a:rPr>
              <a:t>の</a:t>
            </a:r>
            <a:r>
              <a:rPr lang="ja-JP" altLang="ja-JP" sz="2800" dirty="0">
                <a:solidFill>
                  <a:srgbClr val="FF0000"/>
                </a:solidFill>
                <a:latin typeface="HG丸ｺﾞｼｯｸM-PRO" pitchFamily="50" charset="-128"/>
                <a:ea typeface="HG丸ｺﾞｼｯｸM-PRO" pitchFamily="50" charset="-128"/>
              </a:rPr>
              <a:t>分布状況</a:t>
            </a:r>
            <a:r>
              <a:rPr lang="ja-JP" altLang="ja-JP" sz="2800" dirty="0">
                <a:latin typeface="HG丸ｺﾞｼｯｸM-PRO" pitchFamily="50" charset="-128"/>
                <a:ea typeface="HG丸ｺﾞｼｯｸM-PRO" pitchFamily="50" charset="-128"/>
              </a:rPr>
              <a:t>を</a:t>
            </a:r>
            <a:r>
              <a:rPr lang="ja-JP" altLang="ja-JP" sz="2800" dirty="0">
                <a:solidFill>
                  <a:srgbClr val="FF0000"/>
                </a:solidFill>
                <a:latin typeface="HG丸ｺﾞｼｯｸM-PRO" pitchFamily="50" charset="-128"/>
                <a:ea typeface="HG丸ｺﾞｼｯｸM-PRO" pitchFamily="50" charset="-128"/>
              </a:rPr>
              <a:t>視覚的</a:t>
            </a:r>
            <a:r>
              <a:rPr lang="ja-JP" altLang="ja-JP" sz="2800" dirty="0">
                <a:latin typeface="HG丸ｺﾞｼｯｸM-PRO" pitchFamily="50" charset="-128"/>
                <a:ea typeface="HG丸ｺﾞｼｯｸM-PRO" pitchFamily="50" charset="-128"/>
              </a:rPr>
              <a:t>に</a:t>
            </a:r>
            <a:r>
              <a:rPr lang="ja-JP" altLang="en-US" sz="2800" dirty="0">
                <a:latin typeface="HG丸ｺﾞｼｯｸM-PRO" pitchFamily="50" charset="-128"/>
                <a:ea typeface="HG丸ｺﾞｼｯｸM-PRO" pitchFamily="50" charset="-128"/>
              </a:rPr>
              <a:t>確認</a:t>
            </a:r>
            <a:r>
              <a:rPr lang="ja-JP" altLang="ja-JP" sz="2800" dirty="0">
                <a:latin typeface="HG丸ｺﾞｼｯｸM-PRO" pitchFamily="50" charset="-128"/>
                <a:ea typeface="HG丸ｺﾞｼｯｸM-PRO" pitchFamily="50" charset="-128"/>
              </a:rPr>
              <a:t>するために</a:t>
            </a:r>
            <a:r>
              <a:rPr lang="ja-JP" altLang="en-US" sz="2800" dirty="0">
                <a:latin typeface="HG丸ｺﾞｼｯｸM-PRO" pitchFamily="50" charset="-128"/>
                <a:ea typeface="HG丸ｺﾞｼｯｸM-PRO" pitchFamily="50" charset="-128"/>
              </a:rPr>
              <a:t>使用</a:t>
            </a:r>
            <a:r>
              <a:rPr lang="ja-JP" altLang="en-US" sz="2800" dirty="0" smtClean="0">
                <a:latin typeface="HG丸ｺﾞｼｯｸM-PRO" pitchFamily="50" charset="-128"/>
                <a:ea typeface="HG丸ｺﾞｼｯｸM-PRO" pitchFamily="50" charset="-128"/>
              </a:rPr>
              <a:t>する。</a:t>
            </a:r>
            <a:endParaRPr lang="en-US" altLang="ja-JP" sz="2800" dirty="0">
              <a:latin typeface="HG丸ｺﾞｼｯｸM-PRO" pitchFamily="50" charset="-128"/>
              <a:ea typeface="HG丸ｺﾞｼｯｸM-PRO" pitchFamily="50" charset="-128"/>
            </a:endParaRPr>
          </a:p>
        </p:txBody>
      </p:sp>
      <p:graphicFrame>
        <p:nvGraphicFramePr>
          <p:cNvPr id="199686" name="Object 6"/>
          <p:cNvGraphicFramePr>
            <a:graphicFrameLocks noChangeAspect="1"/>
          </p:cNvGraphicFramePr>
          <p:nvPr/>
        </p:nvGraphicFramePr>
        <p:xfrm>
          <a:off x="4787900" y="2276475"/>
          <a:ext cx="3309938" cy="2228850"/>
        </p:xfrm>
        <a:graphic>
          <a:graphicData uri="http://schemas.openxmlformats.org/presentationml/2006/ole">
            <p:oleObj spid="_x0000_s199686" name="グラフ" r:id="rId5" imgW="3933825" imgH="4057802" progId="MSGraph.Chart.8">
              <p:embed followColorScheme="full"/>
            </p:oleObj>
          </a:graphicData>
        </a:graphic>
      </p:graphicFrame>
      <p:graphicFrame>
        <p:nvGraphicFramePr>
          <p:cNvPr id="199687" name="Object 7"/>
          <p:cNvGraphicFramePr>
            <a:graphicFrameLocks noChangeAspect="1"/>
          </p:cNvGraphicFramePr>
          <p:nvPr/>
        </p:nvGraphicFramePr>
        <p:xfrm>
          <a:off x="1403350" y="4584700"/>
          <a:ext cx="3309938" cy="2228850"/>
        </p:xfrm>
        <a:graphic>
          <a:graphicData uri="http://schemas.openxmlformats.org/presentationml/2006/ole">
            <p:oleObj spid="_x0000_s199687" name="グラフ" r:id="rId6" imgW="3924300" imgH="4057802" progId="MSGraph.Chart.8">
              <p:embed followColorScheme="full"/>
            </p:oleObj>
          </a:graphicData>
        </a:graphic>
      </p:graphicFrame>
      <p:graphicFrame>
        <p:nvGraphicFramePr>
          <p:cNvPr id="199688" name="Object 8"/>
          <p:cNvGraphicFramePr>
            <a:graphicFrameLocks noChangeAspect="1"/>
          </p:cNvGraphicFramePr>
          <p:nvPr/>
        </p:nvGraphicFramePr>
        <p:xfrm>
          <a:off x="4787900" y="4584700"/>
          <a:ext cx="3309938" cy="2228850"/>
        </p:xfrm>
        <a:graphic>
          <a:graphicData uri="http://schemas.openxmlformats.org/presentationml/2006/ole">
            <p:oleObj spid="_x0000_s199688" name="グラフ" r:id="rId7" imgW="3924300" imgH="4057802" progId="MSGraph.Chart.8">
              <p:embed followColorScheme="full"/>
            </p:oleObj>
          </a:graphicData>
        </a:graphic>
      </p:graphicFrame>
      <p:sp>
        <p:nvSpPr>
          <p:cNvPr id="8" name="角丸四角形吹き出し 7"/>
          <p:cNvSpPr/>
          <p:nvPr/>
        </p:nvSpPr>
        <p:spPr bwMode="auto">
          <a:xfrm>
            <a:off x="3563888" y="2348880"/>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バランスのとれた状態</a:t>
            </a:r>
          </a:p>
        </p:txBody>
      </p:sp>
      <p:sp>
        <p:nvSpPr>
          <p:cNvPr id="9" name="角丸四角形吹き出し 8"/>
          <p:cNvSpPr/>
          <p:nvPr/>
        </p:nvSpPr>
        <p:spPr bwMode="auto">
          <a:xfrm>
            <a:off x="7020272" y="2348880"/>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左に偏った状態</a:t>
            </a:r>
          </a:p>
        </p:txBody>
      </p:sp>
      <p:sp>
        <p:nvSpPr>
          <p:cNvPr id="10" name="角丸四角形吹き出し 9"/>
          <p:cNvSpPr/>
          <p:nvPr/>
        </p:nvSpPr>
        <p:spPr bwMode="auto">
          <a:xfrm>
            <a:off x="3779912" y="4581128"/>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極大が２ヶ所ある状態</a:t>
            </a:r>
          </a:p>
        </p:txBody>
      </p:sp>
      <p:sp>
        <p:nvSpPr>
          <p:cNvPr id="11" name="角丸四角形吹き出し 10"/>
          <p:cNvSpPr/>
          <p:nvPr/>
        </p:nvSpPr>
        <p:spPr bwMode="auto">
          <a:xfrm>
            <a:off x="7020272" y="4581128"/>
            <a:ext cx="1224136" cy="432048"/>
          </a:xfrm>
          <a:prstGeom prst="wedgeRoundRectCallout">
            <a:avLst>
              <a:gd name="adj1" fmla="val -45525"/>
              <a:gd name="adj2" fmla="val 121290"/>
              <a:gd name="adj3" fmla="val 1666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1050" dirty="0" smtClean="0">
                <a:ea typeface="ＭＳ Ｐゴシック" pitchFamily="50" charset="-128"/>
              </a:rPr>
              <a:t>ばらついている</a:t>
            </a:r>
            <a:endParaRPr lang="en-US" altLang="ja-JP" sz="1050" dirty="0" smtClean="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Arial Narrow" pitchFamily="34" charset="0"/>
                <a:ea typeface="ＭＳ Ｐゴシック" pitchFamily="50" charset="-128"/>
              </a:rPr>
              <a:t>状態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9684"/>
                                        </p:tgtEl>
                                        <p:attrNameLst>
                                          <p:attrName>style.visibility</p:attrName>
                                        </p:attrNameLst>
                                      </p:cBhvr>
                                      <p:to>
                                        <p:strVal val="visible"/>
                                      </p:to>
                                    </p:set>
                                    <p:animEffect transition="in" filter="fade">
                                      <p:cBhvr>
                                        <p:cTn id="7" dur="500"/>
                                        <p:tgtEl>
                                          <p:spTgt spid="19968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p:bldP spid="8" grpId="0" animBg="1"/>
      <p:bldP spid="9" grpId="0" animBg="1"/>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mtClean="0">
                <a:solidFill>
                  <a:srgbClr val="0070C0"/>
                </a:solidFill>
                <a:latin typeface="ＭＳ Ｐゴシック" charset="-128"/>
              </a:rPr>
              <a:t>ヒストグラム</a:t>
            </a:r>
          </a:p>
        </p:txBody>
      </p:sp>
      <p:sp>
        <p:nvSpPr>
          <p:cNvPr id="32773" name="コンテンツ プレースホルダ 2"/>
          <p:cNvSpPr>
            <a:spLocks/>
          </p:cNvSpPr>
          <p:nvPr/>
        </p:nvSpPr>
        <p:spPr bwMode="auto">
          <a:xfrm>
            <a:off x="1066800" y="1341438"/>
            <a:ext cx="7466013"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smtClean="0">
                <a:solidFill>
                  <a:srgbClr val="FF0000"/>
                </a:solidFill>
                <a:latin typeface="HG丸ｺﾞｼｯｸM-PRO" pitchFamily="50" charset="-128"/>
                <a:ea typeface="HG丸ｺﾞｼｯｸM-PRO" pitchFamily="50" charset="-128"/>
              </a:rPr>
              <a:t>中心値</a:t>
            </a:r>
            <a:r>
              <a:rPr lang="ja-JP" altLang="en-US" sz="2800" dirty="0" smtClean="0">
                <a:latin typeface="HG丸ｺﾞｼｯｸM-PRO" pitchFamily="50" charset="-128"/>
                <a:ea typeface="HG丸ｺﾞｼｯｸM-PRO" pitchFamily="50" charset="-128"/>
              </a:rPr>
              <a:t>，</a:t>
            </a:r>
            <a:r>
              <a:rPr lang="ja-JP" altLang="en-US" sz="2800" dirty="0" smtClean="0">
                <a:solidFill>
                  <a:srgbClr val="FF0000"/>
                </a:solidFill>
                <a:latin typeface="HG丸ｺﾞｼｯｸM-PRO" pitchFamily="50" charset="-128"/>
                <a:ea typeface="HG丸ｺﾞｼｯｸM-PRO" pitchFamily="50" charset="-128"/>
              </a:rPr>
              <a:t>規格</a:t>
            </a:r>
            <a:r>
              <a:rPr lang="ja-JP" altLang="en-US" sz="2800" dirty="0">
                <a:solidFill>
                  <a:srgbClr val="FF0000"/>
                </a:solidFill>
                <a:latin typeface="HG丸ｺﾞｼｯｸM-PRO" pitchFamily="50" charset="-128"/>
                <a:ea typeface="HG丸ｺﾞｼｯｸM-PRO" pitchFamily="50" charset="-128"/>
              </a:rPr>
              <a:t>限界</a:t>
            </a:r>
            <a:r>
              <a:rPr lang="ja-JP" altLang="en-US" sz="2800" dirty="0">
                <a:latin typeface="HG丸ｺﾞｼｯｸM-PRO" pitchFamily="50" charset="-128"/>
                <a:ea typeface="HG丸ｺﾞｼｯｸM-PRO" pitchFamily="50" charset="-128"/>
              </a:rPr>
              <a:t>などを記入</a:t>
            </a:r>
            <a:r>
              <a:rPr lang="ja-JP" altLang="en-US" sz="2800" dirty="0" smtClean="0">
                <a:latin typeface="HG丸ｺﾞｼｯｸM-PRO" pitchFamily="50" charset="-128"/>
                <a:ea typeface="HG丸ｺﾞｼｯｸM-PRO" pitchFamily="50" charset="-128"/>
              </a:rPr>
              <a:t>して，　　　品質</a:t>
            </a:r>
            <a:r>
              <a:rPr lang="ja-JP" altLang="en-US" sz="2800" dirty="0">
                <a:latin typeface="HG丸ｺﾞｼｯｸM-PRO" pitchFamily="50" charset="-128"/>
                <a:ea typeface="HG丸ｺﾞｼｯｸM-PRO" pitchFamily="50" charset="-128"/>
              </a:rPr>
              <a:t>の状態を判断することが</a:t>
            </a:r>
            <a:r>
              <a:rPr lang="ja-JP" altLang="en-US" sz="2800" dirty="0" smtClean="0">
                <a:latin typeface="HG丸ｺﾞｼｯｸM-PRO" pitchFamily="50" charset="-128"/>
                <a:ea typeface="HG丸ｺﾞｼｯｸM-PRO" pitchFamily="50" charset="-128"/>
              </a:rPr>
              <a:t>できる。</a:t>
            </a:r>
            <a:endParaRPr lang="en-US" altLang="ja-JP" sz="2800" dirty="0">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Char char="l"/>
            </a:pPr>
            <a:endParaRPr lang="ja-JP" altLang="en-US" sz="2800" dirty="0">
              <a:latin typeface="HG丸ｺﾞｼｯｸM-PRO" pitchFamily="50" charset="-128"/>
              <a:ea typeface="HG丸ｺﾞｼｯｸM-PRO" pitchFamily="50" charset="-128"/>
            </a:endParaRPr>
          </a:p>
        </p:txBody>
      </p:sp>
      <p:graphicFrame>
        <p:nvGraphicFramePr>
          <p:cNvPr id="32774" name="Object 6"/>
          <p:cNvGraphicFramePr>
            <a:graphicFrameLocks noChangeAspect="1"/>
          </p:cNvGraphicFramePr>
          <p:nvPr/>
        </p:nvGraphicFramePr>
        <p:xfrm>
          <a:off x="1406525" y="2349500"/>
          <a:ext cx="6694488" cy="4508500"/>
        </p:xfrm>
        <a:graphic>
          <a:graphicData uri="http://schemas.openxmlformats.org/presentationml/2006/ole">
            <p:oleObj spid="_x0000_s32774" name="グラフ" r:id="rId4" imgW="3933825" imgH="4057802" progId="MSGraph.Chart.8">
              <p:embed followColorScheme="full"/>
            </p:oleObj>
          </a:graphicData>
        </a:graphic>
      </p:graphicFrame>
      <p:sp>
        <p:nvSpPr>
          <p:cNvPr id="32775" name="Line 7"/>
          <p:cNvSpPr>
            <a:spLocks noChangeShapeType="1"/>
          </p:cNvSpPr>
          <p:nvPr/>
        </p:nvSpPr>
        <p:spPr bwMode="auto">
          <a:xfrm>
            <a:off x="5003800" y="2636838"/>
            <a:ext cx="0" cy="3133725"/>
          </a:xfrm>
          <a:prstGeom prst="line">
            <a:avLst/>
          </a:prstGeom>
          <a:noFill/>
          <a:ln w="19050">
            <a:solidFill>
              <a:srgbClr val="FF0000"/>
            </a:solidFill>
            <a:round/>
            <a:headEnd/>
            <a:tailEnd/>
          </a:ln>
          <a:effectLst/>
        </p:spPr>
        <p:txBody>
          <a:bodyPr/>
          <a:lstStyle/>
          <a:p>
            <a:endParaRPr lang="ja-JP" altLang="en-US"/>
          </a:p>
        </p:txBody>
      </p:sp>
      <p:sp>
        <p:nvSpPr>
          <p:cNvPr id="32776" name="Text Box 8"/>
          <p:cNvSpPr txBox="1">
            <a:spLocks noChangeArrowheads="1"/>
          </p:cNvSpPr>
          <p:nvPr/>
        </p:nvSpPr>
        <p:spPr bwMode="auto">
          <a:xfrm>
            <a:off x="4608000" y="2376000"/>
            <a:ext cx="792088" cy="276999"/>
          </a:xfrm>
          <a:prstGeom prst="rect">
            <a:avLst/>
          </a:prstGeom>
          <a:noFill/>
          <a:ln w="9525">
            <a:noFill/>
            <a:miter lim="800000"/>
            <a:headEnd/>
            <a:tailEnd/>
          </a:ln>
          <a:effectLst/>
        </p:spPr>
        <p:txBody>
          <a:bodyPr wrap="square">
            <a:spAutoFit/>
          </a:bodyPr>
          <a:lstStyle/>
          <a:p>
            <a:pPr algn="ctr">
              <a:spcBef>
                <a:spcPct val="50000"/>
              </a:spcBef>
            </a:pPr>
            <a:r>
              <a:rPr lang="ja-JP" altLang="en-US" sz="1200" dirty="0" smtClean="0">
                <a:solidFill>
                  <a:srgbClr val="FF0000"/>
                </a:solidFill>
              </a:rPr>
              <a:t>中心値</a:t>
            </a:r>
            <a:endParaRPr lang="en-US" altLang="ja-JP" sz="1200" dirty="0">
              <a:solidFill>
                <a:srgbClr val="FF0000"/>
              </a:solidFill>
            </a:endParaRPr>
          </a:p>
        </p:txBody>
      </p:sp>
      <p:sp>
        <p:nvSpPr>
          <p:cNvPr id="32778" name="Line 10"/>
          <p:cNvSpPr>
            <a:spLocks noChangeShapeType="1"/>
          </p:cNvSpPr>
          <p:nvPr/>
        </p:nvSpPr>
        <p:spPr bwMode="auto">
          <a:xfrm>
            <a:off x="2771775" y="2636838"/>
            <a:ext cx="0" cy="3133725"/>
          </a:xfrm>
          <a:prstGeom prst="line">
            <a:avLst/>
          </a:prstGeom>
          <a:noFill/>
          <a:ln w="19050">
            <a:solidFill>
              <a:srgbClr val="FF0000"/>
            </a:solidFill>
            <a:round/>
            <a:headEnd/>
            <a:tailEnd/>
          </a:ln>
          <a:effectLst/>
        </p:spPr>
        <p:txBody>
          <a:bodyPr/>
          <a:lstStyle/>
          <a:p>
            <a:endParaRPr lang="ja-JP" altLang="en-US"/>
          </a:p>
        </p:txBody>
      </p:sp>
      <p:sp>
        <p:nvSpPr>
          <p:cNvPr id="32779" name="Line 11"/>
          <p:cNvSpPr>
            <a:spLocks noChangeShapeType="1"/>
          </p:cNvSpPr>
          <p:nvPr/>
        </p:nvSpPr>
        <p:spPr bwMode="auto">
          <a:xfrm>
            <a:off x="7380288" y="2636838"/>
            <a:ext cx="0" cy="3133725"/>
          </a:xfrm>
          <a:prstGeom prst="line">
            <a:avLst/>
          </a:prstGeom>
          <a:noFill/>
          <a:ln w="19050">
            <a:solidFill>
              <a:srgbClr val="FF0000"/>
            </a:solidFill>
            <a:round/>
            <a:headEnd/>
            <a:tailEnd/>
          </a:ln>
          <a:effectLst/>
        </p:spPr>
        <p:txBody>
          <a:bodyPr/>
          <a:lstStyle/>
          <a:p>
            <a:endParaRPr lang="ja-JP" altLang="en-US"/>
          </a:p>
        </p:txBody>
      </p:sp>
      <p:sp>
        <p:nvSpPr>
          <p:cNvPr id="32780" name="Text Box 12"/>
          <p:cNvSpPr txBox="1">
            <a:spLocks noChangeArrowheads="1"/>
          </p:cNvSpPr>
          <p:nvPr/>
        </p:nvSpPr>
        <p:spPr bwMode="auto">
          <a:xfrm>
            <a:off x="2409825" y="2386013"/>
            <a:ext cx="863600" cy="274637"/>
          </a:xfrm>
          <a:prstGeom prst="rect">
            <a:avLst/>
          </a:prstGeom>
          <a:noFill/>
          <a:ln w="9525">
            <a:noFill/>
            <a:miter lim="800000"/>
            <a:headEnd/>
            <a:tailEnd/>
          </a:ln>
          <a:effectLst/>
        </p:spPr>
        <p:txBody>
          <a:bodyPr>
            <a:spAutoFit/>
          </a:bodyPr>
          <a:lstStyle/>
          <a:p>
            <a:pPr>
              <a:spcBef>
                <a:spcPct val="50000"/>
              </a:spcBef>
            </a:pPr>
            <a:r>
              <a:rPr lang="ja-JP" altLang="en-US" sz="1200">
                <a:solidFill>
                  <a:srgbClr val="FF0000"/>
                </a:solidFill>
              </a:rPr>
              <a:t>規格下限</a:t>
            </a:r>
          </a:p>
        </p:txBody>
      </p:sp>
      <p:sp>
        <p:nvSpPr>
          <p:cNvPr id="32781" name="Text Box 13"/>
          <p:cNvSpPr txBox="1">
            <a:spLocks noChangeArrowheads="1"/>
          </p:cNvSpPr>
          <p:nvPr/>
        </p:nvSpPr>
        <p:spPr bwMode="auto">
          <a:xfrm>
            <a:off x="6985000" y="2386013"/>
            <a:ext cx="863600" cy="274637"/>
          </a:xfrm>
          <a:prstGeom prst="rect">
            <a:avLst/>
          </a:prstGeom>
          <a:noFill/>
          <a:ln w="9525">
            <a:noFill/>
            <a:miter lim="800000"/>
            <a:headEnd/>
            <a:tailEnd/>
          </a:ln>
          <a:effectLst/>
        </p:spPr>
        <p:txBody>
          <a:bodyPr>
            <a:spAutoFit/>
          </a:bodyPr>
          <a:lstStyle/>
          <a:p>
            <a:pPr>
              <a:spcBef>
                <a:spcPct val="50000"/>
              </a:spcBef>
            </a:pPr>
            <a:r>
              <a:rPr lang="ja-JP" altLang="en-US" sz="1200" dirty="0">
                <a:solidFill>
                  <a:srgbClr val="FF0000"/>
                </a:solidFill>
              </a:rPr>
              <a:t>規格上限</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fade">
                                      <p:cBhvr>
                                        <p:cTn id="7"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サブタイトル 6"/>
          <p:cNvSpPr>
            <a:spLocks noGrp="1"/>
          </p:cNvSpPr>
          <p:nvPr>
            <p:ph type="subTitle" idx="1"/>
          </p:nvPr>
        </p:nvSpPr>
        <p:spPr>
          <a:xfrm>
            <a:off x="1835696" y="2564904"/>
            <a:ext cx="6400800" cy="1752600"/>
          </a:xfrm>
        </p:spPr>
        <p:txBody>
          <a:bodyPr/>
          <a:lstStyle/>
          <a:p>
            <a:pPr algn="ctr"/>
            <a:r>
              <a:rPr lang="ja-JP" altLang="en-US" sz="5400" b="1" dirty="0" smtClean="0">
                <a:solidFill>
                  <a:srgbClr val="0070C0"/>
                </a:solidFill>
                <a:latin typeface="ＭＳ Ｐゴシック" charset="-128"/>
              </a:rPr>
              <a:t>品質管理（ＱＣ）とは</a:t>
            </a:r>
          </a:p>
        </p:txBody>
      </p:sp>
      <p:sp>
        <p:nvSpPr>
          <p:cNvPr id="253954" name="Rectangle 2"/>
          <p:cNvSpPr>
            <a:spLocks noGrp="1" noChangeArrowheads="1"/>
          </p:cNvSpPr>
          <p:nvPr>
            <p:ph type="ctrTitle"/>
          </p:nvPr>
        </p:nvSpPr>
        <p:spPr>
          <a:xfrm>
            <a:off x="827088" y="1349375"/>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6148"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
        <p:nvSpPr>
          <p:cNvPr id="6" name="コンテンツ プレースホルダ 2"/>
          <p:cNvSpPr txBox="1">
            <a:spLocks/>
          </p:cNvSpPr>
          <p:nvPr/>
        </p:nvSpPr>
        <p:spPr bwMode="auto">
          <a:xfrm>
            <a:off x="2627784" y="3717032"/>
            <a:ext cx="5089525" cy="1852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buFont typeface="Wingdings" pitchFamily="2" charset="2"/>
              <a:buChar char="Ø"/>
            </a:pPr>
            <a:r>
              <a:rPr kumimoji="1" lang="ja-JP" altLang="en-US" sz="3200" b="1" i="0" u="none" strike="noStrike" kern="0" cap="none" spc="0" normalizeH="0" baseline="0" noProof="0" dirty="0" smtClean="0">
                <a:ln>
                  <a:noFill/>
                </a:ln>
                <a:solidFill>
                  <a:srgbClr val="339933"/>
                </a:solidFill>
                <a:effectLst/>
                <a:uLnTx/>
                <a:uFillTx/>
                <a:latin typeface="HG丸ｺﾞｼｯｸM-PRO" pitchFamily="50" charset="-128"/>
                <a:ea typeface="HG丸ｺﾞｼｯｸM-PRO" pitchFamily="50" charset="-128"/>
                <a:cs typeface="+mn-cs"/>
              </a:rPr>
              <a:t>Ｑ</a:t>
            </a:r>
            <a:r>
              <a:rPr kumimoji="1" lang="ja-JP" altLang="en-US" sz="3200" b="0" i="0" u="none" strike="noStrike" kern="0" cap="none" spc="0" normalizeH="0" baseline="0" noProof="0" dirty="0" smtClean="0">
                <a:ln>
                  <a:noFill/>
                </a:ln>
                <a:solidFill>
                  <a:srgbClr val="339933"/>
                </a:solidFill>
                <a:effectLst/>
                <a:uLnTx/>
                <a:uFillTx/>
                <a:latin typeface="HG丸ｺﾞｼｯｸM-PRO" pitchFamily="50" charset="-128"/>
                <a:ea typeface="HG丸ｺﾞｼｯｸM-PRO" pitchFamily="50" charset="-128"/>
                <a:cs typeface="+mn-cs"/>
              </a:rPr>
              <a:t>　</a:t>
            </a:r>
            <a:r>
              <a:rPr kumimoji="1" lang="en-US" altLang="ja-JP" sz="3200" b="0" i="0" u="none" strike="noStrike" kern="0" cap="none" spc="0" normalizeH="0" baseline="0" noProof="0" dirty="0" smtClean="0">
                <a:ln>
                  <a:noFill/>
                </a:ln>
                <a:solidFill>
                  <a:srgbClr val="339933"/>
                </a:solidFill>
                <a:effectLst/>
                <a:uLnTx/>
                <a:uFillTx/>
                <a:latin typeface="HG丸ｺﾞｼｯｸM-PRO" pitchFamily="50" charset="-128"/>
                <a:ea typeface="HG丸ｺﾞｼｯｸM-PRO" pitchFamily="50" charset="-128"/>
                <a:cs typeface="+mn-cs"/>
              </a:rPr>
              <a:t>Q</a:t>
            </a:r>
            <a:r>
              <a:rPr lang="ja-JP" altLang="ja-JP" sz="3200" dirty="0" smtClean="0"/>
              <a:t>uality</a:t>
            </a:r>
            <a:r>
              <a:rPr kumimoji="1" lang="en-US" altLang="ja-JP" sz="3200" b="0" i="0" u="none" strike="noStrike" kern="0" cap="none" spc="0" normalizeH="0" baseline="0" noProof="0" dirty="0" err="1" smtClean="0">
                <a:ln>
                  <a:noFill/>
                </a:ln>
                <a:solidFill>
                  <a:schemeClr val="tx1"/>
                </a:solidFill>
                <a:effectLst/>
                <a:uLnTx/>
                <a:uFillTx/>
                <a:latin typeface="HG丸ｺﾞｼｯｸM-PRO" pitchFamily="50" charset="-128"/>
                <a:ea typeface="HG丸ｺﾞｼｯｸM-PRO" pitchFamily="50" charset="-128"/>
                <a:cs typeface="+mn-cs"/>
              </a:rPr>
              <a:t>lan</a:t>
            </a:r>
            <a:r>
              <a:rPr kumimoji="1" lang="ja-JP" altLang="en-US"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：品質</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Ø"/>
              <a:tabLst/>
              <a:defRPr/>
            </a:pPr>
            <a:endParaRPr kumimoji="1" lang="en-US" altLang="ja-JP" sz="14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a:p>
            <a:pPr lvl="0">
              <a:spcBef>
                <a:spcPct val="20000"/>
              </a:spcBef>
              <a:buFont typeface="Wingdings" pitchFamily="2" charset="2"/>
              <a:buChar char="Ø"/>
            </a:pPr>
            <a:r>
              <a:rPr kumimoji="1" lang="ja-JP" altLang="en-US" sz="3200" b="1" i="0" u="none" strike="noStrike" kern="0" cap="none" spc="0" normalizeH="0" baseline="0" noProof="0" dirty="0" smtClean="0">
                <a:ln>
                  <a:noFill/>
                </a:ln>
                <a:solidFill>
                  <a:srgbClr val="FF0066"/>
                </a:solidFill>
                <a:effectLst/>
                <a:uLnTx/>
                <a:uFillTx/>
                <a:latin typeface="HG丸ｺﾞｼｯｸM-PRO" pitchFamily="50" charset="-128"/>
                <a:ea typeface="HG丸ｺﾞｼｯｸM-PRO" pitchFamily="50" charset="-128"/>
                <a:cs typeface="+mn-cs"/>
              </a:rPr>
              <a:t>Ｃ</a:t>
            </a:r>
            <a:r>
              <a:rPr kumimoji="1" lang="ja-JP" altLang="en-US" sz="3200" b="0" i="0" u="none" strike="noStrike" kern="0" cap="none" spc="0" normalizeH="0" baseline="0" noProof="0" dirty="0" smtClean="0">
                <a:ln>
                  <a:noFill/>
                </a:ln>
                <a:solidFill>
                  <a:srgbClr val="FF0066"/>
                </a:solidFill>
                <a:effectLst/>
                <a:uLnTx/>
                <a:uFillTx/>
                <a:latin typeface="HG丸ｺﾞｼｯｸM-PRO" pitchFamily="50" charset="-128"/>
                <a:ea typeface="HG丸ｺﾞｼｯｸM-PRO" pitchFamily="50" charset="-128"/>
                <a:cs typeface="+mn-cs"/>
              </a:rPr>
              <a:t>　Ｃ</a:t>
            </a:r>
            <a:r>
              <a:rPr lang="ja-JP" altLang="ja-JP" sz="3200" dirty="0" smtClean="0"/>
              <a:t>ontrol</a:t>
            </a:r>
            <a:r>
              <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o</a:t>
            </a:r>
            <a:r>
              <a:rPr kumimoji="1" lang="ja-JP" altLang="en-US"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  ：管理</a:t>
            </a:r>
            <a:endParaRPr kumimoji="1" lang="en-US" altLang="ja-JP" sz="14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a:p>
            <a:pPr marL="0" marR="0" lvl="0" indent="0" algn="l" defTabSz="914400" rtl="0" eaLnBrk="1" fontAlgn="base" latinLnBrk="0" hangingPunct="1">
              <a:lnSpc>
                <a:spcPct val="100000"/>
              </a:lnSpc>
              <a:spcBef>
                <a:spcPct val="20000"/>
              </a:spcBef>
              <a:spcAft>
                <a:spcPct val="0"/>
              </a:spcAft>
              <a:buClrTx/>
              <a:buSzTx/>
              <a:tabLst/>
              <a:defRPr/>
            </a:pPr>
            <a:endParaRPr kumimoji="1" lang="ja-JP" altLang="en-US"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mtClean="0">
                <a:solidFill>
                  <a:srgbClr val="0070C0"/>
                </a:solidFill>
                <a:latin typeface="ＭＳ Ｐゴシック" charset="-128"/>
              </a:rPr>
              <a:t>チェックシート</a:t>
            </a:r>
          </a:p>
        </p:txBody>
      </p:sp>
      <p:sp>
        <p:nvSpPr>
          <p:cNvPr id="39939" name="コンテンツ プレースホルダ 2"/>
          <p:cNvSpPr>
            <a:spLocks noGrp="1"/>
          </p:cNvSpPr>
          <p:nvPr>
            <p:ph sz="quarter" idx="1"/>
          </p:nvPr>
        </p:nvSpPr>
        <p:spPr>
          <a:xfrm>
            <a:off x="1066800" y="1341438"/>
            <a:ext cx="7772400" cy="4489450"/>
          </a:xfrm>
        </p:spPr>
        <p:txBody>
          <a:bodyPr>
            <a:normAutofit/>
          </a:bodyPr>
          <a:lstStyle/>
          <a:p>
            <a:pPr>
              <a:lnSpc>
                <a:spcPct val="90000"/>
              </a:lnSpc>
              <a:buClr>
                <a:schemeClr val="tx2"/>
              </a:buClr>
              <a:buFont typeface="Wingdings" pitchFamily="2" charset="2"/>
              <a:buChar char="l"/>
            </a:pPr>
            <a:r>
              <a:rPr lang="ja-JP" altLang="en-US" sz="2400" dirty="0" smtClean="0">
                <a:latin typeface="HG丸ｺﾞｼｯｸM-PRO" pitchFamily="50" charset="-128"/>
                <a:ea typeface="HG丸ｺﾞｼｯｸM-PRO" pitchFamily="50" charset="-128"/>
              </a:rPr>
              <a:t>データ</a:t>
            </a:r>
            <a:r>
              <a:rPr lang="ja-JP" altLang="ja-JP" sz="2400" dirty="0" smtClean="0">
                <a:latin typeface="HG丸ｺﾞｼｯｸM-PRO" pitchFamily="50" charset="-128"/>
                <a:ea typeface="HG丸ｺﾞｼｯｸM-PRO" pitchFamily="50" charset="-128"/>
              </a:rPr>
              <a:t>の取得・整理を</a:t>
            </a:r>
            <a:r>
              <a:rPr lang="ja-JP" altLang="en-US" sz="2400" dirty="0" smtClean="0">
                <a:solidFill>
                  <a:srgbClr val="FF0000"/>
                </a:solidFill>
                <a:latin typeface="HG丸ｺﾞｼｯｸM-PRO" pitchFamily="50" charset="-128"/>
                <a:ea typeface="HG丸ｺﾞｼｯｸM-PRO" pitchFamily="50" charset="-128"/>
              </a:rPr>
              <a:t>簡単</a:t>
            </a:r>
            <a:r>
              <a:rPr lang="ja-JP" altLang="en-US" sz="2400" dirty="0" smtClean="0">
                <a:latin typeface="HG丸ｺﾞｼｯｸM-PRO" pitchFamily="50" charset="-128"/>
                <a:ea typeface="HG丸ｺﾞｼｯｸM-PRO" pitchFamily="50" charset="-128"/>
              </a:rPr>
              <a:t>にし，</a:t>
            </a:r>
            <a:r>
              <a:rPr lang="ja-JP" altLang="ja-JP" sz="2400" dirty="0" smtClean="0">
                <a:latin typeface="HG丸ｺﾞｼｯｸM-PRO" pitchFamily="50" charset="-128"/>
                <a:ea typeface="HG丸ｺﾞｼｯｸM-PRO" pitchFamily="50" charset="-128"/>
              </a:rPr>
              <a:t>点検・確認項目</a:t>
            </a:r>
            <a:r>
              <a:rPr lang="ja-JP" altLang="en-US" sz="2400" dirty="0" smtClean="0">
                <a:latin typeface="HG丸ｺﾞｼｯｸM-PRO" pitchFamily="50" charset="-128"/>
                <a:ea typeface="HG丸ｺﾞｼｯｸM-PRO" pitchFamily="50" charset="-128"/>
              </a:rPr>
              <a:t>を</a:t>
            </a:r>
            <a:r>
              <a:rPr lang="ja-JP" altLang="en-US" sz="2400" dirty="0" smtClean="0">
                <a:solidFill>
                  <a:srgbClr val="FF0000"/>
                </a:solidFill>
                <a:latin typeface="HG丸ｺﾞｼｯｸM-PRO" pitchFamily="50" charset="-128"/>
                <a:ea typeface="HG丸ｺﾞｼｯｸM-PRO" pitchFamily="50" charset="-128"/>
              </a:rPr>
              <a:t>漏れることなく</a:t>
            </a:r>
            <a:r>
              <a:rPr lang="ja-JP" altLang="en-US" sz="2400" dirty="0" smtClean="0">
                <a:latin typeface="HG丸ｺﾞｼｯｸM-PRO" pitchFamily="50" charset="-128"/>
                <a:ea typeface="HG丸ｺﾞｼｯｸM-PRO" pitchFamily="50" charset="-128"/>
              </a:rPr>
              <a:t>記入できる用紙</a:t>
            </a:r>
            <a:endParaRPr lang="en-US" altLang="ja-JP" sz="2400" dirty="0" smtClean="0">
              <a:latin typeface="HG丸ｺﾞｼｯｸM-PRO" pitchFamily="50" charset="-128"/>
              <a:ea typeface="HG丸ｺﾞｼｯｸM-PRO" pitchFamily="50" charset="-128"/>
            </a:endParaRPr>
          </a:p>
        </p:txBody>
      </p:sp>
      <p:pic>
        <p:nvPicPr>
          <p:cNvPr id="33798" name="コンテンツ プレースホルダ 3" descr="チェックシート.jpg"/>
          <p:cNvPicPr>
            <a:picLocks noChangeAspect="1"/>
          </p:cNvPicPr>
          <p:nvPr/>
        </p:nvPicPr>
        <p:blipFill>
          <a:blip r:embed="rId3" cstate="print"/>
          <a:srcRect/>
          <a:stretch>
            <a:fillRect/>
          </a:stretch>
        </p:blipFill>
        <p:spPr bwMode="auto">
          <a:xfrm>
            <a:off x="1042988" y="2149475"/>
            <a:ext cx="7921625" cy="4879975"/>
          </a:xfrm>
          <a:prstGeom prst="rect">
            <a:avLst/>
          </a:prstGeom>
          <a:noFill/>
          <a:ln w="9525">
            <a:noFill/>
            <a:miter lim="800000"/>
            <a:headEnd/>
            <a:tailEnd/>
          </a:ln>
        </p:spPr>
      </p:pic>
      <p:graphicFrame>
        <p:nvGraphicFramePr>
          <p:cNvPr id="10" name="表 9"/>
          <p:cNvGraphicFramePr>
            <a:graphicFrameLocks noGrp="1"/>
          </p:cNvGraphicFramePr>
          <p:nvPr/>
        </p:nvGraphicFramePr>
        <p:xfrm>
          <a:off x="2843213" y="309245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11" name="表 10"/>
          <p:cNvGraphicFramePr>
            <a:graphicFrameLocks noGrp="1"/>
          </p:cNvGraphicFramePr>
          <p:nvPr/>
        </p:nvGraphicFramePr>
        <p:xfrm>
          <a:off x="2843213" y="3452813"/>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3803" name="直線コネクタ 13"/>
          <p:cNvCxnSpPr>
            <a:cxnSpLocks noChangeShapeType="1"/>
          </p:cNvCxnSpPr>
          <p:nvPr/>
        </p:nvCxnSpPr>
        <p:spPr bwMode="auto">
          <a:xfrm>
            <a:off x="2916238" y="3525838"/>
            <a:ext cx="360362" cy="142875"/>
          </a:xfrm>
          <a:prstGeom prst="line">
            <a:avLst/>
          </a:prstGeom>
          <a:noFill/>
          <a:ln w="9525" algn="ctr">
            <a:solidFill>
              <a:schemeClr val="tx1"/>
            </a:solidFill>
            <a:miter lim="800000"/>
            <a:headEnd/>
            <a:tailEnd/>
          </a:ln>
        </p:spPr>
      </p:cxnSp>
      <p:graphicFrame>
        <p:nvGraphicFramePr>
          <p:cNvPr id="15" name="表 14"/>
          <p:cNvGraphicFramePr>
            <a:graphicFrameLocks noGrp="1"/>
          </p:cNvGraphicFramePr>
          <p:nvPr/>
        </p:nvGraphicFramePr>
        <p:xfrm>
          <a:off x="2843213"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6" name="表 15"/>
          <p:cNvGraphicFramePr>
            <a:graphicFrameLocks noGrp="1"/>
          </p:cNvGraphicFramePr>
          <p:nvPr/>
        </p:nvGraphicFramePr>
        <p:xfrm>
          <a:off x="3419475"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7" name="表 16"/>
          <p:cNvGraphicFramePr>
            <a:graphicFrameLocks noGrp="1"/>
          </p:cNvGraphicFramePr>
          <p:nvPr/>
        </p:nvGraphicFramePr>
        <p:xfrm>
          <a:off x="284321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8" name="表 17"/>
          <p:cNvGraphicFramePr>
            <a:graphicFrameLocks noGrp="1"/>
          </p:cNvGraphicFramePr>
          <p:nvPr/>
        </p:nvGraphicFramePr>
        <p:xfrm>
          <a:off x="341947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9" name="表 18"/>
          <p:cNvGraphicFramePr>
            <a:graphicFrameLocks noGrp="1"/>
          </p:cNvGraphicFramePr>
          <p:nvPr/>
        </p:nvGraphicFramePr>
        <p:xfrm>
          <a:off x="39243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0" name="表 19"/>
          <p:cNvGraphicFramePr>
            <a:graphicFrameLocks noGrp="1"/>
          </p:cNvGraphicFramePr>
          <p:nvPr/>
        </p:nvGraphicFramePr>
        <p:xfrm>
          <a:off x="4427538"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1" name="表 20"/>
          <p:cNvGraphicFramePr>
            <a:graphicFrameLocks noGrp="1"/>
          </p:cNvGraphicFramePr>
          <p:nvPr/>
        </p:nvGraphicFramePr>
        <p:xfrm>
          <a:off x="50038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2" name="表 21"/>
          <p:cNvGraphicFramePr>
            <a:graphicFrameLocks noGrp="1"/>
          </p:cNvGraphicFramePr>
          <p:nvPr/>
        </p:nvGraphicFramePr>
        <p:xfrm>
          <a:off x="550862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3" name="表 22"/>
          <p:cNvGraphicFramePr>
            <a:graphicFrameLocks noGrp="1"/>
          </p:cNvGraphicFramePr>
          <p:nvPr/>
        </p:nvGraphicFramePr>
        <p:xfrm>
          <a:off x="2843213"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4" name="表 23"/>
          <p:cNvGraphicFramePr>
            <a:graphicFrameLocks noGrp="1"/>
          </p:cNvGraphicFramePr>
          <p:nvPr/>
        </p:nvGraphicFramePr>
        <p:xfrm>
          <a:off x="3419475"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5" name="表 24"/>
          <p:cNvGraphicFramePr>
            <a:graphicFrameLocks noGrp="1"/>
          </p:cNvGraphicFramePr>
          <p:nvPr/>
        </p:nvGraphicFramePr>
        <p:xfrm>
          <a:off x="39243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6" name="表 25"/>
          <p:cNvGraphicFramePr>
            <a:graphicFrameLocks noGrp="1"/>
          </p:cNvGraphicFramePr>
          <p:nvPr/>
        </p:nvGraphicFramePr>
        <p:xfrm>
          <a:off x="4427538"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7" name="表 26"/>
          <p:cNvGraphicFramePr>
            <a:graphicFrameLocks noGrp="1"/>
          </p:cNvGraphicFramePr>
          <p:nvPr/>
        </p:nvGraphicFramePr>
        <p:xfrm>
          <a:off x="50038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8" name="表 27"/>
          <p:cNvGraphicFramePr>
            <a:graphicFrameLocks noGrp="1"/>
          </p:cNvGraphicFramePr>
          <p:nvPr/>
        </p:nvGraphicFramePr>
        <p:xfrm>
          <a:off x="2843213"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9" name="表 28"/>
          <p:cNvGraphicFramePr>
            <a:graphicFrameLocks noGrp="1"/>
          </p:cNvGraphicFramePr>
          <p:nvPr/>
        </p:nvGraphicFramePr>
        <p:xfrm>
          <a:off x="3419475"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0" name="表 29"/>
          <p:cNvGraphicFramePr>
            <a:graphicFrameLocks noGrp="1"/>
          </p:cNvGraphicFramePr>
          <p:nvPr/>
        </p:nvGraphicFramePr>
        <p:xfrm>
          <a:off x="3924300"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1" name="表 30"/>
          <p:cNvGraphicFramePr>
            <a:graphicFrameLocks noGrp="1"/>
          </p:cNvGraphicFramePr>
          <p:nvPr/>
        </p:nvGraphicFramePr>
        <p:xfrm>
          <a:off x="2843213"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3838" name="直線コネクタ 31"/>
          <p:cNvCxnSpPr>
            <a:cxnSpLocks noChangeShapeType="1"/>
          </p:cNvCxnSpPr>
          <p:nvPr/>
        </p:nvCxnSpPr>
        <p:spPr bwMode="auto">
          <a:xfrm>
            <a:off x="2916238" y="3884613"/>
            <a:ext cx="360362" cy="144462"/>
          </a:xfrm>
          <a:prstGeom prst="line">
            <a:avLst/>
          </a:prstGeom>
          <a:noFill/>
          <a:ln w="9525" algn="ctr">
            <a:solidFill>
              <a:schemeClr val="tx1"/>
            </a:solidFill>
            <a:miter lim="800000"/>
            <a:headEnd/>
            <a:tailEnd/>
          </a:ln>
        </p:spPr>
      </p:cxnSp>
      <p:cxnSp>
        <p:nvCxnSpPr>
          <p:cNvPr id="33839" name="直線コネクタ 32"/>
          <p:cNvCxnSpPr>
            <a:cxnSpLocks noChangeShapeType="1"/>
          </p:cNvCxnSpPr>
          <p:nvPr/>
        </p:nvCxnSpPr>
        <p:spPr bwMode="auto">
          <a:xfrm>
            <a:off x="2916238" y="4244975"/>
            <a:ext cx="360362" cy="144463"/>
          </a:xfrm>
          <a:prstGeom prst="line">
            <a:avLst/>
          </a:prstGeom>
          <a:noFill/>
          <a:ln w="9525" algn="ctr">
            <a:solidFill>
              <a:schemeClr val="tx1"/>
            </a:solidFill>
            <a:miter lim="800000"/>
            <a:headEnd/>
            <a:tailEnd/>
          </a:ln>
        </p:spPr>
      </p:cxnSp>
      <p:cxnSp>
        <p:nvCxnSpPr>
          <p:cNvPr id="33840" name="直線コネクタ 33"/>
          <p:cNvCxnSpPr>
            <a:cxnSpLocks noChangeShapeType="1"/>
          </p:cNvCxnSpPr>
          <p:nvPr/>
        </p:nvCxnSpPr>
        <p:spPr bwMode="auto">
          <a:xfrm>
            <a:off x="2916238" y="4605338"/>
            <a:ext cx="360362" cy="144462"/>
          </a:xfrm>
          <a:prstGeom prst="line">
            <a:avLst/>
          </a:prstGeom>
          <a:noFill/>
          <a:ln w="9525" algn="ctr">
            <a:solidFill>
              <a:schemeClr val="tx1"/>
            </a:solidFill>
            <a:miter lim="800000"/>
            <a:headEnd/>
            <a:tailEnd/>
          </a:ln>
        </p:spPr>
      </p:cxnSp>
      <p:cxnSp>
        <p:nvCxnSpPr>
          <p:cNvPr id="33841" name="直線コネクタ 34"/>
          <p:cNvCxnSpPr>
            <a:cxnSpLocks noChangeShapeType="1"/>
          </p:cNvCxnSpPr>
          <p:nvPr/>
        </p:nvCxnSpPr>
        <p:spPr bwMode="auto">
          <a:xfrm>
            <a:off x="2916238" y="4965700"/>
            <a:ext cx="360362" cy="142875"/>
          </a:xfrm>
          <a:prstGeom prst="line">
            <a:avLst/>
          </a:prstGeom>
          <a:noFill/>
          <a:ln w="9525" algn="ctr">
            <a:solidFill>
              <a:schemeClr val="tx1"/>
            </a:solidFill>
            <a:miter lim="800000"/>
            <a:headEnd/>
            <a:tailEnd/>
          </a:ln>
        </p:spPr>
      </p:cxnSp>
      <p:cxnSp>
        <p:nvCxnSpPr>
          <p:cNvPr id="33842" name="直線コネクタ 35"/>
          <p:cNvCxnSpPr>
            <a:cxnSpLocks noChangeShapeType="1"/>
          </p:cNvCxnSpPr>
          <p:nvPr/>
        </p:nvCxnSpPr>
        <p:spPr bwMode="auto">
          <a:xfrm>
            <a:off x="2916238" y="5326063"/>
            <a:ext cx="360362" cy="142875"/>
          </a:xfrm>
          <a:prstGeom prst="line">
            <a:avLst/>
          </a:prstGeom>
          <a:noFill/>
          <a:ln w="9525" algn="ctr">
            <a:solidFill>
              <a:schemeClr val="tx1"/>
            </a:solidFill>
            <a:miter lim="800000"/>
            <a:headEnd/>
            <a:tailEnd/>
          </a:ln>
        </p:spPr>
      </p:cxnSp>
      <p:cxnSp>
        <p:nvCxnSpPr>
          <p:cNvPr id="33843" name="直線コネクタ 36"/>
          <p:cNvCxnSpPr>
            <a:cxnSpLocks noChangeShapeType="1"/>
          </p:cNvCxnSpPr>
          <p:nvPr/>
        </p:nvCxnSpPr>
        <p:spPr bwMode="auto">
          <a:xfrm>
            <a:off x="3492500" y="3884613"/>
            <a:ext cx="358775" cy="144462"/>
          </a:xfrm>
          <a:prstGeom prst="line">
            <a:avLst/>
          </a:prstGeom>
          <a:noFill/>
          <a:ln w="9525" algn="ctr">
            <a:solidFill>
              <a:schemeClr val="tx1"/>
            </a:solidFill>
            <a:miter lim="800000"/>
            <a:headEnd/>
            <a:tailEnd/>
          </a:ln>
        </p:spPr>
      </p:cxnSp>
      <p:cxnSp>
        <p:nvCxnSpPr>
          <p:cNvPr id="33844" name="直線コネクタ 37"/>
          <p:cNvCxnSpPr>
            <a:cxnSpLocks noChangeShapeType="1"/>
          </p:cNvCxnSpPr>
          <p:nvPr/>
        </p:nvCxnSpPr>
        <p:spPr bwMode="auto">
          <a:xfrm>
            <a:off x="3492500" y="4244975"/>
            <a:ext cx="358775" cy="144463"/>
          </a:xfrm>
          <a:prstGeom prst="line">
            <a:avLst/>
          </a:prstGeom>
          <a:noFill/>
          <a:ln w="9525" algn="ctr">
            <a:solidFill>
              <a:schemeClr val="tx1"/>
            </a:solidFill>
            <a:miter lim="800000"/>
            <a:headEnd/>
            <a:tailEnd/>
          </a:ln>
        </p:spPr>
      </p:cxnSp>
      <p:cxnSp>
        <p:nvCxnSpPr>
          <p:cNvPr id="33845" name="直線コネクタ 38"/>
          <p:cNvCxnSpPr>
            <a:cxnSpLocks noChangeShapeType="1"/>
          </p:cNvCxnSpPr>
          <p:nvPr/>
        </p:nvCxnSpPr>
        <p:spPr bwMode="auto">
          <a:xfrm>
            <a:off x="3492500" y="4605338"/>
            <a:ext cx="358775" cy="144462"/>
          </a:xfrm>
          <a:prstGeom prst="line">
            <a:avLst/>
          </a:prstGeom>
          <a:noFill/>
          <a:ln w="9525" algn="ctr">
            <a:solidFill>
              <a:schemeClr val="tx1"/>
            </a:solidFill>
            <a:miter lim="800000"/>
            <a:headEnd/>
            <a:tailEnd/>
          </a:ln>
        </p:spPr>
      </p:cxnSp>
      <p:cxnSp>
        <p:nvCxnSpPr>
          <p:cNvPr id="33846" name="直線コネクタ 39"/>
          <p:cNvCxnSpPr>
            <a:cxnSpLocks noChangeShapeType="1"/>
          </p:cNvCxnSpPr>
          <p:nvPr/>
        </p:nvCxnSpPr>
        <p:spPr bwMode="auto">
          <a:xfrm>
            <a:off x="3492500" y="4965700"/>
            <a:ext cx="358775" cy="142875"/>
          </a:xfrm>
          <a:prstGeom prst="line">
            <a:avLst/>
          </a:prstGeom>
          <a:noFill/>
          <a:ln w="9525" algn="ctr">
            <a:solidFill>
              <a:schemeClr val="tx1"/>
            </a:solidFill>
            <a:miter lim="800000"/>
            <a:headEnd/>
            <a:tailEnd/>
          </a:ln>
        </p:spPr>
      </p:cxnSp>
      <p:cxnSp>
        <p:nvCxnSpPr>
          <p:cNvPr id="33847" name="直線コネクタ 40"/>
          <p:cNvCxnSpPr>
            <a:cxnSpLocks noChangeShapeType="1"/>
          </p:cNvCxnSpPr>
          <p:nvPr/>
        </p:nvCxnSpPr>
        <p:spPr bwMode="auto">
          <a:xfrm>
            <a:off x="3995738" y="4244975"/>
            <a:ext cx="360362" cy="144463"/>
          </a:xfrm>
          <a:prstGeom prst="line">
            <a:avLst/>
          </a:prstGeom>
          <a:noFill/>
          <a:ln w="9525" algn="ctr">
            <a:solidFill>
              <a:schemeClr val="tx1"/>
            </a:solidFill>
            <a:miter lim="800000"/>
            <a:headEnd/>
            <a:tailEnd/>
          </a:ln>
        </p:spPr>
      </p:cxnSp>
      <p:cxnSp>
        <p:nvCxnSpPr>
          <p:cNvPr id="33848" name="直線コネクタ 41"/>
          <p:cNvCxnSpPr>
            <a:cxnSpLocks noChangeShapeType="1"/>
          </p:cNvCxnSpPr>
          <p:nvPr/>
        </p:nvCxnSpPr>
        <p:spPr bwMode="auto">
          <a:xfrm>
            <a:off x="3995738" y="4605338"/>
            <a:ext cx="360362" cy="144462"/>
          </a:xfrm>
          <a:prstGeom prst="line">
            <a:avLst/>
          </a:prstGeom>
          <a:noFill/>
          <a:ln w="9525" algn="ctr">
            <a:solidFill>
              <a:schemeClr val="tx1"/>
            </a:solidFill>
            <a:miter lim="800000"/>
            <a:headEnd/>
            <a:tailEnd/>
          </a:ln>
        </p:spPr>
      </p:cxnSp>
      <p:cxnSp>
        <p:nvCxnSpPr>
          <p:cNvPr id="33849" name="直線コネクタ 42"/>
          <p:cNvCxnSpPr>
            <a:cxnSpLocks noChangeShapeType="1"/>
          </p:cNvCxnSpPr>
          <p:nvPr/>
        </p:nvCxnSpPr>
        <p:spPr bwMode="auto">
          <a:xfrm>
            <a:off x="3995738" y="4965700"/>
            <a:ext cx="360362" cy="142875"/>
          </a:xfrm>
          <a:prstGeom prst="line">
            <a:avLst/>
          </a:prstGeom>
          <a:noFill/>
          <a:ln w="9525" algn="ctr">
            <a:solidFill>
              <a:schemeClr val="tx1"/>
            </a:solidFill>
            <a:miter lim="800000"/>
            <a:headEnd/>
            <a:tailEnd/>
          </a:ln>
        </p:spPr>
      </p:cxnSp>
      <p:cxnSp>
        <p:nvCxnSpPr>
          <p:cNvPr id="33850" name="直線コネクタ 43"/>
          <p:cNvCxnSpPr>
            <a:cxnSpLocks noChangeShapeType="1"/>
          </p:cNvCxnSpPr>
          <p:nvPr/>
        </p:nvCxnSpPr>
        <p:spPr bwMode="auto">
          <a:xfrm>
            <a:off x="4500563" y="4244975"/>
            <a:ext cx="358775" cy="144463"/>
          </a:xfrm>
          <a:prstGeom prst="line">
            <a:avLst/>
          </a:prstGeom>
          <a:noFill/>
          <a:ln w="9525" algn="ctr">
            <a:solidFill>
              <a:schemeClr val="tx1"/>
            </a:solidFill>
            <a:miter lim="800000"/>
            <a:headEnd/>
            <a:tailEnd/>
          </a:ln>
        </p:spPr>
      </p:cxnSp>
      <p:cxnSp>
        <p:nvCxnSpPr>
          <p:cNvPr id="33851" name="直線コネクタ 44"/>
          <p:cNvCxnSpPr>
            <a:cxnSpLocks noChangeShapeType="1"/>
          </p:cNvCxnSpPr>
          <p:nvPr/>
        </p:nvCxnSpPr>
        <p:spPr bwMode="auto">
          <a:xfrm>
            <a:off x="4500563" y="4605338"/>
            <a:ext cx="358775" cy="144462"/>
          </a:xfrm>
          <a:prstGeom prst="line">
            <a:avLst/>
          </a:prstGeom>
          <a:noFill/>
          <a:ln w="9525" algn="ctr">
            <a:solidFill>
              <a:schemeClr val="tx1"/>
            </a:solidFill>
            <a:miter lim="800000"/>
            <a:headEnd/>
            <a:tailEnd/>
          </a:ln>
        </p:spPr>
      </p:cxnSp>
      <p:cxnSp>
        <p:nvCxnSpPr>
          <p:cNvPr id="33852" name="直線コネクタ 45"/>
          <p:cNvCxnSpPr>
            <a:cxnSpLocks noChangeShapeType="1"/>
          </p:cNvCxnSpPr>
          <p:nvPr/>
        </p:nvCxnSpPr>
        <p:spPr bwMode="auto">
          <a:xfrm>
            <a:off x="5076825" y="4244975"/>
            <a:ext cx="358775" cy="144463"/>
          </a:xfrm>
          <a:prstGeom prst="line">
            <a:avLst/>
          </a:prstGeom>
          <a:noFill/>
          <a:ln w="9525" algn="ctr">
            <a:solidFill>
              <a:schemeClr val="tx1"/>
            </a:solidFill>
            <a:miter lim="800000"/>
            <a:headEnd/>
            <a:tailEnd/>
          </a:ln>
        </p:spPr>
      </p:cxnSp>
      <p:cxnSp>
        <p:nvCxnSpPr>
          <p:cNvPr id="33853" name="直線コネクタ 46"/>
          <p:cNvCxnSpPr>
            <a:cxnSpLocks noChangeShapeType="1"/>
          </p:cNvCxnSpPr>
          <p:nvPr/>
        </p:nvCxnSpPr>
        <p:spPr bwMode="auto">
          <a:xfrm>
            <a:off x="5580063" y="4244975"/>
            <a:ext cx="360362" cy="144463"/>
          </a:xfrm>
          <a:prstGeom prst="line">
            <a:avLst/>
          </a:prstGeom>
          <a:noFill/>
          <a:ln w="9525" algn="ctr">
            <a:solidFill>
              <a:schemeClr val="tx1"/>
            </a:solidFill>
            <a:miter lim="800000"/>
            <a:headEnd/>
            <a:tailEnd/>
          </a:ln>
        </p:spPr>
      </p:cxnSp>
      <p:cxnSp>
        <p:nvCxnSpPr>
          <p:cNvPr id="33854" name="直線コネクタ 47"/>
          <p:cNvCxnSpPr>
            <a:cxnSpLocks noChangeShapeType="1"/>
          </p:cNvCxnSpPr>
          <p:nvPr/>
        </p:nvCxnSpPr>
        <p:spPr bwMode="auto">
          <a:xfrm>
            <a:off x="5076825" y="4605338"/>
            <a:ext cx="358775" cy="144462"/>
          </a:xfrm>
          <a:prstGeom prst="line">
            <a:avLst/>
          </a:prstGeom>
          <a:noFill/>
          <a:ln w="9525" algn="ctr">
            <a:solidFill>
              <a:schemeClr val="tx1"/>
            </a:solidFill>
            <a:miter lim="800000"/>
            <a:headEnd/>
            <a:tailEnd/>
          </a:ln>
        </p:spPr>
      </p:cxnSp>
      <p:graphicFrame>
        <p:nvGraphicFramePr>
          <p:cNvPr id="49" name="表 48"/>
          <p:cNvGraphicFramePr>
            <a:graphicFrameLocks noGrp="1"/>
          </p:cNvGraphicFramePr>
          <p:nvPr/>
        </p:nvGraphicFramePr>
        <p:xfrm>
          <a:off x="601186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0" name="表 49"/>
          <p:cNvGraphicFramePr>
            <a:graphicFrameLocks noGrp="1"/>
          </p:cNvGraphicFramePr>
          <p:nvPr/>
        </p:nvGraphicFramePr>
        <p:xfrm>
          <a:off x="3348038" y="3452813"/>
          <a:ext cx="576064" cy="311656"/>
        </p:xfrm>
        <a:graphic>
          <a:graphicData uri="http://schemas.openxmlformats.org/drawingml/2006/table">
            <a:tbl>
              <a:tblPr/>
              <a:tblGrid>
                <a:gridCol w="576064"/>
              </a:tblGrid>
              <a:tr h="31165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2" name="表 51"/>
          <p:cNvGraphicFramePr>
            <a:graphicFrameLocks noGrp="1"/>
          </p:cNvGraphicFramePr>
          <p:nvPr/>
        </p:nvGraphicFramePr>
        <p:xfrm>
          <a:off x="3419475"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3" name="表 52"/>
          <p:cNvGraphicFramePr>
            <a:graphicFrameLocks noGrp="1"/>
          </p:cNvGraphicFramePr>
          <p:nvPr/>
        </p:nvGraphicFramePr>
        <p:xfrm>
          <a:off x="3924300" y="3813175"/>
          <a:ext cx="504056" cy="285368"/>
        </p:xfrm>
        <a:graphic>
          <a:graphicData uri="http://schemas.openxmlformats.org/drawingml/2006/table">
            <a:tbl>
              <a:tblPr/>
              <a:tblGrid>
                <a:gridCol w="504056"/>
              </a:tblGrid>
              <a:tr h="285368">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4" name="表 53"/>
          <p:cNvGraphicFramePr>
            <a:graphicFrameLocks noGrp="1"/>
          </p:cNvGraphicFramePr>
          <p:nvPr/>
        </p:nvGraphicFramePr>
        <p:xfrm>
          <a:off x="2843213" y="5541963"/>
          <a:ext cx="504056" cy="334516"/>
        </p:xfrm>
        <a:graphic>
          <a:graphicData uri="http://schemas.openxmlformats.org/drawingml/2006/table">
            <a:tbl>
              <a:tblPr/>
              <a:tblGrid>
                <a:gridCol w="504056"/>
              </a:tblGrid>
              <a:tr h="33451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500"/>
                                        <p:tgtEl>
                                          <p:spTgt spid="399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par>
                                <p:cTn id="12" presetID="22" presetClass="entr" presetSubtype="1"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par>
                                <p:cTn id="15" presetID="22" presetClass="entr" presetSubtype="1" fill="hold" nodeType="withEffect">
                                  <p:stCondLst>
                                    <p:cond delay="0"/>
                                  </p:stCondLst>
                                  <p:childTnLst>
                                    <p:set>
                                      <p:cBhvr>
                                        <p:cTn id="16" dur="1" fill="hold">
                                          <p:stCondLst>
                                            <p:cond delay="0"/>
                                          </p:stCondLst>
                                        </p:cTn>
                                        <p:tgtEl>
                                          <p:spTgt spid="33803"/>
                                        </p:tgtEl>
                                        <p:attrNameLst>
                                          <p:attrName>style.visibility</p:attrName>
                                        </p:attrNameLst>
                                      </p:cBhvr>
                                      <p:to>
                                        <p:strVal val="visible"/>
                                      </p:to>
                                    </p:set>
                                    <p:animEffect transition="in" filter="wipe(up)">
                                      <p:cBhvr>
                                        <p:cTn id="17" dur="500"/>
                                        <p:tgtEl>
                                          <p:spTgt spid="33803"/>
                                        </p:tgtEl>
                                      </p:cBhvr>
                                    </p:animEffect>
                                  </p:childTnLst>
                                </p:cTn>
                              </p:par>
                              <p:par>
                                <p:cTn id="18" presetID="22" presetClass="entr" presetSubtype="1"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500"/>
                                        <p:tgtEl>
                                          <p:spTgt spid="15"/>
                                        </p:tgtEl>
                                      </p:cBhvr>
                                    </p:animEffect>
                                  </p:childTnLst>
                                </p:cTn>
                              </p:par>
                              <p:par>
                                <p:cTn id="21" presetID="22" presetClass="entr" presetSubtype="1"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
                                        <p:tgtEl>
                                          <p:spTgt spid="16"/>
                                        </p:tgtEl>
                                      </p:cBhvr>
                                    </p:animEffect>
                                  </p:childTnLst>
                                </p:cTn>
                              </p:par>
                              <p:par>
                                <p:cTn id="24" presetID="22" presetClass="entr" presetSubtype="1"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up)">
                                      <p:cBhvr>
                                        <p:cTn id="26" dur="500"/>
                                        <p:tgtEl>
                                          <p:spTgt spid="17"/>
                                        </p:tgtEl>
                                      </p:cBhvr>
                                    </p:animEffect>
                                  </p:childTnLst>
                                </p:cTn>
                              </p:par>
                              <p:par>
                                <p:cTn id="27" presetID="22" presetClass="entr" presetSubtype="1"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up)">
                                      <p:cBhvr>
                                        <p:cTn id="29" dur="500"/>
                                        <p:tgtEl>
                                          <p:spTgt spid="18"/>
                                        </p:tgtEl>
                                      </p:cBhvr>
                                    </p:animEffect>
                                  </p:childTnLst>
                                </p:cTn>
                              </p:par>
                              <p:par>
                                <p:cTn id="30" presetID="22" presetClass="entr" presetSubtype="1"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up)">
                                      <p:cBhvr>
                                        <p:cTn id="32" dur="500"/>
                                        <p:tgtEl>
                                          <p:spTgt spid="19"/>
                                        </p:tgtEl>
                                      </p:cBhvr>
                                    </p:animEffect>
                                  </p:childTnLst>
                                </p:cTn>
                              </p:par>
                              <p:par>
                                <p:cTn id="33" presetID="22" presetClass="entr" presetSubtype="1"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par>
                                <p:cTn id="36" presetID="22" presetClass="entr" presetSubtype="1"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par>
                                <p:cTn id="39" presetID="22" presetClass="entr" presetSubtype="1"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up)">
                                      <p:cBhvr>
                                        <p:cTn id="41" dur="500"/>
                                        <p:tgtEl>
                                          <p:spTgt spid="22"/>
                                        </p:tgtEl>
                                      </p:cBhvr>
                                    </p:animEffect>
                                  </p:childTnLst>
                                </p:cTn>
                              </p:par>
                              <p:par>
                                <p:cTn id="42" presetID="22" presetClass="entr" presetSubtype="1"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up)">
                                      <p:cBhvr>
                                        <p:cTn id="44" dur="500"/>
                                        <p:tgtEl>
                                          <p:spTgt spid="23"/>
                                        </p:tgtEl>
                                      </p:cBhvr>
                                    </p:animEffect>
                                  </p:childTnLst>
                                </p:cTn>
                              </p:par>
                              <p:par>
                                <p:cTn id="45" presetID="22" presetClass="entr" presetSubtype="1"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up)">
                                      <p:cBhvr>
                                        <p:cTn id="47" dur="500"/>
                                        <p:tgtEl>
                                          <p:spTgt spid="24"/>
                                        </p:tgtEl>
                                      </p:cBhvr>
                                    </p:animEffect>
                                  </p:childTnLst>
                                </p:cTn>
                              </p:par>
                              <p:par>
                                <p:cTn id="48" presetID="22" presetClass="entr" presetSubtype="1"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up)">
                                      <p:cBhvr>
                                        <p:cTn id="50" dur="500"/>
                                        <p:tgtEl>
                                          <p:spTgt spid="25"/>
                                        </p:tgtEl>
                                      </p:cBhvr>
                                    </p:animEffect>
                                  </p:childTnLst>
                                </p:cTn>
                              </p:par>
                              <p:par>
                                <p:cTn id="51" presetID="22" presetClass="entr" presetSubtype="1"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up)">
                                      <p:cBhvr>
                                        <p:cTn id="53" dur="500"/>
                                        <p:tgtEl>
                                          <p:spTgt spid="26"/>
                                        </p:tgtEl>
                                      </p:cBhvr>
                                    </p:animEffect>
                                  </p:childTnLst>
                                </p:cTn>
                              </p:par>
                              <p:par>
                                <p:cTn id="54" presetID="22" presetClass="entr" presetSubtype="1" fill="hold"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up)">
                                      <p:cBhvr>
                                        <p:cTn id="56" dur="500"/>
                                        <p:tgtEl>
                                          <p:spTgt spid="27"/>
                                        </p:tgtEl>
                                      </p:cBhvr>
                                    </p:animEffect>
                                  </p:childTnLst>
                                </p:cTn>
                              </p:par>
                              <p:par>
                                <p:cTn id="57" presetID="22" presetClass="entr" presetSubtype="1"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up)">
                                      <p:cBhvr>
                                        <p:cTn id="59" dur="500"/>
                                        <p:tgtEl>
                                          <p:spTgt spid="28"/>
                                        </p:tgtEl>
                                      </p:cBhvr>
                                    </p:animEffect>
                                  </p:childTnLst>
                                </p:cTn>
                              </p:par>
                              <p:par>
                                <p:cTn id="60" presetID="22" presetClass="entr" presetSubtype="1" fill="hold"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up)">
                                      <p:cBhvr>
                                        <p:cTn id="62" dur="500"/>
                                        <p:tgtEl>
                                          <p:spTgt spid="29"/>
                                        </p:tgtEl>
                                      </p:cBhvr>
                                    </p:animEffect>
                                  </p:childTnLst>
                                </p:cTn>
                              </p:par>
                              <p:par>
                                <p:cTn id="63" presetID="22" presetClass="entr" presetSubtype="1"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par>
                                <p:cTn id="66" presetID="22" presetClass="entr" presetSubtype="1" fill="hold"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up)">
                                      <p:cBhvr>
                                        <p:cTn id="68" dur="500"/>
                                        <p:tgtEl>
                                          <p:spTgt spid="31"/>
                                        </p:tgtEl>
                                      </p:cBhvr>
                                    </p:animEffect>
                                  </p:childTnLst>
                                </p:cTn>
                              </p:par>
                              <p:par>
                                <p:cTn id="69" presetID="22" presetClass="entr" presetSubtype="1" fill="hold" nodeType="withEffect">
                                  <p:stCondLst>
                                    <p:cond delay="0"/>
                                  </p:stCondLst>
                                  <p:childTnLst>
                                    <p:set>
                                      <p:cBhvr>
                                        <p:cTn id="70" dur="1" fill="hold">
                                          <p:stCondLst>
                                            <p:cond delay="0"/>
                                          </p:stCondLst>
                                        </p:cTn>
                                        <p:tgtEl>
                                          <p:spTgt spid="33838"/>
                                        </p:tgtEl>
                                        <p:attrNameLst>
                                          <p:attrName>style.visibility</p:attrName>
                                        </p:attrNameLst>
                                      </p:cBhvr>
                                      <p:to>
                                        <p:strVal val="visible"/>
                                      </p:to>
                                    </p:set>
                                    <p:animEffect transition="in" filter="wipe(up)">
                                      <p:cBhvr>
                                        <p:cTn id="71" dur="500"/>
                                        <p:tgtEl>
                                          <p:spTgt spid="33838"/>
                                        </p:tgtEl>
                                      </p:cBhvr>
                                    </p:animEffect>
                                  </p:childTnLst>
                                </p:cTn>
                              </p:par>
                              <p:par>
                                <p:cTn id="72" presetID="22" presetClass="entr" presetSubtype="1" fill="hold" nodeType="withEffect">
                                  <p:stCondLst>
                                    <p:cond delay="0"/>
                                  </p:stCondLst>
                                  <p:childTnLst>
                                    <p:set>
                                      <p:cBhvr>
                                        <p:cTn id="73" dur="1" fill="hold">
                                          <p:stCondLst>
                                            <p:cond delay="0"/>
                                          </p:stCondLst>
                                        </p:cTn>
                                        <p:tgtEl>
                                          <p:spTgt spid="33839"/>
                                        </p:tgtEl>
                                        <p:attrNameLst>
                                          <p:attrName>style.visibility</p:attrName>
                                        </p:attrNameLst>
                                      </p:cBhvr>
                                      <p:to>
                                        <p:strVal val="visible"/>
                                      </p:to>
                                    </p:set>
                                    <p:animEffect transition="in" filter="wipe(up)">
                                      <p:cBhvr>
                                        <p:cTn id="74" dur="500"/>
                                        <p:tgtEl>
                                          <p:spTgt spid="33839"/>
                                        </p:tgtEl>
                                      </p:cBhvr>
                                    </p:animEffect>
                                  </p:childTnLst>
                                </p:cTn>
                              </p:par>
                              <p:par>
                                <p:cTn id="75" presetID="22" presetClass="entr" presetSubtype="1" fill="hold" nodeType="withEffect">
                                  <p:stCondLst>
                                    <p:cond delay="0"/>
                                  </p:stCondLst>
                                  <p:childTnLst>
                                    <p:set>
                                      <p:cBhvr>
                                        <p:cTn id="76" dur="1" fill="hold">
                                          <p:stCondLst>
                                            <p:cond delay="0"/>
                                          </p:stCondLst>
                                        </p:cTn>
                                        <p:tgtEl>
                                          <p:spTgt spid="33840"/>
                                        </p:tgtEl>
                                        <p:attrNameLst>
                                          <p:attrName>style.visibility</p:attrName>
                                        </p:attrNameLst>
                                      </p:cBhvr>
                                      <p:to>
                                        <p:strVal val="visible"/>
                                      </p:to>
                                    </p:set>
                                    <p:animEffect transition="in" filter="wipe(up)">
                                      <p:cBhvr>
                                        <p:cTn id="77" dur="500"/>
                                        <p:tgtEl>
                                          <p:spTgt spid="33840"/>
                                        </p:tgtEl>
                                      </p:cBhvr>
                                    </p:animEffect>
                                  </p:childTnLst>
                                </p:cTn>
                              </p:par>
                              <p:par>
                                <p:cTn id="78" presetID="22" presetClass="entr" presetSubtype="1" fill="hold" nodeType="withEffect">
                                  <p:stCondLst>
                                    <p:cond delay="0"/>
                                  </p:stCondLst>
                                  <p:childTnLst>
                                    <p:set>
                                      <p:cBhvr>
                                        <p:cTn id="79" dur="1" fill="hold">
                                          <p:stCondLst>
                                            <p:cond delay="0"/>
                                          </p:stCondLst>
                                        </p:cTn>
                                        <p:tgtEl>
                                          <p:spTgt spid="33841"/>
                                        </p:tgtEl>
                                        <p:attrNameLst>
                                          <p:attrName>style.visibility</p:attrName>
                                        </p:attrNameLst>
                                      </p:cBhvr>
                                      <p:to>
                                        <p:strVal val="visible"/>
                                      </p:to>
                                    </p:set>
                                    <p:animEffect transition="in" filter="wipe(up)">
                                      <p:cBhvr>
                                        <p:cTn id="80" dur="500"/>
                                        <p:tgtEl>
                                          <p:spTgt spid="33841"/>
                                        </p:tgtEl>
                                      </p:cBhvr>
                                    </p:animEffect>
                                  </p:childTnLst>
                                </p:cTn>
                              </p:par>
                              <p:par>
                                <p:cTn id="81" presetID="22" presetClass="entr" presetSubtype="1" fill="hold" nodeType="withEffect">
                                  <p:stCondLst>
                                    <p:cond delay="0"/>
                                  </p:stCondLst>
                                  <p:childTnLst>
                                    <p:set>
                                      <p:cBhvr>
                                        <p:cTn id="82" dur="1" fill="hold">
                                          <p:stCondLst>
                                            <p:cond delay="0"/>
                                          </p:stCondLst>
                                        </p:cTn>
                                        <p:tgtEl>
                                          <p:spTgt spid="33842"/>
                                        </p:tgtEl>
                                        <p:attrNameLst>
                                          <p:attrName>style.visibility</p:attrName>
                                        </p:attrNameLst>
                                      </p:cBhvr>
                                      <p:to>
                                        <p:strVal val="visible"/>
                                      </p:to>
                                    </p:set>
                                    <p:animEffect transition="in" filter="wipe(up)">
                                      <p:cBhvr>
                                        <p:cTn id="83" dur="500"/>
                                        <p:tgtEl>
                                          <p:spTgt spid="33842"/>
                                        </p:tgtEl>
                                      </p:cBhvr>
                                    </p:animEffect>
                                  </p:childTnLst>
                                </p:cTn>
                              </p:par>
                              <p:par>
                                <p:cTn id="84" presetID="22" presetClass="entr" presetSubtype="1" fill="hold" nodeType="withEffect">
                                  <p:stCondLst>
                                    <p:cond delay="0"/>
                                  </p:stCondLst>
                                  <p:childTnLst>
                                    <p:set>
                                      <p:cBhvr>
                                        <p:cTn id="85" dur="1" fill="hold">
                                          <p:stCondLst>
                                            <p:cond delay="0"/>
                                          </p:stCondLst>
                                        </p:cTn>
                                        <p:tgtEl>
                                          <p:spTgt spid="33843"/>
                                        </p:tgtEl>
                                        <p:attrNameLst>
                                          <p:attrName>style.visibility</p:attrName>
                                        </p:attrNameLst>
                                      </p:cBhvr>
                                      <p:to>
                                        <p:strVal val="visible"/>
                                      </p:to>
                                    </p:set>
                                    <p:animEffect transition="in" filter="wipe(up)">
                                      <p:cBhvr>
                                        <p:cTn id="86" dur="500"/>
                                        <p:tgtEl>
                                          <p:spTgt spid="33843"/>
                                        </p:tgtEl>
                                      </p:cBhvr>
                                    </p:animEffect>
                                  </p:childTnLst>
                                </p:cTn>
                              </p:par>
                              <p:par>
                                <p:cTn id="87" presetID="22" presetClass="entr" presetSubtype="1" fill="hold" nodeType="withEffect">
                                  <p:stCondLst>
                                    <p:cond delay="0"/>
                                  </p:stCondLst>
                                  <p:childTnLst>
                                    <p:set>
                                      <p:cBhvr>
                                        <p:cTn id="88" dur="1" fill="hold">
                                          <p:stCondLst>
                                            <p:cond delay="0"/>
                                          </p:stCondLst>
                                        </p:cTn>
                                        <p:tgtEl>
                                          <p:spTgt spid="33844"/>
                                        </p:tgtEl>
                                        <p:attrNameLst>
                                          <p:attrName>style.visibility</p:attrName>
                                        </p:attrNameLst>
                                      </p:cBhvr>
                                      <p:to>
                                        <p:strVal val="visible"/>
                                      </p:to>
                                    </p:set>
                                    <p:animEffect transition="in" filter="wipe(up)">
                                      <p:cBhvr>
                                        <p:cTn id="89" dur="500"/>
                                        <p:tgtEl>
                                          <p:spTgt spid="33844"/>
                                        </p:tgtEl>
                                      </p:cBhvr>
                                    </p:animEffect>
                                  </p:childTnLst>
                                </p:cTn>
                              </p:par>
                              <p:par>
                                <p:cTn id="90" presetID="22" presetClass="entr" presetSubtype="1" fill="hold" nodeType="withEffect">
                                  <p:stCondLst>
                                    <p:cond delay="0"/>
                                  </p:stCondLst>
                                  <p:childTnLst>
                                    <p:set>
                                      <p:cBhvr>
                                        <p:cTn id="91" dur="1" fill="hold">
                                          <p:stCondLst>
                                            <p:cond delay="0"/>
                                          </p:stCondLst>
                                        </p:cTn>
                                        <p:tgtEl>
                                          <p:spTgt spid="33845"/>
                                        </p:tgtEl>
                                        <p:attrNameLst>
                                          <p:attrName>style.visibility</p:attrName>
                                        </p:attrNameLst>
                                      </p:cBhvr>
                                      <p:to>
                                        <p:strVal val="visible"/>
                                      </p:to>
                                    </p:set>
                                    <p:animEffect transition="in" filter="wipe(up)">
                                      <p:cBhvr>
                                        <p:cTn id="92" dur="500"/>
                                        <p:tgtEl>
                                          <p:spTgt spid="33845"/>
                                        </p:tgtEl>
                                      </p:cBhvr>
                                    </p:animEffect>
                                  </p:childTnLst>
                                </p:cTn>
                              </p:par>
                              <p:par>
                                <p:cTn id="93" presetID="22" presetClass="entr" presetSubtype="1" fill="hold" nodeType="withEffect">
                                  <p:stCondLst>
                                    <p:cond delay="0"/>
                                  </p:stCondLst>
                                  <p:childTnLst>
                                    <p:set>
                                      <p:cBhvr>
                                        <p:cTn id="94" dur="1" fill="hold">
                                          <p:stCondLst>
                                            <p:cond delay="0"/>
                                          </p:stCondLst>
                                        </p:cTn>
                                        <p:tgtEl>
                                          <p:spTgt spid="33846"/>
                                        </p:tgtEl>
                                        <p:attrNameLst>
                                          <p:attrName>style.visibility</p:attrName>
                                        </p:attrNameLst>
                                      </p:cBhvr>
                                      <p:to>
                                        <p:strVal val="visible"/>
                                      </p:to>
                                    </p:set>
                                    <p:animEffect transition="in" filter="wipe(up)">
                                      <p:cBhvr>
                                        <p:cTn id="95" dur="500"/>
                                        <p:tgtEl>
                                          <p:spTgt spid="33846"/>
                                        </p:tgtEl>
                                      </p:cBhvr>
                                    </p:animEffect>
                                  </p:childTnLst>
                                </p:cTn>
                              </p:par>
                              <p:par>
                                <p:cTn id="96" presetID="22" presetClass="entr" presetSubtype="1" fill="hold" nodeType="withEffect">
                                  <p:stCondLst>
                                    <p:cond delay="0"/>
                                  </p:stCondLst>
                                  <p:childTnLst>
                                    <p:set>
                                      <p:cBhvr>
                                        <p:cTn id="97" dur="1" fill="hold">
                                          <p:stCondLst>
                                            <p:cond delay="0"/>
                                          </p:stCondLst>
                                        </p:cTn>
                                        <p:tgtEl>
                                          <p:spTgt spid="33847"/>
                                        </p:tgtEl>
                                        <p:attrNameLst>
                                          <p:attrName>style.visibility</p:attrName>
                                        </p:attrNameLst>
                                      </p:cBhvr>
                                      <p:to>
                                        <p:strVal val="visible"/>
                                      </p:to>
                                    </p:set>
                                    <p:animEffect transition="in" filter="wipe(up)">
                                      <p:cBhvr>
                                        <p:cTn id="98" dur="500"/>
                                        <p:tgtEl>
                                          <p:spTgt spid="33847"/>
                                        </p:tgtEl>
                                      </p:cBhvr>
                                    </p:animEffect>
                                  </p:childTnLst>
                                </p:cTn>
                              </p:par>
                              <p:par>
                                <p:cTn id="99" presetID="22" presetClass="entr" presetSubtype="1" fill="hold" nodeType="withEffect">
                                  <p:stCondLst>
                                    <p:cond delay="0"/>
                                  </p:stCondLst>
                                  <p:childTnLst>
                                    <p:set>
                                      <p:cBhvr>
                                        <p:cTn id="100" dur="1" fill="hold">
                                          <p:stCondLst>
                                            <p:cond delay="0"/>
                                          </p:stCondLst>
                                        </p:cTn>
                                        <p:tgtEl>
                                          <p:spTgt spid="33848"/>
                                        </p:tgtEl>
                                        <p:attrNameLst>
                                          <p:attrName>style.visibility</p:attrName>
                                        </p:attrNameLst>
                                      </p:cBhvr>
                                      <p:to>
                                        <p:strVal val="visible"/>
                                      </p:to>
                                    </p:set>
                                    <p:animEffect transition="in" filter="wipe(up)">
                                      <p:cBhvr>
                                        <p:cTn id="101" dur="500"/>
                                        <p:tgtEl>
                                          <p:spTgt spid="33848"/>
                                        </p:tgtEl>
                                      </p:cBhvr>
                                    </p:animEffect>
                                  </p:childTnLst>
                                </p:cTn>
                              </p:par>
                              <p:par>
                                <p:cTn id="102" presetID="22" presetClass="entr" presetSubtype="1" fill="hold" nodeType="withEffect">
                                  <p:stCondLst>
                                    <p:cond delay="0"/>
                                  </p:stCondLst>
                                  <p:childTnLst>
                                    <p:set>
                                      <p:cBhvr>
                                        <p:cTn id="103" dur="1" fill="hold">
                                          <p:stCondLst>
                                            <p:cond delay="0"/>
                                          </p:stCondLst>
                                        </p:cTn>
                                        <p:tgtEl>
                                          <p:spTgt spid="33849"/>
                                        </p:tgtEl>
                                        <p:attrNameLst>
                                          <p:attrName>style.visibility</p:attrName>
                                        </p:attrNameLst>
                                      </p:cBhvr>
                                      <p:to>
                                        <p:strVal val="visible"/>
                                      </p:to>
                                    </p:set>
                                    <p:animEffect transition="in" filter="wipe(up)">
                                      <p:cBhvr>
                                        <p:cTn id="104" dur="500"/>
                                        <p:tgtEl>
                                          <p:spTgt spid="33849"/>
                                        </p:tgtEl>
                                      </p:cBhvr>
                                    </p:animEffect>
                                  </p:childTnLst>
                                </p:cTn>
                              </p:par>
                              <p:par>
                                <p:cTn id="105" presetID="22" presetClass="entr" presetSubtype="1" fill="hold" nodeType="withEffect">
                                  <p:stCondLst>
                                    <p:cond delay="0"/>
                                  </p:stCondLst>
                                  <p:childTnLst>
                                    <p:set>
                                      <p:cBhvr>
                                        <p:cTn id="106" dur="1" fill="hold">
                                          <p:stCondLst>
                                            <p:cond delay="0"/>
                                          </p:stCondLst>
                                        </p:cTn>
                                        <p:tgtEl>
                                          <p:spTgt spid="33850"/>
                                        </p:tgtEl>
                                        <p:attrNameLst>
                                          <p:attrName>style.visibility</p:attrName>
                                        </p:attrNameLst>
                                      </p:cBhvr>
                                      <p:to>
                                        <p:strVal val="visible"/>
                                      </p:to>
                                    </p:set>
                                    <p:animEffect transition="in" filter="wipe(up)">
                                      <p:cBhvr>
                                        <p:cTn id="107" dur="500"/>
                                        <p:tgtEl>
                                          <p:spTgt spid="33850"/>
                                        </p:tgtEl>
                                      </p:cBhvr>
                                    </p:animEffect>
                                  </p:childTnLst>
                                </p:cTn>
                              </p:par>
                              <p:par>
                                <p:cTn id="108" presetID="22" presetClass="entr" presetSubtype="1" fill="hold" nodeType="withEffect">
                                  <p:stCondLst>
                                    <p:cond delay="0"/>
                                  </p:stCondLst>
                                  <p:childTnLst>
                                    <p:set>
                                      <p:cBhvr>
                                        <p:cTn id="109" dur="1" fill="hold">
                                          <p:stCondLst>
                                            <p:cond delay="0"/>
                                          </p:stCondLst>
                                        </p:cTn>
                                        <p:tgtEl>
                                          <p:spTgt spid="33851"/>
                                        </p:tgtEl>
                                        <p:attrNameLst>
                                          <p:attrName>style.visibility</p:attrName>
                                        </p:attrNameLst>
                                      </p:cBhvr>
                                      <p:to>
                                        <p:strVal val="visible"/>
                                      </p:to>
                                    </p:set>
                                    <p:animEffect transition="in" filter="wipe(up)">
                                      <p:cBhvr>
                                        <p:cTn id="110" dur="500"/>
                                        <p:tgtEl>
                                          <p:spTgt spid="33851"/>
                                        </p:tgtEl>
                                      </p:cBhvr>
                                    </p:animEffect>
                                  </p:childTnLst>
                                </p:cTn>
                              </p:par>
                              <p:par>
                                <p:cTn id="111" presetID="22" presetClass="entr" presetSubtype="1" fill="hold" nodeType="withEffect">
                                  <p:stCondLst>
                                    <p:cond delay="0"/>
                                  </p:stCondLst>
                                  <p:childTnLst>
                                    <p:set>
                                      <p:cBhvr>
                                        <p:cTn id="112" dur="1" fill="hold">
                                          <p:stCondLst>
                                            <p:cond delay="0"/>
                                          </p:stCondLst>
                                        </p:cTn>
                                        <p:tgtEl>
                                          <p:spTgt spid="33852"/>
                                        </p:tgtEl>
                                        <p:attrNameLst>
                                          <p:attrName>style.visibility</p:attrName>
                                        </p:attrNameLst>
                                      </p:cBhvr>
                                      <p:to>
                                        <p:strVal val="visible"/>
                                      </p:to>
                                    </p:set>
                                    <p:animEffect transition="in" filter="wipe(up)">
                                      <p:cBhvr>
                                        <p:cTn id="113" dur="500"/>
                                        <p:tgtEl>
                                          <p:spTgt spid="33852"/>
                                        </p:tgtEl>
                                      </p:cBhvr>
                                    </p:animEffect>
                                  </p:childTnLst>
                                </p:cTn>
                              </p:par>
                              <p:par>
                                <p:cTn id="114" presetID="22" presetClass="entr" presetSubtype="1" fill="hold" nodeType="withEffect">
                                  <p:stCondLst>
                                    <p:cond delay="0"/>
                                  </p:stCondLst>
                                  <p:childTnLst>
                                    <p:set>
                                      <p:cBhvr>
                                        <p:cTn id="115" dur="1" fill="hold">
                                          <p:stCondLst>
                                            <p:cond delay="0"/>
                                          </p:stCondLst>
                                        </p:cTn>
                                        <p:tgtEl>
                                          <p:spTgt spid="33853"/>
                                        </p:tgtEl>
                                        <p:attrNameLst>
                                          <p:attrName>style.visibility</p:attrName>
                                        </p:attrNameLst>
                                      </p:cBhvr>
                                      <p:to>
                                        <p:strVal val="visible"/>
                                      </p:to>
                                    </p:set>
                                    <p:animEffect transition="in" filter="wipe(up)">
                                      <p:cBhvr>
                                        <p:cTn id="116" dur="500"/>
                                        <p:tgtEl>
                                          <p:spTgt spid="33853"/>
                                        </p:tgtEl>
                                      </p:cBhvr>
                                    </p:animEffect>
                                  </p:childTnLst>
                                </p:cTn>
                              </p:par>
                              <p:par>
                                <p:cTn id="117" presetID="22" presetClass="entr" presetSubtype="1" fill="hold" nodeType="withEffect">
                                  <p:stCondLst>
                                    <p:cond delay="0"/>
                                  </p:stCondLst>
                                  <p:childTnLst>
                                    <p:set>
                                      <p:cBhvr>
                                        <p:cTn id="118" dur="1" fill="hold">
                                          <p:stCondLst>
                                            <p:cond delay="0"/>
                                          </p:stCondLst>
                                        </p:cTn>
                                        <p:tgtEl>
                                          <p:spTgt spid="33854"/>
                                        </p:tgtEl>
                                        <p:attrNameLst>
                                          <p:attrName>style.visibility</p:attrName>
                                        </p:attrNameLst>
                                      </p:cBhvr>
                                      <p:to>
                                        <p:strVal val="visible"/>
                                      </p:to>
                                    </p:set>
                                    <p:animEffect transition="in" filter="wipe(up)">
                                      <p:cBhvr>
                                        <p:cTn id="119" dur="500"/>
                                        <p:tgtEl>
                                          <p:spTgt spid="33854"/>
                                        </p:tgtEl>
                                      </p:cBhvr>
                                    </p:animEffect>
                                  </p:childTnLst>
                                </p:cTn>
                              </p:par>
                              <p:par>
                                <p:cTn id="120" presetID="22" presetClass="entr" presetSubtype="1" fill="hold" nodeType="with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up)">
                                      <p:cBhvr>
                                        <p:cTn id="122" dur="500"/>
                                        <p:tgtEl>
                                          <p:spTgt spid="49"/>
                                        </p:tgtEl>
                                      </p:cBhvr>
                                    </p:animEffect>
                                  </p:childTnLst>
                                </p:cTn>
                              </p:par>
                              <p:par>
                                <p:cTn id="123" presetID="22" presetClass="entr" presetSubtype="1" fill="hold"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wipe(up)">
                                      <p:cBhvr>
                                        <p:cTn id="125" dur="500"/>
                                        <p:tgtEl>
                                          <p:spTgt spid="50"/>
                                        </p:tgtEl>
                                      </p:cBhvr>
                                    </p:animEffect>
                                  </p:childTnLst>
                                </p:cTn>
                              </p:par>
                              <p:par>
                                <p:cTn id="126" presetID="22" presetClass="entr" presetSubtype="1" fill="hold"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wipe(up)">
                                      <p:cBhvr>
                                        <p:cTn id="128" dur="500"/>
                                        <p:tgtEl>
                                          <p:spTgt spid="52"/>
                                        </p:tgtEl>
                                      </p:cBhvr>
                                    </p:animEffect>
                                  </p:childTnLst>
                                </p:cTn>
                              </p:par>
                              <p:par>
                                <p:cTn id="129" presetID="22" presetClass="entr" presetSubtype="1" fill="hold" nodeType="withEffect">
                                  <p:stCondLst>
                                    <p:cond delay="0"/>
                                  </p:stCondLst>
                                  <p:childTnLst>
                                    <p:set>
                                      <p:cBhvr>
                                        <p:cTn id="130" dur="1" fill="hold">
                                          <p:stCondLst>
                                            <p:cond delay="0"/>
                                          </p:stCondLst>
                                        </p:cTn>
                                        <p:tgtEl>
                                          <p:spTgt spid="53"/>
                                        </p:tgtEl>
                                        <p:attrNameLst>
                                          <p:attrName>style.visibility</p:attrName>
                                        </p:attrNameLst>
                                      </p:cBhvr>
                                      <p:to>
                                        <p:strVal val="visible"/>
                                      </p:to>
                                    </p:set>
                                    <p:animEffect transition="in" filter="wipe(up)">
                                      <p:cBhvr>
                                        <p:cTn id="131" dur="500"/>
                                        <p:tgtEl>
                                          <p:spTgt spid="53"/>
                                        </p:tgtEl>
                                      </p:cBhvr>
                                    </p:animEffect>
                                  </p:childTnLst>
                                </p:cTn>
                              </p:par>
                              <p:par>
                                <p:cTn id="132" presetID="22" presetClass="entr" presetSubtype="1" fill="hold" nodeType="with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wipe(up)">
                                      <p:cBhvr>
                                        <p:cTn id="13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mtClean="0">
                <a:solidFill>
                  <a:srgbClr val="0070C0"/>
                </a:solidFill>
                <a:latin typeface="ＭＳ Ｐゴシック" charset="-128"/>
              </a:rPr>
              <a:t>チェックシート</a:t>
            </a:r>
          </a:p>
        </p:txBody>
      </p:sp>
      <p:pic>
        <p:nvPicPr>
          <p:cNvPr id="34819" name="コンテンツ プレースホルダ 3" descr="チェックシート.jpg"/>
          <p:cNvPicPr>
            <a:picLocks noChangeAspect="1"/>
          </p:cNvPicPr>
          <p:nvPr/>
        </p:nvPicPr>
        <p:blipFill>
          <a:blip r:embed="rId3" cstate="print"/>
          <a:srcRect/>
          <a:stretch>
            <a:fillRect/>
          </a:stretch>
        </p:blipFill>
        <p:spPr bwMode="auto">
          <a:xfrm>
            <a:off x="1042988" y="2149475"/>
            <a:ext cx="7921625" cy="4879975"/>
          </a:xfrm>
          <a:prstGeom prst="rect">
            <a:avLst/>
          </a:prstGeom>
          <a:noFill/>
          <a:ln w="9525">
            <a:noFill/>
            <a:miter lim="800000"/>
            <a:headEnd/>
            <a:tailEnd/>
          </a:ln>
        </p:spPr>
      </p:pic>
      <p:cxnSp>
        <p:nvCxnSpPr>
          <p:cNvPr id="8" name="直線コネクタ 7"/>
          <p:cNvCxnSpPr/>
          <p:nvPr/>
        </p:nvCxnSpPr>
        <p:spPr>
          <a:xfrm>
            <a:off x="152400" y="66675"/>
            <a:ext cx="342900" cy="476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0" name="表 9"/>
          <p:cNvGraphicFramePr>
            <a:graphicFrameLocks noGrp="1"/>
          </p:cNvGraphicFramePr>
          <p:nvPr/>
        </p:nvGraphicFramePr>
        <p:xfrm>
          <a:off x="2843213" y="309245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11" name="表 10"/>
          <p:cNvGraphicFramePr>
            <a:graphicFrameLocks noGrp="1"/>
          </p:cNvGraphicFramePr>
          <p:nvPr/>
        </p:nvGraphicFramePr>
        <p:xfrm>
          <a:off x="2843213" y="3452813"/>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12" name="直線コネクタ 11"/>
          <p:cNvCxnSpPr/>
          <p:nvPr/>
        </p:nvCxnSpPr>
        <p:spPr>
          <a:xfrm>
            <a:off x="161925" y="76200"/>
            <a:ext cx="36195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826" name="直線コネクタ 13"/>
          <p:cNvCxnSpPr>
            <a:cxnSpLocks noChangeShapeType="1"/>
          </p:cNvCxnSpPr>
          <p:nvPr/>
        </p:nvCxnSpPr>
        <p:spPr bwMode="auto">
          <a:xfrm>
            <a:off x="2916238" y="3525838"/>
            <a:ext cx="360362" cy="142875"/>
          </a:xfrm>
          <a:prstGeom prst="line">
            <a:avLst/>
          </a:prstGeom>
          <a:noFill/>
          <a:ln w="9525" algn="ctr">
            <a:solidFill>
              <a:srgbClr val="000000"/>
            </a:solidFill>
            <a:miter lim="800000"/>
            <a:headEnd/>
            <a:tailEnd/>
          </a:ln>
        </p:spPr>
      </p:cxnSp>
      <p:graphicFrame>
        <p:nvGraphicFramePr>
          <p:cNvPr id="15" name="表 14"/>
          <p:cNvGraphicFramePr>
            <a:graphicFrameLocks noGrp="1"/>
          </p:cNvGraphicFramePr>
          <p:nvPr/>
        </p:nvGraphicFramePr>
        <p:xfrm>
          <a:off x="2843213"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6" name="表 15"/>
          <p:cNvGraphicFramePr>
            <a:graphicFrameLocks noGrp="1"/>
          </p:cNvGraphicFramePr>
          <p:nvPr/>
        </p:nvGraphicFramePr>
        <p:xfrm>
          <a:off x="3419475" y="38131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7" name="表 16"/>
          <p:cNvGraphicFramePr>
            <a:graphicFrameLocks noGrp="1"/>
          </p:cNvGraphicFramePr>
          <p:nvPr/>
        </p:nvGraphicFramePr>
        <p:xfrm>
          <a:off x="284321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8" name="表 17"/>
          <p:cNvGraphicFramePr>
            <a:graphicFrameLocks noGrp="1"/>
          </p:cNvGraphicFramePr>
          <p:nvPr/>
        </p:nvGraphicFramePr>
        <p:xfrm>
          <a:off x="341947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19" name="表 18"/>
          <p:cNvGraphicFramePr>
            <a:graphicFrameLocks noGrp="1"/>
          </p:cNvGraphicFramePr>
          <p:nvPr/>
        </p:nvGraphicFramePr>
        <p:xfrm>
          <a:off x="39243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0" name="表 19"/>
          <p:cNvGraphicFramePr>
            <a:graphicFrameLocks noGrp="1"/>
          </p:cNvGraphicFramePr>
          <p:nvPr/>
        </p:nvGraphicFramePr>
        <p:xfrm>
          <a:off x="4427538"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1" name="表 20"/>
          <p:cNvGraphicFramePr>
            <a:graphicFrameLocks noGrp="1"/>
          </p:cNvGraphicFramePr>
          <p:nvPr/>
        </p:nvGraphicFramePr>
        <p:xfrm>
          <a:off x="5003800"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2" name="表 21"/>
          <p:cNvGraphicFramePr>
            <a:graphicFrameLocks noGrp="1"/>
          </p:cNvGraphicFramePr>
          <p:nvPr/>
        </p:nvGraphicFramePr>
        <p:xfrm>
          <a:off x="5508625"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3" name="表 22"/>
          <p:cNvGraphicFramePr>
            <a:graphicFrameLocks noGrp="1"/>
          </p:cNvGraphicFramePr>
          <p:nvPr/>
        </p:nvGraphicFramePr>
        <p:xfrm>
          <a:off x="2843213"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4" name="表 23"/>
          <p:cNvGraphicFramePr>
            <a:graphicFrameLocks noGrp="1"/>
          </p:cNvGraphicFramePr>
          <p:nvPr/>
        </p:nvGraphicFramePr>
        <p:xfrm>
          <a:off x="3419475"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5" name="表 24"/>
          <p:cNvGraphicFramePr>
            <a:graphicFrameLocks noGrp="1"/>
          </p:cNvGraphicFramePr>
          <p:nvPr/>
        </p:nvGraphicFramePr>
        <p:xfrm>
          <a:off x="39243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6" name="表 25"/>
          <p:cNvGraphicFramePr>
            <a:graphicFrameLocks noGrp="1"/>
          </p:cNvGraphicFramePr>
          <p:nvPr/>
        </p:nvGraphicFramePr>
        <p:xfrm>
          <a:off x="4427538"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7" name="表 26"/>
          <p:cNvGraphicFramePr>
            <a:graphicFrameLocks noGrp="1"/>
          </p:cNvGraphicFramePr>
          <p:nvPr/>
        </p:nvGraphicFramePr>
        <p:xfrm>
          <a:off x="5003800" y="4533900"/>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8" name="表 27"/>
          <p:cNvGraphicFramePr>
            <a:graphicFrameLocks noGrp="1"/>
          </p:cNvGraphicFramePr>
          <p:nvPr/>
        </p:nvGraphicFramePr>
        <p:xfrm>
          <a:off x="2843213"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29" name="表 28"/>
          <p:cNvGraphicFramePr>
            <a:graphicFrameLocks noGrp="1"/>
          </p:cNvGraphicFramePr>
          <p:nvPr/>
        </p:nvGraphicFramePr>
        <p:xfrm>
          <a:off x="3419475"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0" name="表 29"/>
          <p:cNvGraphicFramePr>
            <a:graphicFrameLocks noGrp="1"/>
          </p:cNvGraphicFramePr>
          <p:nvPr/>
        </p:nvGraphicFramePr>
        <p:xfrm>
          <a:off x="3924300" y="4892675"/>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31" name="表 30"/>
          <p:cNvGraphicFramePr>
            <a:graphicFrameLocks noGrp="1"/>
          </p:cNvGraphicFramePr>
          <p:nvPr/>
        </p:nvGraphicFramePr>
        <p:xfrm>
          <a:off x="2843213"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cxnSp>
        <p:nvCxnSpPr>
          <p:cNvPr id="34861" name="直線コネクタ 31"/>
          <p:cNvCxnSpPr>
            <a:cxnSpLocks noChangeShapeType="1"/>
          </p:cNvCxnSpPr>
          <p:nvPr/>
        </p:nvCxnSpPr>
        <p:spPr bwMode="auto">
          <a:xfrm>
            <a:off x="2916238" y="3884613"/>
            <a:ext cx="360362" cy="144462"/>
          </a:xfrm>
          <a:prstGeom prst="line">
            <a:avLst/>
          </a:prstGeom>
          <a:noFill/>
          <a:ln w="9525" algn="ctr">
            <a:solidFill>
              <a:srgbClr val="000000"/>
            </a:solidFill>
            <a:miter lim="800000"/>
            <a:headEnd/>
            <a:tailEnd/>
          </a:ln>
        </p:spPr>
      </p:cxnSp>
      <p:cxnSp>
        <p:nvCxnSpPr>
          <p:cNvPr id="34862" name="直線コネクタ 32"/>
          <p:cNvCxnSpPr>
            <a:cxnSpLocks noChangeShapeType="1"/>
          </p:cNvCxnSpPr>
          <p:nvPr/>
        </p:nvCxnSpPr>
        <p:spPr bwMode="auto">
          <a:xfrm>
            <a:off x="2916238" y="4244975"/>
            <a:ext cx="360362" cy="144463"/>
          </a:xfrm>
          <a:prstGeom prst="line">
            <a:avLst/>
          </a:prstGeom>
          <a:noFill/>
          <a:ln w="9525" algn="ctr">
            <a:solidFill>
              <a:srgbClr val="000000"/>
            </a:solidFill>
            <a:miter lim="800000"/>
            <a:headEnd/>
            <a:tailEnd/>
          </a:ln>
        </p:spPr>
      </p:cxnSp>
      <p:cxnSp>
        <p:nvCxnSpPr>
          <p:cNvPr id="34863" name="直線コネクタ 33"/>
          <p:cNvCxnSpPr>
            <a:cxnSpLocks noChangeShapeType="1"/>
          </p:cNvCxnSpPr>
          <p:nvPr/>
        </p:nvCxnSpPr>
        <p:spPr bwMode="auto">
          <a:xfrm>
            <a:off x="2916238" y="4605338"/>
            <a:ext cx="360362" cy="144462"/>
          </a:xfrm>
          <a:prstGeom prst="line">
            <a:avLst/>
          </a:prstGeom>
          <a:noFill/>
          <a:ln w="9525" algn="ctr">
            <a:solidFill>
              <a:srgbClr val="000000"/>
            </a:solidFill>
            <a:miter lim="800000"/>
            <a:headEnd/>
            <a:tailEnd/>
          </a:ln>
        </p:spPr>
      </p:cxnSp>
      <p:cxnSp>
        <p:nvCxnSpPr>
          <p:cNvPr id="34864" name="直線コネクタ 34"/>
          <p:cNvCxnSpPr>
            <a:cxnSpLocks noChangeShapeType="1"/>
          </p:cNvCxnSpPr>
          <p:nvPr/>
        </p:nvCxnSpPr>
        <p:spPr bwMode="auto">
          <a:xfrm>
            <a:off x="2916238" y="4965700"/>
            <a:ext cx="360362" cy="142875"/>
          </a:xfrm>
          <a:prstGeom prst="line">
            <a:avLst/>
          </a:prstGeom>
          <a:noFill/>
          <a:ln w="9525" algn="ctr">
            <a:solidFill>
              <a:srgbClr val="000000"/>
            </a:solidFill>
            <a:miter lim="800000"/>
            <a:headEnd/>
            <a:tailEnd/>
          </a:ln>
        </p:spPr>
      </p:cxnSp>
      <p:cxnSp>
        <p:nvCxnSpPr>
          <p:cNvPr id="34865" name="直線コネクタ 35"/>
          <p:cNvCxnSpPr>
            <a:cxnSpLocks noChangeShapeType="1"/>
          </p:cNvCxnSpPr>
          <p:nvPr/>
        </p:nvCxnSpPr>
        <p:spPr bwMode="auto">
          <a:xfrm>
            <a:off x="2916238" y="5326063"/>
            <a:ext cx="360362" cy="142875"/>
          </a:xfrm>
          <a:prstGeom prst="line">
            <a:avLst/>
          </a:prstGeom>
          <a:noFill/>
          <a:ln w="9525" algn="ctr">
            <a:solidFill>
              <a:srgbClr val="000000"/>
            </a:solidFill>
            <a:miter lim="800000"/>
            <a:headEnd/>
            <a:tailEnd/>
          </a:ln>
        </p:spPr>
      </p:cxnSp>
      <p:cxnSp>
        <p:nvCxnSpPr>
          <p:cNvPr id="34866" name="直線コネクタ 36"/>
          <p:cNvCxnSpPr>
            <a:cxnSpLocks noChangeShapeType="1"/>
          </p:cNvCxnSpPr>
          <p:nvPr/>
        </p:nvCxnSpPr>
        <p:spPr bwMode="auto">
          <a:xfrm>
            <a:off x="3492500" y="3884613"/>
            <a:ext cx="358775" cy="144462"/>
          </a:xfrm>
          <a:prstGeom prst="line">
            <a:avLst/>
          </a:prstGeom>
          <a:noFill/>
          <a:ln w="9525" algn="ctr">
            <a:solidFill>
              <a:srgbClr val="000000"/>
            </a:solidFill>
            <a:miter lim="800000"/>
            <a:headEnd/>
            <a:tailEnd/>
          </a:ln>
        </p:spPr>
      </p:cxnSp>
      <p:cxnSp>
        <p:nvCxnSpPr>
          <p:cNvPr id="34867" name="直線コネクタ 37"/>
          <p:cNvCxnSpPr>
            <a:cxnSpLocks noChangeShapeType="1"/>
          </p:cNvCxnSpPr>
          <p:nvPr/>
        </p:nvCxnSpPr>
        <p:spPr bwMode="auto">
          <a:xfrm>
            <a:off x="3492500" y="4244975"/>
            <a:ext cx="358775" cy="144463"/>
          </a:xfrm>
          <a:prstGeom prst="line">
            <a:avLst/>
          </a:prstGeom>
          <a:noFill/>
          <a:ln w="9525" algn="ctr">
            <a:solidFill>
              <a:srgbClr val="000000"/>
            </a:solidFill>
            <a:miter lim="800000"/>
            <a:headEnd/>
            <a:tailEnd/>
          </a:ln>
        </p:spPr>
      </p:cxnSp>
      <p:cxnSp>
        <p:nvCxnSpPr>
          <p:cNvPr id="34868" name="直線コネクタ 38"/>
          <p:cNvCxnSpPr>
            <a:cxnSpLocks noChangeShapeType="1"/>
          </p:cNvCxnSpPr>
          <p:nvPr/>
        </p:nvCxnSpPr>
        <p:spPr bwMode="auto">
          <a:xfrm>
            <a:off x="3492500" y="4605338"/>
            <a:ext cx="358775" cy="144462"/>
          </a:xfrm>
          <a:prstGeom prst="line">
            <a:avLst/>
          </a:prstGeom>
          <a:noFill/>
          <a:ln w="9525" algn="ctr">
            <a:solidFill>
              <a:srgbClr val="000000"/>
            </a:solidFill>
            <a:miter lim="800000"/>
            <a:headEnd/>
            <a:tailEnd/>
          </a:ln>
        </p:spPr>
      </p:cxnSp>
      <p:cxnSp>
        <p:nvCxnSpPr>
          <p:cNvPr id="34869" name="直線コネクタ 39"/>
          <p:cNvCxnSpPr>
            <a:cxnSpLocks noChangeShapeType="1"/>
          </p:cNvCxnSpPr>
          <p:nvPr/>
        </p:nvCxnSpPr>
        <p:spPr bwMode="auto">
          <a:xfrm>
            <a:off x="3492500" y="4965700"/>
            <a:ext cx="358775" cy="142875"/>
          </a:xfrm>
          <a:prstGeom prst="line">
            <a:avLst/>
          </a:prstGeom>
          <a:noFill/>
          <a:ln w="9525" algn="ctr">
            <a:solidFill>
              <a:srgbClr val="000000"/>
            </a:solidFill>
            <a:miter lim="800000"/>
            <a:headEnd/>
            <a:tailEnd/>
          </a:ln>
        </p:spPr>
      </p:cxnSp>
      <p:cxnSp>
        <p:nvCxnSpPr>
          <p:cNvPr id="34870" name="直線コネクタ 40"/>
          <p:cNvCxnSpPr>
            <a:cxnSpLocks noChangeShapeType="1"/>
          </p:cNvCxnSpPr>
          <p:nvPr/>
        </p:nvCxnSpPr>
        <p:spPr bwMode="auto">
          <a:xfrm>
            <a:off x="3995738" y="4244975"/>
            <a:ext cx="360362" cy="144463"/>
          </a:xfrm>
          <a:prstGeom prst="line">
            <a:avLst/>
          </a:prstGeom>
          <a:noFill/>
          <a:ln w="9525" algn="ctr">
            <a:solidFill>
              <a:srgbClr val="000000"/>
            </a:solidFill>
            <a:miter lim="800000"/>
            <a:headEnd/>
            <a:tailEnd/>
          </a:ln>
        </p:spPr>
      </p:cxnSp>
      <p:cxnSp>
        <p:nvCxnSpPr>
          <p:cNvPr id="34871" name="直線コネクタ 41"/>
          <p:cNvCxnSpPr>
            <a:cxnSpLocks noChangeShapeType="1"/>
          </p:cNvCxnSpPr>
          <p:nvPr/>
        </p:nvCxnSpPr>
        <p:spPr bwMode="auto">
          <a:xfrm>
            <a:off x="3995738" y="4605338"/>
            <a:ext cx="360362" cy="144462"/>
          </a:xfrm>
          <a:prstGeom prst="line">
            <a:avLst/>
          </a:prstGeom>
          <a:noFill/>
          <a:ln w="9525" algn="ctr">
            <a:solidFill>
              <a:srgbClr val="000000"/>
            </a:solidFill>
            <a:miter lim="800000"/>
            <a:headEnd/>
            <a:tailEnd/>
          </a:ln>
        </p:spPr>
      </p:cxnSp>
      <p:cxnSp>
        <p:nvCxnSpPr>
          <p:cNvPr id="34872" name="直線コネクタ 42"/>
          <p:cNvCxnSpPr>
            <a:cxnSpLocks noChangeShapeType="1"/>
          </p:cNvCxnSpPr>
          <p:nvPr/>
        </p:nvCxnSpPr>
        <p:spPr bwMode="auto">
          <a:xfrm>
            <a:off x="3995738" y="4965700"/>
            <a:ext cx="360362" cy="142875"/>
          </a:xfrm>
          <a:prstGeom prst="line">
            <a:avLst/>
          </a:prstGeom>
          <a:noFill/>
          <a:ln w="9525" algn="ctr">
            <a:solidFill>
              <a:srgbClr val="000000"/>
            </a:solidFill>
            <a:miter lim="800000"/>
            <a:headEnd/>
            <a:tailEnd/>
          </a:ln>
        </p:spPr>
      </p:cxnSp>
      <p:cxnSp>
        <p:nvCxnSpPr>
          <p:cNvPr id="34873" name="直線コネクタ 43"/>
          <p:cNvCxnSpPr>
            <a:cxnSpLocks noChangeShapeType="1"/>
          </p:cNvCxnSpPr>
          <p:nvPr/>
        </p:nvCxnSpPr>
        <p:spPr bwMode="auto">
          <a:xfrm>
            <a:off x="4500563" y="4244975"/>
            <a:ext cx="358775" cy="144463"/>
          </a:xfrm>
          <a:prstGeom prst="line">
            <a:avLst/>
          </a:prstGeom>
          <a:noFill/>
          <a:ln w="9525" algn="ctr">
            <a:solidFill>
              <a:srgbClr val="000000"/>
            </a:solidFill>
            <a:miter lim="800000"/>
            <a:headEnd/>
            <a:tailEnd/>
          </a:ln>
        </p:spPr>
      </p:cxnSp>
      <p:cxnSp>
        <p:nvCxnSpPr>
          <p:cNvPr id="34874" name="直線コネクタ 44"/>
          <p:cNvCxnSpPr>
            <a:cxnSpLocks noChangeShapeType="1"/>
          </p:cNvCxnSpPr>
          <p:nvPr/>
        </p:nvCxnSpPr>
        <p:spPr bwMode="auto">
          <a:xfrm>
            <a:off x="4500563" y="4605338"/>
            <a:ext cx="358775" cy="144462"/>
          </a:xfrm>
          <a:prstGeom prst="line">
            <a:avLst/>
          </a:prstGeom>
          <a:noFill/>
          <a:ln w="9525" algn="ctr">
            <a:solidFill>
              <a:srgbClr val="000000"/>
            </a:solidFill>
            <a:miter lim="800000"/>
            <a:headEnd/>
            <a:tailEnd/>
          </a:ln>
        </p:spPr>
      </p:cxnSp>
      <p:cxnSp>
        <p:nvCxnSpPr>
          <p:cNvPr id="34875" name="直線コネクタ 45"/>
          <p:cNvCxnSpPr>
            <a:cxnSpLocks noChangeShapeType="1"/>
          </p:cNvCxnSpPr>
          <p:nvPr/>
        </p:nvCxnSpPr>
        <p:spPr bwMode="auto">
          <a:xfrm>
            <a:off x="5076825" y="4244975"/>
            <a:ext cx="358775" cy="144463"/>
          </a:xfrm>
          <a:prstGeom prst="line">
            <a:avLst/>
          </a:prstGeom>
          <a:noFill/>
          <a:ln w="9525" algn="ctr">
            <a:solidFill>
              <a:srgbClr val="000000"/>
            </a:solidFill>
            <a:miter lim="800000"/>
            <a:headEnd/>
            <a:tailEnd/>
          </a:ln>
        </p:spPr>
      </p:cxnSp>
      <p:cxnSp>
        <p:nvCxnSpPr>
          <p:cNvPr id="34876" name="直線コネクタ 46"/>
          <p:cNvCxnSpPr>
            <a:cxnSpLocks noChangeShapeType="1"/>
          </p:cNvCxnSpPr>
          <p:nvPr/>
        </p:nvCxnSpPr>
        <p:spPr bwMode="auto">
          <a:xfrm>
            <a:off x="5580063" y="4244975"/>
            <a:ext cx="360362" cy="144463"/>
          </a:xfrm>
          <a:prstGeom prst="line">
            <a:avLst/>
          </a:prstGeom>
          <a:noFill/>
          <a:ln w="9525" algn="ctr">
            <a:solidFill>
              <a:srgbClr val="000000"/>
            </a:solidFill>
            <a:miter lim="800000"/>
            <a:headEnd/>
            <a:tailEnd/>
          </a:ln>
        </p:spPr>
      </p:cxnSp>
      <p:cxnSp>
        <p:nvCxnSpPr>
          <p:cNvPr id="34877" name="直線コネクタ 47"/>
          <p:cNvCxnSpPr>
            <a:cxnSpLocks noChangeShapeType="1"/>
          </p:cNvCxnSpPr>
          <p:nvPr/>
        </p:nvCxnSpPr>
        <p:spPr bwMode="auto">
          <a:xfrm>
            <a:off x="5076825" y="4605338"/>
            <a:ext cx="358775" cy="144462"/>
          </a:xfrm>
          <a:prstGeom prst="line">
            <a:avLst/>
          </a:prstGeom>
          <a:noFill/>
          <a:ln w="9525" algn="ctr">
            <a:solidFill>
              <a:srgbClr val="000000"/>
            </a:solidFill>
            <a:miter lim="800000"/>
            <a:headEnd/>
            <a:tailEnd/>
          </a:ln>
        </p:spPr>
      </p:cxnSp>
      <p:graphicFrame>
        <p:nvGraphicFramePr>
          <p:cNvPr id="49" name="表 48"/>
          <p:cNvGraphicFramePr>
            <a:graphicFrameLocks noGrp="1"/>
          </p:cNvGraphicFramePr>
          <p:nvPr/>
        </p:nvGraphicFramePr>
        <p:xfrm>
          <a:off x="6011863" y="41735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0" name="表 49"/>
          <p:cNvGraphicFramePr>
            <a:graphicFrameLocks noGrp="1"/>
          </p:cNvGraphicFramePr>
          <p:nvPr/>
        </p:nvGraphicFramePr>
        <p:xfrm>
          <a:off x="3348038" y="3452813"/>
          <a:ext cx="576064" cy="311656"/>
        </p:xfrm>
        <a:graphic>
          <a:graphicData uri="http://schemas.openxmlformats.org/drawingml/2006/table">
            <a:tbl>
              <a:tblPr/>
              <a:tblGrid>
                <a:gridCol w="576064"/>
              </a:tblGrid>
              <a:tr h="31165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2" name="表 51"/>
          <p:cNvGraphicFramePr>
            <a:graphicFrameLocks noGrp="1"/>
          </p:cNvGraphicFramePr>
          <p:nvPr/>
        </p:nvGraphicFramePr>
        <p:xfrm>
          <a:off x="3419475" y="5253038"/>
          <a:ext cx="504056" cy="288032"/>
        </p:xfrm>
        <a:graphic>
          <a:graphicData uri="http://schemas.openxmlformats.org/drawingml/2006/table">
            <a:tbl>
              <a:tblPr/>
              <a:tblGrid>
                <a:gridCol w="504056"/>
              </a:tblGrid>
              <a:tr h="288032">
                <a:tc>
                  <a:txBody>
                    <a:bodyPr/>
                    <a:lstStyle/>
                    <a:p>
                      <a:pPr algn="ctr" fontAlgn="ctr"/>
                      <a:r>
                        <a:rPr lang="en-US" altLang="ja-JP" sz="1400" b="0" i="0" u="none" strike="noStrike" dirty="0">
                          <a:solidFill>
                            <a:srgbClr val="000000"/>
                          </a:solidFill>
                          <a:latin typeface="ＭＳ Ｐゴシック"/>
                        </a:rPr>
                        <a:t>/</a:t>
                      </a:r>
                    </a:p>
                  </a:txBody>
                  <a:tcPr marL="36000" marR="36000" marT="36000" marB="36000" anchor="ctr">
                    <a:lnL>
                      <a:noFill/>
                    </a:lnL>
                    <a:lnR>
                      <a:noFill/>
                    </a:lnR>
                    <a:lnT>
                      <a:noFill/>
                    </a:lnT>
                    <a:lnB>
                      <a:noFill/>
                    </a:lnB>
                  </a:tcPr>
                </a:tc>
              </a:tr>
            </a:tbl>
          </a:graphicData>
        </a:graphic>
      </p:graphicFrame>
      <p:graphicFrame>
        <p:nvGraphicFramePr>
          <p:cNvPr id="53" name="表 52"/>
          <p:cNvGraphicFramePr>
            <a:graphicFrameLocks noGrp="1"/>
          </p:cNvGraphicFramePr>
          <p:nvPr/>
        </p:nvGraphicFramePr>
        <p:xfrm>
          <a:off x="3924300" y="3813175"/>
          <a:ext cx="504056" cy="285368"/>
        </p:xfrm>
        <a:graphic>
          <a:graphicData uri="http://schemas.openxmlformats.org/drawingml/2006/table">
            <a:tbl>
              <a:tblPr/>
              <a:tblGrid>
                <a:gridCol w="504056"/>
              </a:tblGrid>
              <a:tr h="285368">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graphicFrame>
        <p:nvGraphicFramePr>
          <p:cNvPr id="54" name="表 53"/>
          <p:cNvGraphicFramePr>
            <a:graphicFrameLocks noGrp="1"/>
          </p:cNvGraphicFramePr>
          <p:nvPr/>
        </p:nvGraphicFramePr>
        <p:xfrm>
          <a:off x="2843213" y="5541963"/>
          <a:ext cx="504056" cy="334516"/>
        </p:xfrm>
        <a:graphic>
          <a:graphicData uri="http://schemas.openxmlformats.org/drawingml/2006/table">
            <a:tbl>
              <a:tblPr/>
              <a:tblGrid>
                <a:gridCol w="504056"/>
              </a:tblGrid>
              <a:tr h="334516">
                <a:tc>
                  <a:txBody>
                    <a:bodyPr/>
                    <a:lstStyle/>
                    <a:p>
                      <a:pPr algn="ctr" fontAlgn="ctr"/>
                      <a:r>
                        <a:rPr lang="en-US" altLang="ja-JP" sz="1400" b="0" i="0" u="none" strike="noStrike" dirty="0">
                          <a:solidFill>
                            <a:srgbClr val="000000"/>
                          </a:solidFill>
                          <a:latin typeface="ＭＳ Ｐゴシック"/>
                        </a:rPr>
                        <a:t>//</a:t>
                      </a:r>
                    </a:p>
                  </a:txBody>
                  <a:tcPr marL="0" marR="0" marT="0" marB="0" anchor="ctr">
                    <a:lnL>
                      <a:noFill/>
                    </a:lnL>
                    <a:lnR>
                      <a:noFill/>
                    </a:lnR>
                    <a:lnT>
                      <a:noFill/>
                    </a:lnT>
                    <a:lnB>
                      <a:noFill/>
                    </a:lnB>
                  </a:tcPr>
                </a:tc>
              </a:tr>
            </a:tbl>
          </a:graphicData>
        </a:graphic>
      </p:graphicFrame>
      <p:sp>
        <p:nvSpPr>
          <p:cNvPr id="39939" name="コンテンツ プレースホルダ 2"/>
          <p:cNvSpPr>
            <a:spLocks/>
          </p:cNvSpPr>
          <p:nvPr/>
        </p:nvSpPr>
        <p:spPr bwMode="auto">
          <a:xfrm>
            <a:off x="1066800" y="1341438"/>
            <a:ext cx="7826375" cy="4489450"/>
          </a:xfrm>
          <a:prstGeom prst="rect">
            <a:avLst/>
          </a:prstGeom>
          <a:noFill/>
          <a:ln w="9525">
            <a:noFill/>
            <a:miter lim="800000"/>
            <a:headEnd/>
            <a:tailEnd/>
          </a:ln>
        </p:spPr>
        <p:txBody>
          <a:bodyPr/>
          <a:lstStyle/>
          <a:p>
            <a:pPr marL="342900" indent="-342900">
              <a:lnSpc>
                <a:spcPct val="90000"/>
              </a:lnSpc>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チェックする内容・目的などに</a:t>
            </a:r>
            <a:r>
              <a:rPr lang="ja-JP" altLang="en-US" sz="2800" dirty="0" smtClean="0">
                <a:latin typeface="HG丸ｺﾞｼｯｸM-PRO" pitchFamily="50" charset="-128"/>
                <a:ea typeface="HG丸ｺﾞｼｯｸM-PRO" pitchFamily="50" charset="-128"/>
              </a:rPr>
              <a:t>よって，　　</a:t>
            </a:r>
            <a:r>
              <a:rPr lang="ja-JP" altLang="ja-JP" sz="2800" dirty="0" smtClean="0">
                <a:solidFill>
                  <a:srgbClr val="FF0000"/>
                </a:solidFill>
                <a:latin typeface="HG丸ｺﾞｼｯｸM-PRO" pitchFamily="50" charset="-128"/>
                <a:ea typeface="HG丸ｺﾞｼｯｸM-PRO" pitchFamily="50" charset="-128"/>
              </a:rPr>
              <a:t>様式</a:t>
            </a:r>
            <a:r>
              <a:rPr lang="ja-JP" altLang="ja-JP" sz="2800" dirty="0">
                <a:solidFill>
                  <a:srgbClr val="FF0000"/>
                </a:solidFill>
                <a:latin typeface="HG丸ｺﾞｼｯｸM-PRO" pitchFamily="50" charset="-128"/>
                <a:ea typeface="HG丸ｺﾞｼｯｸM-PRO" pitchFamily="50" charset="-128"/>
              </a:rPr>
              <a:t>（</a:t>
            </a:r>
            <a:r>
              <a:rPr lang="ja-JP" altLang="en-US" sz="2800" dirty="0">
                <a:solidFill>
                  <a:srgbClr val="FF0000"/>
                </a:solidFill>
                <a:latin typeface="HG丸ｺﾞｼｯｸM-PRO" pitchFamily="50" charset="-128"/>
                <a:ea typeface="HG丸ｺﾞｼｯｸM-PRO" pitchFamily="50" charset="-128"/>
              </a:rPr>
              <a:t>フォーマット）</a:t>
            </a:r>
            <a:r>
              <a:rPr lang="ja-JP" altLang="en-US" sz="2800" dirty="0">
                <a:latin typeface="HG丸ｺﾞｼｯｸM-PRO" pitchFamily="50" charset="-128"/>
                <a:ea typeface="HG丸ｺﾞｼｯｸM-PRO" pitchFamily="50" charset="-128"/>
              </a:rPr>
              <a:t>を工夫して使用</a:t>
            </a:r>
            <a:r>
              <a:rPr lang="ja-JP" altLang="en-US" sz="2800" dirty="0" smtClean="0">
                <a:latin typeface="HG丸ｺﾞｼｯｸM-PRO" pitchFamily="50" charset="-128"/>
                <a:ea typeface="HG丸ｺﾞｼｯｸM-PRO" pitchFamily="50" charset="-128"/>
              </a:rPr>
              <a:t>する。</a:t>
            </a:r>
            <a:endParaRPr lang="ja-JP" altLang="en-US"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5" name="コンテンツ プレースホルダ 3"/>
          <p:cNvGraphicFramePr>
            <a:graphicFrameLocks/>
          </p:cNvGraphicFramePr>
          <p:nvPr/>
        </p:nvGraphicFramePr>
        <p:xfrm>
          <a:off x="969963" y="2395538"/>
          <a:ext cx="7661275" cy="4418012"/>
        </p:xfrm>
        <a:graphic>
          <a:graphicData uri="http://schemas.openxmlformats.org/presentationml/2006/ole">
            <p:oleObj spid="_x0000_s35845" name="Worksheet" r:id="rId4" imgW="8143875" imgH="4695825" progId="Excel.Sheet.8">
              <p:embed/>
            </p:oleObj>
          </a:graphicData>
        </a:graphic>
      </p:graphicFrame>
      <p:sp>
        <p:nvSpPr>
          <p:cNvPr id="35842" name="タイトル 1"/>
          <p:cNvSpPr>
            <a:spLocks noGrp="1"/>
          </p:cNvSpPr>
          <p:nvPr>
            <p:ph type="title"/>
          </p:nvPr>
        </p:nvSpPr>
        <p:spPr/>
        <p:txBody>
          <a:bodyPr/>
          <a:lstStyle/>
          <a:p>
            <a:r>
              <a:rPr lang="ja-JP" altLang="en-US" smtClean="0">
                <a:solidFill>
                  <a:srgbClr val="0070C0"/>
                </a:solidFill>
                <a:latin typeface="ＭＳ Ｐゴシック" charset="-128"/>
              </a:rPr>
              <a:t>散布図</a:t>
            </a:r>
          </a:p>
        </p:txBody>
      </p:sp>
      <p:sp>
        <p:nvSpPr>
          <p:cNvPr id="35843" name="コンテンツ プレースホルダ 2"/>
          <p:cNvSpPr>
            <a:spLocks noGrp="1"/>
          </p:cNvSpPr>
          <p:nvPr>
            <p:ph sz="quarter" idx="1"/>
          </p:nvPr>
        </p:nvSpPr>
        <p:spPr>
          <a:xfrm>
            <a:off x="1066800" y="1341438"/>
            <a:ext cx="7753672" cy="4114800"/>
          </a:xfrm>
        </p:spPr>
        <p:txBody>
          <a:bodyPr/>
          <a:lstStyle/>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結果である</a:t>
            </a:r>
            <a:r>
              <a:rPr lang="ja-JP" altLang="en-US" sz="2800" dirty="0" smtClean="0">
                <a:solidFill>
                  <a:srgbClr val="FF0000"/>
                </a:solidFill>
                <a:latin typeface="HG丸ｺﾞｼｯｸM-PRO" pitchFamily="50" charset="-128"/>
                <a:ea typeface="HG丸ｺﾞｼｯｸM-PRO" pitchFamily="50" charset="-128"/>
              </a:rPr>
              <a:t>品質特性</a:t>
            </a:r>
            <a:r>
              <a:rPr lang="ja-JP" altLang="en-US" sz="2800" dirty="0" smtClean="0">
                <a:latin typeface="HG丸ｺﾞｼｯｸM-PRO" pitchFamily="50" charset="-128"/>
                <a:ea typeface="HG丸ｺﾞｼｯｸM-PRO" pitchFamily="50" charset="-128"/>
              </a:rPr>
              <a:t>と</a:t>
            </a:r>
            <a:r>
              <a:rPr lang="ja-JP" altLang="en-US" sz="2800" dirty="0" smtClean="0">
                <a:solidFill>
                  <a:srgbClr val="FF0000"/>
                </a:solidFill>
                <a:latin typeface="HG丸ｺﾞｼｯｸM-PRO" pitchFamily="50" charset="-128"/>
                <a:ea typeface="HG丸ｺﾞｼｯｸM-PRO" pitchFamily="50" charset="-128"/>
              </a:rPr>
              <a:t>原因</a:t>
            </a:r>
            <a:r>
              <a:rPr lang="ja-JP" altLang="en-US" sz="2800" dirty="0" smtClean="0">
                <a:latin typeface="HG丸ｺﾞｼｯｸM-PRO" pitchFamily="50" charset="-128"/>
                <a:ea typeface="HG丸ｺﾞｼｯｸM-PRO" pitchFamily="50" charset="-128"/>
              </a:rPr>
              <a:t>と考えられる　　特性</a:t>
            </a:r>
            <a:r>
              <a:rPr lang="ja-JP" altLang="ja-JP" sz="2800" dirty="0" smtClean="0">
                <a:latin typeface="HG丸ｺﾞｼｯｸM-PRO" pitchFamily="50" charset="-128"/>
                <a:ea typeface="HG丸ｺﾞｼｯｸM-PRO" pitchFamily="50" charset="-128"/>
              </a:rPr>
              <a:t>との関係のデータを打点</a:t>
            </a:r>
            <a:r>
              <a:rPr lang="ja-JP" altLang="en-US" sz="2800" dirty="0" smtClean="0">
                <a:latin typeface="HG丸ｺﾞｼｯｸM-PRO" pitchFamily="50" charset="-128"/>
                <a:ea typeface="HG丸ｺﾞｼｯｸM-PRO" pitchFamily="50" charset="-128"/>
              </a:rPr>
              <a:t>した</a:t>
            </a:r>
            <a:r>
              <a:rPr lang="ja-JP" altLang="ja-JP" sz="2800" dirty="0" smtClean="0">
                <a:latin typeface="HG丸ｺﾞｼｯｸM-PRO" pitchFamily="50" charset="-128"/>
                <a:ea typeface="HG丸ｺﾞｼｯｸM-PRO" pitchFamily="50" charset="-128"/>
              </a:rPr>
              <a:t>もの</a:t>
            </a:r>
            <a:endParaRPr lang="en-US" altLang="ja-JP" sz="28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fade">
                                      <p:cBhvr>
                                        <p:cTn id="7"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タイトル 1"/>
          <p:cNvSpPr>
            <a:spLocks noGrp="1"/>
          </p:cNvSpPr>
          <p:nvPr>
            <p:ph type="title"/>
          </p:nvPr>
        </p:nvSpPr>
        <p:spPr/>
        <p:txBody>
          <a:bodyPr/>
          <a:lstStyle/>
          <a:p>
            <a:r>
              <a:rPr lang="ja-JP" altLang="en-US" smtClean="0">
                <a:solidFill>
                  <a:srgbClr val="0070C0"/>
                </a:solidFill>
                <a:latin typeface="ＭＳ Ｐゴシック" charset="-128"/>
              </a:rPr>
              <a:t>散布図</a:t>
            </a:r>
          </a:p>
        </p:txBody>
      </p:sp>
      <p:graphicFrame>
        <p:nvGraphicFramePr>
          <p:cNvPr id="1026" name="コンテンツ プレースホルダ 3"/>
          <p:cNvGraphicFramePr>
            <a:graphicFrameLocks noGrp="1"/>
          </p:cNvGraphicFramePr>
          <p:nvPr>
            <p:ph sz="quarter" idx="1"/>
          </p:nvPr>
        </p:nvGraphicFramePr>
        <p:xfrm>
          <a:off x="969963" y="2395538"/>
          <a:ext cx="7661275" cy="4418012"/>
        </p:xfrm>
        <a:graphic>
          <a:graphicData uri="http://schemas.openxmlformats.org/presentationml/2006/ole">
            <p:oleObj spid="_x0000_s1026" name="Worksheet" r:id="rId4" imgW="8143875" imgH="4695825" progId="Excel.Sheet.8">
              <p:embed/>
            </p:oleObj>
          </a:graphicData>
        </a:graphic>
      </p:graphicFrame>
      <p:sp>
        <p:nvSpPr>
          <p:cNvPr id="1029" name="コンテンツ プレースホルダ 2"/>
          <p:cNvSpPr>
            <a:spLocks/>
          </p:cNvSpPr>
          <p:nvPr/>
        </p:nvSpPr>
        <p:spPr bwMode="auto">
          <a:xfrm>
            <a:off x="1066800" y="1341438"/>
            <a:ext cx="7105600"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品質をばらつかせる原因</a:t>
            </a:r>
            <a:r>
              <a:rPr lang="ja-JP" altLang="en-US" sz="2800" dirty="0" smtClean="0">
                <a:latin typeface="HG丸ｺﾞｼｯｸM-PRO" pitchFamily="50" charset="-128"/>
                <a:ea typeface="HG丸ｺﾞｼｯｸM-PRO" pitchFamily="50" charset="-128"/>
              </a:rPr>
              <a:t>を，グラフから</a:t>
            </a:r>
            <a:r>
              <a:rPr lang="ja-JP" altLang="en-US" sz="2800" dirty="0">
                <a:solidFill>
                  <a:srgbClr val="FF0000"/>
                </a:solidFill>
                <a:latin typeface="HG丸ｺﾞｼｯｸM-PRO" pitchFamily="50" charset="-128"/>
                <a:ea typeface="HG丸ｺﾞｼｯｸM-PRO" pitchFamily="50" charset="-128"/>
              </a:rPr>
              <a:t>数量的</a:t>
            </a:r>
            <a:r>
              <a:rPr lang="ja-JP" altLang="en-US" sz="2800" dirty="0" smtClean="0">
                <a:solidFill>
                  <a:srgbClr val="FF0000"/>
                </a:solidFill>
                <a:latin typeface="HG丸ｺﾞｼｯｸM-PRO" pitchFamily="50" charset="-128"/>
                <a:ea typeface="HG丸ｺﾞｼｯｸM-PRO" pitchFamily="50" charset="-128"/>
              </a:rPr>
              <a:t>に傾向</a:t>
            </a:r>
            <a:r>
              <a:rPr lang="ja-JP" altLang="en-US" sz="2800" dirty="0" smtClean="0">
                <a:latin typeface="HG丸ｺﾞｼｯｸM-PRO" pitchFamily="50" charset="-128"/>
                <a:ea typeface="HG丸ｺﾞｼｯｸM-PRO" pitchFamily="50" charset="-128"/>
              </a:rPr>
              <a:t>を特定</a:t>
            </a:r>
            <a:r>
              <a:rPr lang="ja-JP" altLang="en-US" sz="2800" dirty="0">
                <a:latin typeface="HG丸ｺﾞｼｯｸM-PRO" pitchFamily="50" charset="-128"/>
                <a:ea typeface="HG丸ｺﾞｼｯｸM-PRO" pitchFamily="50" charset="-128"/>
              </a:rPr>
              <a:t>することが</a:t>
            </a:r>
            <a:r>
              <a:rPr lang="ja-JP" altLang="en-US" sz="2800" dirty="0" smtClean="0">
                <a:latin typeface="HG丸ｺﾞｼｯｸM-PRO" pitchFamily="50" charset="-128"/>
                <a:ea typeface="HG丸ｺﾞｼｯｸM-PRO" pitchFamily="50" charset="-128"/>
              </a:rPr>
              <a:t>できる。</a:t>
            </a:r>
            <a:endParaRPr lang="ja-JP" altLang="en-US" sz="2800" dirty="0">
              <a:latin typeface="HG丸ｺﾞｼｯｸM-PRO" pitchFamily="50" charset="-128"/>
              <a:ea typeface="HG丸ｺﾞｼｯｸM-PRO" pitchFamily="50" charset="-128"/>
            </a:endParaRPr>
          </a:p>
        </p:txBody>
      </p:sp>
      <p:sp>
        <p:nvSpPr>
          <p:cNvPr id="1030" name="Oval 6"/>
          <p:cNvSpPr>
            <a:spLocks noChangeArrowheads="1"/>
          </p:cNvSpPr>
          <p:nvPr/>
        </p:nvSpPr>
        <p:spPr bwMode="auto">
          <a:xfrm rot="-989964">
            <a:off x="3776663" y="3136900"/>
            <a:ext cx="2087562" cy="1487488"/>
          </a:xfrm>
          <a:prstGeom prst="ellipse">
            <a:avLst/>
          </a:prstGeom>
          <a:noFill/>
          <a:ln w="28575">
            <a:solidFill>
              <a:srgbClr val="FF0000"/>
            </a:solidFill>
            <a:round/>
            <a:headEnd/>
            <a:tailEnd/>
          </a:ln>
          <a:effectLst/>
        </p:spPr>
        <p:txBody>
          <a:bodyPr wrap="none" anchor="ctr"/>
          <a:lstStyle/>
          <a:p>
            <a:endParaRPr lang="ja-JP" altLang="en-US"/>
          </a:p>
        </p:txBody>
      </p:sp>
      <p:sp>
        <p:nvSpPr>
          <p:cNvPr id="1031" name="Line 7"/>
          <p:cNvSpPr>
            <a:spLocks noChangeShapeType="1"/>
          </p:cNvSpPr>
          <p:nvPr/>
        </p:nvSpPr>
        <p:spPr bwMode="auto">
          <a:xfrm flipV="1">
            <a:off x="2124075" y="2781300"/>
            <a:ext cx="4897438" cy="2519363"/>
          </a:xfrm>
          <a:prstGeom prst="line">
            <a:avLst/>
          </a:prstGeom>
          <a:noFill/>
          <a:ln w="57150">
            <a:solidFill>
              <a:srgbClr val="FF0000"/>
            </a:solidFill>
            <a:round/>
            <a:headEnd/>
            <a:tailEnd type="triangle" w="med" len="med"/>
          </a:ln>
          <a:effectLst/>
        </p:spPr>
        <p:txBody>
          <a:bodyPr/>
          <a:lstStyle/>
          <a:p>
            <a:endParaRPr lang="ja-JP"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1"/>
                                        </p:tgtEl>
                                        <p:attrNameLst>
                                          <p:attrName>style.visibility</p:attrName>
                                        </p:attrNameLst>
                                      </p:cBhvr>
                                      <p:to>
                                        <p:strVal val="visible"/>
                                      </p:to>
                                    </p:set>
                                    <p:animEffect transition="in" filter="wipe(left)">
                                      <p:cBhvr>
                                        <p:cTn id="12" dur="500"/>
                                        <p:tgtEl>
                                          <p:spTgt spid="10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031"/>
                                        </p:tgtEl>
                                      </p:cBhvr>
                                    </p:animEffect>
                                    <p:set>
                                      <p:cBhvr>
                                        <p:cTn id="17" dur="1" fill="hold">
                                          <p:stCondLst>
                                            <p:cond delay="499"/>
                                          </p:stCondLst>
                                        </p:cTn>
                                        <p:tgtEl>
                                          <p:spTgt spid="1031"/>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030"/>
                                        </p:tgtEl>
                                        <p:attrNameLst>
                                          <p:attrName>style.visibility</p:attrName>
                                        </p:attrNameLst>
                                      </p:cBhvr>
                                      <p:to>
                                        <p:strVal val="visible"/>
                                      </p:to>
                                    </p:set>
                                    <p:animEffect transition="in" filter="fade">
                                      <p:cBhvr>
                                        <p:cTn id="21"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1030" grpId="0" animBg="1"/>
      <p:bldP spid="1031" grpId="0" animBg="1"/>
      <p:bldP spid="1031"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mtClean="0">
                <a:solidFill>
                  <a:srgbClr val="0070C0"/>
                </a:solidFill>
                <a:latin typeface="ＭＳ Ｐゴシック" charset="-128"/>
              </a:rPr>
              <a:t>グラフ</a:t>
            </a:r>
          </a:p>
        </p:txBody>
      </p:sp>
      <p:sp>
        <p:nvSpPr>
          <p:cNvPr id="43011" name="コンテンツ プレースホルダ 2"/>
          <p:cNvSpPr>
            <a:spLocks noGrp="1"/>
          </p:cNvSpPr>
          <p:nvPr>
            <p:ph sz="quarter" idx="1"/>
          </p:nvPr>
        </p:nvSpPr>
        <p:spPr>
          <a:xfrm>
            <a:off x="1066800" y="1268760"/>
            <a:ext cx="8077200" cy="1440160"/>
          </a:xfrm>
        </p:spPr>
        <p:txBody>
          <a:bodyPr>
            <a:normAutofit lnSpcReduction="10000"/>
          </a:bodyPr>
          <a:lstStyle/>
          <a:p>
            <a:pPr>
              <a:lnSpc>
                <a:spcPct val="110000"/>
              </a:lnSpc>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データの時系列的な</a:t>
            </a:r>
            <a:r>
              <a:rPr lang="ja-JP" altLang="en-US" sz="2800" dirty="0" smtClean="0">
                <a:solidFill>
                  <a:srgbClr val="FF0000"/>
                </a:solidFill>
                <a:latin typeface="HG丸ｺﾞｼｯｸM-PRO" pitchFamily="50" charset="-128"/>
                <a:ea typeface="HG丸ｺﾞｼｯｸM-PRO" pitchFamily="50" charset="-128"/>
              </a:rPr>
              <a:t>変化</a:t>
            </a:r>
            <a:r>
              <a:rPr lang="ja-JP" altLang="en-US" sz="2800" dirty="0" smtClean="0">
                <a:latin typeface="HG丸ｺﾞｼｯｸM-PRO" pitchFamily="50" charset="-128"/>
                <a:ea typeface="HG丸ｺﾞｼｯｸM-PRO" pitchFamily="50" charset="-128"/>
              </a:rPr>
              <a:t>や大きさを</a:t>
            </a:r>
            <a:r>
              <a:rPr lang="ja-JP" altLang="en-US" sz="2800" dirty="0" smtClean="0">
                <a:solidFill>
                  <a:srgbClr val="FF0000"/>
                </a:solidFill>
                <a:latin typeface="HG丸ｺﾞｼｯｸM-PRO" pitchFamily="50" charset="-128"/>
                <a:ea typeface="HG丸ｺﾞｼｯｸM-PRO" pitchFamily="50" charset="-128"/>
              </a:rPr>
              <a:t>比較</a:t>
            </a:r>
            <a:r>
              <a:rPr lang="ja-JP" altLang="en-US" sz="2800" dirty="0" smtClean="0">
                <a:latin typeface="HG丸ｺﾞｼｯｸM-PRO" pitchFamily="50" charset="-128"/>
                <a:ea typeface="HG丸ｺﾞｼｯｸM-PRO" pitchFamily="50" charset="-128"/>
              </a:rPr>
              <a:t>したいときなどに，</a:t>
            </a:r>
            <a:r>
              <a:rPr lang="ja-JP" altLang="en-US" sz="2800" dirty="0" smtClean="0">
                <a:solidFill>
                  <a:srgbClr val="FF0000"/>
                </a:solidFill>
                <a:latin typeface="HG丸ｺﾞｼｯｸM-PRO" pitchFamily="50" charset="-128"/>
                <a:ea typeface="HG丸ｺﾞｼｯｸM-PRO" pitchFamily="50" charset="-128"/>
              </a:rPr>
              <a:t>分かりやすい図形</a:t>
            </a:r>
            <a:r>
              <a:rPr lang="ja-JP" altLang="en-US" sz="2800" dirty="0" smtClean="0">
                <a:latin typeface="HG丸ｺﾞｼｯｸM-PRO" pitchFamily="50" charset="-128"/>
                <a:ea typeface="HG丸ｺﾞｼｯｸM-PRO" pitchFamily="50" charset="-128"/>
              </a:rPr>
              <a:t>で表し，　　　状態を把握するために使用する。</a:t>
            </a:r>
            <a:endParaRPr lang="en-US" altLang="ja-JP" sz="2800" dirty="0" smtClean="0">
              <a:latin typeface="HG丸ｺﾞｼｯｸM-PRO" pitchFamily="50" charset="-128"/>
              <a:ea typeface="HG丸ｺﾞｼｯｸM-PRO" pitchFamily="50" charset="-128"/>
            </a:endParaRPr>
          </a:p>
        </p:txBody>
      </p:sp>
      <p:graphicFrame>
        <p:nvGraphicFramePr>
          <p:cNvPr id="36869" name="コンテンツ プレースホルダ 3"/>
          <p:cNvGraphicFramePr>
            <a:graphicFrameLocks/>
          </p:cNvGraphicFramePr>
          <p:nvPr/>
        </p:nvGraphicFramePr>
        <p:xfrm>
          <a:off x="1619250" y="2636838"/>
          <a:ext cx="3117850" cy="2051050"/>
        </p:xfrm>
        <a:graphic>
          <a:graphicData uri="http://schemas.openxmlformats.org/presentationml/2006/ole">
            <p:oleObj spid="_x0000_s36869" r:id="rId4" imgW="3932261" imgH="2505673" progId="Excel.Sheet.8">
              <p:embed/>
            </p:oleObj>
          </a:graphicData>
        </a:graphic>
      </p:graphicFrame>
      <p:graphicFrame>
        <p:nvGraphicFramePr>
          <p:cNvPr id="36870" name="グラフ 4"/>
          <p:cNvGraphicFramePr>
            <a:graphicFrameLocks/>
          </p:cNvGraphicFramePr>
          <p:nvPr/>
        </p:nvGraphicFramePr>
        <p:xfrm>
          <a:off x="5067300" y="2565400"/>
          <a:ext cx="3176588" cy="2109788"/>
        </p:xfrm>
        <a:graphic>
          <a:graphicData uri="http://schemas.openxmlformats.org/presentationml/2006/ole">
            <p:oleObj spid="_x0000_s36870" r:id="rId5" imgW="4005419" imgH="2572735" progId="Excel.Sheet.8">
              <p:embed/>
            </p:oleObj>
          </a:graphicData>
        </a:graphic>
      </p:graphicFrame>
      <p:graphicFrame>
        <p:nvGraphicFramePr>
          <p:cNvPr id="36871" name="グラフ 5"/>
          <p:cNvGraphicFramePr>
            <a:graphicFrameLocks/>
          </p:cNvGraphicFramePr>
          <p:nvPr/>
        </p:nvGraphicFramePr>
        <p:xfrm>
          <a:off x="1619250" y="4675188"/>
          <a:ext cx="3121025" cy="2108200"/>
        </p:xfrm>
        <a:graphic>
          <a:graphicData uri="http://schemas.openxmlformats.org/presentationml/2006/ole">
            <p:oleObj spid="_x0000_s36871" r:id="rId6" imgW="3932261" imgH="2572735" progId="Excel.Sheet.8">
              <p:embed/>
            </p:oleObj>
          </a:graphicData>
        </a:graphic>
      </p:graphicFrame>
      <p:graphicFrame>
        <p:nvGraphicFramePr>
          <p:cNvPr id="36872" name="グラフ 6"/>
          <p:cNvGraphicFramePr>
            <a:graphicFrameLocks/>
          </p:cNvGraphicFramePr>
          <p:nvPr/>
        </p:nvGraphicFramePr>
        <p:xfrm>
          <a:off x="5076825" y="4711700"/>
          <a:ext cx="3184525" cy="2146300"/>
        </p:xfrm>
        <a:graphic>
          <a:graphicData uri="http://schemas.openxmlformats.org/presentationml/2006/ole">
            <p:oleObj spid="_x0000_s36872" r:id="rId7" imgW="4011516" imgH="2615411" progId="Excel.Shee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5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コンテンツ プレースホルダ 2"/>
          <p:cNvSpPr>
            <a:spLocks noGrp="1"/>
          </p:cNvSpPr>
          <p:nvPr>
            <p:ph sz="quarter" idx="1"/>
          </p:nvPr>
        </p:nvSpPr>
        <p:spPr>
          <a:xfrm>
            <a:off x="1042988" y="1341438"/>
            <a:ext cx="7772400" cy="4114800"/>
          </a:xfrm>
        </p:spPr>
        <p:txBody>
          <a:bodyPr/>
          <a:lstStyle/>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時間</a:t>
            </a:r>
            <a:r>
              <a:rPr lang="ja-JP" altLang="ja-JP" sz="2800" dirty="0" smtClean="0">
                <a:latin typeface="HG丸ｺﾞｼｯｸM-PRO" pitchFamily="50" charset="-128"/>
                <a:ea typeface="HG丸ｺﾞｼｯｸM-PRO" pitchFamily="50" charset="-128"/>
              </a:rPr>
              <a:t>ごとの状態を</a:t>
            </a:r>
            <a:r>
              <a:rPr lang="ja-JP" altLang="en-US" sz="2800" dirty="0" smtClean="0">
                <a:solidFill>
                  <a:srgbClr val="0066FF"/>
                </a:solidFill>
                <a:latin typeface="HG丸ｺﾞｼｯｸM-PRO" pitchFamily="50" charset="-128"/>
                <a:ea typeface="HG丸ｺﾞｼｯｸM-PRO" pitchFamily="50" charset="-128"/>
              </a:rPr>
              <a:t>プロット</a:t>
            </a:r>
            <a:r>
              <a:rPr lang="ja-JP" altLang="en-US" sz="2800" dirty="0" smtClean="0">
                <a:latin typeface="HG丸ｺﾞｼｯｸM-PRO" pitchFamily="50" charset="-128"/>
                <a:ea typeface="HG丸ｺﾞｼｯｸM-PRO" pitchFamily="50" charset="-128"/>
              </a:rPr>
              <a:t>し，</a:t>
            </a:r>
            <a:r>
              <a:rPr lang="ja-JP" altLang="ja-JP" sz="2800" dirty="0" smtClean="0">
                <a:solidFill>
                  <a:srgbClr val="008000"/>
                </a:solidFill>
                <a:latin typeface="HG丸ｺﾞｼｯｸM-PRO" pitchFamily="50" charset="-128"/>
                <a:ea typeface="HG丸ｺﾞｼｯｸM-PRO" pitchFamily="50" charset="-128"/>
              </a:rPr>
              <a:t>中心線</a:t>
            </a:r>
            <a:r>
              <a:rPr lang="ja-JP" altLang="ja-JP" sz="2800" dirty="0" smtClean="0">
                <a:latin typeface="HG丸ｺﾞｼｯｸM-PRO" pitchFamily="50" charset="-128"/>
                <a:ea typeface="HG丸ｺﾞｼｯｸM-PRO" pitchFamily="50" charset="-128"/>
              </a:rPr>
              <a:t>と</a:t>
            </a:r>
            <a:r>
              <a:rPr lang="ja-JP" altLang="en-US" sz="2800" dirty="0" smtClean="0">
                <a:latin typeface="HG丸ｺﾞｼｯｸM-PRO" pitchFamily="50" charset="-128"/>
                <a:ea typeface="HG丸ｺﾞｼｯｸM-PRO" pitchFamily="50" charset="-128"/>
              </a:rPr>
              <a:t>　　</a:t>
            </a:r>
            <a:r>
              <a:rPr lang="ja-JP" altLang="ja-JP" sz="2800" dirty="0" smtClean="0">
                <a:solidFill>
                  <a:srgbClr val="FF0000"/>
                </a:solidFill>
                <a:latin typeface="HG丸ｺﾞｼｯｸM-PRO" pitchFamily="50" charset="-128"/>
                <a:ea typeface="HG丸ｺﾞｼｯｸM-PRO" pitchFamily="50" charset="-128"/>
              </a:rPr>
              <a:t>管理限界線</a:t>
            </a:r>
            <a:r>
              <a:rPr lang="ja-JP" altLang="ja-JP" sz="2800" dirty="0" smtClean="0">
                <a:latin typeface="HG丸ｺﾞｼｯｸM-PRO" pitchFamily="50" charset="-128"/>
                <a:ea typeface="HG丸ｺﾞｼｯｸM-PRO" pitchFamily="50" charset="-128"/>
              </a:rPr>
              <a:t>からデータの</a:t>
            </a:r>
            <a:r>
              <a:rPr lang="ja-JP" altLang="ja-JP" sz="2800" dirty="0" smtClean="0">
                <a:solidFill>
                  <a:srgbClr val="FF6600"/>
                </a:solidFill>
                <a:latin typeface="HG丸ｺﾞｼｯｸM-PRO" pitchFamily="50" charset="-128"/>
                <a:ea typeface="HG丸ｺﾞｼｯｸM-PRO" pitchFamily="50" charset="-128"/>
              </a:rPr>
              <a:t>異常</a:t>
            </a:r>
            <a:r>
              <a:rPr lang="ja-JP" altLang="ja-JP" sz="2800" dirty="0" smtClean="0">
                <a:latin typeface="HG丸ｺﾞｼｯｸM-PRO" pitchFamily="50" charset="-128"/>
                <a:ea typeface="HG丸ｺﾞｼｯｸM-PRO" pitchFamily="50" charset="-128"/>
              </a:rPr>
              <a:t>を判定する</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ja-JP" altLang="en-US" sz="2800" dirty="0" smtClean="0">
              <a:latin typeface="HG丸ｺﾞｼｯｸM-PRO" pitchFamily="50" charset="-128"/>
              <a:ea typeface="HG丸ｺﾞｼｯｸM-PRO" pitchFamily="50" charset="-128"/>
            </a:endParaRPr>
          </a:p>
        </p:txBody>
      </p:sp>
      <p:sp>
        <p:nvSpPr>
          <p:cNvPr id="37890" name="タイトル 1"/>
          <p:cNvSpPr>
            <a:spLocks noGrp="1"/>
          </p:cNvSpPr>
          <p:nvPr>
            <p:ph type="title"/>
          </p:nvPr>
        </p:nvSpPr>
        <p:spPr/>
        <p:txBody>
          <a:bodyPr/>
          <a:lstStyle/>
          <a:p>
            <a:r>
              <a:rPr lang="ja-JP" altLang="en-US" smtClean="0">
                <a:solidFill>
                  <a:srgbClr val="0070C0"/>
                </a:solidFill>
                <a:latin typeface="ＭＳ Ｐゴシック" charset="-128"/>
              </a:rPr>
              <a:t>管理図</a:t>
            </a:r>
          </a:p>
        </p:txBody>
      </p:sp>
      <p:graphicFrame>
        <p:nvGraphicFramePr>
          <p:cNvPr id="6" name="グラフ 5"/>
          <p:cNvGraphicFramePr/>
          <p:nvPr/>
        </p:nvGraphicFramePr>
        <p:xfrm>
          <a:off x="1187624" y="2348880"/>
          <a:ext cx="7416824"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円/楕円 6"/>
          <p:cNvSpPr/>
          <p:nvPr/>
        </p:nvSpPr>
        <p:spPr bwMode="auto">
          <a:xfrm>
            <a:off x="4067944" y="5373216"/>
            <a:ext cx="216024" cy="216024"/>
          </a:xfrm>
          <a:prstGeom prst="ellipse">
            <a:avLst/>
          </a:prstGeom>
          <a:noFill/>
          <a:ln w="19050" cap="flat" cmpd="sng" algn="ctr">
            <a:solidFill>
              <a:srgbClr val="FF66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sp>
        <p:nvSpPr>
          <p:cNvPr id="8" name="正方形/長方形 7"/>
          <p:cNvSpPr/>
          <p:nvPr/>
        </p:nvSpPr>
        <p:spPr bwMode="auto">
          <a:xfrm>
            <a:off x="3275856" y="4077072"/>
            <a:ext cx="1872208" cy="1584176"/>
          </a:xfrm>
          <a:prstGeom prst="rect">
            <a:avLst/>
          </a:prstGeom>
          <a:noFill/>
          <a:ln w="19050" cap="flat" cmpd="sng" algn="ctr">
            <a:solidFill>
              <a:srgbClr val="FF66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sp>
        <p:nvSpPr>
          <p:cNvPr id="9" name="直線矢印コネクタ 8"/>
          <p:cNvSpPr/>
          <p:nvPr/>
        </p:nvSpPr>
        <p:spPr bwMode="auto">
          <a:xfrm>
            <a:off x="4283961" y="5442983"/>
            <a:ext cx="1584183" cy="45719"/>
          </a:xfrm>
          <a:prstGeom prst="straightConnector1">
            <a:avLst/>
          </a:prstGeom>
          <a:solidFill>
            <a:schemeClr val="accent1"/>
          </a:solidFill>
          <a:ln w="9525" cap="flat" cmpd="sng" algn="ctr">
            <a:solidFill>
              <a:schemeClr val="tx1"/>
            </a:solidFill>
            <a:prstDash val="solid"/>
            <a:miter lim="800000"/>
            <a:headEnd type="arrow" w="med" len="med"/>
            <a:tailEnd type="none"/>
          </a:ln>
          <a:effectLst/>
        </p:spPr>
        <p:txBody>
          <a:bodyPr vert="horz" wrap="non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p>
        </p:txBody>
      </p:sp>
      <p:sp>
        <p:nvSpPr>
          <p:cNvPr id="10" name="テキスト ボックス 1"/>
          <p:cNvSpPr txBox="1"/>
          <p:nvPr/>
        </p:nvSpPr>
        <p:spPr>
          <a:xfrm>
            <a:off x="5868144" y="5301208"/>
            <a:ext cx="928644"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smtClean="0">
                <a:latin typeface="HG丸ｺﾞｼｯｸM-PRO" pitchFamily="50" charset="-128"/>
                <a:ea typeface="HG丸ｺﾞｼｯｸM-PRO" pitchFamily="50" charset="-128"/>
              </a:rPr>
              <a:t>異常値</a:t>
            </a:r>
            <a:endParaRPr lang="ja-JP" altLang="en-US" sz="2000" b="1" dirty="0">
              <a:latin typeface="HG丸ｺﾞｼｯｸM-PRO" pitchFamily="50" charset="-128"/>
              <a:ea typeface="HG丸ｺﾞｼｯｸM-PRO" pitchFamily="50" charset="-128"/>
            </a:endParaRPr>
          </a:p>
        </p:txBody>
      </p:sp>
      <p:sp>
        <p:nvSpPr>
          <p:cNvPr id="11" name="テキスト ボックス 1"/>
          <p:cNvSpPr txBox="1"/>
          <p:nvPr/>
        </p:nvSpPr>
        <p:spPr>
          <a:xfrm>
            <a:off x="5868144" y="4509120"/>
            <a:ext cx="1512168"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smtClean="0">
                <a:latin typeface="HG丸ｺﾞｼｯｸM-PRO" pitchFamily="50" charset="-128"/>
                <a:ea typeface="HG丸ｺﾞｼｯｸM-PRO" pitchFamily="50" charset="-128"/>
              </a:rPr>
              <a:t>異常な状態</a:t>
            </a:r>
            <a:endParaRPr lang="ja-JP" altLang="en-US" sz="2000" b="1" dirty="0">
              <a:latin typeface="HG丸ｺﾞｼｯｸM-PRO" pitchFamily="50" charset="-128"/>
              <a:ea typeface="HG丸ｺﾞｼｯｸM-PRO" pitchFamily="50" charset="-128"/>
            </a:endParaRPr>
          </a:p>
        </p:txBody>
      </p:sp>
      <p:sp>
        <p:nvSpPr>
          <p:cNvPr id="12" name="直線矢印コネクタ 11"/>
          <p:cNvSpPr/>
          <p:nvPr/>
        </p:nvSpPr>
        <p:spPr bwMode="auto">
          <a:xfrm flipV="1">
            <a:off x="5148064" y="4725143"/>
            <a:ext cx="792088" cy="45719"/>
          </a:xfrm>
          <a:prstGeom prst="straightConnector1">
            <a:avLst/>
          </a:prstGeom>
          <a:solidFill>
            <a:schemeClr val="accent1"/>
          </a:solidFill>
          <a:ln w="9525" cap="flat" cmpd="sng" algn="ctr">
            <a:solidFill>
              <a:schemeClr val="tx1"/>
            </a:solidFill>
            <a:prstDash val="solid"/>
            <a:miter lim="800000"/>
            <a:headEnd type="arrow" w="med" len="med"/>
            <a:tailEnd type="none"/>
          </a:ln>
          <a:effectLst/>
        </p:spPr>
        <p:txBody>
          <a:bodyPr vert="horz" wrap="non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p>
        </p:txBody>
      </p:sp>
      <p:sp>
        <p:nvSpPr>
          <p:cNvPr id="13" name="テキスト ボックス 1"/>
          <p:cNvSpPr txBox="1"/>
          <p:nvPr/>
        </p:nvSpPr>
        <p:spPr>
          <a:xfrm>
            <a:off x="6876256" y="2567144"/>
            <a:ext cx="1728192"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solidFill>
                  <a:srgbClr val="FF0000"/>
                </a:solidFill>
                <a:latin typeface="HG丸ｺﾞｼｯｸM-PRO" pitchFamily="50" charset="-128"/>
                <a:ea typeface="HG丸ｺﾞｼｯｸM-PRO" pitchFamily="50" charset="-128"/>
              </a:rPr>
              <a:t>上方管理限界線</a:t>
            </a:r>
            <a:endParaRPr lang="ja-JP" altLang="en-US" sz="1600" b="1" dirty="0">
              <a:solidFill>
                <a:srgbClr val="FF0000"/>
              </a:solidFill>
              <a:latin typeface="HG丸ｺﾞｼｯｸM-PRO" pitchFamily="50" charset="-128"/>
              <a:ea typeface="HG丸ｺﾞｼｯｸM-PRO" pitchFamily="50" charset="-128"/>
            </a:endParaRPr>
          </a:p>
        </p:txBody>
      </p:sp>
      <p:sp>
        <p:nvSpPr>
          <p:cNvPr id="14" name="テキスト ボックス 1"/>
          <p:cNvSpPr txBox="1"/>
          <p:nvPr/>
        </p:nvSpPr>
        <p:spPr>
          <a:xfrm>
            <a:off x="6876256" y="5013176"/>
            <a:ext cx="1800200"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solidFill>
                  <a:srgbClr val="FF0000"/>
                </a:solidFill>
                <a:latin typeface="HG丸ｺﾞｼｯｸM-PRO" pitchFamily="50" charset="-128"/>
                <a:ea typeface="HG丸ｺﾞｼｯｸM-PRO" pitchFamily="50" charset="-128"/>
              </a:rPr>
              <a:t>下方管理限界線</a:t>
            </a:r>
            <a:endParaRPr lang="ja-JP" altLang="en-US" sz="1600" b="1" dirty="0">
              <a:solidFill>
                <a:srgbClr val="FF0000"/>
              </a:solidFill>
              <a:latin typeface="HG丸ｺﾞｼｯｸM-PRO" pitchFamily="50" charset="-128"/>
              <a:ea typeface="HG丸ｺﾞｼｯｸM-PRO" pitchFamily="50" charset="-128"/>
            </a:endParaRPr>
          </a:p>
        </p:txBody>
      </p:sp>
      <p:sp>
        <p:nvSpPr>
          <p:cNvPr id="15" name="テキスト ボックス 1"/>
          <p:cNvSpPr txBox="1"/>
          <p:nvPr/>
        </p:nvSpPr>
        <p:spPr>
          <a:xfrm>
            <a:off x="8028384" y="4149080"/>
            <a:ext cx="936104"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solidFill>
                  <a:srgbClr val="008000"/>
                </a:solidFill>
                <a:latin typeface="HG丸ｺﾞｼｯｸM-PRO" pitchFamily="50" charset="-128"/>
                <a:ea typeface="HG丸ｺﾞｼｯｸM-PRO" pitchFamily="50" charset="-128"/>
              </a:rPr>
              <a:t>中心線</a:t>
            </a:r>
            <a:endParaRPr lang="ja-JP" altLang="en-US" sz="1600" b="1" dirty="0">
              <a:solidFill>
                <a:srgbClr val="008000"/>
              </a:solidFill>
              <a:latin typeface="HG丸ｺﾞｼｯｸM-PRO" pitchFamily="50" charset="-128"/>
              <a:ea typeface="HG丸ｺﾞｼｯｸM-PRO" pitchFamily="50" charset="-128"/>
            </a:endParaRPr>
          </a:p>
        </p:txBody>
      </p:sp>
      <p:sp>
        <p:nvSpPr>
          <p:cNvPr id="16" name="テキスト ボックス 1"/>
          <p:cNvSpPr txBox="1"/>
          <p:nvPr/>
        </p:nvSpPr>
        <p:spPr>
          <a:xfrm>
            <a:off x="3995936" y="6309320"/>
            <a:ext cx="2520280" cy="357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smtClean="0">
                <a:latin typeface="HG丸ｺﾞｼｯｸM-PRO" pitchFamily="50" charset="-128"/>
                <a:ea typeface="HG丸ｺﾞｼｯｸM-PRO" pitchFamily="50" charset="-128"/>
              </a:rPr>
              <a:t>工場排水の処理水の</a:t>
            </a:r>
            <a:r>
              <a:rPr lang="en-US" altLang="ja-JP" sz="1600" b="1" dirty="0" smtClean="0">
                <a:latin typeface="HG丸ｺﾞｼｯｸM-PRO" pitchFamily="50" charset="-128"/>
                <a:ea typeface="HG丸ｺﾞｼｯｸM-PRO" pitchFamily="50" charset="-128"/>
              </a:rPr>
              <a:t>pH</a:t>
            </a:r>
            <a:endParaRPr lang="ja-JP" altLang="en-US" sz="1600" b="1"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fade">
                                      <p:cBhvr>
                                        <p:cTn id="7" dur="500"/>
                                        <p:tgtEl>
                                          <p:spTgt spid="378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7" grpId="0" animBg="1"/>
      <p:bldP spid="8" grpId="0" animBg="1"/>
      <p:bldP spid="9" grpId="0" animBg="1"/>
      <p:bldP spid="10" grpId="0"/>
      <p:bldP spid="11" grpId="0"/>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コンテンツ プレースホルダ 2"/>
          <p:cNvSpPr>
            <a:spLocks noGrp="1"/>
          </p:cNvSpPr>
          <p:nvPr>
            <p:ph sz="quarter" idx="1"/>
          </p:nvPr>
        </p:nvSpPr>
        <p:spPr>
          <a:xfrm>
            <a:off x="1066800" y="1531938"/>
            <a:ext cx="7897688" cy="4633912"/>
          </a:xfrm>
        </p:spPr>
        <p:txBody>
          <a:bodyPr/>
          <a:lstStyle/>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データを</a:t>
            </a:r>
            <a:r>
              <a:rPr lang="ja-JP" altLang="en-US" sz="2800" dirty="0" smtClean="0">
                <a:solidFill>
                  <a:srgbClr val="FF0000"/>
                </a:solidFill>
                <a:latin typeface="HG丸ｺﾞｼｯｸM-PRO" pitchFamily="50" charset="-128"/>
                <a:ea typeface="HG丸ｺﾞｼｯｸM-PRO" pitchFamily="50" charset="-128"/>
              </a:rPr>
              <a:t>共通点を持つ層</a:t>
            </a:r>
            <a:r>
              <a:rPr lang="ja-JP" altLang="en-US" sz="2800" dirty="0" smtClean="0">
                <a:latin typeface="HG丸ｺﾞｼｯｸM-PRO" pitchFamily="50" charset="-128"/>
                <a:ea typeface="HG丸ｺﾞｼｯｸM-PRO" pitchFamily="50" charset="-128"/>
              </a:rPr>
              <a:t>に分割することで，データの特徴をはっきりさせる</a:t>
            </a:r>
          </a:p>
          <a:p>
            <a:pPr lvl="1">
              <a:buFont typeface="Wingdings" pitchFamily="2" charset="2"/>
              <a:buChar char="l"/>
            </a:pPr>
            <a:endParaRPr lang="ja-JP" altLang="en-US" sz="3200" dirty="0" smtClean="0">
              <a:latin typeface="HG丸ｺﾞｼｯｸM-PRO" pitchFamily="50" charset="-128"/>
              <a:ea typeface="HG丸ｺﾞｼｯｸM-PRO" pitchFamily="50" charset="-128"/>
            </a:endParaRPr>
          </a:p>
          <a:p>
            <a:pPr lvl="1">
              <a:buFont typeface="Wingdings" pitchFamily="2" charset="2"/>
              <a:buChar char="l"/>
            </a:pPr>
            <a:r>
              <a:rPr lang="ja-JP" altLang="en-US" sz="3200" dirty="0" smtClean="0">
                <a:latin typeface="HG丸ｺﾞｼｯｸM-PRO" pitchFamily="50" charset="-128"/>
                <a:ea typeface="HG丸ｺﾞｼｯｸM-PRO" pitchFamily="50" charset="-128"/>
              </a:rPr>
              <a:t>機械→</a:t>
            </a:r>
            <a:r>
              <a:rPr lang="en-US" altLang="ja-JP" sz="3200" dirty="0" smtClean="0">
                <a:latin typeface="HG丸ｺﾞｼｯｸM-PRO" pitchFamily="50" charset="-128"/>
                <a:ea typeface="HG丸ｺﾞｼｯｸM-PRO" pitchFamily="50" charset="-128"/>
              </a:rPr>
              <a:t>A</a:t>
            </a:r>
            <a:r>
              <a:rPr lang="ja-JP" altLang="en-US" sz="3200" dirty="0" smtClean="0">
                <a:latin typeface="HG丸ｺﾞｼｯｸM-PRO" pitchFamily="50" charset="-128"/>
                <a:ea typeface="HG丸ｺﾞｼｯｸM-PRO" pitchFamily="50" charset="-128"/>
              </a:rPr>
              <a:t>機・</a:t>
            </a:r>
            <a:r>
              <a:rPr lang="en-US" altLang="ja-JP" sz="3200" dirty="0" smtClean="0">
                <a:latin typeface="HG丸ｺﾞｼｯｸM-PRO" pitchFamily="50" charset="-128"/>
                <a:ea typeface="HG丸ｺﾞｼｯｸM-PRO" pitchFamily="50" charset="-128"/>
              </a:rPr>
              <a:t>B</a:t>
            </a:r>
            <a:r>
              <a:rPr lang="ja-JP" altLang="en-US" sz="3200" dirty="0" smtClean="0">
                <a:latin typeface="HG丸ｺﾞｼｯｸM-PRO" pitchFamily="50" charset="-128"/>
                <a:ea typeface="HG丸ｺﾞｼｯｸM-PRO" pitchFamily="50" charset="-128"/>
              </a:rPr>
              <a:t>機・</a:t>
            </a:r>
            <a:r>
              <a:rPr lang="en-US" altLang="ja-JP" sz="3200" dirty="0" smtClean="0">
                <a:latin typeface="HG丸ｺﾞｼｯｸM-PRO" pitchFamily="50" charset="-128"/>
                <a:ea typeface="HG丸ｺﾞｼｯｸM-PRO" pitchFamily="50" charset="-128"/>
              </a:rPr>
              <a:t>C</a:t>
            </a:r>
            <a:r>
              <a:rPr lang="ja-JP" altLang="en-US" sz="3200" dirty="0" smtClean="0">
                <a:latin typeface="HG丸ｺﾞｼｯｸM-PRO" pitchFamily="50" charset="-128"/>
                <a:ea typeface="HG丸ｺﾞｼｯｸM-PRO" pitchFamily="50" charset="-128"/>
              </a:rPr>
              <a:t>機</a:t>
            </a:r>
          </a:p>
          <a:p>
            <a:pPr lvl="1">
              <a:buFont typeface="Wingdings" pitchFamily="2" charset="2"/>
              <a:buChar char="l"/>
            </a:pPr>
            <a:r>
              <a:rPr lang="ja-JP" altLang="en-US" sz="3200" dirty="0" smtClean="0">
                <a:latin typeface="HG丸ｺﾞｼｯｸM-PRO" pitchFamily="50" charset="-128"/>
                <a:ea typeface="HG丸ｺﾞｼｯｸM-PRO" pitchFamily="50" charset="-128"/>
              </a:rPr>
              <a:t>原材料→</a:t>
            </a:r>
            <a:r>
              <a:rPr lang="en-US" altLang="ja-JP" sz="3200" dirty="0" smtClean="0">
                <a:latin typeface="HG丸ｺﾞｼｯｸM-PRO" pitchFamily="50" charset="-128"/>
                <a:ea typeface="HG丸ｺﾞｼｯｸM-PRO" pitchFamily="50" charset="-128"/>
              </a:rPr>
              <a:t>A</a:t>
            </a:r>
            <a:r>
              <a:rPr lang="ja-JP" altLang="en-US" sz="3200" dirty="0" smtClean="0">
                <a:latin typeface="HG丸ｺﾞｼｯｸM-PRO" pitchFamily="50" charset="-128"/>
                <a:ea typeface="HG丸ｺﾞｼｯｸM-PRO" pitchFamily="50" charset="-128"/>
              </a:rPr>
              <a:t>社製・</a:t>
            </a:r>
            <a:r>
              <a:rPr lang="en-US" altLang="ja-JP" sz="3200" dirty="0" smtClean="0">
                <a:latin typeface="HG丸ｺﾞｼｯｸM-PRO" pitchFamily="50" charset="-128"/>
                <a:ea typeface="HG丸ｺﾞｼｯｸM-PRO" pitchFamily="50" charset="-128"/>
              </a:rPr>
              <a:t>B</a:t>
            </a:r>
            <a:r>
              <a:rPr lang="ja-JP" altLang="en-US" sz="3200" dirty="0" smtClean="0">
                <a:latin typeface="HG丸ｺﾞｼｯｸM-PRO" pitchFamily="50" charset="-128"/>
                <a:ea typeface="HG丸ｺﾞｼｯｸM-PRO" pitchFamily="50" charset="-128"/>
              </a:rPr>
              <a:t>社製・</a:t>
            </a:r>
            <a:r>
              <a:rPr lang="en-US" altLang="ja-JP" sz="3200" dirty="0" smtClean="0">
                <a:latin typeface="HG丸ｺﾞｼｯｸM-PRO" pitchFamily="50" charset="-128"/>
                <a:ea typeface="HG丸ｺﾞｼｯｸM-PRO" pitchFamily="50" charset="-128"/>
              </a:rPr>
              <a:t>C</a:t>
            </a:r>
            <a:r>
              <a:rPr lang="ja-JP" altLang="en-US" sz="3200" dirty="0" smtClean="0">
                <a:latin typeface="HG丸ｺﾞｼｯｸM-PRO" pitchFamily="50" charset="-128"/>
                <a:ea typeface="HG丸ｺﾞｼｯｸM-PRO" pitchFamily="50" charset="-128"/>
              </a:rPr>
              <a:t>社製</a:t>
            </a:r>
          </a:p>
          <a:p>
            <a:pPr lvl="1">
              <a:buFont typeface="Wingdings" pitchFamily="2" charset="2"/>
              <a:buChar char="l"/>
            </a:pPr>
            <a:r>
              <a:rPr lang="ja-JP" altLang="en-US" sz="3200" dirty="0" smtClean="0">
                <a:latin typeface="HG丸ｺﾞｼｯｸM-PRO" pitchFamily="50" charset="-128"/>
                <a:ea typeface="HG丸ｺﾞｼｯｸM-PRO" pitchFamily="50" charset="-128"/>
              </a:rPr>
              <a:t>作業者→</a:t>
            </a:r>
            <a:r>
              <a:rPr lang="en-US" altLang="ja-JP" sz="3200" dirty="0" smtClean="0">
                <a:latin typeface="HG丸ｺﾞｼｯｸM-PRO" pitchFamily="50" charset="-128"/>
                <a:ea typeface="HG丸ｺﾞｼｯｸM-PRO" pitchFamily="50" charset="-128"/>
              </a:rPr>
              <a:t>A</a:t>
            </a:r>
            <a:r>
              <a:rPr lang="ja-JP" altLang="en-US" sz="3200" dirty="0" smtClean="0">
                <a:latin typeface="HG丸ｺﾞｼｯｸM-PRO" pitchFamily="50" charset="-128"/>
                <a:ea typeface="HG丸ｺﾞｼｯｸM-PRO" pitchFamily="50" charset="-128"/>
              </a:rPr>
              <a:t>班・</a:t>
            </a:r>
            <a:r>
              <a:rPr lang="en-US" altLang="ja-JP" sz="3200" dirty="0" smtClean="0">
                <a:latin typeface="HG丸ｺﾞｼｯｸM-PRO" pitchFamily="50" charset="-128"/>
                <a:ea typeface="HG丸ｺﾞｼｯｸM-PRO" pitchFamily="50" charset="-128"/>
              </a:rPr>
              <a:t>B</a:t>
            </a:r>
            <a:r>
              <a:rPr lang="ja-JP" altLang="en-US" sz="3200" dirty="0" smtClean="0">
                <a:latin typeface="HG丸ｺﾞｼｯｸM-PRO" pitchFamily="50" charset="-128"/>
                <a:ea typeface="HG丸ｺﾞｼｯｸM-PRO" pitchFamily="50" charset="-128"/>
              </a:rPr>
              <a:t>班・</a:t>
            </a:r>
            <a:r>
              <a:rPr lang="en-US" altLang="ja-JP" sz="3200" dirty="0" smtClean="0">
                <a:latin typeface="HG丸ｺﾞｼｯｸM-PRO" pitchFamily="50" charset="-128"/>
                <a:ea typeface="HG丸ｺﾞｼｯｸM-PRO" pitchFamily="50" charset="-128"/>
              </a:rPr>
              <a:t>C</a:t>
            </a:r>
            <a:r>
              <a:rPr lang="ja-JP" altLang="en-US" sz="3200" dirty="0" smtClean="0">
                <a:latin typeface="HG丸ｺﾞｼｯｸM-PRO" pitchFamily="50" charset="-128"/>
                <a:ea typeface="HG丸ｺﾞｼｯｸM-PRO" pitchFamily="50" charset="-128"/>
              </a:rPr>
              <a:t>班</a:t>
            </a:r>
          </a:p>
        </p:txBody>
      </p:sp>
      <p:sp>
        <p:nvSpPr>
          <p:cNvPr id="40962" name="タイトル 1"/>
          <p:cNvSpPr>
            <a:spLocks noGrp="1"/>
          </p:cNvSpPr>
          <p:nvPr>
            <p:ph type="title"/>
          </p:nvPr>
        </p:nvSpPr>
        <p:spPr/>
        <p:txBody>
          <a:bodyPr/>
          <a:lstStyle/>
          <a:p>
            <a:r>
              <a:rPr lang="ja-JP" altLang="en-US" smtClean="0">
                <a:solidFill>
                  <a:srgbClr val="0070C0"/>
                </a:solidFill>
                <a:latin typeface="ＭＳ Ｐゴシック" charset="-128"/>
              </a:rPr>
              <a:t>層別</a:t>
            </a:r>
          </a:p>
        </p:txBody>
      </p:sp>
      <p:graphicFrame>
        <p:nvGraphicFramePr>
          <p:cNvPr id="40966" name="Object 6"/>
          <p:cNvGraphicFramePr>
            <a:graphicFrameLocks noChangeAspect="1"/>
          </p:cNvGraphicFramePr>
          <p:nvPr/>
        </p:nvGraphicFramePr>
        <p:xfrm>
          <a:off x="34925" y="2636838"/>
          <a:ext cx="3165475" cy="3889375"/>
        </p:xfrm>
        <a:graphic>
          <a:graphicData uri="http://schemas.openxmlformats.org/presentationml/2006/ole">
            <p:oleObj spid="_x0000_s40966" name="グラフ" r:id="rId4" imgW="3933825" imgH="4057802" progId="MSGraph.Chart.8">
              <p:embed followColorScheme="full"/>
            </p:oleObj>
          </a:graphicData>
        </a:graphic>
      </p:graphicFrame>
      <p:graphicFrame>
        <p:nvGraphicFramePr>
          <p:cNvPr id="40968" name="Object 8"/>
          <p:cNvGraphicFramePr>
            <a:graphicFrameLocks noChangeAspect="1"/>
          </p:cNvGraphicFramePr>
          <p:nvPr/>
        </p:nvGraphicFramePr>
        <p:xfrm>
          <a:off x="3022600" y="2852738"/>
          <a:ext cx="3165475" cy="3889375"/>
        </p:xfrm>
        <a:graphic>
          <a:graphicData uri="http://schemas.openxmlformats.org/presentationml/2006/ole">
            <p:oleObj spid="_x0000_s40968" name="グラフ" r:id="rId5" imgW="3933825" imgH="4057802" progId="MSGraph.Chart.8">
              <p:embed followColorScheme="full"/>
            </p:oleObj>
          </a:graphicData>
        </a:graphic>
      </p:graphicFrame>
      <p:graphicFrame>
        <p:nvGraphicFramePr>
          <p:cNvPr id="40969" name="Object 9"/>
          <p:cNvGraphicFramePr>
            <a:graphicFrameLocks noChangeAspect="1"/>
          </p:cNvGraphicFramePr>
          <p:nvPr/>
        </p:nvGraphicFramePr>
        <p:xfrm>
          <a:off x="6013450" y="3068638"/>
          <a:ext cx="3165475" cy="3889375"/>
        </p:xfrm>
        <a:graphic>
          <a:graphicData uri="http://schemas.openxmlformats.org/presentationml/2006/ole">
            <p:oleObj spid="_x0000_s40969" name="グラフ" r:id="rId6" imgW="3933825" imgH="4057802" progId="MSGraph.Chart.8">
              <p:embed followColorScheme="full"/>
            </p:oleObj>
          </a:graphicData>
        </a:graphic>
      </p:graphicFrame>
      <p:sp>
        <p:nvSpPr>
          <p:cNvPr id="40971" name="Rectangle 11"/>
          <p:cNvSpPr>
            <a:spLocks noChangeArrowheads="1"/>
          </p:cNvSpPr>
          <p:nvPr/>
        </p:nvSpPr>
        <p:spPr bwMode="auto">
          <a:xfrm>
            <a:off x="1116013" y="5876925"/>
            <a:ext cx="1295400" cy="288925"/>
          </a:xfrm>
          <a:prstGeom prst="rect">
            <a:avLst/>
          </a:prstGeom>
          <a:noFill/>
          <a:ln w="19050">
            <a:solidFill>
              <a:srgbClr val="FF0000"/>
            </a:solidFill>
            <a:miter lim="800000"/>
            <a:headEnd/>
            <a:tailEnd/>
          </a:ln>
          <a:effectLst/>
        </p:spPr>
        <p:txBody>
          <a:bodyPr wrap="none" anchor="ctr"/>
          <a:lstStyle/>
          <a:p>
            <a:endParaRPr lang="ja-JP" altLang="en-US"/>
          </a:p>
        </p:txBody>
      </p:sp>
      <p:sp>
        <p:nvSpPr>
          <p:cNvPr id="40972" name="Rectangle 12"/>
          <p:cNvSpPr>
            <a:spLocks noChangeArrowheads="1"/>
          </p:cNvSpPr>
          <p:nvPr/>
        </p:nvSpPr>
        <p:spPr bwMode="auto">
          <a:xfrm>
            <a:off x="4140200" y="6092825"/>
            <a:ext cx="1295400" cy="288925"/>
          </a:xfrm>
          <a:prstGeom prst="rect">
            <a:avLst/>
          </a:prstGeom>
          <a:noFill/>
          <a:ln w="19050">
            <a:solidFill>
              <a:srgbClr val="FF0000"/>
            </a:solidFill>
            <a:miter lim="800000"/>
            <a:headEnd/>
            <a:tailEnd/>
          </a:ln>
          <a:effectLst/>
        </p:spPr>
        <p:txBody>
          <a:bodyPr wrap="none" anchor="ctr"/>
          <a:lstStyle/>
          <a:p>
            <a:endParaRPr lang="ja-JP" altLang="en-US"/>
          </a:p>
        </p:txBody>
      </p:sp>
      <p:sp>
        <p:nvSpPr>
          <p:cNvPr id="40973" name="Rectangle 13"/>
          <p:cNvSpPr>
            <a:spLocks noChangeArrowheads="1"/>
          </p:cNvSpPr>
          <p:nvPr/>
        </p:nvSpPr>
        <p:spPr bwMode="auto">
          <a:xfrm>
            <a:off x="7092950" y="6308725"/>
            <a:ext cx="1295400" cy="288925"/>
          </a:xfrm>
          <a:prstGeom prst="rect">
            <a:avLst/>
          </a:prstGeom>
          <a:noFill/>
          <a:ln w="19050">
            <a:solidFill>
              <a:srgbClr val="FF0000"/>
            </a:solidFill>
            <a:miter lim="800000"/>
            <a:headEnd/>
            <a:tailEnd/>
          </a:ln>
          <a:effectLst/>
        </p:spPr>
        <p:txBody>
          <a:bodyPr wrap="none" anchor="ctr"/>
          <a:lstStyle/>
          <a:p>
            <a:endParaRPr lang="ja-JP" altLang="en-US"/>
          </a:p>
        </p:txBody>
      </p:sp>
      <p:sp>
        <p:nvSpPr>
          <p:cNvPr id="40974" name="Line 14"/>
          <p:cNvSpPr>
            <a:spLocks noChangeShapeType="1"/>
          </p:cNvSpPr>
          <p:nvPr/>
        </p:nvSpPr>
        <p:spPr bwMode="auto">
          <a:xfrm>
            <a:off x="1692275" y="6165850"/>
            <a:ext cx="0" cy="179388"/>
          </a:xfrm>
          <a:prstGeom prst="line">
            <a:avLst/>
          </a:prstGeom>
          <a:noFill/>
          <a:ln w="9525">
            <a:solidFill>
              <a:srgbClr val="FF0000"/>
            </a:solidFill>
            <a:round/>
            <a:headEnd/>
            <a:tailEnd/>
          </a:ln>
          <a:effectLst/>
        </p:spPr>
        <p:txBody>
          <a:bodyPr/>
          <a:lstStyle/>
          <a:p>
            <a:endParaRPr lang="ja-JP" altLang="en-US"/>
          </a:p>
        </p:txBody>
      </p:sp>
      <p:sp>
        <p:nvSpPr>
          <p:cNvPr id="40975" name="Line 15"/>
          <p:cNvSpPr>
            <a:spLocks noChangeShapeType="1"/>
          </p:cNvSpPr>
          <p:nvPr/>
        </p:nvSpPr>
        <p:spPr bwMode="auto">
          <a:xfrm>
            <a:off x="2771775" y="6237288"/>
            <a:ext cx="1368425" cy="0"/>
          </a:xfrm>
          <a:prstGeom prst="line">
            <a:avLst/>
          </a:prstGeom>
          <a:noFill/>
          <a:ln w="9525">
            <a:solidFill>
              <a:srgbClr val="FF0000"/>
            </a:solidFill>
            <a:round/>
            <a:headEnd/>
            <a:tailEnd type="triangle" w="med" len="med"/>
          </a:ln>
          <a:effectLst/>
        </p:spPr>
        <p:txBody>
          <a:bodyPr/>
          <a:lstStyle/>
          <a:p>
            <a:endParaRPr lang="ja-JP" altLang="en-US"/>
          </a:p>
        </p:txBody>
      </p:sp>
      <p:sp>
        <p:nvSpPr>
          <p:cNvPr id="40976" name="Line 16"/>
          <p:cNvSpPr>
            <a:spLocks noChangeShapeType="1"/>
          </p:cNvSpPr>
          <p:nvPr/>
        </p:nvSpPr>
        <p:spPr bwMode="auto">
          <a:xfrm>
            <a:off x="2771775" y="6453188"/>
            <a:ext cx="4319588" cy="0"/>
          </a:xfrm>
          <a:prstGeom prst="line">
            <a:avLst/>
          </a:prstGeom>
          <a:noFill/>
          <a:ln w="9525">
            <a:solidFill>
              <a:srgbClr val="FF0000"/>
            </a:solidFill>
            <a:round/>
            <a:headEnd/>
            <a:tailEnd type="triangle" w="med" len="med"/>
          </a:ln>
          <a:effectLst/>
        </p:spPr>
        <p:txBody>
          <a:bodyPr/>
          <a:lstStyle/>
          <a:p>
            <a:endParaRPr lang="ja-JP" altLang="en-US"/>
          </a:p>
        </p:txBody>
      </p:sp>
      <p:sp>
        <p:nvSpPr>
          <p:cNvPr id="40977" name="Line 17"/>
          <p:cNvSpPr>
            <a:spLocks noChangeShapeType="1"/>
          </p:cNvSpPr>
          <p:nvPr/>
        </p:nvSpPr>
        <p:spPr bwMode="auto">
          <a:xfrm>
            <a:off x="2771775" y="6237288"/>
            <a:ext cx="0" cy="215900"/>
          </a:xfrm>
          <a:prstGeom prst="line">
            <a:avLst/>
          </a:prstGeom>
          <a:noFill/>
          <a:ln w="9525">
            <a:solidFill>
              <a:srgbClr val="FF0000"/>
            </a:solidFill>
            <a:round/>
            <a:headEnd/>
            <a:tailEnd/>
          </a:ln>
          <a:effectLst/>
        </p:spPr>
        <p:txBody>
          <a:bodyPr/>
          <a:lstStyle/>
          <a:p>
            <a:endParaRPr lang="ja-JP" altLang="en-US"/>
          </a:p>
        </p:txBody>
      </p:sp>
      <p:sp>
        <p:nvSpPr>
          <p:cNvPr id="40978" name="Line 18"/>
          <p:cNvSpPr>
            <a:spLocks noChangeShapeType="1"/>
          </p:cNvSpPr>
          <p:nvPr/>
        </p:nvSpPr>
        <p:spPr bwMode="auto">
          <a:xfrm>
            <a:off x="1692275" y="6343650"/>
            <a:ext cx="1079500" cy="0"/>
          </a:xfrm>
          <a:prstGeom prst="line">
            <a:avLst/>
          </a:prstGeom>
          <a:noFill/>
          <a:ln w="9525">
            <a:solidFill>
              <a:srgbClr val="FF0000"/>
            </a:solidFill>
            <a:round/>
            <a:headEnd/>
            <a:tailEnd/>
          </a:ln>
          <a:effectLst/>
        </p:spPr>
        <p:txBody>
          <a:bodyPr/>
          <a:lstStyle/>
          <a:p>
            <a:endParaRPr lang="ja-JP"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animEffect transition="in" filter="fade">
                                      <p:cBhvr>
                                        <p:cTn id="7" dur="500"/>
                                        <p:tgtEl>
                                          <p:spTgt spid="4096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animEffect transition="in" filter="fade">
                                      <p:cBhvr>
                                        <p:cTn id="11" dur="500"/>
                                        <p:tgtEl>
                                          <p:spTgt spid="40963">
                                            <p:txEl>
                                              <p:pRg st="3" end="3"/>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0963">
                                            <p:txEl>
                                              <p:pRg st="4" end="4"/>
                                            </p:txEl>
                                          </p:spTgt>
                                        </p:tgtEl>
                                        <p:attrNameLst>
                                          <p:attrName>style.visibility</p:attrName>
                                        </p:attrNameLst>
                                      </p:cBhvr>
                                      <p:to>
                                        <p:strVal val="visible"/>
                                      </p:to>
                                    </p:set>
                                    <p:animEffect transition="in" filter="fade">
                                      <p:cBhvr>
                                        <p:cTn id="15" dur="500"/>
                                        <p:tgtEl>
                                          <p:spTgt spid="4096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40963">
                                            <p:txEl>
                                              <p:pRg st="2" end="2"/>
                                            </p:txEl>
                                          </p:spTgt>
                                        </p:tgtEl>
                                      </p:cBhvr>
                                    </p:animEffect>
                                    <p:set>
                                      <p:cBhvr>
                                        <p:cTn id="20" dur="1" fill="hold">
                                          <p:stCondLst>
                                            <p:cond delay="499"/>
                                          </p:stCondLst>
                                        </p:cTn>
                                        <p:tgtEl>
                                          <p:spTgt spid="40963">
                                            <p:txEl>
                                              <p:pRg st="2" end="2"/>
                                            </p:txEl>
                                          </p:spTgt>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40963">
                                            <p:txEl>
                                              <p:pRg st="3" end="3"/>
                                            </p:txEl>
                                          </p:spTgt>
                                        </p:tgtEl>
                                      </p:cBhvr>
                                    </p:animEffect>
                                    <p:set>
                                      <p:cBhvr>
                                        <p:cTn id="23" dur="1" fill="hold">
                                          <p:stCondLst>
                                            <p:cond delay="499"/>
                                          </p:stCondLst>
                                        </p:cTn>
                                        <p:tgtEl>
                                          <p:spTgt spid="40963">
                                            <p:txEl>
                                              <p:pRg st="3" end="3"/>
                                            </p:txEl>
                                          </p:spTgt>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40963">
                                            <p:txEl>
                                              <p:pRg st="4" end="4"/>
                                            </p:txEl>
                                          </p:spTgt>
                                        </p:tgtEl>
                                      </p:cBhvr>
                                    </p:animEffect>
                                    <p:set>
                                      <p:cBhvr>
                                        <p:cTn id="26" dur="1" fill="hold">
                                          <p:stCondLst>
                                            <p:cond delay="499"/>
                                          </p:stCondLst>
                                        </p:cTn>
                                        <p:tgtEl>
                                          <p:spTgt spid="40963">
                                            <p:txEl>
                                              <p:pRg st="4" end="4"/>
                                            </p:txEl>
                                          </p:spTgt>
                                        </p:tgtEl>
                                        <p:attrNameLst>
                                          <p:attrName>style.visibility</p:attrName>
                                        </p:attrNameLst>
                                      </p:cBhvr>
                                      <p:to>
                                        <p:strVal val="hidden"/>
                                      </p:to>
                                    </p:se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40966"/>
                                        </p:tgtEl>
                                        <p:attrNameLst>
                                          <p:attrName>style.visibility</p:attrName>
                                        </p:attrNameLst>
                                      </p:cBhvr>
                                      <p:to>
                                        <p:strVal val="visible"/>
                                      </p:to>
                                    </p:set>
                                    <p:animEffect transition="in" filter="fade">
                                      <p:cBhvr>
                                        <p:cTn id="30" dur="500"/>
                                        <p:tgtEl>
                                          <p:spTgt spid="40966"/>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40971"/>
                                        </p:tgtEl>
                                        <p:attrNameLst>
                                          <p:attrName>style.visibility</p:attrName>
                                        </p:attrNameLst>
                                      </p:cBhvr>
                                      <p:to>
                                        <p:strVal val="visible"/>
                                      </p:to>
                                    </p:set>
                                    <p:animEffect transition="in" filter="fade">
                                      <p:cBhvr>
                                        <p:cTn id="34" dur="500"/>
                                        <p:tgtEl>
                                          <p:spTgt spid="40971"/>
                                        </p:tgtEl>
                                      </p:cBhvr>
                                    </p:animEffect>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40974"/>
                                        </p:tgtEl>
                                        <p:attrNameLst>
                                          <p:attrName>style.visibility</p:attrName>
                                        </p:attrNameLst>
                                      </p:cBhvr>
                                      <p:to>
                                        <p:strVal val="visible"/>
                                      </p:to>
                                    </p:set>
                                    <p:animEffect transition="in" filter="wipe(up)">
                                      <p:cBhvr>
                                        <p:cTn id="38" dur="200"/>
                                        <p:tgtEl>
                                          <p:spTgt spid="40974"/>
                                        </p:tgtEl>
                                      </p:cBhvr>
                                    </p:animEffect>
                                  </p:childTnLst>
                                </p:cTn>
                              </p:par>
                            </p:childTnLst>
                          </p:cTn>
                        </p:par>
                        <p:par>
                          <p:cTn id="39" fill="hold">
                            <p:stCondLst>
                              <p:cond delay="1700"/>
                            </p:stCondLst>
                            <p:childTnLst>
                              <p:par>
                                <p:cTn id="40" presetID="22" presetClass="entr" presetSubtype="8" fill="hold" grpId="0" nodeType="afterEffect">
                                  <p:stCondLst>
                                    <p:cond delay="0"/>
                                  </p:stCondLst>
                                  <p:childTnLst>
                                    <p:set>
                                      <p:cBhvr>
                                        <p:cTn id="41" dur="1" fill="hold">
                                          <p:stCondLst>
                                            <p:cond delay="0"/>
                                          </p:stCondLst>
                                        </p:cTn>
                                        <p:tgtEl>
                                          <p:spTgt spid="40978"/>
                                        </p:tgtEl>
                                        <p:attrNameLst>
                                          <p:attrName>style.visibility</p:attrName>
                                        </p:attrNameLst>
                                      </p:cBhvr>
                                      <p:to>
                                        <p:strVal val="visible"/>
                                      </p:to>
                                    </p:set>
                                    <p:animEffect transition="in" filter="wipe(left)">
                                      <p:cBhvr>
                                        <p:cTn id="42" dur="500"/>
                                        <p:tgtEl>
                                          <p:spTgt spid="40978"/>
                                        </p:tgtEl>
                                      </p:cBhvr>
                                    </p:animEffect>
                                  </p:childTnLst>
                                </p:cTn>
                              </p:par>
                            </p:childTnLst>
                          </p:cTn>
                        </p:par>
                        <p:par>
                          <p:cTn id="43" fill="hold">
                            <p:stCondLst>
                              <p:cond delay="2200"/>
                            </p:stCondLst>
                            <p:childTnLst>
                              <p:par>
                                <p:cTn id="44" presetID="16" presetClass="entr" presetSubtype="42" fill="hold" grpId="0" nodeType="afterEffect">
                                  <p:stCondLst>
                                    <p:cond delay="0"/>
                                  </p:stCondLst>
                                  <p:childTnLst>
                                    <p:set>
                                      <p:cBhvr>
                                        <p:cTn id="45" dur="1" fill="hold">
                                          <p:stCondLst>
                                            <p:cond delay="0"/>
                                          </p:stCondLst>
                                        </p:cTn>
                                        <p:tgtEl>
                                          <p:spTgt spid="40977"/>
                                        </p:tgtEl>
                                        <p:attrNameLst>
                                          <p:attrName>style.visibility</p:attrName>
                                        </p:attrNameLst>
                                      </p:cBhvr>
                                      <p:to>
                                        <p:strVal val="visible"/>
                                      </p:to>
                                    </p:set>
                                    <p:animEffect transition="in" filter="barn(outHorizontal)">
                                      <p:cBhvr>
                                        <p:cTn id="46" dur="200"/>
                                        <p:tgtEl>
                                          <p:spTgt spid="40977"/>
                                        </p:tgtEl>
                                      </p:cBhvr>
                                    </p:animEffect>
                                  </p:childTnLst>
                                </p:cTn>
                              </p:par>
                            </p:childTnLst>
                          </p:cTn>
                        </p:par>
                        <p:par>
                          <p:cTn id="47" fill="hold">
                            <p:stCondLst>
                              <p:cond delay="2400"/>
                            </p:stCondLst>
                            <p:childTnLst>
                              <p:par>
                                <p:cTn id="48" presetID="22" presetClass="entr" presetSubtype="8" fill="hold" grpId="0" nodeType="afterEffect">
                                  <p:stCondLst>
                                    <p:cond delay="0"/>
                                  </p:stCondLst>
                                  <p:childTnLst>
                                    <p:set>
                                      <p:cBhvr>
                                        <p:cTn id="49" dur="1" fill="hold">
                                          <p:stCondLst>
                                            <p:cond delay="0"/>
                                          </p:stCondLst>
                                        </p:cTn>
                                        <p:tgtEl>
                                          <p:spTgt spid="40975"/>
                                        </p:tgtEl>
                                        <p:attrNameLst>
                                          <p:attrName>style.visibility</p:attrName>
                                        </p:attrNameLst>
                                      </p:cBhvr>
                                      <p:to>
                                        <p:strVal val="visible"/>
                                      </p:to>
                                    </p:set>
                                    <p:animEffect transition="in" filter="wipe(left)">
                                      <p:cBhvr>
                                        <p:cTn id="50" dur="500"/>
                                        <p:tgtEl>
                                          <p:spTgt spid="40975"/>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0976"/>
                                        </p:tgtEl>
                                        <p:attrNameLst>
                                          <p:attrName>style.visibility</p:attrName>
                                        </p:attrNameLst>
                                      </p:cBhvr>
                                      <p:to>
                                        <p:strVal val="visible"/>
                                      </p:to>
                                    </p:set>
                                    <p:animEffect transition="in" filter="wipe(left)">
                                      <p:cBhvr>
                                        <p:cTn id="53" dur="500"/>
                                        <p:tgtEl>
                                          <p:spTgt spid="4097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0968"/>
                                        </p:tgtEl>
                                        <p:attrNameLst>
                                          <p:attrName>style.visibility</p:attrName>
                                        </p:attrNameLst>
                                      </p:cBhvr>
                                      <p:to>
                                        <p:strVal val="visible"/>
                                      </p:to>
                                    </p:set>
                                    <p:animEffect transition="in" filter="fade">
                                      <p:cBhvr>
                                        <p:cTn id="56" dur="500"/>
                                        <p:tgtEl>
                                          <p:spTgt spid="4096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0969"/>
                                        </p:tgtEl>
                                        <p:attrNameLst>
                                          <p:attrName>style.visibility</p:attrName>
                                        </p:attrNameLst>
                                      </p:cBhvr>
                                      <p:to>
                                        <p:strVal val="visible"/>
                                      </p:to>
                                    </p:set>
                                    <p:animEffect transition="in" filter="fade">
                                      <p:cBhvr>
                                        <p:cTn id="59" dur="500"/>
                                        <p:tgtEl>
                                          <p:spTgt spid="40969"/>
                                        </p:tgtEl>
                                      </p:cBhvr>
                                    </p:animEffect>
                                  </p:childTnLst>
                                </p:cTn>
                              </p:par>
                            </p:childTnLst>
                          </p:cTn>
                        </p:par>
                        <p:par>
                          <p:cTn id="60" fill="hold">
                            <p:stCondLst>
                              <p:cond delay="2900"/>
                            </p:stCondLst>
                            <p:childTnLst>
                              <p:par>
                                <p:cTn id="61" presetID="10" presetClass="entr" presetSubtype="0" fill="hold" grpId="0" nodeType="afterEffect">
                                  <p:stCondLst>
                                    <p:cond delay="0"/>
                                  </p:stCondLst>
                                  <p:childTnLst>
                                    <p:set>
                                      <p:cBhvr>
                                        <p:cTn id="62" dur="1" fill="hold">
                                          <p:stCondLst>
                                            <p:cond delay="0"/>
                                          </p:stCondLst>
                                        </p:cTn>
                                        <p:tgtEl>
                                          <p:spTgt spid="40972"/>
                                        </p:tgtEl>
                                        <p:attrNameLst>
                                          <p:attrName>style.visibility</p:attrName>
                                        </p:attrNameLst>
                                      </p:cBhvr>
                                      <p:to>
                                        <p:strVal val="visible"/>
                                      </p:to>
                                    </p:set>
                                    <p:animEffect transition="in" filter="fade">
                                      <p:cBhvr>
                                        <p:cTn id="63" dur="500"/>
                                        <p:tgtEl>
                                          <p:spTgt spid="4097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0973"/>
                                        </p:tgtEl>
                                        <p:attrNameLst>
                                          <p:attrName>style.visibility</p:attrName>
                                        </p:attrNameLst>
                                      </p:cBhvr>
                                      <p:to>
                                        <p:strVal val="visible"/>
                                      </p:to>
                                    </p:set>
                                    <p:animEffect transition="in" filter="fade">
                                      <p:cBhvr>
                                        <p:cTn id="66" dur="500"/>
                                        <p:tgtEl>
                                          <p:spTgt spid="40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0966" grpId="0"/>
      <p:bldOleChart spid="40968" grpId="0"/>
      <p:bldOleChart spid="40969" grpId="0"/>
      <p:bldP spid="40971" grpId="0" animBg="1"/>
      <p:bldP spid="40972" grpId="0" animBg="1"/>
      <p:bldP spid="40973" grpId="0" animBg="1"/>
      <p:bldP spid="40974" grpId="0" animBg="1"/>
      <p:bldP spid="40975" grpId="0" animBg="1"/>
      <p:bldP spid="40976" grpId="0" animBg="1"/>
      <p:bldP spid="40977" grpId="0" animBg="1"/>
      <p:bldP spid="4097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ja-JP" altLang="en-US" smtClean="0">
                <a:solidFill>
                  <a:srgbClr val="0070C0"/>
                </a:solidFill>
                <a:latin typeface="ＭＳ Ｐゴシック" charset="-128"/>
              </a:rPr>
              <a:t>新</a:t>
            </a:r>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3" name="コンテンツ プレースホルダ 2"/>
          <p:cNvSpPr>
            <a:spLocks noGrp="1"/>
          </p:cNvSpPr>
          <p:nvPr>
            <p:ph sz="quarter" idx="1"/>
          </p:nvPr>
        </p:nvSpPr>
        <p:spPr>
          <a:xfrm>
            <a:off x="971600" y="1676400"/>
            <a:ext cx="7992888" cy="4114800"/>
          </a:xfrm>
        </p:spPr>
        <p:txBody>
          <a:bodyPr>
            <a:normAutofit/>
          </a:bodyPr>
          <a:lstStyle/>
          <a:p>
            <a:pPr algn="ctr">
              <a:lnSpc>
                <a:spcPct val="90000"/>
              </a:lnSpc>
              <a:buClr>
                <a:schemeClr val="tx2"/>
              </a:buClr>
              <a:buFont typeface="Wingdings" pitchFamily="2" charset="2"/>
              <a:buNone/>
            </a:pPr>
            <a:r>
              <a:rPr lang="ja-JP" altLang="en-US" dirty="0" smtClean="0">
                <a:latin typeface="HG丸ｺﾞｼｯｸM-PRO" pitchFamily="50" charset="-128"/>
                <a:ea typeface="HG丸ｺﾞｼｯｸM-PRO" pitchFamily="50" charset="-128"/>
              </a:rPr>
              <a:t>品質管理（</a:t>
            </a:r>
            <a:r>
              <a:rPr lang="en-US" altLang="ja-JP" dirty="0" smtClean="0">
                <a:latin typeface="HG丸ｺﾞｼｯｸM-PRO" pitchFamily="50" charset="-128"/>
                <a:ea typeface="HG丸ｺﾞｼｯｸM-PRO" pitchFamily="50" charset="-128"/>
              </a:rPr>
              <a:t>QC</a:t>
            </a:r>
            <a:r>
              <a:rPr lang="ja-JP" altLang="en-US" dirty="0" smtClean="0">
                <a:latin typeface="HG丸ｺﾞｼｯｸM-PRO" pitchFamily="50" charset="-128"/>
                <a:ea typeface="HG丸ｺﾞｼｯｸM-PRO" pitchFamily="50" charset="-128"/>
              </a:rPr>
              <a:t>）：</a:t>
            </a:r>
            <a:r>
              <a:rPr lang="ja-JP" altLang="en-US" dirty="0" smtClean="0">
                <a:solidFill>
                  <a:schemeClr val="hlink"/>
                </a:solidFill>
                <a:latin typeface="HG丸ｺﾞｼｯｸM-PRO" pitchFamily="50" charset="-128"/>
                <a:ea typeface="HG丸ｺﾞｼｯｸM-PRO" pitchFamily="50" charset="-128"/>
              </a:rPr>
              <a:t>製造・検査部門</a:t>
            </a:r>
          </a:p>
          <a:p>
            <a:pPr algn="ctr">
              <a:lnSpc>
                <a:spcPct val="90000"/>
              </a:lnSpc>
              <a:buClr>
                <a:schemeClr val="tx2"/>
              </a:buClr>
              <a:buFont typeface="Wingdings" pitchFamily="2" charset="2"/>
              <a:buNone/>
            </a:pPr>
            <a:r>
              <a:rPr lang="en-US" altLang="ja-JP" dirty="0" smtClean="0">
                <a:solidFill>
                  <a:srgbClr val="FF0000"/>
                </a:solidFill>
                <a:latin typeface="HG丸ｺﾞｼｯｸM-PRO" pitchFamily="50" charset="-128"/>
                <a:ea typeface="HG丸ｺﾞｼｯｸM-PRO" pitchFamily="50" charset="-128"/>
              </a:rPr>
              <a:t>QC</a:t>
            </a:r>
            <a:r>
              <a:rPr lang="ja-JP" altLang="en-US" dirty="0" smtClean="0">
                <a:solidFill>
                  <a:srgbClr val="FF0000"/>
                </a:solidFill>
                <a:latin typeface="HG丸ｺﾞｼｯｸM-PRO" pitchFamily="50" charset="-128"/>
                <a:ea typeface="HG丸ｺﾞｼｯｸM-PRO" pitchFamily="50" charset="-128"/>
              </a:rPr>
              <a:t>七つ</a:t>
            </a:r>
            <a:r>
              <a:rPr lang="ja-JP" altLang="en-US" dirty="0" smtClean="0">
                <a:solidFill>
                  <a:srgbClr val="FF0000"/>
                </a:solidFill>
                <a:latin typeface="HG丸ｺﾞｼｯｸM-PRO" pitchFamily="50" charset="-128"/>
                <a:ea typeface="HG丸ｺﾞｼｯｸM-PRO" pitchFamily="50" charset="-128"/>
              </a:rPr>
              <a:t>道具（数値データ）</a:t>
            </a:r>
          </a:p>
          <a:p>
            <a:pPr algn="ctr">
              <a:lnSpc>
                <a:spcPct val="90000"/>
              </a:lnSpc>
              <a:buClr>
                <a:schemeClr val="tx2"/>
              </a:buClr>
              <a:buFont typeface="Wingdings" pitchFamily="2" charset="2"/>
              <a:buNone/>
            </a:pPr>
            <a:endParaRPr lang="ja-JP" altLang="en-US" sz="1000" dirty="0" smtClean="0">
              <a:solidFill>
                <a:srgbClr val="FF0000"/>
              </a:solidFill>
              <a:latin typeface="HG丸ｺﾞｼｯｸM-PRO" pitchFamily="50" charset="-128"/>
              <a:ea typeface="HG丸ｺﾞｼｯｸM-PRO" pitchFamily="50" charset="-128"/>
            </a:endParaRPr>
          </a:p>
          <a:p>
            <a:pPr algn="ctr">
              <a:lnSpc>
                <a:spcPct val="90000"/>
              </a:lnSpc>
              <a:buClr>
                <a:schemeClr val="tx2"/>
              </a:buClr>
              <a:buFont typeface="Wingdings" pitchFamily="2" charset="2"/>
              <a:buNone/>
            </a:pPr>
            <a:r>
              <a:rPr lang="en-US" altLang="ja-JP" dirty="0" smtClean="0">
                <a:latin typeface="HG丸ｺﾞｼｯｸM-PRO" pitchFamily="50" charset="-128"/>
                <a:ea typeface="HG丸ｺﾞｼｯｸM-PRO" pitchFamily="50" charset="-128"/>
              </a:rPr>
              <a:t>↓</a:t>
            </a:r>
          </a:p>
          <a:p>
            <a:pPr algn="ctr">
              <a:lnSpc>
                <a:spcPct val="90000"/>
              </a:lnSpc>
              <a:buClr>
                <a:schemeClr val="tx2"/>
              </a:buClr>
              <a:buFont typeface="Wingdings" pitchFamily="2" charset="2"/>
              <a:buNone/>
            </a:pPr>
            <a:endParaRPr lang="en-US" altLang="ja-JP" sz="1000" dirty="0" smtClean="0">
              <a:latin typeface="HG丸ｺﾞｼｯｸM-PRO" pitchFamily="50" charset="-128"/>
              <a:ea typeface="HG丸ｺﾞｼｯｸM-PRO" pitchFamily="50" charset="-128"/>
            </a:endParaRPr>
          </a:p>
          <a:p>
            <a:pPr algn="ctr">
              <a:lnSpc>
                <a:spcPct val="90000"/>
              </a:lnSpc>
              <a:buClr>
                <a:schemeClr val="tx2"/>
              </a:buClr>
              <a:buFont typeface="Wingdings" pitchFamily="2" charset="2"/>
              <a:buNone/>
            </a:pPr>
            <a:r>
              <a:rPr lang="ja-JP" altLang="en-US" dirty="0" smtClean="0">
                <a:latin typeface="HG丸ｺﾞｼｯｸM-PRO" pitchFamily="50" charset="-128"/>
                <a:ea typeface="HG丸ｺﾞｼｯｸM-PRO" pitchFamily="50" charset="-128"/>
              </a:rPr>
              <a:t>総合的品質管理（ＴＱＣ）：</a:t>
            </a:r>
            <a:r>
              <a:rPr lang="ja-JP" altLang="en-US" dirty="0" smtClean="0">
                <a:solidFill>
                  <a:schemeClr val="hlink"/>
                </a:solidFill>
                <a:latin typeface="HG丸ｺﾞｼｯｸM-PRO" pitchFamily="50" charset="-128"/>
                <a:ea typeface="HG丸ｺﾞｼｯｸM-PRO" pitchFamily="50" charset="-128"/>
              </a:rPr>
              <a:t>全部門</a:t>
            </a:r>
            <a:endParaRPr lang="en-US" altLang="ja-JP" dirty="0" smtClean="0">
              <a:solidFill>
                <a:schemeClr val="hlink"/>
              </a:solidFill>
              <a:latin typeface="HG丸ｺﾞｼｯｸM-PRO" pitchFamily="50" charset="-128"/>
              <a:ea typeface="HG丸ｺﾞｼｯｸM-PRO" pitchFamily="50" charset="-128"/>
            </a:endParaRPr>
          </a:p>
          <a:p>
            <a:pPr algn="ctr">
              <a:lnSpc>
                <a:spcPct val="90000"/>
              </a:lnSpc>
              <a:buClr>
                <a:schemeClr val="tx2"/>
              </a:buClr>
              <a:buFont typeface="Wingdings" pitchFamily="2" charset="2"/>
              <a:buNone/>
            </a:pPr>
            <a:r>
              <a:rPr lang="ja-JP" altLang="en-US" dirty="0" smtClean="0">
                <a:latin typeface="HG丸ｺﾞｼｯｸM-PRO" pitchFamily="50" charset="-128"/>
                <a:ea typeface="HG丸ｺﾞｼｯｸM-PRO" pitchFamily="50" charset="-128"/>
              </a:rPr>
              <a:t>（</a:t>
            </a:r>
            <a:r>
              <a:rPr lang="ja-JP" altLang="en-US" dirty="0" smtClean="0">
                <a:solidFill>
                  <a:schemeClr val="hlink"/>
                </a:solidFill>
                <a:latin typeface="HG丸ｺﾞｼｯｸM-PRO" pitchFamily="50" charset="-128"/>
                <a:ea typeface="HG丸ｺﾞｼｯｸM-PRO" pitchFamily="50" charset="-128"/>
              </a:rPr>
              <a:t>企画・設計・計画</a:t>
            </a:r>
            <a:r>
              <a:rPr lang="ja-JP" altLang="en-US" dirty="0" smtClean="0">
                <a:latin typeface="HG丸ｺﾞｼｯｸM-PRO" pitchFamily="50" charset="-128"/>
                <a:ea typeface="HG丸ｺﾞｼｯｸM-PRO" pitchFamily="50" charset="-128"/>
              </a:rPr>
              <a:t>等に関する改善活動）</a:t>
            </a:r>
          </a:p>
          <a:p>
            <a:pPr algn="ctr">
              <a:lnSpc>
                <a:spcPct val="90000"/>
              </a:lnSpc>
              <a:buClr>
                <a:schemeClr val="tx2"/>
              </a:buClr>
              <a:buFont typeface="Wingdings" pitchFamily="2" charset="2"/>
              <a:buNone/>
            </a:pPr>
            <a:r>
              <a:rPr lang="ja-JP" altLang="en-US" dirty="0" smtClean="0">
                <a:solidFill>
                  <a:srgbClr val="FF0000"/>
                </a:solidFill>
                <a:latin typeface="HG丸ｺﾞｼｯｸM-PRO" pitchFamily="50" charset="-128"/>
                <a:ea typeface="HG丸ｺﾞｼｯｸM-PRO" pitchFamily="50" charset="-128"/>
              </a:rPr>
              <a:t>新</a:t>
            </a:r>
            <a:r>
              <a:rPr lang="en-US" altLang="ja-JP" dirty="0" smtClean="0">
                <a:solidFill>
                  <a:srgbClr val="FF0000"/>
                </a:solidFill>
                <a:latin typeface="HG丸ｺﾞｼｯｸM-PRO" pitchFamily="50" charset="-128"/>
                <a:ea typeface="HG丸ｺﾞｼｯｸM-PRO" pitchFamily="50" charset="-128"/>
              </a:rPr>
              <a:t>QC</a:t>
            </a:r>
            <a:r>
              <a:rPr lang="ja-JP" altLang="en-US" dirty="0" smtClean="0">
                <a:solidFill>
                  <a:srgbClr val="FF0000"/>
                </a:solidFill>
                <a:latin typeface="HG丸ｺﾞｼｯｸM-PRO" pitchFamily="50" charset="-128"/>
                <a:ea typeface="HG丸ｺﾞｼｯｸM-PRO" pitchFamily="50" charset="-128"/>
              </a:rPr>
              <a:t>七つ道具（言語データ）</a:t>
            </a:r>
          </a:p>
          <a:p>
            <a:pPr algn="ctr">
              <a:lnSpc>
                <a:spcPct val="90000"/>
              </a:lnSpc>
              <a:buClr>
                <a:schemeClr val="tx2"/>
              </a:buClr>
              <a:buFont typeface="Wingdings" pitchFamily="2" charset="2"/>
              <a:buNone/>
            </a:pPr>
            <a:endParaRPr lang="ja-JP" altLang="en-US"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500"/>
                            </p:stCondLst>
                            <p:childTnLst>
                              <p:par>
                                <p:cTn id="12" presetID="12" presetClass="entr" presetSubtype="1"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slide(fromTop)">
                                      <p:cBhvr>
                                        <p:cTn id="14" dur="500"/>
                                        <p:tgtEl>
                                          <p:spTgt spid="3">
                                            <p:txEl>
                                              <p:pRg st="3" end="3"/>
                                            </p:txEl>
                                          </p:spTgt>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タイトル 1"/>
          <p:cNvSpPr>
            <a:spLocks noGrp="1"/>
          </p:cNvSpPr>
          <p:nvPr>
            <p:ph type="title" idx="4294967295"/>
          </p:nvPr>
        </p:nvSpPr>
        <p:spPr/>
        <p:txBody>
          <a:bodyPr/>
          <a:lstStyle/>
          <a:p>
            <a:r>
              <a:rPr lang="ja-JP" altLang="en-US" smtClean="0">
                <a:solidFill>
                  <a:srgbClr val="0070C0"/>
                </a:solidFill>
                <a:latin typeface="ＭＳ Ｐゴシック" charset="-128"/>
              </a:rPr>
              <a:t>新</a:t>
            </a:r>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175107" name="コンテンツ プレースホルダ 2"/>
          <p:cNvSpPr>
            <a:spLocks noGrp="1"/>
          </p:cNvSpPr>
          <p:nvPr>
            <p:ph sz="quarter" idx="4294967295"/>
          </p:nvPr>
        </p:nvSpPr>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連関図法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親和図法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系統図法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マトリックス図法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マトリックスデータ解析法</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en-US" altLang="ja-JP" dirty="0" smtClean="0">
                <a:latin typeface="HG丸ｺﾞｼｯｸM-PRO" pitchFamily="50" charset="-128"/>
                <a:ea typeface="HG丸ｺﾞｼｯｸM-PRO" pitchFamily="50" charset="-128"/>
              </a:rPr>
              <a:t>PDPC</a:t>
            </a:r>
            <a:r>
              <a:rPr lang="ja-JP" altLang="en-US" dirty="0" smtClean="0">
                <a:latin typeface="HG丸ｺﾞｼｯｸM-PRO" pitchFamily="50" charset="-128"/>
                <a:ea typeface="HG丸ｺﾞｼｯｸM-PRO" pitchFamily="50" charset="-128"/>
              </a:rPr>
              <a:t>法（過程決定計画図）</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アローダイアグラム図</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5107"/>
                                        </p:tgtEl>
                                        <p:attrNameLst>
                                          <p:attrName>style.visibility</p:attrName>
                                        </p:attrNameLst>
                                      </p:cBhvr>
                                      <p:to>
                                        <p:strVal val="visible"/>
                                      </p:to>
                                    </p:set>
                                    <p:animEffect transition="in" filter="wipe(up)">
                                      <p:cBhvr>
                                        <p:cTn id="7" dur="1000"/>
                                        <p:tgtEl>
                                          <p:spTgt spid="175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タイトル 1"/>
          <p:cNvSpPr>
            <a:spLocks noGrp="1"/>
          </p:cNvSpPr>
          <p:nvPr>
            <p:ph type="title" idx="4294967295"/>
          </p:nvPr>
        </p:nvSpPr>
        <p:spPr/>
        <p:txBody>
          <a:bodyPr/>
          <a:lstStyle/>
          <a:p>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　　 新</a:t>
            </a:r>
            <a:r>
              <a:rPr lang="en-US" altLang="ja-JP" smtClean="0">
                <a:solidFill>
                  <a:srgbClr val="0070C0"/>
                </a:solidFill>
                <a:latin typeface="ＭＳ Ｐゴシック" charset="-128"/>
              </a:rPr>
              <a:t>QC</a:t>
            </a:r>
            <a:r>
              <a:rPr lang="ja-JP" altLang="en-US" smtClean="0">
                <a:solidFill>
                  <a:srgbClr val="0070C0"/>
                </a:solidFill>
                <a:latin typeface="ＭＳ Ｐゴシック" charset="-128"/>
              </a:rPr>
              <a:t>七つ道具</a:t>
            </a:r>
          </a:p>
        </p:txBody>
      </p:sp>
      <p:sp>
        <p:nvSpPr>
          <p:cNvPr id="173059" name="コンテンツ プレースホルダ 2"/>
          <p:cNvSpPr>
            <a:spLocks noGrp="1"/>
          </p:cNvSpPr>
          <p:nvPr>
            <p:ph sz="quarter" idx="4294967295"/>
          </p:nvPr>
        </p:nvSpPr>
        <p:spPr>
          <a:xfrm>
            <a:off x="971600" y="1700808"/>
            <a:ext cx="4032448" cy="4416425"/>
          </a:xfrm>
        </p:spPr>
        <p:txBody>
          <a:bodyPr/>
          <a:lstStyle/>
          <a:p>
            <a:pPr>
              <a:buClr>
                <a:schemeClr val="tx2"/>
              </a:buClr>
              <a:buFont typeface="Wingdings" pitchFamily="2" charset="2"/>
              <a:buChar char="l"/>
            </a:pPr>
            <a:r>
              <a:rPr lang="ja-JP" altLang="en-US" sz="2800" dirty="0" smtClean="0">
                <a:solidFill>
                  <a:srgbClr val="FF0000"/>
                </a:solidFill>
                <a:latin typeface="HG丸ｺﾞｼｯｸM-PRO" pitchFamily="50" charset="-128"/>
                <a:ea typeface="HG丸ｺﾞｼｯｸM-PRO" pitchFamily="50" charset="-128"/>
              </a:rPr>
              <a:t>数値データ</a:t>
            </a:r>
            <a:r>
              <a:rPr lang="ja-JP" altLang="en-US" sz="2800" dirty="0" smtClean="0">
                <a:latin typeface="HG丸ｺﾞｼｯｸM-PRO" pitchFamily="50" charset="-128"/>
                <a:ea typeface="HG丸ｺﾞｼｯｸM-PRO" pitchFamily="50" charset="-128"/>
              </a:rPr>
              <a:t>を主として扱う。</a:t>
            </a:r>
          </a:p>
          <a:p>
            <a:pPr>
              <a:buClr>
                <a:schemeClr val="tx2"/>
              </a:buClr>
              <a:buFont typeface="Wingdings" pitchFamily="2" charset="2"/>
              <a:buChar char="l"/>
            </a:pPr>
            <a:r>
              <a:rPr lang="ja-JP" altLang="en-US" sz="2800" dirty="0" smtClean="0">
                <a:latin typeface="HG丸ｺﾞｼｯｸM-PRO" pitchFamily="50" charset="-128"/>
                <a:ea typeface="HG丸ｺﾞｼｯｸM-PRO" pitchFamily="50" charset="-128"/>
              </a:rPr>
              <a:t>品質に関するデータを</a:t>
            </a:r>
            <a:r>
              <a:rPr lang="ja-JP" altLang="en-US" sz="2800" dirty="0" smtClean="0">
                <a:solidFill>
                  <a:srgbClr val="FF0000"/>
                </a:solidFill>
                <a:latin typeface="HG丸ｺﾞｼｯｸM-PRO" pitchFamily="50" charset="-128"/>
                <a:ea typeface="HG丸ｺﾞｼｯｸM-PRO" pitchFamily="50" charset="-128"/>
              </a:rPr>
              <a:t>定量的</a:t>
            </a:r>
            <a:r>
              <a:rPr lang="ja-JP" altLang="en-US" sz="2800" dirty="0" smtClean="0">
                <a:latin typeface="HG丸ｺﾞｼｯｸM-PRO" pitchFamily="50" charset="-128"/>
                <a:ea typeface="HG丸ｺﾞｼｯｸM-PRO" pitchFamily="50" charset="-128"/>
              </a:rPr>
              <a:t>に管理する。</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sz="2800" dirty="0" smtClean="0">
                <a:solidFill>
                  <a:srgbClr val="FF0000"/>
                </a:solidFill>
                <a:latin typeface="HG丸ｺﾞｼｯｸM-PRO" pitchFamily="50" charset="-128"/>
                <a:ea typeface="HG丸ｺﾞｼｯｸM-PRO" pitchFamily="50" charset="-128"/>
              </a:rPr>
              <a:t>製造・検査部門</a:t>
            </a:r>
            <a:r>
              <a:rPr lang="ja-JP" altLang="en-US" sz="2800" dirty="0" smtClean="0">
                <a:latin typeface="HG丸ｺﾞｼｯｸM-PRO" pitchFamily="50" charset="-128"/>
                <a:ea typeface="HG丸ｺﾞｼｯｸM-PRO" pitchFamily="50" charset="-128"/>
              </a:rPr>
              <a:t>での問題の把握から解決するまでの手法として適している。</a:t>
            </a:r>
            <a:endParaRPr lang="en-US" altLang="ja-JP" sz="2800" dirty="0" smtClean="0">
              <a:latin typeface="HG丸ｺﾞｼｯｸM-PRO" pitchFamily="50" charset="-128"/>
              <a:ea typeface="HG丸ｺﾞｼｯｸM-PRO" pitchFamily="50" charset="-128"/>
            </a:endParaRPr>
          </a:p>
        </p:txBody>
      </p:sp>
      <p:sp>
        <p:nvSpPr>
          <p:cNvPr id="173062" name="コンテンツ プレースホルダ 2"/>
          <p:cNvSpPr>
            <a:spLocks/>
          </p:cNvSpPr>
          <p:nvPr/>
        </p:nvSpPr>
        <p:spPr bwMode="auto">
          <a:xfrm>
            <a:off x="5027613" y="1700213"/>
            <a:ext cx="3792537" cy="4416425"/>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solidFill>
                  <a:srgbClr val="FF0000"/>
                </a:solidFill>
                <a:latin typeface="HG丸ｺﾞｼｯｸM-PRO" pitchFamily="50" charset="-128"/>
                <a:ea typeface="HG丸ｺﾞｼｯｸM-PRO" pitchFamily="50" charset="-128"/>
              </a:rPr>
              <a:t>言語データ</a:t>
            </a:r>
            <a:r>
              <a:rPr lang="ja-JP" altLang="en-US" sz="2800" dirty="0">
                <a:latin typeface="HG丸ｺﾞｼｯｸM-PRO" pitchFamily="50" charset="-128"/>
                <a:ea typeface="HG丸ｺﾞｼｯｸM-PRO" pitchFamily="50" charset="-128"/>
              </a:rPr>
              <a:t>を主として</a:t>
            </a:r>
            <a:r>
              <a:rPr lang="ja-JP" altLang="en-US" sz="2800" dirty="0" smtClean="0">
                <a:latin typeface="HG丸ｺﾞｼｯｸM-PRO" pitchFamily="50" charset="-128"/>
                <a:ea typeface="HG丸ｺﾞｼｯｸM-PRO" pitchFamily="50" charset="-128"/>
              </a:rPr>
              <a:t>扱う。</a:t>
            </a:r>
            <a:endParaRPr lang="ja-JP" altLang="en-US" sz="2800" dirty="0">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品質の特性や性質を</a:t>
            </a:r>
            <a:r>
              <a:rPr lang="ja-JP" altLang="en-US" sz="2800" dirty="0">
                <a:solidFill>
                  <a:srgbClr val="FF0000"/>
                </a:solidFill>
                <a:latin typeface="HG丸ｺﾞｼｯｸM-PRO" pitchFamily="50" charset="-128"/>
                <a:ea typeface="HG丸ｺﾞｼｯｸM-PRO" pitchFamily="50" charset="-128"/>
              </a:rPr>
              <a:t>定性的</a:t>
            </a:r>
            <a:r>
              <a:rPr lang="ja-JP" altLang="en-US" sz="2800" dirty="0">
                <a:latin typeface="HG丸ｺﾞｼｯｸM-PRO" pitchFamily="50" charset="-128"/>
                <a:ea typeface="HG丸ｺﾞｼｯｸM-PRO" pitchFamily="50" charset="-128"/>
              </a:rPr>
              <a:t>に管理</a:t>
            </a:r>
            <a:r>
              <a:rPr lang="ja-JP" altLang="en-US" sz="2800" dirty="0" smtClean="0">
                <a:latin typeface="HG丸ｺﾞｼｯｸM-PRO" pitchFamily="50" charset="-128"/>
                <a:ea typeface="HG丸ｺﾞｼｯｸM-PRO" pitchFamily="50" charset="-128"/>
              </a:rPr>
              <a:t>する。</a:t>
            </a:r>
            <a:endParaRPr lang="en-US" altLang="ja-JP" sz="2800" dirty="0">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Char char="l"/>
            </a:pPr>
            <a:r>
              <a:rPr lang="ja-JP" altLang="en-US" sz="2800" dirty="0">
                <a:solidFill>
                  <a:srgbClr val="FF0000"/>
                </a:solidFill>
                <a:latin typeface="HG丸ｺﾞｼｯｸM-PRO" pitchFamily="50" charset="-128"/>
                <a:ea typeface="HG丸ｺﾞｼｯｸM-PRO" pitchFamily="50" charset="-128"/>
              </a:rPr>
              <a:t>企画・設計・計画等</a:t>
            </a:r>
            <a:r>
              <a:rPr lang="ja-JP" altLang="en-US" sz="2800" dirty="0">
                <a:latin typeface="HG丸ｺﾞｼｯｸM-PRO" pitchFamily="50" charset="-128"/>
                <a:ea typeface="HG丸ｺﾞｼｯｸM-PRO" pitchFamily="50" charset="-128"/>
              </a:rPr>
              <a:t>に関する改善活動に使う手法として適して</a:t>
            </a:r>
            <a:r>
              <a:rPr lang="ja-JP" altLang="en-US" sz="2800" dirty="0" smtClean="0">
                <a:latin typeface="HG丸ｺﾞｼｯｸM-PRO" pitchFamily="50" charset="-128"/>
                <a:ea typeface="HG丸ｺﾞｼｯｸM-PRO" pitchFamily="50" charset="-128"/>
              </a:rPr>
              <a:t>いる。</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3059"/>
                                        </p:tgtEl>
                                        <p:attrNameLst>
                                          <p:attrName>style.visibility</p:attrName>
                                        </p:attrNameLst>
                                      </p:cBhvr>
                                      <p:to>
                                        <p:strVal val="visible"/>
                                      </p:to>
                                    </p:set>
                                    <p:animEffect transition="in" filter="wipe(up)">
                                      <p:cBhvr>
                                        <p:cTn id="7" dur="1000"/>
                                        <p:tgtEl>
                                          <p:spTgt spid="17305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3062"/>
                                        </p:tgtEl>
                                        <p:attrNameLst>
                                          <p:attrName>style.visibility</p:attrName>
                                        </p:attrNameLst>
                                      </p:cBhvr>
                                      <p:to>
                                        <p:strVal val="visible"/>
                                      </p:to>
                                    </p:set>
                                    <p:animEffect transition="in" filter="wipe(up)">
                                      <p:cBhvr>
                                        <p:cTn id="10" dur="1000"/>
                                        <p:tgtEl>
                                          <p:spTgt spid="173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p:bldP spid="1730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タイトル 1"/>
          <p:cNvSpPr>
            <a:spLocks noGrp="1"/>
          </p:cNvSpPr>
          <p:nvPr>
            <p:ph type="title" idx="4294967295"/>
          </p:nvPr>
        </p:nvSpPr>
        <p:spPr/>
        <p:txBody>
          <a:bodyPr/>
          <a:lstStyle/>
          <a:p>
            <a:r>
              <a:rPr lang="ja-JP" altLang="en-US" dirty="0" smtClean="0">
                <a:solidFill>
                  <a:srgbClr val="0070C0"/>
                </a:solidFill>
                <a:latin typeface="ＭＳ Ｐゴシック" charset="-128"/>
              </a:rPr>
              <a:t>品質管理とは</a:t>
            </a:r>
          </a:p>
        </p:txBody>
      </p:sp>
      <p:sp>
        <p:nvSpPr>
          <p:cNvPr id="7171" name="コンテンツ プレースホルダ 2"/>
          <p:cNvSpPr>
            <a:spLocks noGrp="1"/>
          </p:cNvSpPr>
          <p:nvPr>
            <p:ph sz="quarter" idx="4294967295"/>
          </p:nvPr>
        </p:nvSpPr>
        <p:spPr>
          <a:xfrm>
            <a:off x="1066800" y="1676400"/>
            <a:ext cx="7897688" cy="5064968"/>
          </a:xfrm>
        </p:spPr>
        <p:txBody>
          <a:bodyPr>
            <a:normAutofit/>
          </a:bodyPr>
          <a:lstStyle/>
          <a:p>
            <a:pPr marL="354013" indent="-354013">
              <a:lnSpc>
                <a:spcPct val="11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品質</a:t>
            </a:r>
          </a:p>
          <a:p>
            <a:pPr marL="533400" lvl="1" indent="0">
              <a:buFont typeface="Wingdings" pitchFamily="2" charset="2"/>
              <a:buNone/>
            </a:pPr>
            <a:r>
              <a:rPr lang="ja-JP" altLang="en-US" sz="3200" dirty="0" smtClean="0">
                <a:latin typeface="HG丸ｺﾞｼｯｸM-PRO" pitchFamily="50" charset="-128"/>
                <a:ea typeface="HG丸ｺﾞｼｯｸM-PRO" pitchFamily="50" charset="-128"/>
              </a:rPr>
              <a:t>本来備わっている</a:t>
            </a:r>
            <a:r>
              <a:rPr lang="ja-JP" altLang="en-US" sz="3200" dirty="0" smtClean="0">
                <a:solidFill>
                  <a:srgbClr val="FF0000"/>
                </a:solidFill>
                <a:latin typeface="HG丸ｺﾞｼｯｸM-PRO" pitchFamily="50" charset="-128"/>
                <a:ea typeface="HG丸ｺﾞｼｯｸM-PRO" pitchFamily="50" charset="-128"/>
              </a:rPr>
              <a:t>特性</a:t>
            </a:r>
            <a:r>
              <a:rPr lang="ja-JP" altLang="en-US" sz="3200" dirty="0" smtClean="0">
                <a:latin typeface="HG丸ｺﾞｼｯｸM-PRO" pitchFamily="50" charset="-128"/>
                <a:ea typeface="HG丸ｺﾞｼｯｸM-PRO" pitchFamily="50" charset="-128"/>
              </a:rPr>
              <a:t>の集まりが，　</a:t>
            </a:r>
            <a:r>
              <a:rPr lang="ja-JP" altLang="en-US" sz="3200" dirty="0" smtClean="0">
                <a:solidFill>
                  <a:srgbClr val="FF0000"/>
                </a:solidFill>
                <a:latin typeface="HG丸ｺﾞｼｯｸM-PRO" pitchFamily="50" charset="-128"/>
                <a:ea typeface="HG丸ｺﾞｼｯｸM-PRO" pitchFamily="50" charset="-128"/>
              </a:rPr>
              <a:t>要求事項</a:t>
            </a:r>
            <a:r>
              <a:rPr lang="ja-JP" altLang="en-US" sz="3200" dirty="0" smtClean="0">
                <a:latin typeface="HG丸ｺﾞｼｯｸM-PRO" pitchFamily="50" charset="-128"/>
                <a:ea typeface="HG丸ｺﾞｼｯｸM-PRO" pitchFamily="50" charset="-128"/>
              </a:rPr>
              <a:t>を満たす程度</a:t>
            </a:r>
            <a:endParaRPr lang="en-US" altLang="ja-JP" sz="3200" dirty="0" smtClean="0">
              <a:latin typeface="HG丸ｺﾞｼｯｸM-PRO" pitchFamily="50" charset="-128"/>
              <a:ea typeface="HG丸ｺﾞｼｯｸM-PRO" pitchFamily="50" charset="-128"/>
            </a:endParaRPr>
          </a:p>
          <a:p>
            <a:pPr marL="354013" indent="-354013">
              <a:lnSpc>
                <a:spcPct val="11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品質管理</a:t>
            </a:r>
          </a:p>
          <a:p>
            <a:pPr marL="533400" lvl="1" indent="0">
              <a:lnSpc>
                <a:spcPct val="110000"/>
              </a:lnSpc>
              <a:buFont typeface="Wingdings" pitchFamily="2" charset="2"/>
              <a:buNone/>
            </a:pPr>
            <a:r>
              <a:rPr lang="ja-JP" altLang="en-US" sz="3200" dirty="0" smtClean="0">
                <a:latin typeface="HG丸ｺﾞｼｯｸM-PRO" pitchFamily="50" charset="-128"/>
                <a:ea typeface="HG丸ｺﾞｼｯｸM-PRO" pitchFamily="50" charset="-128"/>
              </a:rPr>
              <a:t>品質要求事項を</a:t>
            </a:r>
            <a:r>
              <a:rPr lang="ja-JP" altLang="en-US" sz="3200" dirty="0" smtClean="0">
                <a:solidFill>
                  <a:srgbClr val="FF0000"/>
                </a:solidFill>
                <a:latin typeface="HG丸ｺﾞｼｯｸM-PRO" pitchFamily="50" charset="-128"/>
                <a:ea typeface="HG丸ｺﾞｼｯｸM-PRO" pitchFamily="50" charset="-128"/>
              </a:rPr>
              <a:t>満たすことに焦点</a:t>
            </a:r>
            <a:r>
              <a:rPr lang="ja-JP" altLang="en-US" sz="3200" dirty="0" smtClean="0">
                <a:latin typeface="HG丸ｺﾞｼｯｸM-PRO" pitchFamily="50" charset="-128"/>
                <a:ea typeface="HG丸ｺﾞｼｯｸM-PRO" pitchFamily="50" charset="-128"/>
              </a:rPr>
              <a:t>を　合わせた品質マネジメントの一部 </a:t>
            </a:r>
          </a:p>
          <a:p>
            <a:pPr marL="354013" indent="-354013">
              <a:lnSpc>
                <a:spcPct val="110000"/>
              </a:lnSpc>
              <a:buClr>
                <a:schemeClr val="tx2"/>
              </a:buClr>
              <a:buFont typeface="Wingdings" pitchFamily="2" charset="2"/>
              <a:buNone/>
            </a:pPr>
            <a:endParaRPr lang="en-US" altLang="ja-JP" sz="2000" dirty="0" smtClean="0">
              <a:latin typeface="HG丸ｺﾞｼｯｸM-PRO" pitchFamily="50" charset="-128"/>
              <a:ea typeface="HG丸ｺﾞｼｯｸM-PRO" pitchFamily="50" charset="-128"/>
            </a:endParaRPr>
          </a:p>
          <a:p>
            <a:pPr marL="354013" indent="-354013">
              <a:lnSpc>
                <a:spcPct val="110000"/>
              </a:lnSpc>
              <a:buClr>
                <a:schemeClr val="tx2"/>
              </a:buClr>
              <a:buFont typeface="Wingdings" pitchFamily="2" charset="2"/>
              <a:buNone/>
            </a:pPr>
            <a:endParaRPr lang="en-US" altLang="ja-JP" sz="2000" dirty="0" smtClean="0">
              <a:latin typeface="HG丸ｺﾞｼｯｸM-PRO" pitchFamily="50" charset="-128"/>
              <a:ea typeface="HG丸ｺﾞｼｯｸM-PRO" pitchFamily="50" charset="-128"/>
            </a:endParaRPr>
          </a:p>
          <a:p>
            <a:pPr marL="354013" indent="-354013">
              <a:lnSpc>
                <a:spcPct val="110000"/>
              </a:lnSpc>
              <a:buClr>
                <a:schemeClr val="tx2"/>
              </a:buClr>
              <a:buFont typeface="Wingdings" pitchFamily="2" charset="2"/>
              <a:buNone/>
            </a:pPr>
            <a:r>
              <a:rPr lang="en-US" altLang="ja-JP" sz="2500" dirty="0" smtClean="0">
                <a:latin typeface="HG丸ｺﾞｼｯｸM-PRO" pitchFamily="50" charset="-128"/>
                <a:ea typeface="HG丸ｺﾞｼｯｸM-PRO" pitchFamily="50" charset="-128"/>
              </a:rPr>
              <a:t>※</a:t>
            </a:r>
            <a:r>
              <a:rPr lang="ja-JP" altLang="en-US" sz="2500" dirty="0" smtClean="0">
                <a:latin typeface="HG丸ｺﾞｼｯｸM-PRO" pitchFamily="50" charset="-128"/>
                <a:ea typeface="HG丸ｺﾞｼｯｸM-PRO" pitchFamily="50" charset="-128"/>
              </a:rPr>
              <a:t>さまざまな分野や職種で必要となる基本的な考え方</a:t>
            </a:r>
            <a:endParaRPr lang="en-US" altLang="ja-JP" sz="2500" dirty="0" smtClean="0">
              <a:latin typeface="HG丸ｺﾞｼｯｸM-PRO" pitchFamily="50" charset="-128"/>
              <a:ea typeface="HG丸ｺﾞｼｯｸM-PRO" pitchFamily="50" charset="-128"/>
            </a:endParaRPr>
          </a:p>
        </p:txBody>
      </p:sp>
      <p:sp>
        <p:nvSpPr>
          <p:cNvPr id="159748" name="Rectangle 4"/>
          <p:cNvSpPr>
            <a:spLocks noChangeArrowheads="1"/>
          </p:cNvSpPr>
          <p:nvPr/>
        </p:nvSpPr>
        <p:spPr bwMode="auto">
          <a:xfrm>
            <a:off x="6659885" y="5294535"/>
            <a:ext cx="2160587" cy="366713"/>
          </a:xfrm>
          <a:prstGeom prst="rect">
            <a:avLst/>
          </a:prstGeom>
          <a:noFill/>
          <a:ln w="9525">
            <a:noFill/>
            <a:miter lim="800000"/>
            <a:headEnd/>
            <a:tailEnd/>
          </a:ln>
          <a:effectLst/>
        </p:spPr>
        <p:txBody>
          <a:bodyPr>
            <a:spAutoFit/>
          </a:bodyPr>
          <a:lstStyle/>
          <a:p>
            <a:r>
              <a:rPr lang="en-US" altLang="ja-JP" dirty="0"/>
              <a:t>ISO</a:t>
            </a:r>
            <a:r>
              <a:rPr lang="ja-JP" altLang="en-US" dirty="0"/>
              <a:t>および</a:t>
            </a:r>
            <a:r>
              <a:rPr lang="en-US" altLang="ja-JP" dirty="0"/>
              <a:t>JIS</a:t>
            </a:r>
            <a:r>
              <a:rPr lang="ja-JP" altLang="en-US" dirty="0"/>
              <a:t>の定義</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7171">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fade">
                                      <p:cBhvr>
                                        <p:cTn id="10" dur="500"/>
                                        <p:tgtEl>
                                          <p:spTgt spid="7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7171">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dir="cw">
                                      <p:cBhvr override="childStyle">
                                        <p:cTn id="16" dur="500" fill="hold"/>
                                        <p:tgtEl>
                                          <p:spTgt spid="7171">
                                            <p:txEl>
                                              <p:pRg st="2" end="2"/>
                                            </p:txEl>
                                          </p:spTgt>
                                        </p:tgtEl>
                                        <p:attrNameLst>
                                          <p:attrName>style.color</p:attrName>
                                        </p:attrNameLst>
                                      </p:cBhvr>
                                      <p:to>
                                        <a:srgbClr val="FF0000"/>
                                      </p:to>
                                    </p:animClr>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fade">
                                      <p:cBhvr>
                                        <p:cTn id="20" dur="500"/>
                                        <p:tgtEl>
                                          <p:spTgt spid="717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dir="cw">
                                      <p:cBhvr override="childStyle">
                                        <p:cTn id="24" dur="500" fill="hold"/>
                                        <p:tgtEl>
                                          <p:spTgt spid="7171">
                                            <p:txEl>
                                              <p:pRg st="2" end="2"/>
                                            </p:txEl>
                                          </p:spTgt>
                                        </p:tgtEl>
                                        <p:attrNameLst>
                                          <p:attrName>style.color</p:attrName>
                                        </p:attrNameLst>
                                      </p:cBhvr>
                                      <p:to>
                                        <a:schemeClr val="tx1"/>
                                      </p:to>
                                    </p:animClr>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7171">
                                            <p:txEl>
                                              <p:pRg st="6" end="6"/>
                                            </p:txEl>
                                          </p:spTgt>
                                        </p:tgtEl>
                                        <p:attrNameLst>
                                          <p:attrName>style.visibility</p:attrName>
                                        </p:attrNameLst>
                                      </p:cBhvr>
                                      <p:to>
                                        <p:strVal val="visible"/>
                                      </p:to>
                                    </p:set>
                                    <p:animEffect transition="in" filter="fade">
                                      <p:cBhvr>
                                        <p:cTn id="28" dur="1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サブタイトル 6"/>
          <p:cNvSpPr>
            <a:spLocks noGrp="1"/>
          </p:cNvSpPr>
          <p:nvPr>
            <p:ph type="subTitle" idx="4294967295"/>
          </p:nvPr>
        </p:nvSpPr>
        <p:spPr>
          <a:xfrm>
            <a:off x="1817688" y="3170238"/>
            <a:ext cx="6400800" cy="1752600"/>
          </a:xfrm>
        </p:spPr>
        <p:txBody>
          <a:bodyPr/>
          <a:lstStyle/>
          <a:p>
            <a:pPr marL="0" indent="0" algn="ctr">
              <a:buFontTx/>
              <a:buNone/>
            </a:pPr>
            <a:r>
              <a:rPr lang="ja-JP" altLang="en-US" sz="5400" b="1" dirty="0" smtClean="0">
                <a:solidFill>
                  <a:srgbClr val="0070C0"/>
                </a:solidFill>
                <a:latin typeface="ＭＳ Ｐゴシック" charset="-128"/>
              </a:rPr>
              <a:t>４Ｓ・５Ｓ</a:t>
            </a:r>
          </a:p>
        </p:txBody>
      </p:sp>
      <p:sp>
        <p:nvSpPr>
          <p:cNvPr id="253954" name="Rectangle 2"/>
          <p:cNvSpPr>
            <a:spLocks noGrp="1" noChangeArrowheads="1"/>
          </p:cNvSpPr>
          <p:nvPr>
            <p:ph type="ctrTitle" idx="4294967295"/>
          </p:nvPr>
        </p:nvSpPr>
        <p:spPr>
          <a:xfrm>
            <a:off x="827088" y="1341438"/>
            <a:ext cx="7772400" cy="1143000"/>
          </a:xfrm>
        </p:spPr>
        <p:txBody>
          <a:bodyPr anchor="b">
            <a:normAutofit/>
          </a:bodyPr>
          <a:lstStyle/>
          <a:p>
            <a:pPr algn="ctr"/>
            <a:r>
              <a:rPr lang="ja-JP" altLang="en-US" sz="3200" dirty="0" smtClean="0">
                <a:effectLst>
                  <a:outerShdw blurRad="38100" dist="38100" dir="2700000" algn="tl">
                    <a:srgbClr val="C0C0C0"/>
                  </a:outerShdw>
                </a:effectLst>
                <a:latin typeface="ＭＳ Ｐゴシック" charset="-128"/>
              </a:rPr>
              <a:t>工業高校におけるキャリア教育</a:t>
            </a:r>
          </a:p>
        </p:txBody>
      </p:sp>
      <p:sp>
        <p:nvSpPr>
          <p:cNvPr id="177156"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3"/>
          <p:cNvSpPr>
            <a:spLocks noGrp="1" noChangeArrowheads="1"/>
          </p:cNvSpPr>
          <p:nvPr>
            <p:ph type="title" idx="4294967295"/>
          </p:nvPr>
        </p:nvSpPr>
        <p:spPr/>
        <p:txBody>
          <a:bodyPr/>
          <a:lstStyle/>
          <a:p>
            <a:r>
              <a:rPr lang="ja-JP" altLang="en-US" smtClean="0">
                <a:solidFill>
                  <a:srgbClr val="0070C0"/>
                </a:solidFill>
                <a:latin typeface="ＭＳ Ｐゴシック" charset="-128"/>
              </a:rPr>
              <a:t>４</a:t>
            </a:r>
            <a:r>
              <a:rPr lang="en-US" altLang="ja-JP" smtClean="0">
                <a:solidFill>
                  <a:srgbClr val="0070C0"/>
                </a:solidFill>
                <a:latin typeface="ＭＳ Ｐゴシック" charset="-128"/>
              </a:rPr>
              <a:t>S</a:t>
            </a:r>
            <a:endParaRPr lang="ja-JP" altLang="en-US" smtClean="0">
              <a:solidFill>
                <a:srgbClr val="0070C0"/>
              </a:solidFill>
              <a:latin typeface="ＭＳ Ｐゴシック" charset="-128"/>
            </a:endParaRPr>
          </a:p>
        </p:txBody>
      </p:sp>
      <p:sp>
        <p:nvSpPr>
          <p:cNvPr id="10" name="Rectangle 3"/>
          <p:cNvSpPr txBox="1">
            <a:spLocks noChangeArrowheads="1"/>
          </p:cNvSpPr>
          <p:nvPr/>
        </p:nvSpPr>
        <p:spPr>
          <a:xfrm>
            <a:off x="971550" y="1628775"/>
            <a:ext cx="3095625" cy="5229225"/>
          </a:xfrm>
          <a:prstGeom prst="rect">
            <a:avLst/>
          </a:prstGeom>
        </p:spPr>
        <p:txBody>
          <a:bodyPr/>
          <a:lstStyle/>
          <a:p>
            <a:pPr marL="609600" indent="-609600">
              <a:spcBef>
                <a:spcPct val="20000"/>
              </a:spcBef>
              <a:buClr>
                <a:srgbClr val="0070C0"/>
              </a:buClr>
              <a:buFont typeface="Wingdings" pitchFamily="2" charset="2"/>
              <a:buAutoNum type="circleNumDbPlain"/>
              <a:defRPr/>
            </a:pPr>
            <a:r>
              <a:rPr lang="ja-JP" altLang="en-US" sz="5400" kern="0" dirty="0">
                <a:solidFill>
                  <a:srgbClr val="FFFFFF"/>
                </a:solidFill>
                <a:latin typeface="HG丸ｺﾞｼｯｸM-PRO" pitchFamily="50" charset="-128"/>
                <a:ea typeface="HG丸ｺﾞｼｯｸM-PRO" pitchFamily="50" charset="-128"/>
              </a:rPr>
              <a:t> </a:t>
            </a:r>
            <a:r>
              <a:rPr lang="ja-JP" altLang="en-US" sz="5400" kern="0" dirty="0">
                <a:latin typeface="HG丸ｺﾞｼｯｸM-PRO" pitchFamily="50" charset="-128"/>
                <a:ea typeface="HG丸ｺﾞｼｯｸM-PRO" pitchFamily="50" charset="-128"/>
              </a:rPr>
              <a:t>整理</a:t>
            </a:r>
          </a:p>
          <a:p>
            <a:pPr marL="609600" indent="-609600">
              <a:spcBef>
                <a:spcPct val="20000"/>
              </a:spcBef>
              <a:buClr>
                <a:srgbClr val="0070C0"/>
              </a:buClr>
              <a:buFont typeface="Wingdings" pitchFamily="2" charset="2"/>
              <a:buAutoNum type="circleNumDbPlain"/>
              <a:defRPr/>
            </a:pPr>
            <a:r>
              <a:rPr lang="ja-JP" altLang="en-US" sz="5400" kern="0" dirty="0">
                <a:latin typeface="HG丸ｺﾞｼｯｸM-PRO" pitchFamily="50" charset="-128"/>
                <a:ea typeface="HG丸ｺﾞｼｯｸM-PRO" pitchFamily="50" charset="-128"/>
              </a:rPr>
              <a:t> 整頓</a:t>
            </a:r>
            <a:endParaRPr lang="en-US" altLang="ja-JP" sz="5400" kern="0" dirty="0">
              <a:latin typeface="HG丸ｺﾞｼｯｸM-PRO" pitchFamily="50" charset="-128"/>
              <a:ea typeface="HG丸ｺﾞｼｯｸM-PRO" pitchFamily="50" charset="-128"/>
            </a:endParaRPr>
          </a:p>
          <a:p>
            <a:pPr marL="609600" indent="-609600">
              <a:spcBef>
                <a:spcPct val="20000"/>
              </a:spcBef>
              <a:buClr>
                <a:srgbClr val="0070C0"/>
              </a:buClr>
              <a:buFont typeface="Wingdings" pitchFamily="2" charset="2"/>
              <a:buAutoNum type="circleNumDbPlain"/>
              <a:defRPr/>
            </a:pPr>
            <a:r>
              <a:rPr lang="ja-JP" altLang="en-US" sz="5400" kern="0" dirty="0">
                <a:latin typeface="HG丸ｺﾞｼｯｸM-PRO" pitchFamily="50" charset="-128"/>
                <a:ea typeface="HG丸ｺﾞｼｯｸM-PRO" pitchFamily="50" charset="-128"/>
              </a:rPr>
              <a:t> 清掃</a:t>
            </a:r>
            <a:endParaRPr lang="en-US" altLang="ja-JP" sz="5400" kern="0" dirty="0">
              <a:latin typeface="HG丸ｺﾞｼｯｸM-PRO" pitchFamily="50" charset="-128"/>
              <a:ea typeface="HG丸ｺﾞｼｯｸM-PRO" pitchFamily="50" charset="-128"/>
            </a:endParaRPr>
          </a:p>
          <a:p>
            <a:pPr marL="609600" indent="-609600">
              <a:spcBef>
                <a:spcPct val="20000"/>
              </a:spcBef>
              <a:buClr>
                <a:srgbClr val="0070C0"/>
              </a:buClr>
              <a:buFont typeface="Wingdings" pitchFamily="2" charset="2"/>
              <a:buAutoNum type="circleNumDbPlain"/>
              <a:defRPr/>
            </a:pPr>
            <a:r>
              <a:rPr lang="ja-JP" altLang="en-US" sz="5400" kern="0" dirty="0">
                <a:latin typeface="HG丸ｺﾞｼｯｸM-PRO" pitchFamily="50" charset="-128"/>
                <a:ea typeface="HG丸ｺﾞｼｯｸM-PRO" pitchFamily="50" charset="-128"/>
              </a:rPr>
              <a:t> 清潔</a:t>
            </a:r>
            <a:endParaRPr lang="en-US" altLang="ja-JP" sz="5400" kern="0" dirty="0">
              <a:latin typeface="HG丸ｺﾞｼｯｸM-PRO" pitchFamily="50" charset="-128"/>
              <a:ea typeface="HG丸ｺﾞｼｯｸM-PRO" pitchFamily="50" charset="-128"/>
            </a:endParaRPr>
          </a:p>
        </p:txBody>
      </p:sp>
      <p:sp>
        <p:nvSpPr>
          <p:cNvPr id="83972" name="テキスト ボックス 17"/>
          <p:cNvSpPr txBox="1">
            <a:spLocks noChangeArrowheads="1"/>
          </p:cNvSpPr>
          <p:nvPr/>
        </p:nvSpPr>
        <p:spPr bwMode="auto">
          <a:xfrm>
            <a:off x="3492500" y="1908175"/>
            <a:ext cx="5651500" cy="461665"/>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いらないものを</a:t>
            </a:r>
            <a:r>
              <a:rPr lang="ja-JP" altLang="ja-JP" sz="2400" dirty="0" smtClean="0">
                <a:latin typeface="HG丸ｺﾞｼｯｸM-PRO" pitchFamily="50" charset="-128"/>
                <a:ea typeface="HG丸ｺﾞｼｯｸM-PRO" pitchFamily="50" charset="-128"/>
              </a:rPr>
              <a:t>捨てる</a:t>
            </a:r>
            <a:r>
              <a:rPr lang="ja-JP" altLang="en-US" sz="2400" dirty="0" smtClean="0">
                <a:latin typeface="HG丸ｺﾞｼｯｸM-PRO" pitchFamily="50" charset="-128"/>
                <a:ea typeface="HG丸ｺﾞｼｯｸM-PRO" pitchFamily="50" charset="-128"/>
              </a:rPr>
              <a:t>。</a:t>
            </a:r>
            <a:endParaRPr lang="en-US" altLang="ja-JP" sz="2400" dirty="0" smtClean="0">
              <a:latin typeface="HG丸ｺﾞｼｯｸM-PRO" pitchFamily="50" charset="-128"/>
              <a:ea typeface="HG丸ｺﾞｼｯｸM-PRO" pitchFamily="50" charset="-128"/>
            </a:endParaRPr>
          </a:p>
        </p:txBody>
      </p:sp>
      <p:sp>
        <p:nvSpPr>
          <p:cNvPr id="83973" name="テキスト ボックス 19"/>
          <p:cNvSpPr txBox="1">
            <a:spLocks noChangeArrowheads="1"/>
          </p:cNvSpPr>
          <p:nvPr/>
        </p:nvSpPr>
        <p:spPr bwMode="auto">
          <a:xfrm>
            <a:off x="3492500" y="2708275"/>
            <a:ext cx="5832475" cy="830263"/>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決められた物を決められた場所に</a:t>
            </a:r>
            <a:r>
              <a:rPr lang="ja-JP" altLang="ja-JP" sz="2400" dirty="0" smtClean="0">
                <a:latin typeface="HG丸ｺﾞｼｯｸM-PRO" pitchFamily="50" charset="-128"/>
                <a:ea typeface="HG丸ｺﾞｼｯｸM-PRO" pitchFamily="50" charset="-128"/>
              </a:rPr>
              <a:t>置き</a:t>
            </a:r>
            <a:r>
              <a:rPr lang="ja-JP" altLang="en-US" sz="2400" dirty="0" smtClean="0">
                <a:latin typeface="HG丸ｺﾞｼｯｸM-PRO" pitchFamily="50" charset="-128"/>
                <a:ea typeface="HG丸ｺﾞｼｯｸM-PRO" pitchFamily="50" charset="-128"/>
              </a:rPr>
              <a:t>，</a:t>
            </a:r>
            <a:r>
              <a:rPr lang="ja-JP" altLang="ja-JP" sz="2400" dirty="0" smtClean="0">
                <a:latin typeface="HG丸ｺﾞｼｯｸM-PRO" pitchFamily="50" charset="-128"/>
                <a:ea typeface="HG丸ｺﾞｼｯｸM-PRO" pitchFamily="50" charset="-128"/>
              </a:rPr>
              <a:t>いつ</a:t>
            </a:r>
            <a:r>
              <a:rPr lang="ja-JP" altLang="ja-JP" sz="2400" dirty="0">
                <a:latin typeface="HG丸ｺﾞｼｯｸM-PRO" pitchFamily="50" charset="-128"/>
                <a:ea typeface="HG丸ｺﾞｼｯｸM-PRO" pitchFamily="50" charset="-128"/>
              </a:rPr>
              <a:t>でも取り出せる状態にして</a:t>
            </a:r>
            <a:r>
              <a:rPr lang="ja-JP" altLang="ja-JP" sz="2400" dirty="0" smtClean="0">
                <a:latin typeface="HG丸ｺﾞｼｯｸM-PRO" pitchFamily="50" charset="-128"/>
                <a:ea typeface="HG丸ｺﾞｼｯｸM-PRO" pitchFamily="50" charset="-128"/>
              </a:rPr>
              <a:t>おく</a:t>
            </a:r>
            <a:r>
              <a:rPr lang="ja-JP" altLang="en-US" sz="2400" dirty="0" smtClean="0">
                <a:latin typeface="HG丸ｺﾞｼｯｸM-PRO" pitchFamily="50" charset="-128"/>
                <a:ea typeface="HG丸ｺﾞｼｯｸM-PRO" pitchFamily="50" charset="-128"/>
              </a:rPr>
              <a:t>。</a:t>
            </a:r>
            <a:endParaRPr lang="en-US" altLang="ja-JP" sz="2400" dirty="0">
              <a:latin typeface="HG丸ｺﾞｼｯｸM-PRO" pitchFamily="50" charset="-128"/>
              <a:ea typeface="HG丸ｺﾞｼｯｸM-PRO" pitchFamily="50" charset="-128"/>
            </a:endParaRPr>
          </a:p>
        </p:txBody>
      </p:sp>
      <p:sp>
        <p:nvSpPr>
          <p:cNvPr id="83974" name="テキスト ボックス 20"/>
          <p:cNvSpPr txBox="1">
            <a:spLocks noChangeArrowheads="1"/>
          </p:cNvSpPr>
          <p:nvPr/>
        </p:nvSpPr>
        <p:spPr bwMode="auto">
          <a:xfrm>
            <a:off x="3492500" y="3860800"/>
            <a:ext cx="5651500" cy="460375"/>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常に掃除を</a:t>
            </a:r>
            <a:r>
              <a:rPr lang="ja-JP" altLang="ja-JP" sz="2400" dirty="0" smtClean="0">
                <a:latin typeface="HG丸ｺﾞｼｯｸM-PRO" pitchFamily="50" charset="-128"/>
                <a:ea typeface="HG丸ｺﾞｼｯｸM-PRO" pitchFamily="50" charset="-128"/>
              </a:rPr>
              <a:t>して</a:t>
            </a:r>
            <a:r>
              <a:rPr lang="ja-JP" altLang="en-US" sz="2400" dirty="0" smtClean="0">
                <a:latin typeface="HG丸ｺﾞｼｯｸM-PRO" pitchFamily="50" charset="-128"/>
                <a:ea typeface="HG丸ｺﾞｼｯｸM-PRO" pitchFamily="50" charset="-128"/>
              </a:rPr>
              <a:t>，</a:t>
            </a:r>
            <a:r>
              <a:rPr lang="ja-JP" altLang="ja-JP" sz="2400" dirty="0" smtClean="0">
                <a:latin typeface="HG丸ｺﾞｼｯｸM-PRO" pitchFamily="50" charset="-128"/>
                <a:ea typeface="HG丸ｺﾞｼｯｸM-PRO" pitchFamily="50" charset="-128"/>
              </a:rPr>
              <a:t>清潔</a:t>
            </a:r>
            <a:r>
              <a:rPr lang="ja-JP" altLang="ja-JP" sz="2400" dirty="0">
                <a:latin typeface="HG丸ｺﾞｼｯｸM-PRO" pitchFamily="50" charset="-128"/>
                <a:ea typeface="HG丸ｺﾞｼｯｸM-PRO" pitchFamily="50" charset="-128"/>
              </a:rPr>
              <a:t>に</a:t>
            </a:r>
            <a:r>
              <a:rPr lang="ja-JP" altLang="ja-JP" sz="2400" dirty="0" smtClean="0">
                <a:latin typeface="HG丸ｺﾞｼｯｸM-PRO" pitchFamily="50" charset="-128"/>
                <a:ea typeface="HG丸ｺﾞｼｯｸM-PRO" pitchFamily="50" charset="-128"/>
              </a:rPr>
              <a:t>保つ</a:t>
            </a:r>
            <a:r>
              <a:rPr lang="ja-JP" altLang="en-US" sz="2400" dirty="0" smtClean="0">
                <a:latin typeface="HG丸ｺﾞｼｯｸM-PRO" pitchFamily="50" charset="-128"/>
                <a:ea typeface="HG丸ｺﾞｼｯｸM-PRO" pitchFamily="50" charset="-128"/>
              </a:rPr>
              <a:t>。</a:t>
            </a:r>
            <a:endParaRPr lang="en-US" altLang="ja-JP" sz="2400" dirty="0">
              <a:latin typeface="HG丸ｺﾞｼｯｸM-PRO" pitchFamily="50" charset="-128"/>
              <a:ea typeface="HG丸ｺﾞｼｯｸM-PRO" pitchFamily="50" charset="-128"/>
            </a:endParaRPr>
          </a:p>
        </p:txBody>
      </p:sp>
      <p:sp>
        <p:nvSpPr>
          <p:cNvPr id="83975" name="テキスト ボックス 21"/>
          <p:cNvSpPr txBox="1">
            <a:spLocks noChangeArrowheads="1"/>
          </p:cNvSpPr>
          <p:nvPr/>
        </p:nvSpPr>
        <p:spPr bwMode="auto">
          <a:xfrm>
            <a:off x="3492500" y="4859338"/>
            <a:ext cx="5651500" cy="461962"/>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上の整理・整頓・清掃を維持</a:t>
            </a:r>
            <a:r>
              <a:rPr lang="ja-JP" altLang="ja-JP" sz="2400" dirty="0" smtClean="0">
                <a:latin typeface="HG丸ｺﾞｼｯｸM-PRO" pitchFamily="50" charset="-128"/>
                <a:ea typeface="HG丸ｺﾞｼｯｸM-PRO" pitchFamily="50" charset="-128"/>
              </a:rPr>
              <a:t>する</a:t>
            </a:r>
            <a:r>
              <a:rPr lang="ja-JP" altLang="en-US" sz="2400" dirty="0" smtClean="0">
                <a:latin typeface="HG丸ｺﾞｼｯｸM-PRO" pitchFamily="50" charset="-128"/>
                <a:ea typeface="HG丸ｺﾞｼｯｸM-PRO" pitchFamily="50" charset="-128"/>
              </a:rPr>
              <a:t>。</a:t>
            </a:r>
            <a:endParaRPr lang="en-US" altLang="ja-JP" sz="2400" dirty="0">
              <a:latin typeface="HG丸ｺﾞｼｯｸM-PRO" pitchFamily="50" charset="-128"/>
              <a:ea typeface="HG丸ｺﾞｼｯｸM-PRO" pitchFamily="50" charset="-128"/>
            </a:endParaRPr>
          </a:p>
        </p:txBody>
      </p:sp>
      <p:sp>
        <p:nvSpPr>
          <p:cNvPr id="92168" name="テキスト ボックス 8"/>
          <p:cNvSpPr txBox="1">
            <a:spLocks noChangeArrowheads="1"/>
          </p:cNvSpPr>
          <p:nvPr/>
        </p:nvSpPr>
        <p:spPr bwMode="auto">
          <a:xfrm>
            <a:off x="1008063" y="5589588"/>
            <a:ext cx="8316912" cy="1076325"/>
          </a:xfrm>
          <a:prstGeom prst="rect">
            <a:avLst/>
          </a:prstGeom>
          <a:noFill/>
          <a:ln w="9525">
            <a:noFill/>
            <a:miter lim="800000"/>
            <a:headEnd/>
            <a:tailEnd/>
          </a:ln>
        </p:spPr>
        <p:txBody>
          <a:bodyPr>
            <a:spAutoFit/>
          </a:bodyPr>
          <a:lstStyle/>
          <a:p>
            <a:r>
              <a:rPr lang="ja-JP" altLang="en-US" sz="3200" b="1" dirty="0">
                <a:solidFill>
                  <a:srgbClr val="FF0000"/>
                </a:solidFill>
                <a:latin typeface="HG丸ｺﾞｼｯｸM-PRO" pitchFamily="50" charset="-128"/>
                <a:ea typeface="HG丸ｺﾞｼｯｸM-PRO" pitchFamily="50" charset="-128"/>
              </a:rPr>
              <a:t>４</a:t>
            </a:r>
            <a:r>
              <a:rPr lang="en-US" altLang="ja-JP" sz="3200" b="1" dirty="0">
                <a:solidFill>
                  <a:srgbClr val="FF0000"/>
                </a:solidFill>
                <a:latin typeface="HG丸ｺﾞｼｯｸM-PRO" pitchFamily="50" charset="-128"/>
                <a:ea typeface="HG丸ｺﾞｼｯｸM-PRO" pitchFamily="50" charset="-128"/>
              </a:rPr>
              <a:t>S</a:t>
            </a:r>
            <a:r>
              <a:rPr lang="ja-JP" altLang="en-US" sz="3200" dirty="0">
                <a:latin typeface="HG丸ｺﾞｼｯｸM-PRO" pitchFamily="50" charset="-128"/>
                <a:ea typeface="HG丸ｺﾞｼｯｸM-PRO" pitchFamily="50" charset="-128"/>
              </a:rPr>
              <a:t>の徹底 </a:t>
            </a:r>
            <a:endParaRPr lang="en-US" altLang="ja-JP" sz="3200" dirty="0">
              <a:latin typeface="HG丸ｺﾞｼｯｸM-PRO" pitchFamily="50" charset="-128"/>
              <a:ea typeface="HG丸ｺﾞｼｯｸM-PRO" pitchFamily="50" charset="-128"/>
            </a:endParaRPr>
          </a:p>
          <a:p>
            <a:r>
              <a:rPr lang="ja-JP" altLang="en-US" sz="3200" dirty="0">
                <a:latin typeface="HG丸ｺﾞｼｯｸM-PRO" pitchFamily="50" charset="-128"/>
                <a:ea typeface="HG丸ｺﾞｼｯｸM-PRO" pitchFamily="50" charset="-128"/>
              </a:rPr>
              <a:t>　→ </a:t>
            </a:r>
            <a:r>
              <a:rPr lang="ja-JP" altLang="en-US" sz="3200" dirty="0">
                <a:solidFill>
                  <a:srgbClr val="FF0000"/>
                </a:solidFill>
                <a:latin typeface="HG丸ｺﾞｼｯｸM-PRO" pitchFamily="50" charset="-128"/>
                <a:ea typeface="HG丸ｺﾞｼｯｸM-PRO" pitchFamily="50" charset="-128"/>
              </a:rPr>
              <a:t>生産・サービスの</a:t>
            </a:r>
            <a:r>
              <a:rPr lang="ja-JP" altLang="en-US" sz="3200" dirty="0" smtClean="0">
                <a:solidFill>
                  <a:srgbClr val="FF0000"/>
                </a:solidFill>
                <a:latin typeface="HG丸ｺﾞｼｯｸM-PRO" pitchFamily="50" charset="-128"/>
                <a:ea typeface="HG丸ｺﾞｼｯｸM-PRO" pitchFamily="50" charset="-128"/>
              </a:rPr>
              <a:t>効率化，品質</a:t>
            </a:r>
            <a:r>
              <a:rPr lang="ja-JP" altLang="en-US" sz="3200" dirty="0">
                <a:solidFill>
                  <a:srgbClr val="FF0000"/>
                </a:solidFill>
                <a:latin typeface="HG丸ｺﾞｼｯｸM-PRO" pitchFamily="50" charset="-128"/>
                <a:ea typeface="HG丸ｺﾞｼｯｸM-PRO" pitchFamily="50" charset="-128"/>
              </a:rPr>
              <a:t>向上</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fade">
                                      <p:cBhvr>
                                        <p:cTn id="7" dur="500"/>
                                        <p:tgtEl>
                                          <p:spTgt spid="839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973"/>
                                        </p:tgtEl>
                                        <p:attrNameLst>
                                          <p:attrName>style.visibility</p:attrName>
                                        </p:attrNameLst>
                                      </p:cBhvr>
                                      <p:to>
                                        <p:strVal val="visible"/>
                                      </p:to>
                                    </p:set>
                                    <p:animEffect transition="in" filter="fade">
                                      <p:cBhvr>
                                        <p:cTn id="12" dur="500"/>
                                        <p:tgtEl>
                                          <p:spTgt spid="8397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animEffect transition="in" filter="fade">
                                      <p:cBhvr>
                                        <p:cTn id="17" dur="500"/>
                                        <p:tgtEl>
                                          <p:spTgt spid="8397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3975"/>
                                        </p:tgtEl>
                                        <p:attrNameLst>
                                          <p:attrName>style.visibility</p:attrName>
                                        </p:attrNameLst>
                                      </p:cBhvr>
                                      <p:to>
                                        <p:strVal val="visible"/>
                                      </p:to>
                                    </p:set>
                                    <p:animEffect transition="in" filter="fade">
                                      <p:cBhvr>
                                        <p:cTn id="22" dur="500"/>
                                        <p:tgtEl>
                                          <p:spTgt spid="8397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2168">
                                            <p:txEl>
                                              <p:pRg st="0" end="0"/>
                                            </p:txEl>
                                          </p:spTgt>
                                        </p:tgtEl>
                                        <p:attrNameLst>
                                          <p:attrName>style.visibility</p:attrName>
                                        </p:attrNameLst>
                                      </p:cBhvr>
                                      <p:to>
                                        <p:strVal val="visible"/>
                                      </p:to>
                                    </p:set>
                                    <p:animEffect transition="in" filter="wipe(left)">
                                      <p:cBhvr>
                                        <p:cTn id="27" dur="500"/>
                                        <p:tgtEl>
                                          <p:spTgt spid="92168">
                                            <p:txEl>
                                              <p:pRg st="0" end="0"/>
                                            </p:txEl>
                                          </p:spTgt>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92168">
                                            <p:txEl>
                                              <p:pRg st="1" end="1"/>
                                            </p:txEl>
                                          </p:spTgt>
                                        </p:tgtEl>
                                        <p:attrNameLst>
                                          <p:attrName>style.visibility</p:attrName>
                                        </p:attrNameLst>
                                      </p:cBhvr>
                                      <p:to>
                                        <p:strVal val="visible"/>
                                      </p:to>
                                    </p:set>
                                    <p:animEffect transition="in" filter="wipe(left)">
                                      <p:cBhvr>
                                        <p:cTn id="31" dur="1000"/>
                                        <p:tgtEl>
                                          <p:spTgt spid="921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P spid="8397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3"/>
          <p:cNvSpPr>
            <a:spLocks noGrp="1" noChangeArrowheads="1"/>
          </p:cNvSpPr>
          <p:nvPr>
            <p:ph type="title" idx="4294967295"/>
          </p:nvPr>
        </p:nvSpPr>
        <p:spPr/>
        <p:txBody>
          <a:bodyPr/>
          <a:lstStyle/>
          <a:p>
            <a:r>
              <a:rPr lang="ja-JP" altLang="en-US" dirty="0" smtClean="0">
                <a:solidFill>
                  <a:srgbClr val="0070C0"/>
                </a:solidFill>
                <a:latin typeface="ＭＳ Ｐゴシック" charset="-128"/>
              </a:rPr>
              <a:t>５</a:t>
            </a:r>
            <a:r>
              <a:rPr lang="en-US" altLang="ja-JP" dirty="0" smtClean="0">
                <a:solidFill>
                  <a:srgbClr val="0070C0"/>
                </a:solidFill>
                <a:latin typeface="ＭＳ Ｐゴシック" charset="-128"/>
              </a:rPr>
              <a:t>S</a:t>
            </a:r>
            <a:endParaRPr lang="ja-JP" altLang="en-US" dirty="0" smtClean="0">
              <a:solidFill>
                <a:srgbClr val="0070C0"/>
              </a:solidFill>
              <a:latin typeface="ＭＳ Ｐゴシック" charset="-128"/>
            </a:endParaRPr>
          </a:p>
        </p:txBody>
      </p:sp>
      <p:sp>
        <p:nvSpPr>
          <p:cNvPr id="10" name="Rectangle 3"/>
          <p:cNvSpPr txBox="1">
            <a:spLocks noChangeArrowheads="1"/>
          </p:cNvSpPr>
          <p:nvPr/>
        </p:nvSpPr>
        <p:spPr>
          <a:xfrm>
            <a:off x="971550" y="1628775"/>
            <a:ext cx="7993063" cy="5229225"/>
          </a:xfrm>
          <a:prstGeom prst="rect">
            <a:avLst/>
          </a:prstGeom>
        </p:spPr>
        <p:txBody>
          <a:bodyPr/>
          <a:lstStyle/>
          <a:p>
            <a:pPr marL="609600" indent="-609600">
              <a:spcBef>
                <a:spcPct val="20000"/>
              </a:spcBef>
              <a:buClr>
                <a:srgbClr val="FFFF00"/>
              </a:buClr>
              <a:defRPr/>
            </a:pPr>
            <a:r>
              <a:rPr lang="ja-JP" altLang="en-US" sz="5400" b="1" kern="0" dirty="0">
                <a:solidFill>
                  <a:srgbClr val="FF0000"/>
                </a:solidFill>
                <a:latin typeface="HG丸ｺﾞｼｯｸM-PRO" pitchFamily="50" charset="-128"/>
                <a:ea typeface="HG丸ｺﾞｼｯｸM-PRO" pitchFamily="50" charset="-128"/>
              </a:rPr>
              <a:t>４</a:t>
            </a:r>
            <a:r>
              <a:rPr lang="en-US" altLang="ja-JP" sz="5400" b="1" kern="0" dirty="0">
                <a:solidFill>
                  <a:srgbClr val="FF0000"/>
                </a:solidFill>
                <a:latin typeface="HG丸ｺﾞｼｯｸM-PRO" pitchFamily="50" charset="-128"/>
                <a:ea typeface="HG丸ｺﾞｼｯｸM-PRO" pitchFamily="50" charset="-128"/>
              </a:rPr>
              <a:t>S</a:t>
            </a:r>
            <a:r>
              <a:rPr lang="ja-JP" altLang="en-US" sz="3200" kern="0" dirty="0">
                <a:latin typeface="HG丸ｺﾞｼｯｸM-PRO" pitchFamily="50" charset="-128"/>
                <a:ea typeface="HG丸ｺﾞｼｯｸM-PRO" pitchFamily="50" charset="-128"/>
              </a:rPr>
              <a:t>に</a:t>
            </a:r>
            <a:endParaRPr lang="en-US" altLang="ja-JP" sz="3200" kern="0" dirty="0">
              <a:latin typeface="HG丸ｺﾞｼｯｸM-PRO" pitchFamily="50" charset="-128"/>
              <a:ea typeface="HG丸ｺﾞｼｯｸM-PRO" pitchFamily="50" charset="-128"/>
            </a:endParaRPr>
          </a:p>
          <a:p>
            <a:pPr marL="609600" indent="-609600">
              <a:spcBef>
                <a:spcPct val="20000"/>
              </a:spcBef>
              <a:buClr>
                <a:srgbClr val="FFFF00"/>
              </a:buClr>
              <a:defRPr/>
            </a:pPr>
            <a:endParaRPr lang="en-US" altLang="ja-JP" sz="4000" kern="0" dirty="0">
              <a:latin typeface="HG丸ｺﾞｼｯｸM-PRO" pitchFamily="50" charset="-128"/>
              <a:ea typeface="HG丸ｺﾞｼｯｸM-PRO" pitchFamily="50" charset="-128"/>
            </a:endParaRPr>
          </a:p>
          <a:p>
            <a:pPr marL="609600" indent="-609600">
              <a:spcBef>
                <a:spcPct val="20000"/>
              </a:spcBef>
              <a:buClr>
                <a:srgbClr val="FFFF00"/>
              </a:buClr>
              <a:defRPr/>
            </a:pPr>
            <a:r>
              <a:rPr lang="ja-JP" altLang="en-US" sz="5400" kern="0" dirty="0">
                <a:latin typeface="HG丸ｺﾞｼｯｸM-PRO" pitchFamily="50" charset="-128"/>
                <a:ea typeface="HG丸ｺﾞｼｯｸM-PRO" pitchFamily="50" charset="-128"/>
              </a:rPr>
              <a:t>⑤ しつけ</a:t>
            </a:r>
            <a:endParaRPr lang="en-US" altLang="ja-JP" sz="5400" kern="0" dirty="0">
              <a:latin typeface="HG丸ｺﾞｼｯｸM-PRO" pitchFamily="50" charset="-128"/>
              <a:ea typeface="HG丸ｺﾞｼｯｸM-PRO" pitchFamily="50" charset="-128"/>
            </a:endParaRPr>
          </a:p>
          <a:p>
            <a:pPr marL="609600" indent="-609600">
              <a:spcBef>
                <a:spcPct val="20000"/>
              </a:spcBef>
              <a:buClr>
                <a:srgbClr val="FFFF00"/>
              </a:buClr>
              <a:defRPr/>
            </a:pPr>
            <a:r>
              <a:rPr lang="ja-JP" altLang="en-US" sz="5400" kern="0" dirty="0">
                <a:latin typeface="HG丸ｺﾞｼｯｸM-PRO" pitchFamily="50" charset="-128"/>
                <a:ea typeface="HG丸ｺﾞｼｯｸM-PRO" pitchFamily="50" charset="-128"/>
              </a:rPr>
              <a:t>　</a:t>
            </a:r>
            <a:endParaRPr lang="en-US" altLang="ja-JP" sz="5400" kern="0" dirty="0">
              <a:latin typeface="HG丸ｺﾞｼｯｸM-PRO" pitchFamily="50" charset="-128"/>
              <a:ea typeface="HG丸ｺﾞｼｯｸM-PRO" pitchFamily="50" charset="-128"/>
            </a:endParaRPr>
          </a:p>
          <a:p>
            <a:pPr marL="609600" indent="-609600" algn="ctr">
              <a:spcBef>
                <a:spcPct val="20000"/>
              </a:spcBef>
              <a:buClr>
                <a:srgbClr val="FFFF00"/>
              </a:buClr>
              <a:defRPr/>
            </a:pPr>
            <a:r>
              <a:rPr lang="ja-JP" altLang="en-US" sz="5400" kern="0" dirty="0">
                <a:latin typeface="HG丸ｺﾞｼｯｸM-PRO" pitchFamily="50" charset="-128"/>
                <a:ea typeface="HG丸ｺﾞｼｯｸM-PRO" pitchFamily="50" charset="-128"/>
              </a:rPr>
              <a:t>　</a:t>
            </a:r>
            <a:r>
              <a:rPr lang="ja-JP" altLang="en-US" sz="3200" kern="0" dirty="0">
                <a:latin typeface="HG丸ｺﾞｼｯｸM-PRO" pitchFamily="50" charset="-128"/>
                <a:ea typeface="HG丸ｺﾞｼｯｸM-PRO" pitchFamily="50" charset="-128"/>
              </a:rPr>
              <a:t>を</a:t>
            </a:r>
            <a:r>
              <a:rPr lang="ja-JP" altLang="en-US" sz="3200" kern="0" dirty="0" smtClean="0">
                <a:latin typeface="HG丸ｺﾞｼｯｸM-PRO" pitchFamily="50" charset="-128"/>
                <a:ea typeface="HG丸ｺﾞｼｯｸM-PRO" pitchFamily="50" charset="-128"/>
              </a:rPr>
              <a:t>加えて，</a:t>
            </a:r>
            <a:r>
              <a:rPr lang="ja-JP" altLang="en-US" sz="5400" b="1" kern="0" dirty="0" smtClean="0">
                <a:solidFill>
                  <a:srgbClr val="FF0000"/>
                </a:solidFill>
                <a:latin typeface="HG丸ｺﾞｼｯｸM-PRO" pitchFamily="50" charset="-128"/>
                <a:ea typeface="HG丸ｺﾞｼｯｸM-PRO" pitchFamily="50" charset="-128"/>
              </a:rPr>
              <a:t>５</a:t>
            </a:r>
            <a:r>
              <a:rPr lang="en-US" altLang="ja-JP" sz="5400" b="1" kern="0" dirty="0">
                <a:solidFill>
                  <a:srgbClr val="FF0000"/>
                </a:solidFill>
                <a:latin typeface="HG丸ｺﾞｼｯｸM-PRO" pitchFamily="50" charset="-128"/>
                <a:ea typeface="HG丸ｺﾞｼｯｸM-PRO" pitchFamily="50" charset="-128"/>
              </a:rPr>
              <a:t>S</a:t>
            </a:r>
            <a:r>
              <a:rPr lang="ja-JP" altLang="en-US" sz="3200" kern="0" dirty="0">
                <a:latin typeface="HG丸ｺﾞｼｯｸM-PRO" pitchFamily="50" charset="-128"/>
                <a:ea typeface="HG丸ｺﾞｼｯｸM-PRO" pitchFamily="50" charset="-128"/>
              </a:rPr>
              <a:t>という</a:t>
            </a:r>
            <a:endParaRPr lang="en-US" altLang="ja-JP" sz="5400" kern="0" dirty="0">
              <a:latin typeface="HG丸ｺﾞｼｯｸM-PRO" pitchFamily="50" charset="-128"/>
              <a:ea typeface="HG丸ｺﾞｼｯｸM-PRO" pitchFamily="50" charset="-128"/>
            </a:endParaRPr>
          </a:p>
        </p:txBody>
      </p:sp>
      <p:sp>
        <p:nvSpPr>
          <p:cNvPr id="86020" name="テキスト ボックス 21"/>
          <p:cNvSpPr txBox="1">
            <a:spLocks noChangeArrowheads="1"/>
          </p:cNvSpPr>
          <p:nvPr/>
        </p:nvSpPr>
        <p:spPr bwMode="auto">
          <a:xfrm>
            <a:off x="4211638" y="3462338"/>
            <a:ext cx="4968875" cy="830262"/>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決められたルール・手順を正しく守る習慣</a:t>
            </a:r>
            <a:r>
              <a:rPr lang="ja-JP" altLang="ja-JP" sz="2400" dirty="0" smtClean="0">
                <a:latin typeface="HG丸ｺﾞｼｯｸM-PRO" pitchFamily="50" charset="-128"/>
                <a:ea typeface="HG丸ｺﾞｼｯｸM-PRO" pitchFamily="50" charset="-128"/>
              </a:rPr>
              <a:t>を</a:t>
            </a:r>
            <a:r>
              <a:rPr lang="ja-JP" altLang="en-US" sz="2400" dirty="0" smtClean="0">
                <a:latin typeface="HG丸ｺﾞｼｯｸM-PRO" pitchFamily="50" charset="-128"/>
                <a:ea typeface="HG丸ｺﾞｼｯｸM-PRO" pitchFamily="50" charset="-128"/>
              </a:rPr>
              <a:t>身に付ける。</a:t>
            </a:r>
            <a:endParaRPr lang="en-US" altLang="ja-JP" sz="24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animEffect transition="in" filter="wipe(left)">
                                      <p:cBhvr>
                                        <p:cTn id="11" dur="500"/>
                                        <p:tgtEl>
                                          <p:spTgt spid="10">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6020"/>
                                        </p:tgtEl>
                                        <p:attrNameLst>
                                          <p:attrName>style.visibility</p:attrName>
                                        </p:attrNameLst>
                                      </p:cBhvr>
                                      <p:to>
                                        <p:strVal val="visible"/>
                                      </p:to>
                                    </p:set>
                                    <p:animEffect transition="in" filter="fade">
                                      <p:cBhvr>
                                        <p:cTn id="16"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a:xfrm>
            <a:off x="971550" y="1628775"/>
            <a:ext cx="3095625" cy="5229225"/>
          </a:xfrm>
          <a:prstGeom prst="rect">
            <a:avLst/>
          </a:prstGeom>
        </p:spPr>
        <p:txBody>
          <a:bodyPr/>
          <a:lstStyle/>
          <a:p>
            <a:pPr marL="609600" indent="-609600">
              <a:spcBef>
                <a:spcPct val="20000"/>
              </a:spcBef>
              <a:buClr>
                <a:srgbClr val="0070C0"/>
              </a:buClr>
              <a:buFont typeface="Wingdings" pitchFamily="2" charset="2"/>
              <a:buAutoNum type="circleNumDbPlain"/>
              <a:defRPr/>
            </a:pPr>
            <a:r>
              <a:rPr lang="ja-JP" altLang="en-US" sz="5400" kern="0" dirty="0">
                <a:solidFill>
                  <a:srgbClr val="FFFFFF"/>
                </a:solidFill>
                <a:latin typeface="HG丸ｺﾞｼｯｸM-PRO" pitchFamily="50" charset="-128"/>
                <a:ea typeface="HG丸ｺﾞｼｯｸM-PRO" pitchFamily="50" charset="-128"/>
              </a:rPr>
              <a:t> </a:t>
            </a:r>
            <a:r>
              <a:rPr lang="ja-JP" altLang="en-US" sz="5400" kern="0" dirty="0">
                <a:latin typeface="HG丸ｺﾞｼｯｸM-PRO" pitchFamily="50" charset="-128"/>
                <a:ea typeface="HG丸ｺﾞｼｯｸM-PRO" pitchFamily="50" charset="-128"/>
              </a:rPr>
              <a:t>整理</a:t>
            </a:r>
          </a:p>
          <a:p>
            <a:pPr marL="609600" indent="-609600">
              <a:spcBef>
                <a:spcPct val="20000"/>
              </a:spcBef>
              <a:buClr>
                <a:srgbClr val="0070C0"/>
              </a:buClr>
              <a:buFont typeface="Wingdings" pitchFamily="2" charset="2"/>
              <a:buAutoNum type="circleNumDbPlain"/>
              <a:defRPr/>
            </a:pPr>
            <a:r>
              <a:rPr lang="ja-JP" altLang="en-US" sz="5400" kern="0" dirty="0">
                <a:latin typeface="HG丸ｺﾞｼｯｸM-PRO" pitchFamily="50" charset="-128"/>
                <a:ea typeface="HG丸ｺﾞｼｯｸM-PRO" pitchFamily="50" charset="-128"/>
              </a:rPr>
              <a:t> 整頓</a:t>
            </a:r>
            <a:endParaRPr lang="en-US" altLang="ja-JP" sz="5400" kern="0" dirty="0">
              <a:latin typeface="HG丸ｺﾞｼｯｸM-PRO" pitchFamily="50" charset="-128"/>
              <a:ea typeface="HG丸ｺﾞｼｯｸM-PRO" pitchFamily="50" charset="-128"/>
            </a:endParaRPr>
          </a:p>
          <a:p>
            <a:pPr marL="609600" indent="-609600">
              <a:spcBef>
                <a:spcPct val="20000"/>
              </a:spcBef>
              <a:buClr>
                <a:srgbClr val="0070C0"/>
              </a:buClr>
              <a:buFont typeface="Wingdings" pitchFamily="2" charset="2"/>
              <a:buAutoNum type="circleNumDbPlain"/>
              <a:defRPr/>
            </a:pPr>
            <a:r>
              <a:rPr lang="ja-JP" altLang="en-US" sz="5400" kern="0" dirty="0">
                <a:latin typeface="HG丸ｺﾞｼｯｸM-PRO" pitchFamily="50" charset="-128"/>
                <a:ea typeface="HG丸ｺﾞｼｯｸM-PRO" pitchFamily="50" charset="-128"/>
              </a:rPr>
              <a:t> 清掃</a:t>
            </a:r>
            <a:endParaRPr lang="en-US" altLang="ja-JP" sz="5400" kern="0" dirty="0">
              <a:latin typeface="HG丸ｺﾞｼｯｸM-PRO" pitchFamily="50" charset="-128"/>
              <a:ea typeface="HG丸ｺﾞｼｯｸM-PRO" pitchFamily="50" charset="-128"/>
            </a:endParaRPr>
          </a:p>
          <a:p>
            <a:pPr marL="609600" indent="-609600">
              <a:spcBef>
                <a:spcPct val="20000"/>
              </a:spcBef>
              <a:buClr>
                <a:srgbClr val="0070C0"/>
              </a:buClr>
              <a:buFont typeface="Wingdings" pitchFamily="2" charset="2"/>
              <a:buAutoNum type="circleNumDbPlain"/>
              <a:defRPr/>
            </a:pPr>
            <a:r>
              <a:rPr lang="ja-JP" altLang="en-US" sz="5400" kern="0" dirty="0">
                <a:latin typeface="HG丸ｺﾞｼｯｸM-PRO" pitchFamily="50" charset="-128"/>
                <a:ea typeface="HG丸ｺﾞｼｯｸM-PRO" pitchFamily="50" charset="-128"/>
              </a:rPr>
              <a:t> 清潔</a:t>
            </a:r>
            <a:endParaRPr lang="en-US" altLang="ja-JP" sz="5400" kern="0" dirty="0">
              <a:latin typeface="HG丸ｺﾞｼｯｸM-PRO" pitchFamily="50" charset="-128"/>
              <a:ea typeface="HG丸ｺﾞｼｯｸM-PRO" pitchFamily="50" charset="-128"/>
            </a:endParaRPr>
          </a:p>
          <a:p>
            <a:pPr marL="609600" indent="-609600">
              <a:spcBef>
                <a:spcPct val="20000"/>
              </a:spcBef>
              <a:buClr>
                <a:srgbClr val="0070C0"/>
              </a:buClr>
              <a:buFont typeface="Wingdings" pitchFamily="2" charset="2"/>
              <a:buAutoNum type="circleNumDbPlain"/>
              <a:defRPr/>
            </a:pPr>
            <a:r>
              <a:rPr lang="ja-JP" altLang="en-US" sz="5400" kern="0" dirty="0">
                <a:latin typeface="HG丸ｺﾞｼｯｸM-PRO" pitchFamily="50" charset="-128"/>
                <a:ea typeface="HG丸ｺﾞｼｯｸM-PRO" pitchFamily="50" charset="-128"/>
              </a:rPr>
              <a:t> </a:t>
            </a:r>
            <a:r>
              <a:rPr lang="ja-JP" altLang="en-US" sz="4400" kern="0" dirty="0">
                <a:latin typeface="HG丸ｺﾞｼｯｸM-PRO" pitchFamily="50" charset="-128"/>
                <a:ea typeface="HG丸ｺﾞｼｯｸM-PRO" pitchFamily="50" charset="-128"/>
              </a:rPr>
              <a:t>しつけ</a:t>
            </a:r>
          </a:p>
        </p:txBody>
      </p:sp>
      <p:sp>
        <p:nvSpPr>
          <p:cNvPr id="183300" name="テキスト ボックス 13"/>
          <p:cNvSpPr txBox="1">
            <a:spLocks noChangeArrowheads="1"/>
          </p:cNvSpPr>
          <p:nvPr/>
        </p:nvSpPr>
        <p:spPr bwMode="auto">
          <a:xfrm>
            <a:off x="3673475" y="1908175"/>
            <a:ext cx="5651500" cy="460375"/>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いらないものを</a:t>
            </a:r>
            <a:r>
              <a:rPr lang="ja-JP" altLang="ja-JP" sz="2400" dirty="0" smtClean="0">
                <a:latin typeface="HG丸ｺﾞｼｯｸM-PRO" pitchFamily="50" charset="-128"/>
                <a:ea typeface="HG丸ｺﾞｼｯｸM-PRO" pitchFamily="50" charset="-128"/>
              </a:rPr>
              <a:t>捨てる</a:t>
            </a:r>
            <a:r>
              <a:rPr lang="ja-JP" altLang="en-US" sz="2400" dirty="0" smtClean="0">
                <a:latin typeface="HG丸ｺﾞｼｯｸM-PRO" pitchFamily="50" charset="-128"/>
                <a:ea typeface="HG丸ｺﾞｼｯｸM-PRO" pitchFamily="50" charset="-128"/>
              </a:rPr>
              <a:t>。</a:t>
            </a:r>
            <a:endParaRPr lang="ja-JP" altLang="en-US" sz="2400" dirty="0">
              <a:latin typeface="HG丸ｺﾞｼｯｸM-PRO" pitchFamily="50" charset="-128"/>
              <a:ea typeface="HG丸ｺﾞｼｯｸM-PRO" pitchFamily="50" charset="-128"/>
            </a:endParaRPr>
          </a:p>
        </p:txBody>
      </p:sp>
      <p:sp>
        <p:nvSpPr>
          <p:cNvPr id="183301" name="テキスト ボックス 14"/>
          <p:cNvSpPr txBox="1">
            <a:spLocks noChangeArrowheads="1"/>
          </p:cNvSpPr>
          <p:nvPr/>
        </p:nvSpPr>
        <p:spPr bwMode="auto">
          <a:xfrm>
            <a:off x="3673475" y="2741613"/>
            <a:ext cx="5722938" cy="831850"/>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決められた物を決められた場所に</a:t>
            </a:r>
            <a:r>
              <a:rPr lang="ja-JP" altLang="ja-JP" sz="2400" dirty="0" smtClean="0">
                <a:latin typeface="HG丸ｺﾞｼｯｸM-PRO" pitchFamily="50" charset="-128"/>
                <a:ea typeface="HG丸ｺﾞｼｯｸM-PRO" pitchFamily="50" charset="-128"/>
              </a:rPr>
              <a:t>置き</a:t>
            </a:r>
            <a:r>
              <a:rPr lang="ja-JP" altLang="en-US" sz="2400" dirty="0" smtClean="0">
                <a:latin typeface="HG丸ｺﾞｼｯｸM-PRO" pitchFamily="50" charset="-128"/>
                <a:ea typeface="HG丸ｺﾞｼｯｸM-PRO" pitchFamily="50" charset="-128"/>
              </a:rPr>
              <a:t>，</a:t>
            </a:r>
            <a:r>
              <a:rPr lang="ja-JP" altLang="ja-JP" sz="2400" dirty="0" smtClean="0">
                <a:latin typeface="HG丸ｺﾞｼｯｸM-PRO" pitchFamily="50" charset="-128"/>
                <a:ea typeface="HG丸ｺﾞｼｯｸM-PRO" pitchFamily="50" charset="-128"/>
              </a:rPr>
              <a:t>いつ</a:t>
            </a:r>
            <a:r>
              <a:rPr lang="ja-JP" altLang="ja-JP" sz="2400" dirty="0">
                <a:latin typeface="HG丸ｺﾞｼｯｸM-PRO" pitchFamily="50" charset="-128"/>
                <a:ea typeface="HG丸ｺﾞｼｯｸM-PRO" pitchFamily="50" charset="-128"/>
              </a:rPr>
              <a:t>でも取り出せる状態にして</a:t>
            </a:r>
            <a:r>
              <a:rPr lang="ja-JP" altLang="ja-JP" sz="2400" dirty="0" smtClean="0">
                <a:latin typeface="HG丸ｺﾞｼｯｸM-PRO" pitchFamily="50" charset="-128"/>
                <a:ea typeface="HG丸ｺﾞｼｯｸM-PRO" pitchFamily="50" charset="-128"/>
              </a:rPr>
              <a:t>おく</a:t>
            </a:r>
            <a:r>
              <a:rPr lang="ja-JP" altLang="en-US" sz="2400" dirty="0" smtClean="0">
                <a:latin typeface="HG丸ｺﾞｼｯｸM-PRO" pitchFamily="50" charset="-128"/>
                <a:ea typeface="HG丸ｺﾞｼｯｸM-PRO" pitchFamily="50" charset="-128"/>
              </a:rPr>
              <a:t>。</a:t>
            </a:r>
            <a:r>
              <a:rPr lang="ja-JP" altLang="ja-JP" sz="2400" dirty="0" smtClean="0">
                <a:latin typeface="HG丸ｺﾞｼｯｸM-PRO" pitchFamily="50" charset="-128"/>
                <a:ea typeface="HG丸ｺﾞｼｯｸM-PRO" pitchFamily="50" charset="-128"/>
              </a:rPr>
              <a:t> </a:t>
            </a:r>
            <a:endParaRPr lang="en-US" altLang="ja-JP" sz="2400" dirty="0">
              <a:latin typeface="HG丸ｺﾞｼｯｸM-PRO" pitchFamily="50" charset="-128"/>
              <a:ea typeface="HG丸ｺﾞｼｯｸM-PRO" pitchFamily="50" charset="-128"/>
            </a:endParaRPr>
          </a:p>
        </p:txBody>
      </p:sp>
      <p:sp>
        <p:nvSpPr>
          <p:cNvPr id="183302" name="テキスト ボックス 15"/>
          <p:cNvSpPr txBox="1">
            <a:spLocks noChangeArrowheads="1"/>
          </p:cNvSpPr>
          <p:nvPr/>
        </p:nvSpPr>
        <p:spPr bwMode="auto">
          <a:xfrm>
            <a:off x="3673475" y="3860800"/>
            <a:ext cx="5651500" cy="460375"/>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常に掃除を</a:t>
            </a:r>
            <a:r>
              <a:rPr lang="ja-JP" altLang="ja-JP" sz="2400" dirty="0" smtClean="0">
                <a:latin typeface="HG丸ｺﾞｼｯｸM-PRO" pitchFamily="50" charset="-128"/>
                <a:ea typeface="HG丸ｺﾞｼｯｸM-PRO" pitchFamily="50" charset="-128"/>
              </a:rPr>
              <a:t>して</a:t>
            </a:r>
            <a:r>
              <a:rPr lang="ja-JP" altLang="en-US" sz="2400" dirty="0" smtClean="0">
                <a:latin typeface="HG丸ｺﾞｼｯｸM-PRO" pitchFamily="50" charset="-128"/>
                <a:ea typeface="HG丸ｺﾞｼｯｸM-PRO" pitchFamily="50" charset="-128"/>
              </a:rPr>
              <a:t>，</a:t>
            </a:r>
            <a:r>
              <a:rPr lang="ja-JP" altLang="ja-JP" sz="2400" dirty="0" smtClean="0">
                <a:latin typeface="HG丸ｺﾞｼｯｸM-PRO" pitchFamily="50" charset="-128"/>
                <a:ea typeface="HG丸ｺﾞｼｯｸM-PRO" pitchFamily="50" charset="-128"/>
              </a:rPr>
              <a:t>清潔</a:t>
            </a:r>
            <a:r>
              <a:rPr lang="ja-JP" altLang="ja-JP" sz="2400" dirty="0">
                <a:latin typeface="HG丸ｺﾞｼｯｸM-PRO" pitchFamily="50" charset="-128"/>
                <a:ea typeface="HG丸ｺﾞｼｯｸM-PRO" pitchFamily="50" charset="-128"/>
              </a:rPr>
              <a:t>に</a:t>
            </a:r>
            <a:r>
              <a:rPr lang="ja-JP" altLang="ja-JP" sz="2400" dirty="0" smtClean="0">
                <a:latin typeface="HG丸ｺﾞｼｯｸM-PRO" pitchFamily="50" charset="-128"/>
                <a:ea typeface="HG丸ｺﾞｼｯｸM-PRO" pitchFamily="50" charset="-128"/>
              </a:rPr>
              <a:t>保つ</a:t>
            </a:r>
            <a:r>
              <a:rPr lang="ja-JP" altLang="en-US" sz="2400" dirty="0" smtClean="0">
                <a:latin typeface="HG丸ｺﾞｼｯｸM-PRO" pitchFamily="50" charset="-128"/>
                <a:ea typeface="HG丸ｺﾞｼｯｸM-PRO" pitchFamily="50" charset="-128"/>
              </a:rPr>
              <a:t>。</a:t>
            </a:r>
            <a:endParaRPr lang="en-US" altLang="ja-JP" sz="2400" dirty="0">
              <a:latin typeface="HG丸ｺﾞｼｯｸM-PRO" pitchFamily="50" charset="-128"/>
              <a:ea typeface="HG丸ｺﾞｼｯｸM-PRO" pitchFamily="50" charset="-128"/>
            </a:endParaRPr>
          </a:p>
        </p:txBody>
      </p:sp>
      <p:sp>
        <p:nvSpPr>
          <p:cNvPr id="183303" name="テキスト ボックス 16"/>
          <p:cNvSpPr txBox="1">
            <a:spLocks noChangeArrowheads="1"/>
          </p:cNvSpPr>
          <p:nvPr/>
        </p:nvSpPr>
        <p:spPr bwMode="auto">
          <a:xfrm>
            <a:off x="3673475" y="4859338"/>
            <a:ext cx="5651500" cy="461962"/>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上の整理・整頓・清掃を維持</a:t>
            </a:r>
            <a:r>
              <a:rPr lang="ja-JP" altLang="ja-JP" sz="2400" dirty="0" smtClean="0">
                <a:latin typeface="HG丸ｺﾞｼｯｸM-PRO" pitchFamily="50" charset="-128"/>
                <a:ea typeface="HG丸ｺﾞｼｯｸM-PRO" pitchFamily="50" charset="-128"/>
              </a:rPr>
              <a:t>する</a:t>
            </a:r>
            <a:r>
              <a:rPr lang="ja-JP" altLang="en-US" sz="2400" dirty="0" smtClean="0">
                <a:latin typeface="HG丸ｺﾞｼｯｸM-PRO" pitchFamily="50" charset="-128"/>
                <a:ea typeface="HG丸ｺﾞｼｯｸM-PRO" pitchFamily="50" charset="-128"/>
              </a:rPr>
              <a:t>。</a:t>
            </a:r>
            <a:endParaRPr lang="en-US" altLang="ja-JP" sz="2400" dirty="0">
              <a:latin typeface="HG丸ｺﾞｼｯｸM-PRO" pitchFamily="50" charset="-128"/>
              <a:ea typeface="HG丸ｺﾞｼｯｸM-PRO" pitchFamily="50" charset="-128"/>
            </a:endParaRPr>
          </a:p>
        </p:txBody>
      </p:sp>
      <p:sp>
        <p:nvSpPr>
          <p:cNvPr id="183304" name="テキスト ボックス 10"/>
          <p:cNvSpPr txBox="1">
            <a:spLocks noChangeArrowheads="1"/>
          </p:cNvSpPr>
          <p:nvPr/>
        </p:nvSpPr>
        <p:spPr bwMode="auto">
          <a:xfrm>
            <a:off x="3673475" y="5661025"/>
            <a:ext cx="5651500" cy="831850"/>
          </a:xfrm>
          <a:prstGeom prst="rect">
            <a:avLst/>
          </a:prstGeom>
          <a:noFill/>
          <a:ln w="9525">
            <a:noFill/>
            <a:miter lim="800000"/>
            <a:headEnd/>
            <a:tailEnd/>
          </a:ln>
        </p:spPr>
        <p:txBody>
          <a:bodyPr>
            <a:spAutoFit/>
          </a:bodyPr>
          <a:lstStyle/>
          <a:p>
            <a:r>
              <a:rPr lang="ja-JP" altLang="ja-JP" sz="2400" dirty="0">
                <a:latin typeface="HG丸ｺﾞｼｯｸM-PRO" pitchFamily="50" charset="-128"/>
                <a:ea typeface="HG丸ｺﾞｼｯｸM-PRO" pitchFamily="50" charset="-128"/>
              </a:rPr>
              <a:t>決められたルール・手順を正しく守る習慣</a:t>
            </a:r>
            <a:r>
              <a:rPr lang="ja-JP" altLang="ja-JP" sz="2400" dirty="0" smtClean="0">
                <a:latin typeface="HG丸ｺﾞｼｯｸM-PRO" pitchFamily="50" charset="-128"/>
                <a:ea typeface="HG丸ｺﾞｼｯｸM-PRO" pitchFamily="50" charset="-128"/>
              </a:rPr>
              <a:t>を</a:t>
            </a:r>
            <a:r>
              <a:rPr lang="ja-JP" altLang="en-US" sz="2400" dirty="0" smtClean="0">
                <a:latin typeface="HG丸ｺﾞｼｯｸM-PRO" pitchFamily="50" charset="-128"/>
                <a:ea typeface="HG丸ｺﾞｼｯｸM-PRO" pitchFamily="50" charset="-128"/>
              </a:rPr>
              <a:t>身に付ける。</a:t>
            </a:r>
            <a:r>
              <a:rPr lang="ja-JP" altLang="ja-JP" sz="2400" dirty="0" smtClean="0">
                <a:latin typeface="HG丸ｺﾞｼｯｸM-PRO" pitchFamily="50" charset="-128"/>
                <a:ea typeface="HG丸ｺﾞｼｯｸM-PRO" pitchFamily="50" charset="-128"/>
              </a:rPr>
              <a:t>  </a:t>
            </a:r>
            <a:endParaRPr lang="en-US" altLang="ja-JP" sz="2400" dirty="0">
              <a:latin typeface="HG丸ｺﾞｼｯｸM-PRO" pitchFamily="50" charset="-128"/>
              <a:ea typeface="HG丸ｺﾞｼｯｸM-PRO" pitchFamily="50" charset="-128"/>
            </a:endParaRPr>
          </a:p>
        </p:txBody>
      </p:sp>
      <p:sp>
        <p:nvSpPr>
          <p:cNvPr id="9" name="Rectangle 3"/>
          <p:cNvSpPr txBox="1">
            <a:spLocks noChangeArrowheads="1"/>
          </p:cNvSpPr>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4400" b="0" i="0" u="none" strike="noStrike" kern="0" cap="none" spc="0" normalizeH="0" baseline="0" noProof="0" dirty="0" smtClean="0">
                <a:ln>
                  <a:noFill/>
                </a:ln>
                <a:solidFill>
                  <a:srgbClr val="0070C0"/>
                </a:solidFill>
                <a:effectLst/>
                <a:uLnTx/>
                <a:uFillTx/>
                <a:latin typeface="ＭＳ Ｐゴシック" charset="-128"/>
                <a:ea typeface="+mj-ea"/>
                <a:cs typeface="+mj-cs"/>
              </a:rPr>
              <a:t>５</a:t>
            </a:r>
            <a:r>
              <a:rPr kumimoji="1" lang="en-US" altLang="ja-JP" sz="4400" b="0" i="0" u="none" strike="noStrike" kern="0" cap="none" spc="0" normalizeH="0" baseline="0" noProof="0" dirty="0" smtClean="0">
                <a:ln>
                  <a:noFill/>
                </a:ln>
                <a:solidFill>
                  <a:srgbClr val="0070C0"/>
                </a:solidFill>
                <a:effectLst/>
                <a:uLnTx/>
                <a:uFillTx/>
                <a:latin typeface="ＭＳ Ｐゴシック" charset="-128"/>
                <a:ea typeface="+mj-ea"/>
                <a:cs typeface="+mj-cs"/>
              </a:rPr>
              <a:t>S</a:t>
            </a:r>
            <a:endParaRPr kumimoji="1" lang="ja-JP" altLang="en-US" sz="4400" b="0" i="0" u="none" strike="noStrike" kern="0" cap="none" spc="0" normalizeH="0" baseline="0" noProof="0" dirty="0" smtClean="0">
              <a:ln>
                <a:noFill/>
              </a:ln>
              <a:solidFill>
                <a:srgbClr val="0070C0"/>
              </a:solidFill>
              <a:effectLst/>
              <a:uLnTx/>
              <a:uFillTx/>
              <a:latin typeface="ＭＳ Ｐゴシック" charset="-128"/>
              <a:ea typeface="+mj-ea"/>
              <a:cs typeface="+mj-cs"/>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タイトル 1"/>
          <p:cNvSpPr>
            <a:spLocks noGrp="1"/>
          </p:cNvSpPr>
          <p:nvPr>
            <p:ph type="title" idx="4294967295"/>
          </p:nvPr>
        </p:nvSpPr>
        <p:spPr/>
        <p:txBody>
          <a:bodyPr/>
          <a:lstStyle/>
          <a:p>
            <a:r>
              <a:rPr lang="ja-JP" altLang="en-US" dirty="0" smtClean="0">
                <a:solidFill>
                  <a:srgbClr val="0070C0"/>
                </a:solidFill>
                <a:latin typeface="ＭＳ Ｐゴシック" charset="-128"/>
              </a:rPr>
              <a:t>身近な４</a:t>
            </a:r>
            <a:r>
              <a:rPr lang="en-US" altLang="ja-JP" dirty="0" smtClean="0">
                <a:solidFill>
                  <a:srgbClr val="0070C0"/>
                </a:solidFill>
                <a:latin typeface="ＭＳ Ｐゴシック" charset="-128"/>
              </a:rPr>
              <a:t>S</a:t>
            </a:r>
            <a:r>
              <a:rPr lang="ja-JP" altLang="en-US" dirty="0" smtClean="0">
                <a:solidFill>
                  <a:srgbClr val="0070C0"/>
                </a:solidFill>
                <a:latin typeface="ＭＳ Ｐゴシック" charset="-128"/>
              </a:rPr>
              <a:t>・５</a:t>
            </a:r>
            <a:r>
              <a:rPr lang="en-US" altLang="ja-JP" dirty="0" smtClean="0">
                <a:solidFill>
                  <a:srgbClr val="0070C0"/>
                </a:solidFill>
                <a:latin typeface="ＭＳ Ｐゴシック" charset="-128"/>
              </a:rPr>
              <a:t>S</a:t>
            </a:r>
            <a:r>
              <a:rPr lang="ja-JP" altLang="en-US" dirty="0" smtClean="0">
                <a:solidFill>
                  <a:srgbClr val="0070C0"/>
                </a:solidFill>
                <a:latin typeface="ＭＳ Ｐゴシック" charset="-128"/>
              </a:rPr>
              <a:t>の例</a:t>
            </a:r>
          </a:p>
        </p:txBody>
      </p:sp>
      <p:sp>
        <p:nvSpPr>
          <p:cNvPr id="185347" name="コンテンツ プレースホルダ 2"/>
          <p:cNvSpPr>
            <a:spLocks noGrp="1"/>
          </p:cNvSpPr>
          <p:nvPr>
            <p:ph sz="quarter" idx="4294967295"/>
          </p:nvPr>
        </p:nvSpPr>
        <p:spPr>
          <a:xfrm>
            <a:off x="1066800" y="1676400"/>
            <a:ext cx="7825680" cy="4992688"/>
          </a:xfrm>
        </p:spPr>
        <p:txBody>
          <a:bodyPr/>
          <a:lstStyle/>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実習室の管理</a:t>
            </a:r>
            <a:endParaRPr lang="en-US" altLang="ja-JP" dirty="0" smtClean="0">
              <a:solidFill>
                <a:srgbClr val="FF0000"/>
              </a:solidFill>
              <a:latin typeface="HG丸ｺﾞｼｯｸM-PRO" pitchFamily="50" charset="-128"/>
              <a:ea typeface="HG丸ｺﾞｼｯｸM-PRO" pitchFamily="50" charset="-128"/>
            </a:endParaRPr>
          </a:p>
          <a:p>
            <a:pPr marL="444500" lvl="1" indent="12700">
              <a:buNone/>
            </a:pPr>
            <a:r>
              <a:rPr lang="ja-JP" altLang="en-US" dirty="0" smtClean="0">
                <a:latin typeface="HG丸ｺﾞｼｯｸM-PRO" pitchFamily="50" charset="-128"/>
                <a:ea typeface="HG丸ｺﾞｼｯｸM-PRO" pitchFamily="50" charset="-128"/>
              </a:rPr>
              <a:t>使用後には清掃をし，器具を元の位置に　　整理・整頓をして保管する。</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ごみの分別</a:t>
            </a:r>
            <a:endParaRPr lang="en-US" altLang="ja-JP" dirty="0" smtClean="0">
              <a:solidFill>
                <a:srgbClr val="FF0000"/>
              </a:solidFill>
              <a:latin typeface="HG丸ｺﾞｼｯｸM-PRO" pitchFamily="50" charset="-128"/>
              <a:ea typeface="HG丸ｺﾞｼｯｸM-PRO" pitchFamily="50" charset="-128"/>
            </a:endParaRPr>
          </a:p>
          <a:p>
            <a:pPr marL="444500" lvl="1" indent="12700">
              <a:buNone/>
            </a:pPr>
            <a:r>
              <a:rPr lang="ja-JP" altLang="en-US" dirty="0" smtClean="0">
                <a:latin typeface="HG丸ｺﾞｼｯｸM-PRO" pitchFamily="50" charset="-128"/>
                <a:ea typeface="HG丸ｺﾞｼｯｸM-PRO" pitchFamily="50" charset="-128"/>
              </a:rPr>
              <a:t>ごみは，指定された分別法に従う。</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掲示物の活用</a:t>
            </a:r>
            <a:endParaRPr lang="en-US" altLang="ja-JP" dirty="0" smtClean="0">
              <a:solidFill>
                <a:srgbClr val="FF0000"/>
              </a:solidFill>
              <a:latin typeface="HG丸ｺﾞｼｯｸM-PRO" pitchFamily="50" charset="-128"/>
              <a:ea typeface="HG丸ｺﾞｼｯｸM-PRO" pitchFamily="50" charset="-128"/>
            </a:endParaRPr>
          </a:p>
          <a:p>
            <a:pPr marL="444500" lvl="1" indent="12700">
              <a:buNone/>
            </a:pPr>
            <a:r>
              <a:rPr lang="ja-JP" altLang="en-US" dirty="0" smtClean="0">
                <a:latin typeface="HG丸ｺﾞｼｯｸM-PRO" pitchFamily="50" charset="-128"/>
                <a:ea typeface="HG丸ｺﾞｼｯｸM-PRO" pitchFamily="50" charset="-128"/>
              </a:rPr>
              <a:t>教室内に整理・整頓や掃除の励行等の　　　掲示をすることで全員の意識を高める。</a:t>
            </a:r>
            <a:endParaRPr lang="en-US" altLang="ja-JP"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サブタイトル 6"/>
          <p:cNvSpPr>
            <a:spLocks noGrp="1"/>
          </p:cNvSpPr>
          <p:nvPr>
            <p:ph type="subTitle" idx="4294967295"/>
          </p:nvPr>
        </p:nvSpPr>
        <p:spPr>
          <a:xfrm>
            <a:off x="1817688" y="3170238"/>
            <a:ext cx="6400800" cy="1752600"/>
          </a:xfrm>
        </p:spPr>
        <p:txBody>
          <a:bodyPr/>
          <a:lstStyle/>
          <a:p>
            <a:pPr marL="0" indent="0" algn="ctr">
              <a:buFontTx/>
              <a:buNone/>
            </a:pPr>
            <a:r>
              <a:rPr lang="ja-JP" altLang="en-US" sz="5400" b="1" dirty="0" smtClean="0">
                <a:solidFill>
                  <a:srgbClr val="0070C0"/>
                </a:solidFill>
                <a:latin typeface="ＭＳ Ｐゴシック" charset="-128"/>
              </a:rPr>
              <a:t>かんばん方式</a:t>
            </a:r>
          </a:p>
        </p:txBody>
      </p:sp>
      <p:sp>
        <p:nvSpPr>
          <p:cNvPr id="253954" name="Rectangle 2"/>
          <p:cNvSpPr>
            <a:spLocks noGrp="1" noChangeArrowheads="1"/>
          </p:cNvSpPr>
          <p:nvPr>
            <p:ph type="ctrTitle" idx="4294967295"/>
          </p:nvPr>
        </p:nvSpPr>
        <p:spPr>
          <a:xfrm>
            <a:off x="827088" y="1341438"/>
            <a:ext cx="7772400" cy="1143000"/>
          </a:xfrm>
        </p:spPr>
        <p:txBody>
          <a:bodyPr anchor="b">
            <a:normAutofit/>
          </a:bodyPr>
          <a:lstStyle/>
          <a:p>
            <a:pPr algn="ctr"/>
            <a:r>
              <a:rPr lang="ja-JP" altLang="en-US" sz="3200" dirty="0" smtClean="0">
                <a:effectLst>
                  <a:outerShdw blurRad="38100" dist="38100" dir="2700000" algn="tl">
                    <a:srgbClr val="C0C0C0"/>
                  </a:outerShdw>
                </a:effectLst>
                <a:latin typeface="ＭＳ Ｐゴシック" charset="-128"/>
              </a:rPr>
              <a:t>工業高校におけるキャリア教育</a:t>
            </a:r>
          </a:p>
        </p:txBody>
      </p:sp>
      <p:sp>
        <p:nvSpPr>
          <p:cNvPr id="187396"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noAutofit/>
          </a:bodyPr>
          <a:lstStyle/>
          <a:p>
            <a:pPr>
              <a:defRPr/>
            </a:pPr>
            <a:r>
              <a:rPr lang="ja-JP" altLang="en-US" dirty="0" smtClean="0">
                <a:solidFill>
                  <a:srgbClr val="0070C0"/>
                </a:solidFill>
                <a:latin typeface="+mj-ea"/>
              </a:rPr>
              <a:t>かんばん方式</a:t>
            </a:r>
            <a:r>
              <a:rPr lang="ja-JP" altLang="en-US" sz="3200" dirty="0" smtClean="0">
                <a:solidFill>
                  <a:srgbClr val="0070C0"/>
                </a:solidFill>
                <a:latin typeface="+mj-ea"/>
              </a:rPr>
              <a:t>（トヨタ生産方式）</a:t>
            </a:r>
            <a:endParaRPr lang="ja-JP" altLang="en-US" sz="3200" dirty="0">
              <a:solidFill>
                <a:srgbClr val="0070C0"/>
              </a:solidFill>
              <a:latin typeface="+mj-ea"/>
            </a:endParaRPr>
          </a:p>
        </p:txBody>
      </p:sp>
      <p:sp>
        <p:nvSpPr>
          <p:cNvPr id="90115" name="コンテンツ プレースホルダ 2"/>
          <p:cNvSpPr>
            <a:spLocks noGrp="1"/>
          </p:cNvSpPr>
          <p:nvPr>
            <p:ph sz="quarter" idx="4294967295"/>
          </p:nvPr>
        </p:nvSpPr>
        <p:spPr>
          <a:xfrm>
            <a:off x="1066800" y="1676400"/>
            <a:ext cx="7897688" cy="4114800"/>
          </a:xfrm>
        </p:spPr>
        <p:txBody>
          <a:bodyPr/>
          <a:lstStyle/>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ムダ</a:t>
            </a:r>
            <a:r>
              <a:rPr lang="ja-JP" altLang="en-US" dirty="0" smtClean="0">
                <a:latin typeface="HG丸ｺﾞｼｯｸM-PRO" pitchFamily="50" charset="-128"/>
                <a:ea typeface="HG丸ｺﾞｼｯｸM-PRO" pitchFamily="50" charset="-128"/>
              </a:rPr>
              <a:t>を徹底的に排除し，生産性の向上をはかる生産管理システム</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marL="971550" lvl="1" indent="-514350">
              <a:buFont typeface="Arial" pitchFamily="34" charset="0"/>
              <a:buChar char="•"/>
            </a:pPr>
            <a:r>
              <a:rPr lang="ja-JP" altLang="en-US" sz="3200" dirty="0" smtClean="0">
                <a:latin typeface="HG丸ｺﾞｼｯｸM-PRO" pitchFamily="50" charset="-128"/>
                <a:ea typeface="HG丸ｺﾞｼｯｸM-PRO" pitchFamily="50" charset="-128"/>
              </a:rPr>
              <a:t>ジャスト・イン・タイム</a:t>
            </a:r>
            <a:endParaRPr lang="en-US" altLang="ja-JP" sz="3200" dirty="0" smtClean="0">
              <a:latin typeface="HG丸ｺﾞｼｯｸM-PRO" pitchFamily="50" charset="-128"/>
              <a:ea typeface="HG丸ｺﾞｼｯｸM-PRO" pitchFamily="50" charset="-128"/>
            </a:endParaRPr>
          </a:p>
          <a:p>
            <a:pPr marL="1371600" lvl="2" indent="-514350">
              <a:buClr>
                <a:schemeClr val="tx2"/>
              </a:buClr>
              <a:buNone/>
            </a:pPr>
            <a:r>
              <a:rPr lang="ja-JP" altLang="en-US" dirty="0" smtClean="0">
                <a:latin typeface="HG丸ｺﾞｼｯｸM-PRO" pitchFamily="50" charset="-128"/>
                <a:ea typeface="HG丸ｺﾞｼｯｸM-PRO" pitchFamily="50" charset="-128"/>
              </a:rPr>
              <a:t>必要最低限の量のみを生産し，供給する考え方</a:t>
            </a:r>
            <a:endParaRPr lang="en-US" altLang="ja-JP" dirty="0" smtClean="0">
              <a:latin typeface="HG丸ｺﾞｼｯｸM-PRO" pitchFamily="50" charset="-128"/>
              <a:ea typeface="HG丸ｺﾞｼｯｸM-PRO" pitchFamily="50" charset="-128"/>
            </a:endParaRPr>
          </a:p>
          <a:p>
            <a:pPr marL="1371600" lvl="2" indent="-514350">
              <a:buClr>
                <a:schemeClr val="tx2"/>
              </a:buClr>
              <a:buFont typeface="Arial" pitchFamily="34" charset="0"/>
              <a:buChar char="•"/>
            </a:pPr>
            <a:endParaRPr lang="en-US" altLang="ja-JP" dirty="0" smtClean="0">
              <a:latin typeface="HG丸ｺﾞｼｯｸM-PRO" pitchFamily="50" charset="-128"/>
              <a:ea typeface="HG丸ｺﾞｼｯｸM-PRO" pitchFamily="50" charset="-128"/>
            </a:endParaRPr>
          </a:p>
          <a:p>
            <a:pPr marL="971550" lvl="1" indent="-514350">
              <a:buFont typeface="Arial" pitchFamily="34" charset="0"/>
              <a:buChar char="•"/>
            </a:pPr>
            <a:r>
              <a:rPr lang="ja-JP" altLang="en-US" sz="3200" dirty="0" smtClean="0">
                <a:latin typeface="HG丸ｺﾞｼｯｸM-PRO" pitchFamily="50" charset="-128"/>
                <a:ea typeface="HG丸ｺﾞｼｯｸM-PRO" pitchFamily="50" charset="-128"/>
              </a:rPr>
              <a:t>自動化</a:t>
            </a:r>
            <a:endParaRPr lang="en-US" altLang="ja-JP" sz="32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115">
                                            <p:txEl>
                                              <p:pRg st="2" end="2"/>
                                            </p:txEl>
                                          </p:spTgt>
                                        </p:tgtEl>
                                        <p:attrNameLst>
                                          <p:attrName>style.visibility</p:attrName>
                                        </p:attrNameLst>
                                      </p:cBhvr>
                                      <p:to>
                                        <p:strVal val="visible"/>
                                      </p:to>
                                    </p:set>
                                    <p:animEffect transition="in" filter="fade">
                                      <p:cBhvr>
                                        <p:cTn id="7" dur="500"/>
                                        <p:tgtEl>
                                          <p:spTgt spid="9011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0115">
                                            <p:txEl>
                                              <p:pRg st="3" end="3"/>
                                            </p:txEl>
                                          </p:spTgt>
                                        </p:tgtEl>
                                        <p:attrNameLst>
                                          <p:attrName>style.visibility</p:attrName>
                                        </p:attrNameLst>
                                      </p:cBhvr>
                                      <p:to>
                                        <p:strVal val="visible"/>
                                      </p:to>
                                    </p:set>
                                    <p:animEffect transition="in" filter="fade">
                                      <p:cBhvr>
                                        <p:cTn id="10" dur="500"/>
                                        <p:tgtEl>
                                          <p:spTgt spid="9011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0115">
                                            <p:txEl>
                                              <p:pRg st="5" end="5"/>
                                            </p:txEl>
                                          </p:spTgt>
                                        </p:tgtEl>
                                        <p:attrNameLst>
                                          <p:attrName>style.visibility</p:attrName>
                                        </p:attrNameLst>
                                      </p:cBhvr>
                                      <p:to>
                                        <p:strVal val="visible"/>
                                      </p:to>
                                    </p:set>
                                    <p:animEffect transition="in" filter="fade">
                                      <p:cBhvr>
                                        <p:cTn id="13" dur="500"/>
                                        <p:tgtEl>
                                          <p:spTgt spid="9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タイトル 1"/>
          <p:cNvSpPr>
            <a:spLocks noGrp="1"/>
          </p:cNvSpPr>
          <p:nvPr>
            <p:ph type="title" idx="4294967295"/>
          </p:nvPr>
        </p:nvSpPr>
        <p:spPr/>
        <p:txBody>
          <a:bodyPr/>
          <a:lstStyle/>
          <a:p>
            <a:r>
              <a:rPr lang="ja-JP" altLang="en-US" smtClean="0">
                <a:solidFill>
                  <a:srgbClr val="0070C0"/>
                </a:solidFill>
                <a:latin typeface="ＭＳ Ｐゴシック" charset="-128"/>
              </a:rPr>
              <a:t>かんばん方式</a:t>
            </a:r>
            <a:r>
              <a:rPr lang="ja-JP" altLang="en-US" sz="3200" smtClean="0">
                <a:solidFill>
                  <a:srgbClr val="0070C0"/>
                </a:solidFill>
                <a:latin typeface="ＭＳ Ｐゴシック" charset="-128"/>
              </a:rPr>
              <a:t>（トヨタ生産方式）</a:t>
            </a:r>
          </a:p>
        </p:txBody>
      </p:sp>
      <p:sp>
        <p:nvSpPr>
          <p:cNvPr id="191491" name="コンテンツ プレースホルダ 2"/>
          <p:cNvSpPr>
            <a:spLocks noGrp="1"/>
          </p:cNvSpPr>
          <p:nvPr>
            <p:ph sz="quarter" idx="4294967295"/>
          </p:nvPr>
        </p:nvSpPr>
        <p:spPr>
          <a:xfrm>
            <a:off x="1066800" y="1676400"/>
            <a:ext cx="4152900" cy="4776788"/>
          </a:xfrm>
        </p:spPr>
        <p:txBody>
          <a:bodyPr/>
          <a:lstStyle/>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七つ</a:t>
            </a:r>
            <a:r>
              <a:rPr lang="ja-JP" altLang="en-US" dirty="0" smtClean="0">
                <a:solidFill>
                  <a:srgbClr val="FF0000"/>
                </a:solidFill>
                <a:latin typeface="HG丸ｺﾞｼｯｸM-PRO" pitchFamily="50" charset="-128"/>
                <a:ea typeface="HG丸ｺﾞｼｯｸM-PRO" pitchFamily="50" charset="-128"/>
              </a:rPr>
              <a:t>のムダ</a:t>
            </a:r>
            <a:endParaRPr lang="en-US" altLang="ja-JP" dirty="0" smtClean="0">
              <a:solidFill>
                <a:srgbClr val="FF0000"/>
              </a:solidFill>
              <a:latin typeface="HG丸ｺﾞｼｯｸM-PRO" pitchFamily="50" charset="-128"/>
              <a:ea typeface="HG丸ｺﾞｼｯｸM-PRO" pitchFamily="50" charset="-128"/>
            </a:endParaRPr>
          </a:p>
          <a:p>
            <a:pPr marL="971550" lvl="1" indent="-514350">
              <a:buFontTx/>
              <a:buAutoNum type="circleNumDbPlain"/>
            </a:pPr>
            <a:r>
              <a:rPr lang="ja-JP" altLang="en-US" dirty="0" smtClean="0">
                <a:latin typeface="HG丸ｺﾞｼｯｸM-PRO" pitchFamily="50" charset="-128"/>
                <a:ea typeface="HG丸ｺﾞｼｯｸM-PRO" pitchFamily="50" charset="-128"/>
              </a:rPr>
              <a:t>つくり過ぎのムダ</a:t>
            </a:r>
            <a:endParaRPr lang="en-US" altLang="ja-JP" dirty="0" smtClean="0">
              <a:latin typeface="HG丸ｺﾞｼｯｸM-PRO" pitchFamily="50" charset="-128"/>
              <a:ea typeface="HG丸ｺﾞｼｯｸM-PRO" pitchFamily="50" charset="-128"/>
            </a:endParaRPr>
          </a:p>
          <a:p>
            <a:pPr marL="971550" lvl="1" indent="-514350">
              <a:buFontTx/>
              <a:buAutoNum type="circleNumDbPlain"/>
            </a:pPr>
            <a:r>
              <a:rPr lang="ja-JP" altLang="en-US" dirty="0" smtClean="0">
                <a:latin typeface="HG丸ｺﾞｼｯｸM-PRO" pitchFamily="50" charset="-128"/>
                <a:ea typeface="HG丸ｺﾞｼｯｸM-PRO" pitchFamily="50" charset="-128"/>
              </a:rPr>
              <a:t>手待ちのムダ</a:t>
            </a:r>
            <a:endParaRPr lang="en-US" altLang="ja-JP" dirty="0" smtClean="0">
              <a:latin typeface="HG丸ｺﾞｼｯｸM-PRO" pitchFamily="50" charset="-128"/>
              <a:ea typeface="HG丸ｺﾞｼｯｸM-PRO" pitchFamily="50" charset="-128"/>
            </a:endParaRPr>
          </a:p>
          <a:p>
            <a:pPr marL="971550" lvl="1" indent="-514350">
              <a:buFontTx/>
              <a:buAutoNum type="circleNumDbPlain"/>
            </a:pPr>
            <a:r>
              <a:rPr lang="ja-JP" altLang="en-US" dirty="0" smtClean="0">
                <a:latin typeface="HG丸ｺﾞｼｯｸM-PRO" pitchFamily="50" charset="-128"/>
                <a:ea typeface="HG丸ｺﾞｼｯｸM-PRO" pitchFamily="50" charset="-128"/>
              </a:rPr>
              <a:t>運搬のムダ</a:t>
            </a:r>
            <a:endParaRPr lang="en-US" altLang="ja-JP" dirty="0" smtClean="0">
              <a:latin typeface="HG丸ｺﾞｼｯｸM-PRO" pitchFamily="50" charset="-128"/>
              <a:ea typeface="HG丸ｺﾞｼｯｸM-PRO" pitchFamily="50" charset="-128"/>
            </a:endParaRPr>
          </a:p>
          <a:p>
            <a:pPr marL="971550" lvl="1" indent="-514350">
              <a:buFontTx/>
              <a:buAutoNum type="circleNumDbPlain"/>
            </a:pPr>
            <a:r>
              <a:rPr lang="ja-JP" altLang="en-US" dirty="0" smtClean="0">
                <a:latin typeface="HG丸ｺﾞｼｯｸM-PRO" pitchFamily="50" charset="-128"/>
                <a:ea typeface="HG丸ｺﾞｼｯｸM-PRO" pitchFamily="50" charset="-128"/>
              </a:rPr>
              <a:t>加工のムダ</a:t>
            </a:r>
            <a:endParaRPr lang="en-US" altLang="ja-JP" dirty="0" smtClean="0">
              <a:latin typeface="HG丸ｺﾞｼｯｸM-PRO" pitchFamily="50" charset="-128"/>
              <a:ea typeface="HG丸ｺﾞｼｯｸM-PRO" pitchFamily="50" charset="-128"/>
            </a:endParaRPr>
          </a:p>
          <a:p>
            <a:pPr marL="971550" lvl="1" indent="-514350">
              <a:buFontTx/>
              <a:buAutoNum type="circleNumDbPlain"/>
            </a:pPr>
            <a:r>
              <a:rPr lang="ja-JP" altLang="en-US" dirty="0" smtClean="0">
                <a:latin typeface="HG丸ｺﾞｼｯｸM-PRO" pitchFamily="50" charset="-128"/>
                <a:ea typeface="HG丸ｺﾞｼｯｸM-PRO" pitchFamily="50" charset="-128"/>
              </a:rPr>
              <a:t>在庫のムダ</a:t>
            </a:r>
            <a:endParaRPr lang="en-US" altLang="ja-JP" dirty="0" smtClean="0">
              <a:latin typeface="HG丸ｺﾞｼｯｸM-PRO" pitchFamily="50" charset="-128"/>
              <a:ea typeface="HG丸ｺﾞｼｯｸM-PRO" pitchFamily="50" charset="-128"/>
            </a:endParaRPr>
          </a:p>
          <a:p>
            <a:pPr marL="971550" lvl="1" indent="-514350">
              <a:buFontTx/>
              <a:buAutoNum type="circleNumDbPlain"/>
            </a:pPr>
            <a:r>
              <a:rPr lang="ja-JP" altLang="en-US" dirty="0" smtClean="0">
                <a:latin typeface="HG丸ｺﾞｼｯｸM-PRO" pitchFamily="50" charset="-128"/>
                <a:ea typeface="HG丸ｺﾞｼｯｸM-PRO" pitchFamily="50" charset="-128"/>
              </a:rPr>
              <a:t>動作のムダ</a:t>
            </a:r>
            <a:endParaRPr lang="en-US" altLang="ja-JP" dirty="0" smtClean="0">
              <a:latin typeface="HG丸ｺﾞｼｯｸM-PRO" pitchFamily="50" charset="-128"/>
              <a:ea typeface="HG丸ｺﾞｼｯｸM-PRO" pitchFamily="50" charset="-128"/>
            </a:endParaRPr>
          </a:p>
          <a:p>
            <a:pPr marL="971550" lvl="1" indent="-514350">
              <a:buFontTx/>
              <a:buAutoNum type="circleNumDbPlain"/>
            </a:pPr>
            <a:r>
              <a:rPr lang="ja-JP" altLang="en-US" dirty="0" smtClean="0">
                <a:latin typeface="HG丸ｺﾞｼｯｸM-PRO" pitchFamily="50" charset="-128"/>
                <a:ea typeface="HG丸ｺﾞｼｯｸM-PRO" pitchFamily="50" charset="-128"/>
              </a:rPr>
              <a:t>不良のムダ　</a:t>
            </a:r>
          </a:p>
        </p:txBody>
      </p:sp>
      <p:sp>
        <p:nvSpPr>
          <p:cNvPr id="4" name="正方形/長方形 3"/>
          <p:cNvSpPr>
            <a:spLocks noChangeArrowheads="1"/>
          </p:cNvSpPr>
          <p:nvPr/>
        </p:nvSpPr>
        <p:spPr bwMode="auto">
          <a:xfrm>
            <a:off x="5863084" y="3284538"/>
            <a:ext cx="3029396" cy="1077218"/>
          </a:xfrm>
          <a:prstGeom prst="rect">
            <a:avLst/>
          </a:prstGeom>
          <a:noFill/>
          <a:ln w="28575">
            <a:solidFill>
              <a:srgbClr val="FF0000"/>
            </a:solidFill>
            <a:miter lim="800000"/>
            <a:headEnd/>
            <a:tailEnd/>
          </a:ln>
        </p:spPr>
        <p:txBody>
          <a:bodyPr wrap="square">
            <a:spAutoFit/>
          </a:bodyPr>
          <a:lstStyle/>
          <a:p>
            <a:pPr>
              <a:buClr>
                <a:schemeClr val="tx2"/>
              </a:buClr>
            </a:pPr>
            <a:r>
              <a:rPr lang="ja-JP" altLang="en-US" sz="3200" dirty="0">
                <a:latin typeface="HG丸ｺﾞｼｯｸM-PRO" pitchFamily="50" charset="-128"/>
                <a:ea typeface="HG丸ｺﾞｼｯｸM-PRO" pitchFamily="50" charset="-128"/>
              </a:rPr>
              <a:t>作業能率の向上</a:t>
            </a:r>
            <a:endParaRPr lang="en-US" altLang="ja-JP" sz="3200" dirty="0">
              <a:latin typeface="HG丸ｺﾞｼｯｸM-PRO" pitchFamily="50" charset="-128"/>
              <a:ea typeface="HG丸ｺﾞｼｯｸM-PRO" pitchFamily="50" charset="-128"/>
            </a:endParaRPr>
          </a:p>
          <a:p>
            <a:pPr>
              <a:buClr>
                <a:schemeClr val="tx2"/>
              </a:buClr>
            </a:pPr>
            <a:r>
              <a:rPr lang="ja-JP" altLang="en-US" sz="3200" dirty="0">
                <a:latin typeface="HG丸ｺﾞｼｯｸM-PRO" pitchFamily="50" charset="-128"/>
                <a:ea typeface="HG丸ｺﾞｼｯｸM-PRO" pitchFamily="50" charset="-128"/>
              </a:rPr>
              <a:t>コスト削減</a:t>
            </a:r>
            <a:endParaRPr lang="en-US" altLang="ja-JP" sz="3200" dirty="0">
              <a:latin typeface="HG丸ｺﾞｼｯｸM-PRO" pitchFamily="50" charset="-128"/>
              <a:ea typeface="HG丸ｺﾞｼｯｸM-PRO" pitchFamily="50" charset="-128"/>
            </a:endParaRPr>
          </a:p>
        </p:txBody>
      </p:sp>
      <p:sp>
        <p:nvSpPr>
          <p:cNvPr id="5" name="右矢印 4"/>
          <p:cNvSpPr>
            <a:spLocks noChangeArrowheads="1"/>
          </p:cNvSpPr>
          <p:nvPr/>
        </p:nvSpPr>
        <p:spPr bwMode="auto">
          <a:xfrm>
            <a:off x="4428157" y="2997200"/>
            <a:ext cx="1223963" cy="1655763"/>
          </a:xfrm>
          <a:prstGeom prst="rightArrow">
            <a:avLst>
              <a:gd name="adj1" fmla="val 50000"/>
              <a:gd name="adj2" fmla="val 50000"/>
            </a:avLst>
          </a:prstGeom>
          <a:solidFill>
            <a:schemeClr val="accent1"/>
          </a:solidFill>
          <a:ln w="9525" algn="ctr">
            <a:solidFill>
              <a:schemeClr val="tx1"/>
            </a:solidFill>
            <a:round/>
            <a:headEnd/>
            <a:tailEnd/>
          </a:ln>
        </p:spPr>
        <p:txBody>
          <a:bodyPr anchor="ctr"/>
          <a:lstStyle/>
          <a:p>
            <a:pPr algn="ctr"/>
            <a:r>
              <a:rPr lang="ja-JP" altLang="en-US" sz="2800">
                <a:solidFill>
                  <a:schemeClr val="bg1"/>
                </a:solidFill>
                <a:latin typeface="HG丸ｺﾞｼｯｸM-PRO" pitchFamily="50" charset="-128"/>
                <a:ea typeface="HG丸ｺﾞｼｯｸM-PRO" pitchFamily="50" charset="-128"/>
              </a:rPr>
              <a:t>排除</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タイトル 1"/>
          <p:cNvSpPr>
            <a:spLocks noGrp="1"/>
          </p:cNvSpPr>
          <p:nvPr>
            <p:ph type="title" idx="4294967295"/>
          </p:nvPr>
        </p:nvSpPr>
        <p:spPr/>
        <p:txBody>
          <a:bodyPr/>
          <a:lstStyle/>
          <a:p>
            <a:r>
              <a:rPr lang="ja-JP" altLang="en-US" smtClean="0">
                <a:solidFill>
                  <a:srgbClr val="0070C0"/>
                </a:solidFill>
                <a:latin typeface="ＭＳ Ｐゴシック" charset="-128"/>
              </a:rPr>
              <a:t>かんばん方式</a:t>
            </a:r>
            <a:r>
              <a:rPr lang="ja-JP" altLang="en-US" sz="3200" smtClean="0">
                <a:solidFill>
                  <a:srgbClr val="0070C0"/>
                </a:solidFill>
                <a:latin typeface="ＭＳ Ｐゴシック" charset="-128"/>
              </a:rPr>
              <a:t>（トヨタ生産方式）</a:t>
            </a:r>
          </a:p>
        </p:txBody>
      </p:sp>
      <p:sp>
        <p:nvSpPr>
          <p:cNvPr id="193539" name="コンテンツ プレースホルダ 2"/>
          <p:cNvSpPr>
            <a:spLocks noGrp="1"/>
          </p:cNvSpPr>
          <p:nvPr>
            <p:ph sz="quarter" idx="4294967295"/>
          </p:nvPr>
        </p:nvSpPr>
        <p:spPr>
          <a:xfrm>
            <a:off x="1066800" y="1676400"/>
            <a:ext cx="7772400" cy="4992688"/>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グループ討議（ムダを排除しよう）</a:t>
            </a:r>
            <a:endParaRPr lang="en-US" altLang="ja-JP" dirty="0" smtClean="0">
              <a:latin typeface="HG丸ｺﾞｼｯｸM-PRO" pitchFamily="50" charset="-128"/>
              <a:ea typeface="HG丸ｺﾞｼｯｸM-PRO" pitchFamily="50" charset="-128"/>
            </a:endParaRPr>
          </a:p>
          <a:p>
            <a:pPr lvl="1">
              <a:buFont typeface="Arial" pitchFamily="34" charset="0"/>
              <a:buChar char="•"/>
            </a:pPr>
            <a:r>
              <a:rPr lang="ja-JP" altLang="en-US" dirty="0" smtClean="0">
                <a:latin typeface="HG丸ｺﾞｼｯｸM-PRO" pitchFamily="50" charset="-128"/>
                <a:ea typeface="HG丸ｺﾞｼｯｸM-PRO" pitchFamily="50" charset="-128"/>
              </a:rPr>
              <a:t>実習，課題研究，学校行事など</a:t>
            </a:r>
            <a:endParaRPr lang="en-US" altLang="ja-JP" dirty="0" smtClean="0">
              <a:latin typeface="HG丸ｺﾞｼｯｸM-PRO" pitchFamily="50" charset="-128"/>
              <a:ea typeface="HG丸ｺﾞｼｯｸM-PRO" pitchFamily="50" charset="-128"/>
            </a:endParaRPr>
          </a:p>
          <a:p>
            <a:pPr marL="1371600" lvl="2" indent="-457200">
              <a:buClr>
                <a:schemeClr val="tx2"/>
              </a:buClr>
              <a:buFontTx/>
              <a:buAutoNum type="circleNumDbPlain"/>
            </a:pPr>
            <a:endParaRPr lang="en-US" altLang="ja-JP" sz="2800" dirty="0" smtClean="0">
              <a:latin typeface="HG丸ｺﾞｼｯｸM-PRO" pitchFamily="50" charset="-128"/>
              <a:ea typeface="HG丸ｺﾞｼｯｸM-PRO" pitchFamily="50" charset="-128"/>
            </a:endParaRPr>
          </a:p>
          <a:p>
            <a:pPr marL="1371600" lvl="2" indent="-457200">
              <a:buClr>
                <a:schemeClr val="tx2"/>
              </a:buClr>
              <a:buFontTx/>
              <a:buAutoNum type="circleNumDbPlain"/>
            </a:pPr>
            <a:r>
              <a:rPr lang="ja-JP" altLang="en-US" sz="2800" dirty="0" smtClean="0">
                <a:latin typeface="HG丸ｺﾞｼｯｸM-PRO" pitchFamily="50" charset="-128"/>
                <a:ea typeface="HG丸ｺﾞｼｯｸM-PRO" pitchFamily="50" charset="-128"/>
              </a:rPr>
              <a:t>一連の作業における「もの」や「人」の動きを考える。</a:t>
            </a:r>
            <a:endParaRPr lang="en-US" altLang="ja-JP" sz="2800" dirty="0" smtClean="0">
              <a:latin typeface="HG丸ｺﾞｼｯｸM-PRO" pitchFamily="50" charset="-128"/>
              <a:ea typeface="HG丸ｺﾞｼｯｸM-PRO" pitchFamily="50" charset="-128"/>
            </a:endParaRPr>
          </a:p>
          <a:p>
            <a:pPr marL="1371600" lvl="2" indent="-457200">
              <a:buClr>
                <a:schemeClr val="tx2"/>
              </a:buClr>
              <a:buFontTx/>
              <a:buAutoNum type="circleNumDbPlain"/>
            </a:pPr>
            <a:r>
              <a:rPr lang="ja-JP" altLang="en-US" sz="2800" dirty="0" smtClean="0">
                <a:latin typeface="HG丸ｺﾞｼｯｸM-PRO" pitchFamily="50" charset="-128"/>
                <a:ea typeface="HG丸ｺﾞｼｯｸM-PRO" pitchFamily="50" charset="-128"/>
              </a:rPr>
              <a:t>七つ</a:t>
            </a:r>
            <a:r>
              <a:rPr lang="ja-JP" altLang="en-US" sz="2800" dirty="0" smtClean="0">
                <a:latin typeface="HG丸ｺﾞｼｯｸM-PRO" pitchFamily="50" charset="-128"/>
                <a:ea typeface="HG丸ｺﾞｼｯｸM-PRO" pitchFamily="50" charset="-128"/>
              </a:rPr>
              <a:t>のムダに関する内容を取り上げる。</a:t>
            </a:r>
            <a:endParaRPr lang="en-US" altLang="ja-JP" sz="2800" dirty="0" smtClean="0">
              <a:latin typeface="HG丸ｺﾞｼｯｸM-PRO" pitchFamily="50" charset="-128"/>
              <a:ea typeface="HG丸ｺﾞｼｯｸM-PRO" pitchFamily="50" charset="-128"/>
            </a:endParaRPr>
          </a:p>
          <a:p>
            <a:pPr marL="1371600" lvl="2" indent="-457200">
              <a:buClr>
                <a:schemeClr val="tx2"/>
              </a:buClr>
              <a:buFontTx/>
              <a:buAutoNum type="circleNumDbPlain"/>
            </a:pPr>
            <a:r>
              <a:rPr lang="ja-JP" altLang="en-US" sz="2800" dirty="0" smtClean="0">
                <a:latin typeface="HG丸ｺﾞｼｯｸM-PRO" pitchFamily="50" charset="-128"/>
                <a:ea typeface="HG丸ｺﾞｼｯｸM-PRO" pitchFamily="50" charset="-128"/>
              </a:rPr>
              <a:t>ムダをなくす方法を協議する。</a:t>
            </a:r>
            <a:endParaRPr lang="en-US" altLang="ja-JP" sz="28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fade">
                                      <p:cBhvr>
                                        <p:cTn id="7" dur="500"/>
                                        <p:tgtEl>
                                          <p:spTgt spid="19353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3539">
                                            <p:txEl>
                                              <p:pRg st="1" end="1"/>
                                            </p:txEl>
                                          </p:spTgt>
                                        </p:tgtEl>
                                        <p:attrNameLst>
                                          <p:attrName>style.visibility</p:attrName>
                                        </p:attrNameLst>
                                      </p:cBhvr>
                                      <p:to>
                                        <p:strVal val="visible"/>
                                      </p:to>
                                    </p:set>
                                    <p:animEffect transition="in" filter="fade">
                                      <p:cBhvr>
                                        <p:cTn id="11" dur="500"/>
                                        <p:tgtEl>
                                          <p:spTgt spid="1935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93539">
                                            <p:txEl>
                                              <p:pRg st="3" end="3"/>
                                            </p:txEl>
                                          </p:spTgt>
                                        </p:tgtEl>
                                        <p:attrNameLst>
                                          <p:attrName>style.visibility</p:attrName>
                                        </p:attrNameLst>
                                      </p:cBhvr>
                                      <p:to>
                                        <p:strVal val="visible"/>
                                      </p:to>
                                    </p:set>
                                    <p:animEffect transition="in" filter="fade">
                                      <p:cBhvr>
                                        <p:cTn id="16" dur="500"/>
                                        <p:tgtEl>
                                          <p:spTgt spid="19353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3539">
                                            <p:txEl>
                                              <p:pRg st="4" end="4"/>
                                            </p:txEl>
                                          </p:spTgt>
                                        </p:tgtEl>
                                        <p:attrNameLst>
                                          <p:attrName>style.visibility</p:attrName>
                                        </p:attrNameLst>
                                      </p:cBhvr>
                                      <p:to>
                                        <p:strVal val="visible"/>
                                      </p:to>
                                    </p:set>
                                    <p:animEffect transition="in" filter="fade">
                                      <p:cBhvr>
                                        <p:cTn id="21" dur="500"/>
                                        <p:tgtEl>
                                          <p:spTgt spid="19353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3539">
                                            <p:txEl>
                                              <p:pRg st="5" end="5"/>
                                            </p:txEl>
                                          </p:spTgt>
                                        </p:tgtEl>
                                        <p:attrNameLst>
                                          <p:attrName>style.visibility</p:attrName>
                                        </p:attrNameLst>
                                      </p:cBhvr>
                                      <p:to>
                                        <p:strVal val="visible"/>
                                      </p:to>
                                    </p:set>
                                    <p:animEffect transition="in" filter="fade">
                                      <p:cBhvr>
                                        <p:cTn id="26" dur="500"/>
                                        <p:tgtEl>
                                          <p:spTgt spid="193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ほうれんそう</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45060"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タイトル 1"/>
          <p:cNvSpPr>
            <a:spLocks noGrp="1"/>
          </p:cNvSpPr>
          <p:nvPr>
            <p:ph type="title" idx="4294967295"/>
          </p:nvPr>
        </p:nvSpPr>
        <p:spPr/>
        <p:txBody>
          <a:bodyPr/>
          <a:lstStyle/>
          <a:p>
            <a:r>
              <a:rPr lang="ja-JP" altLang="en-US" smtClean="0">
                <a:solidFill>
                  <a:srgbClr val="0070C0"/>
                </a:solidFill>
                <a:latin typeface="ＭＳ Ｐゴシック" charset="-128"/>
              </a:rPr>
              <a:t>品質管理とは</a:t>
            </a:r>
          </a:p>
        </p:txBody>
      </p:sp>
      <p:sp>
        <p:nvSpPr>
          <p:cNvPr id="7171" name="コンテンツ プレースホルダ 2"/>
          <p:cNvSpPr>
            <a:spLocks noGrp="1"/>
          </p:cNvSpPr>
          <p:nvPr>
            <p:ph sz="quarter" idx="4294967295"/>
          </p:nvPr>
        </p:nvSpPr>
        <p:spPr/>
        <p:txBody>
          <a:bodyPr>
            <a:normAutofit/>
          </a:bodyPr>
          <a:lstStyle/>
          <a:p>
            <a:pPr marL="354013" indent="-354013">
              <a:lnSpc>
                <a:spcPct val="9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工業製品の品質管理</a:t>
            </a:r>
          </a:p>
          <a:p>
            <a:pPr marL="533400" lvl="1" indent="0">
              <a:lnSpc>
                <a:spcPct val="90000"/>
              </a:lnSpc>
              <a:buFont typeface="Wingdings" pitchFamily="2" charset="2"/>
              <a:buNone/>
            </a:pPr>
            <a:endParaRPr lang="ja-JP" altLang="en-US" sz="3200" dirty="0" smtClean="0">
              <a:solidFill>
                <a:srgbClr val="FF0000"/>
              </a:solidFill>
              <a:latin typeface="HG丸ｺﾞｼｯｸM-PRO" pitchFamily="50" charset="-128"/>
              <a:ea typeface="HG丸ｺﾞｼｯｸM-PRO" pitchFamily="50" charset="-128"/>
            </a:endParaRPr>
          </a:p>
          <a:p>
            <a:pPr marL="533400" lvl="1" indent="0">
              <a:lnSpc>
                <a:spcPct val="90000"/>
              </a:lnSpc>
              <a:buFont typeface="Wingdings" pitchFamily="2" charset="2"/>
              <a:buNone/>
            </a:pPr>
            <a:r>
              <a:rPr lang="ja-JP" altLang="en-US" sz="3200" dirty="0" smtClean="0">
                <a:solidFill>
                  <a:srgbClr val="FF0000"/>
                </a:solidFill>
                <a:latin typeface="HG丸ｺﾞｼｯｸM-PRO" pitchFamily="50" charset="-128"/>
                <a:ea typeface="HG丸ｺﾞｼｯｸM-PRO" pitchFamily="50" charset="-128"/>
              </a:rPr>
              <a:t>消費者の要求</a:t>
            </a:r>
            <a:r>
              <a:rPr lang="ja-JP" altLang="en-US" sz="3200" dirty="0" smtClean="0">
                <a:latin typeface="HG丸ｺﾞｼｯｸM-PRO" pitchFamily="50" charset="-128"/>
                <a:ea typeface="HG丸ｺﾞｼｯｸM-PRO" pitchFamily="50" charset="-128"/>
              </a:rPr>
              <a:t>を満たすために，</a:t>
            </a:r>
          </a:p>
          <a:p>
            <a:pPr marL="533400" lvl="1" indent="0">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品質の</a:t>
            </a:r>
            <a:r>
              <a:rPr lang="ja-JP" altLang="en-US" sz="3200" dirty="0" smtClean="0">
                <a:solidFill>
                  <a:srgbClr val="FF0000"/>
                </a:solidFill>
                <a:latin typeface="HG丸ｺﾞｼｯｸM-PRO" pitchFamily="50" charset="-128"/>
                <a:ea typeface="HG丸ｺﾞｼｯｸM-PRO" pitchFamily="50" charset="-128"/>
              </a:rPr>
              <a:t>安定化</a:t>
            </a:r>
            <a:r>
              <a:rPr lang="ja-JP" altLang="en-US" sz="3200" dirty="0" smtClean="0">
                <a:latin typeface="HG丸ｺﾞｼｯｸM-PRO" pitchFamily="50" charset="-128"/>
                <a:ea typeface="HG丸ｺﾞｼｯｸM-PRO" pitchFamily="50" charset="-128"/>
              </a:rPr>
              <a:t>および</a:t>
            </a:r>
            <a:r>
              <a:rPr lang="ja-JP" altLang="en-US" sz="3200" dirty="0" smtClean="0">
                <a:solidFill>
                  <a:srgbClr val="FF0000"/>
                </a:solidFill>
                <a:latin typeface="HG丸ｺﾞｼｯｸM-PRO" pitchFamily="50" charset="-128"/>
                <a:ea typeface="HG丸ｺﾞｼｯｸM-PRO" pitchFamily="50" charset="-128"/>
              </a:rPr>
              <a:t>向上</a:t>
            </a:r>
            <a:r>
              <a:rPr lang="ja-JP" altLang="en-US" sz="3200" dirty="0" smtClean="0">
                <a:latin typeface="HG丸ｺﾞｼｯｸM-PRO" pitchFamily="50" charset="-128"/>
                <a:ea typeface="HG丸ｺﾞｼｯｸM-PRO" pitchFamily="50" charset="-128"/>
              </a:rPr>
              <a:t>を図り，</a:t>
            </a:r>
          </a:p>
          <a:p>
            <a:pPr marL="533400" lvl="1" indent="0">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最も</a:t>
            </a:r>
            <a:r>
              <a:rPr lang="ja-JP" altLang="en-US" sz="3200" dirty="0" smtClean="0">
                <a:solidFill>
                  <a:srgbClr val="FF0000"/>
                </a:solidFill>
                <a:latin typeface="HG丸ｺﾞｼｯｸM-PRO" pitchFamily="50" charset="-128"/>
                <a:ea typeface="HG丸ｺﾞｼｯｸM-PRO" pitchFamily="50" charset="-128"/>
              </a:rPr>
              <a:t>経済的</a:t>
            </a:r>
            <a:r>
              <a:rPr lang="ja-JP" altLang="en-US" sz="3200" dirty="0" smtClean="0">
                <a:latin typeface="HG丸ｺﾞｼｯｸM-PRO" pitchFamily="50" charset="-128"/>
                <a:ea typeface="HG丸ｺﾞｼｯｸM-PRO" pitchFamily="50" charset="-128"/>
              </a:rPr>
              <a:t>で</a:t>
            </a:r>
            <a:r>
              <a:rPr lang="ja-JP" altLang="en-US" sz="3200" dirty="0" smtClean="0">
                <a:solidFill>
                  <a:srgbClr val="FF0000"/>
                </a:solidFill>
                <a:latin typeface="HG丸ｺﾞｼｯｸM-PRO" pitchFamily="50" charset="-128"/>
                <a:ea typeface="HG丸ｺﾞｼｯｸM-PRO" pitchFamily="50" charset="-128"/>
              </a:rPr>
              <a:t>安全</a:t>
            </a:r>
            <a:r>
              <a:rPr lang="ja-JP" altLang="en-US" sz="3200" dirty="0" smtClean="0">
                <a:latin typeface="HG丸ｺﾞｼｯｸM-PRO" pitchFamily="50" charset="-128"/>
                <a:ea typeface="HG丸ｺﾞｼｯｸM-PRO" pitchFamily="50" charset="-128"/>
              </a:rPr>
              <a:t>な製品を作る取組</a:t>
            </a:r>
            <a:endParaRPr lang="en-US" altLang="ja-JP" sz="32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fade">
                                      <p:cBhvr>
                                        <p:cTn id="7" dur="500"/>
                                        <p:tgtEl>
                                          <p:spTgt spid="717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3" end="3"/>
                                            </p:txEl>
                                          </p:spTgt>
                                        </p:tgtEl>
                                        <p:attrNameLst>
                                          <p:attrName>style.visibility</p:attrName>
                                        </p:attrNameLst>
                                      </p:cBhvr>
                                      <p:to>
                                        <p:strVal val="visible"/>
                                      </p:to>
                                    </p:set>
                                    <p:animEffect transition="in" filter="fade">
                                      <p:cBhvr>
                                        <p:cTn id="10" dur="500"/>
                                        <p:tgtEl>
                                          <p:spTgt spid="7171">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Effect transition="in" filter="fade">
                                      <p:cBhvr>
                                        <p:cTn id="13"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タイトル 3"/>
          <p:cNvSpPr>
            <a:spLocks noGrp="1"/>
          </p:cNvSpPr>
          <p:nvPr>
            <p:ph type="title"/>
          </p:nvPr>
        </p:nvSpPr>
        <p:spPr/>
        <p:txBody>
          <a:bodyPr/>
          <a:lstStyle/>
          <a:p>
            <a:r>
              <a:rPr lang="ja-JP" altLang="en-US" dirty="0" smtClean="0">
                <a:solidFill>
                  <a:srgbClr val="0070C0"/>
                </a:solidFill>
                <a:latin typeface="ＭＳ Ｐゴシック" charset="-128"/>
              </a:rPr>
              <a:t>ほうれんそう</a:t>
            </a:r>
          </a:p>
        </p:txBody>
      </p:sp>
      <p:sp>
        <p:nvSpPr>
          <p:cNvPr id="46083" name="コンテンツ プレースホルダ 4"/>
          <p:cNvSpPr>
            <a:spLocks noGrp="1"/>
          </p:cNvSpPr>
          <p:nvPr>
            <p:ph sz="quarter" idx="1"/>
          </p:nvPr>
        </p:nvSpPr>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ほう</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err="1" smtClean="0">
                <a:latin typeface="HG丸ｺﾞｼｯｸM-PRO" pitchFamily="50" charset="-128"/>
                <a:ea typeface="HG丸ｺﾞｼｯｸM-PRO" pitchFamily="50" charset="-128"/>
              </a:rPr>
              <a:t>れん</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そう</a:t>
            </a:r>
            <a:endParaRPr lang="en-US" altLang="ja-JP" dirty="0" smtClean="0">
              <a:latin typeface="HG丸ｺﾞｼｯｸM-PRO" pitchFamily="50" charset="-128"/>
              <a:ea typeface="HG丸ｺﾞｼｯｸM-PRO" pitchFamily="50" charset="-128"/>
            </a:endParaRPr>
          </a:p>
        </p:txBody>
      </p:sp>
      <p:sp>
        <p:nvSpPr>
          <p:cNvPr id="46085" name="コンテンツ プレースホルダ 4"/>
          <p:cNvSpPr>
            <a:spLocks/>
          </p:cNvSpPr>
          <p:nvPr/>
        </p:nvSpPr>
        <p:spPr bwMode="auto">
          <a:xfrm>
            <a:off x="2212975" y="1676400"/>
            <a:ext cx="5829300" cy="4114800"/>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None/>
            </a:pPr>
            <a:r>
              <a:rPr lang="ja-JP" altLang="en-US" sz="3200" b="1">
                <a:solidFill>
                  <a:srgbClr val="FF0000"/>
                </a:solidFill>
                <a:latin typeface="HG丸ｺﾞｼｯｸM-PRO" pitchFamily="50" charset="-128"/>
                <a:ea typeface="HG丸ｺﾞｼｯｸM-PRO" pitchFamily="50" charset="-128"/>
              </a:rPr>
              <a:t>・・・・報告</a:t>
            </a:r>
            <a:endParaRPr lang="en-US" altLang="ja-JP" sz="3200" b="1">
              <a:solidFill>
                <a:srgbClr val="FF0000"/>
              </a:solidFill>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None/>
            </a:pPr>
            <a:endParaRPr lang="en-US" altLang="ja-JP" sz="3200" b="1">
              <a:solidFill>
                <a:srgbClr val="FF0000"/>
              </a:solidFill>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None/>
            </a:pPr>
            <a:r>
              <a:rPr lang="ja-JP" altLang="en-US" sz="3200" b="1">
                <a:solidFill>
                  <a:srgbClr val="FF0000"/>
                </a:solidFill>
                <a:latin typeface="HG丸ｺﾞｼｯｸM-PRO" pitchFamily="50" charset="-128"/>
                <a:ea typeface="HG丸ｺﾞｼｯｸM-PRO" pitchFamily="50" charset="-128"/>
              </a:rPr>
              <a:t>・・・・連絡</a:t>
            </a:r>
            <a:endParaRPr lang="en-US" altLang="ja-JP" sz="3200" b="1">
              <a:solidFill>
                <a:srgbClr val="FF0000"/>
              </a:solidFill>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None/>
            </a:pPr>
            <a:endParaRPr lang="en-US" altLang="ja-JP" sz="3200" b="1">
              <a:solidFill>
                <a:srgbClr val="FF0000"/>
              </a:solidFill>
              <a:latin typeface="HG丸ｺﾞｼｯｸM-PRO" pitchFamily="50" charset="-128"/>
              <a:ea typeface="HG丸ｺﾞｼｯｸM-PRO" pitchFamily="50" charset="-128"/>
            </a:endParaRPr>
          </a:p>
          <a:p>
            <a:pPr marL="342900" indent="-342900">
              <a:spcBef>
                <a:spcPct val="20000"/>
              </a:spcBef>
              <a:buClr>
                <a:schemeClr val="tx2"/>
              </a:buClr>
              <a:buFont typeface="Wingdings" pitchFamily="2" charset="2"/>
              <a:buNone/>
            </a:pPr>
            <a:r>
              <a:rPr lang="ja-JP" altLang="en-US" sz="3200" b="1">
                <a:solidFill>
                  <a:srgbClr val="FF0000"/>
                </a:solidFill>
                <a:latin typeface="HG丸ｺﾞｼｯｸM-PRO" pitchFamily="50" charset="-128"/>
                <a:ea typeface="HG丸ｺﾞｼｯｸM-PRO" pitchFamily="50" charset="-128"/>
              </a:rPr>
              <a:t>・・・・相談</a:t>
            </a:r>
            <a:endParaRPr lang="en-US" altLang="ja-JP" sz="3200" b="1">
              <a:solidFill>
                <a:srgbClr val="FF0000"/>
              </a:solidFill>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085">
                                            <p:txEl>
                                              <p:pRg st="2" end="2"/>
                                            </p:txEl>
                                          </p:spTgt>
                                        </p:tgtEl>
                                        <p:attrNameLst>
                                          <p:attrName>style.visibility</p:attrName>
                                        </p:attrNameLst>
                                      </p:cBhvr>
                                      <p:to>
                                        <p:strVal val="visible"/>
                                      </p:to>
                                    </p:set>
                                    <p:animEffect transition="in" filter="wipe(left)">
                                      <p:cBhvr>
                                        <p:cTn id="12" dur="500"/>
                                        <p:tgtEl>
                                          <p:spTgt spid="460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6085">
                                            <p:txEl>
                                              <p:pRg st="4" end="4"/>
                                            </p:txEl>
                                          </p:spTgt>
                                        </p:tgtEl>
                                        <p:attrNameLst>
                                          <p:attrName>style.visibility</p:attrName>
                                        </p:attrNameLst>
                                      </p:cBhvr>
                                      <p:to>
                                        <p:strVal val="visible"/>
                                      </p:to>
                                    </p:set>
                                    <p:animEffect transition="in" filter="wipe(left)">
                                      <p:cBhvr>
                                        <p:cTn id="17" dur="500"/>
                                        <p:tgtEl>
                                          <p:spTgt spid="460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normAutofit/>
          </a:bodyPr>
          <a:lstStyle/>
          <a:p>
            <a:r>
              <a:rPr lang="ja-JP" altLang="en-US" smtClean="0">
                <a:solidFill>
                  <a:srgbClr val="0070C0"/>
                </a:solidFill>
                <a:latin typeface="ＭＳ Ｐゴシック" charset="-128"/>
              </a:rPr>
              <a:t>ほうれんそう</a:t>
            </a:r>
            <a:endParaRPr lang="ja-JP" altLang="en-US" smtClean="0">
              <a:solidFill>
                <a:srgbClr val="0070C0"/>
              </a:solidFill>
              <a:effectLst>
                <a:outerShdw blurRad="38100" dist="38100" dir="2700000" algn="tl">
                  <a:srgbClr val="C0C0C0"/>
                </a:outerShdw>
              </a:effectLst>
              <a:latin typeface="ＭＳ Ｐゴシック" charset="-128"/>
            </a:endParaRPr>
          </a:p>
        </p:txBody>
      </p:sp>
      <p:sp>
        <p:nvSpPr>
          <p:cNvPr id="47107" name="コンテンツ プレースホルダ 6"/>
          <p:cNvSpPr>
            <a:spLocks noGrp="1"/>
          </p:cNvSpPr>
          <p:nvPr>
            <p:ph sz="quarter" idx="1"/>
          </p:nvPr>
        </p:nvSpPr>
        <p:spPr>
          <a:xfrm>
            <a:off x="1066800" y="1676400"/>
            <a:ext cx="7897813" cy="4344988"/>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ほう</a:t>
            </a:r>
            <a:r>
              <a:rPr lang="ja-JP" altLang="en-US" b="1" dirty="0" smtClean="0">
                <a:solidFill>
                  <a:srgbClr val="FF0000"/>
                </a:solidFill>
                <a:latin typeface="HG丸ｺﾞｼｯｸM-PRO" pitchFamily="50" charset="-128"/>
                <a:ea typeface="HG丸ｺﾞｼｯｸM-PRO" pitchFamily="50" charset="-128"/>
              </a:rPr>
              <a:t>・・・・報告</a:t>
            </a:r>
          </a:p>
          <a:p>
            <a:pPr lvl="1">
              <a:buFont typeface="Arial" pitchFamily="34" charset="0"/>
              <a:buChar char="•"/>
            </a:pPr>
            <a:r>
              <a:rPr lang="ja-JP" altLang="en-US" dirty="0" smtClean="0">
                <a:latin typeface="HG丸ｺﾞｼｯｸM-PRO" pitchFamily="50" charset="-128"/>
                <a:ea typeface="HG丸ｺﾞｼｯｸM-PRO" pitchFamily="50" charset="-128"/>
              </a:rPr>
              <a:t>進み具合や今後の見通しなどの</a:t>
            </a:r>
            <a:r>
              <a:rPr lang="ja-JP" altLang="en-US" dirty="0" smtClean="0">
                <a:solidFill>
                  <a:srgbClr val="FF0000"/>
                </a:solidFill>
                <a:latin typeface="HG丸ｺﾞｼｯｸM-PRO" pitchFamily="50" charset="-128"/>
                <a:ea typeface="HG丸ｺﾞｼｯｸM-PRO" pitchFamily="50" charset="-128"/>
              </a:rPr>
              <a:t>中間報告</a:t>
            </a:r>
            <a:r>
              <a:rPr lang="ja-JP" altLang="en-US" dirty="0" smtClean="0">
                <a:latin typeface="HG丸ｺﾞｼｯｸM-PRO" pitchFamily="50" charset="-128"/>
                <a:ea typeface="HG丸ｺﾞｼｯｸM-PRO" pitchFamily="50" charset="-128"/>
              </a:rPr>
              <a:t>をするとともに，</a:t>
            </a:r>
            <a:r>
              <a:rPr lang="ja-JP" altLang="en-US" dirty="0" smtClean="0">
                <a:solidFill>
                  <a:srgbClr val="FF0000"/>
                </a:solidFill>
                <a:latin typeface="HG丸ｺﾞｼｯｸM-PRO" pitchFamily="50" charset="-128"/>
                <a:ea typeface="HG丸ｺﾞｼｯｸM-PRO" pitchFamily="50" charset="-128"/>
              </a:rPr>
              <a:t>終了時に直ちに</a:t>
            </a:r>
            <a:r>
              <a:rPr lang="ja-JP" altLang="en-US" dirty="0" smtClean="0">
                <a:latin typeface="HG丸ｺﾞｼｯｸM-PRO" pitchFamily="50" charset="-128"/>
                <a:ea typeface="HG丸ｺﾞｼｯｸM-PRO" pitchFamily="50" charset="-128"/>
              </a:rPr>
              <a:t>内容及び情況・結果を報告する。</a:t>
            </a:r>
            <a:endParaRPr lang="en-US" altLang="ja-JP" dirty="0" smtClean="0">
              <a:latin typeface="HG丸ｺﾞｼｯｸM-PRO" pitchFamily="50" charset="-128"/>
              <a:ea typeface="HG丸ｺﾞｼｯｸM-PRO" pitchFamily="50" charset="-128"/>
            </a:endParaRPr>
          </a:p>
          <a:p>
            <a:pPr lvl="1">
              <a:buFont typeface="Arial" pitchFamily="34" charset="0"/>
              <a:buChar char="•"/>
            </a:pPr>
            <a:r>
              <a:rPr lang="ja-JP" altLang="en-US" dirty="0" smtClean="0">
                <a:latin typeface="HG丸ｺﾞｼｯｸM-PRO" pitchFamily="50" charset="-128"/>
                <a:ea typeface="HG丸ｺﾞｼｯｸM-PRO" pitchFamily="50" charset="-128"/>
              </a:rPr>
              <a:t>納期や期限等が守れない場合やミスや問題が発生した場合には，</a:t>
            </a:r>
            <a:r>
              <a:rPr lang="ja-JP" altLang="en-US" dirty="0" smtClean="0">
                <a:solidFill>
                  <a:srgbClr val="FF0000"/>
                </a:solidFill>
                <a:latin typeface="HG丸ｺﾞｼｯｸM-PRO" pitchFamily="50" charset="-128"/>
                <a:ea typeface="HG丸ｺﾞｼｯｸM-PRO" pitchFamily="50" charset="-128"/>
              </a:rPr>
              <a:t>速やかに</a:t>
            </a:r>
            <a:r>
              <a:rPr lang="ja-JP" altLang="en-US" dirty="0" smtClean="0">
                <a:latin typeface="HG丸ｺﾞｼｯｸM-PRO" pitchFamily="50" charset="-128"/>
                <a:ea typeface="HG丸ｺﾞｼｯｸM-PRO" pitchFamily="50" charset="-128"/>
              </a:rPr>
              <a:t>報告・通知する。</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None/>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None/>
            </a:pPr>
            <a:r>
              <a:rPr lang="en-US" altLang="ja-JP" dirty="0" smtClean="0">
                <a:latin typeface="HG丸ｺﾞｼｯｸM-PRO" pitchFamily="50" charset="-128"/>
                <a:ea typeface="HG丸ｺﾞｼｯｸM-PRO" pitchFamily="50" charset="-128"/>
              </a:rPr>
              <a:t>※</a:t>
            </a:r>
            <a:r>
              <a:rPr lang="ja-JP" altLang="en-US" dirty="0" smtClean="0">
                <a:solidFill>
                  <a:srgbClr val="FF0000"/>
                </a:solidFill>
                <a:latin typeface="HG丸ｺﾞｼｯｸM-PRO" pitchFamily="50" charset="-128"/>
                <a:ea typeface="HG丸ｺﾞｼｯｸM-PRO" pitchFamily="50" charset="-128"/>
              </a:rPr>
              <a:t>要点</a:t>
            </a:r>
            <a:r>
              <a:rPr lang="ja-JP" altLang="en-US" dirty="0" smtClean="0">
                <a:latin typeface="HG丸ｺﾞｼｯｸM-PRO" pitchFamily="50" charset="-128"/>
                <a:ea typeface="HG丸ｺﾞｼｯｸM-PRO" pitchFamily="50" charset="-128"/>
              </a:rPr>
              <a:t>を分かりやすく伝えることが大切</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fade">
                                      <p:cBhvr>
                                        <p:cTn id="7" dur="500"/>
                                        <p:tgtEl>
                                          <p:spTgt spid="47107">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animEffect transition="in" filter="fade">
                                      <p:cBhvr>
                                        <p:cTn id="11" dur="500"/>
                                        <p:tgtEl>
                                          <p:spTgt spid="47107">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animEffect transition="in" filter="wipe(left)">
                                      <p:cBhvr>
                                        <p:cTn id="15" dur="10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ja-JP" altLang="en-US" smtClean="0">
                <a:solidFill>
                  <a:srgbClr val="0070C0"/>
                </a:solidFill>
                <a:latin typeface="ＭＳ Ｐゴシック" charset="-128"/>
              </a:rPr>
              <a:t>ほうれんそう</a:t>
            </a:r>
            <a:endParaRPr lang="en-US" altLang="ja-JP" smtClean="0">
              <a:solidFill>
                <a:srgbClr val="0070C0"/>
              </a:solidFill>
              <a:latin typeface="ＭＳ Ｐゴシック" charset="-128"/>
            </a:endParaRPr>
          </a:p>
        </p:txBody>
      </p:sp>
      <p:sp>
        <p:nvSpPr>
          <p:cNvPr id="48131" name="Rectangle 3"/>
          <p:cNvSpPr>
            <a:spLocks noGrp="1" noChangeArrowheads="1"/>
          </p:cNvSpPr>
          <p:nvPr>
            <p:ph sz="quarter" idx="1"/>
          </p:nvPr>
        </p:nvSpPr>
        <p:spPr>
          <a:xfrm>
            <a:off x="1066800" y="1676400"/>
            <a:ext cx="7608888" cy="4114800"/>
          </a:xfrm>
        </p:spPr>
        <p:txBody>
          <a:bodyPr/>
          <a:lstStyle/>
          <a:p>
            <a:pPr>
              <a:lnSpc>
                <a:spcPct val="9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れん</a:t>
            </a:r>
            <a:r>
              <a:rPr lang="ja-JP" altLang="en-US" b="1" dirty="0" smtClean="0">
                <a:solidFill>
                  <a:srgbClr val="FF0000"/>
                </a:solidFill>
                <a:latin typeface="HG丸ｺﾞｼｯｸM-PRO" pitchFamily="50" charset="-128"/>
                <a:ea typeface="HG丸ｺﾞｼｯｸM-PRO" pitchFamily="50" charset="-128"/>
              </a:rPr>
              <a:t>・・・・連絡</a:t>
            </a:r>
          </a:p>
          <a:p>
            <a:pPr lvl="1">
              <a:buFont typeface="Arial" pitchFamily="34" charset="0"/>
              <a:buChar char="•"/>
            </a:pPr>
            <a:r>
              <a:rPr lang="ja-JP" altLang="en-US" dirty="0" smtClean="0">
                <a:solidFill>
                  <a:srgbClr val="FF0000"/>
                </a:solidFill>
                <a:latin typeface="HG丸ｺﾞｼｯｸM-PRO" pitchFamily="50" charset="-128"/>
                <a:ea typeface="HG丸ｺﾞｼｯｸM-PRO" pitchFamily="50" charset="-128"/>
              </a:rPr>
              <a:t>内容・重要度・緊急度</a:t>
            </a:r>
            <a:r>
              <a:rPr lang="ja-JP" altLang="en-US" dirty="0" smtClean="0">
                <a:latin typeface="HG丸ｺﾞｼｯｸM-PRO" pitchFamily="50" charset="-128"/>
                <a:ea typeface="HG丸ｺﾞｼｯｸM-PRO" pitchFamily="50" charset="-128"/>
              </a:rPr>
              <a:t>などの状況を判断して</a:t>
            </a:r>
            <a:r>
              <a:rPr lang="ja-JP" altLang="en-US" dirty="0" smtClean="0">
                <a:solidFill>
                  <a:srgbClr val="FF0000"/>
                </a:solidFill>
                <a:latin typeface="HG丸ｺﾞｼｯｸM-PRO" pitchFamily="50" charset="-128"/>
                <a:ea typeface="HG丸ｺﾞｼｯｸM-PRO" pitchFamily="50" charset="-128"/>
              </a:rPr>
              <a:t>適切な相手</a:t>
            </a:r>
            <a:r>
              <a:rPr lang="ja-JP" altLang="en-US" dirty="0" smtClean="0">
                <a:latin typeface="HG丸ｺﾞｼｯｸM-PRO" pitchFamily="50" charset="-128"/>
                <a:ea typeface="HG丸ｺﾞｼｯｸM-PRO" pitchFamily="50" charset="-128"/>
              </a:rPr>
              <a:t>に連絡する。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Effect transition="in" filter="fade">
                                      <p:cBhvr>
                                        <p:cTn id="7"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smtClean="0">
                <a:solidFill>
                  <a:srgbClr val="0070C0"/>
                </a:solidFill>
                <a:latin typeface="ＭＳ Ｐゴシック" charset="-128"/>
              </a:rPr>
              <a:t>ほうれんそう</a:t>
            </a:r>
          </a:p>
        </p:txBody>
      </p:sp>
      <p:sp>
        <p:nvSpPr>
          <p:cNvPr id="49155" name="Rectangle 3"/>
          <p:cNvSpPr>
            <a:spLocks noGrp="1" noChangeArrowheads="1"/>
          </p:cNvSpPr>
          <p:nvPr>
            <p:ph sz="quarter" idx="1"/>
          </p:nvPr>
        </p:nvSpPr>
        <p:spPr>
          <a:xfrm>
            <a:off x="1066800" y="1676400"/>
            <a:ext cx="7608888" cy="4200872"/>
          </a:xfrm>
        </p:spPr>
        <p:txBody>
          <a:bodyPr/>
          <a:lstStyle/>
          <a:p>
            <a:pPr>
              <a:lnSpc>
                <a:spcPct val="8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そう</a:t>
            </a:r>
            <a:r>
              <a:rPr lang="ja-JP" altLang="en-US" b="1" dirty="0" smtClean="0">
                <a:solidFill>
                  <a:srgbClr val="FF0000"/>
                </a:solidFill>
                <a:latin typeface="HG丸ｺﾞｼｯｸM-PRO" pitchFamily="50" charset="-128"/>
                <a:ea typeface="HG丸ｺﾞｼｯｸM-PRO" pitchFamily="50" charset="-128"/>
              </a:rPr>
              <a:t>・・・・相談</a:t>
            </a:r>
          </a:p>
          <a:p>
            <a:pPr lvl="1">
              <a:buFont typeface="Arial" pitchFamily="34" charset="0"/>
              <a:buChar char="•"/>
            </a:pPr>
            <a:r>
              <a:rPr lang="ja-JP" altLang="en-US" dirty="0" smtClean="0">
                <a:latin typeface="HG丸ｺﾞｼｯｸM-PRO" pitchFamily="50" charset="-128"/>
                <a:ea typeface="HG丸ｺﾞｼｯｸM-PRO" pitchFamily="50" charset="-128"/>
              </a:rPr>
              <a:t>問題が発生したり，自分で決断できない場合は，対策等について</a:t>
            </a:r>
            <a:r>
              <a:rPr lang="ja-JP" altLang="en-US" dirty="0" smtClean="0">
                <a:solidFill>
                  <a:srgbClr val="FF0000"/>
                </a:solidFill>
                <a:latin typeface="HG丸ｺﾞｼｯｸM-PRO" pitchFamily="50" charset="-128"/>
                <a:ea typeface="HG丸ｺﾞｼｯｸM-PRO" pitchFamily="50" charset="-128"/>
              </a:rPr>
              <a:t>適切な相手</a:t>
            </a:r>
            <a:r>
              <a:rPr lang="ja-JP" altLang="en-US" dirty="0" smtClean="0">
                <a:latin typeface="HG丸ｺﾞｼｯｸM-PRO" pitchFamily="50" charset="-128"/>
                <a:ea typeface="HG丸ｺﾞｼｯｸM-PRO" pitchFamily="50" charset="-128"/>
              </a:rPr>
              <a:t>に　相談する。</a:t>
            </a:r>
            <a:endParaRPr lang="en-US" altLang="ja-JP" dirty="0" smtClean="0">
              <a:latin typeface="HG丸ｺﾞｼｯｸM-PRO" pitchFamily="50" charset="-128"/>
              <a:ea typeface="HG丸ｺﾞｼｯｸM-PRO" pitchFamily="50" charset="-128"/>
            </a:endParaRPr>
          </a:p>
          <a:p>
            <a:pPr>
              <a:lnSpc>
                <a:spcPct val="80000"/>
              </a:lnSpc>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None/>
            </a:pPr>
            <a:r>
              <a:rPr lang="en-US" altLang="ja-JP" dirty="0" smtClean="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相談内容を</a:t>
            </a:r>
            <a:r>
              <a:rPr lang="ja-JP" altLang="en-US" dirty="0" smtClean="0">
                <a:solidFill>
                  <a:srgbClr val="FF0000"/>
                </a:solidFill>
                <a:latin typeface="HG丸ｺﾞｼｯｸM-PRO" pitchFamily="50" charset="-128"/>
                <a:ea typeface="HG丸ｺﾞｼｯｸM-PRO" pitchFamily="50" charset="-128"/>
              </a:rPr>
              <a:t>明確</a:t>
            </a:r>
            <a:r>
              <a:rPr lang="ja-JP" altLang="en-US" dirty="0" smtClean="0">
                <a:latin typeface="HG丸ｺﾞｼｯｸM-PRO" pitchFamily="50" charset="-128"/>
                <a:ea typeface="HG丸ｺﾞｼｯｸM-PRO" pitchFamily="50" charset="-128"/>
              </a:rPr>
              <a:t>にし，あらかじめ　　</a:t>
            </a:r>
            <a:r>
              <a:rPr lang="ja-JP" altLang="en-US" dirty="0" smtClean="0">
                <a:solidFill>
                  <a:srgbClr val="FF0000"/>
                </a:solidFill>
                <a:latin typeface="HG丸ｺﾞｼｯｸM-PRO" pitchFamily="50" charset="-128"/>
                <a:ea typeface="HG丸ｺﾞｼｯｸM-PRO" pitchFamily="50" charset="-128"/>
              </a:rPr>
              <a:t>自分の意見</a:t>
            </a:r>
            <a:r>
              <a:rPr lang="ja-JP" altLang="en-US" dirty="0" smtClean="0">
                <a:latin typeface="HG丸ｺﾞｼｯｸM-PRO" pitchFamily="50" charset="-128"/>
                <a:ea typeface="HG丸ｺﾞｼｯｸM-PRO" pitchFamily="50" charset="-128"/>
              </a:rPr>
              <a:t>をまとめておくことが大切</a:t>
            </a:r>
            <a:endParaRPr lang="en-US" altLang="ja-JP"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animEffect transition="in" filter="fade">
                                      <p:cBhvr>
                                        <p:cTn id="7" dur="500"/>
                                        <p:tgtEl>
                                          <p:spTgt spid="49155">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9155">
                                            <p:txEl>
                                              <p:pRg st="3" end="3"/>
                                            </p:txEl>
                                          </p:spTgt>
                                        </p:tgtEl>
                                        <p:attrNameLst>
                                          <p:attrName>style.visibility</p:attrName>
                                        </p:attrNameLst>
                                      </p:cBhvr>
                                      <p:to>
                                        <p:strVal val="visible"/>
                                      </p:to>
                                    </p:set>
                                    <p:animEffect transition="in" filter="wipe(left)">
                                      <p:cBhvr>
                                        <p:cTn id="11" dur="10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５Ｗ１Ｈ</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50180"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ja-JP" altLang="en-US" smtClean="0">
                <a:solidFill>
                  <a:srgbClr val="0070C0"/>
                </a:solidFill>
                <a:latin typeface="ＭＳ Ｐゴシック" charset="-128"/>
              </a:rPr>
              <a:t>５</a:t>
            </a:r>
            <a:r>
              <a:rPr lang="en-US" altLang="ja-JP" smtClean="0">
                <a:solidFill>
                  <a:srgbClr val="0070C0"/>
                </a:solidFill>
                <a:latin typeface="ＭＳ Ｐゴシック" charset="-128"/>
              </a:rPr>
              <a:t>W1H</a:t>
            </a:r>
            <a:endParaRPr lang="ja-JP" altLang="en-US" smtClean="0">
              <a:solidFill>
                <a:srgbClr val="0070C0"/>
              </a:solidFill>
              <a:latin typeface="ＭＳ Ｐゴシック" charset="-128"/>
            </a:endParaRPr>
          </a:p>
        </p:txBody>
      </p:sp>
      <p:sp>
        <p:nvSpPr>
          <p:cNvPr id="68611" name="Rectangle 3"/>
          <p:cNvSpPr>
            <a:spLocks noGrp="1" noChangeArrowheads="1"/>
          </p:cNvSpPr>
          <p:nvPr>
            <p:ph sz="quarter" idx="1"/>
          </p:nvPr>
        </p:nvSpPr>
        <p:spPr/>
        <p:txBody>
          <a:bodyPr/>
          <a:lstStyle/>
          <a:p>
            <a:pPr>
              <a:lnSpc>
                <a:spcPct val="80000"/>
              </a:lnSpc>
              <a:buClr>
                <a:schemeClr val="tx2"/>
              </a:buClr>
              <a:buFont typeface="Wingdings" pitchFamily="2" charset="2"/>
              <a:buChar char="u"/>
            </a:pPr>
            <a:r>
              <a:rPr lang="ja-JP" altLang="en-US" dirty="0" smtClean="0">
                <a:latin typeface="HG丸ｺﾞｼｯｸM-PRO" pitchFamily="50" charset="-128"/>
                <a:ea typeface="HG丸ｺﾞｼｯｸM-PRO" pitchFamily="50" charset="-128"/>
              </a:rPr>
              <a:t>５つの</a:t>
            </a:r>
            <a:r>
              <a:rPr lang="en-US" altLang="ja-JP" b="1" dirty="0" smtClean="0">
                <a:solidFill>
                  <a:srgbClr val="FF0000"/>
                </a:solidFill>
                <a:latin typeface="HG丸ｺﾞｼｯｸM-PRO" pitchFamily="50" charset="-128"/>
                <a:ea typeface="HG丸ｺﾞｼｯｸM-PRO" pitchFamily="50" charset="-128"/>
              </a:rPr>
              <a:t>W</a:t>
            </a:r>
          </a:p>
          <a:p>
            <a:pPr>
              <a:lnSpc>
                <a:spcPct val="80000"/>
              </a:lnSpc>
              <a:buClr>
                <a:schemeClr val="tx2"/>
              </a:buClr>
              <a:buFontTx/>
              <a:buNone/>
            </a:pPr>
            <a:r>
              <a:rPr lang="ja-JP" altLang="en-US" dirty="0" smtClean="0">
                <a:latin typeface="HG丸ｺﾞｼｯｸM-PRO" pitchFamily="50" charset="-128"/>
                <a:ea typeface="HG丸ｺﾞｼｯｸM-PRO" pitchFamily="50" charset="-128"/>
              </a:rPr>
              <a:t> 　</a:t>
            </a:r>
            <a:r>
              <a:rPr lang="en-US" altLang="ja-JP" dirty="0" smtClean="0">
                <a:solidFill>
                  <a:srgbClr val="FF0000"/>
                </a:solidFill>
                <a:latin typeface="HG丸ｺﾞｼｯｸM-PRO" pitchFamily="50" charset="-128"/>
                <a:ea typeface="HG丸ｺﾞｼｯｸM-PRO" pitchFamily="50" charset="-128"/>
              </a:rPr>
              <a:t>W</a:t>
            </a:r>
            <a:r>
              <a:rPr lang="en-US" altLang="ja-JP" dirty="0" smtClean="0">
                <a:latin typeface="HG丸ｺﾞｼｯｸM-PRO" pitchFamily="50" charset="-128"/>
                <a:ea typeface="HG丸ｺﾞｼｯｸM-PRO" pitchFamily="50" charset="-128"/>
              </a:rPr>
              <a:t>hat</a:t>
            </a:r>
            <a:r>
              <a:rPr lang="ja-JP" altLang="en-US" dirty="0" smtClean="0">
                <a:latin typeface="HG丸ｺﾞｼｯｸM-PRO" pitchFamily="50" charset="-128"/>
                <a:ea typeface="HG丸ｺﾞｼｯｸM-PRO" pitchFamily="50" charset="-128"/>
              </a:rPr>
              <a:t>　　　</a:t>
            </a:r>
            <a:endParaRPr lang="en-US" altLang="ja-JP" dirty="0" smtClean="0">
              <a:latin typeface="HG丸ｺﾞｼｯｸM-PRO" pitchFamily="50" charset="-128"/>
              <a:ea typeface="HG丸ｺﾞｼｯｸM-PRO" pitchFamily="50" charset="-128"/>
            </a:endParaRPr>
          </a:p>
          <a:p>
            <a:pPr>
              <a:lnSpc>
                <a:spcPct val="80000"/>
              </a:lnSpc>
              <a:buClr>
                <a:schemeClr val="tx2"/>
              </a:buClr>
              <a:buFontTx/>
              <a:buNone/>
            </a:pPr>
            <a:r>
              <a:rPr lang="ja-JP" altLang="en-US" dirty="0" smtClean="0">
                <a:latin typeface="HG丸ｺﾞｼｯｸM-PRO" pitchFamily="50" charset="-128"/>
                <a:ea typeface="HG丸ｺﾞｼｯｸM-PRO" pitchFamily="50" charset="-128"/>
              </a:rPr>
              <a:t> 　</a:t>
            </a:r>
            <a:r>
              <a:rPr lang="en-US" altLang="ja-JP" dirty="0" smtClean="0">
                <a:solidFill>
                  <a:srgbClr val="FF0000"/>
                </a:solidFill>
                <a:latin typeface="HG丸ｺﾞｼｯｸM-PRO" pitchFamily="50" charset="-128"/>
                <a:ea typeface="HG丸ｺﾞｼｯｸM-PRO" pitchFamily="50" charset="-128"/>
              </a:rPr>
              <a:t>W</a:t>
            </a:r>
            <a:r>
              <a:rPr lang="en-US" altLang="ja-JP" dirty="0" smtClean="0">
                <a:latin typeface="HG丸ｺﾞｼｯｸM-PRO" pitchFamily="50" charset="-128"/>
                <a:ea typeface="HG丸ｺﾞｼｯｸM-PRO" pitchFamily="50" charset="-128"/>
              </a:rPr>
              <a:t>hen</a:t>
            </a:r>
            <a:r>
              <a:rPr lang="ja-JP" altLang="en-US" dirty="0" smtClean="0">
                <a:latin typeface="HG丸ｺﾞｼｯｸM-PRO" pitchFamily="50" charset="-128"/>
                <a:ea typeface="HG丸ｺﾞｼｯｸM-PRO" pitchFamily="50" charset="-128"/>
              </a:rPr>
              <a:t>　　　</a:t>
            </a:r>
            <a:endParaRPr lang="en-US" altLang="ja-JP" dirty="0" smtClean="0">
              <a:latin typeface="HG丸ｺﾞｼｯｸM-PRO" pitchFamily="50" charset="-128"/>
              <a:ea typeface="HG丸ｺﾞｼｯｸM-PRO" pitchFamily="50" charset="-128"/>
            </a:endParaRPr>
          </a:p>
          <a:p>
            <a:pPr>
              <a:lnSpc>
                <a:spcPct val="80000"/>
              </a:lnSpc>
              <a:buClr>
                <a:schemeClr val="tx2"/>
              </a:buClr>
              <a:buFontTx/>
              <a:buNone/>
            </a:pPr>
            <a:r>
              <a:rPr lang="ja-JP" altLang="en-US" dirty="0" smtClean="0">
                <a:latin typeface="HG丸ｺﾞｼｯｸM-PRO" pitchFamily="50" charset="-128"/>
                <a:ea typeface="HG丸ｺﾞｼｯｸM-PRO" pitchFamily="50" charset="-128"/>
              </a:rPr>
              <a:t> 　</a:t>
            </a:r>
            <a:r>
              <a:rPr lang="en-US" altLang="ja-JP" dirty="0" smtClean="0">
                <a:solidFill>
                  <a:srgbClr val="FF0000"/>
                </a:solidFill>
                <a:latin typeface="HG丸ｺﾞｼｯｸM-PRO" pitchFamily="50" charset="-128"/>
                <a:ea typeface="HG丸ｺﾞｼｯｸM-PRO" pitchFamily="50" charset="-128"/>
              </a:rPr>
              <a:t>W</a:t>
            </a:r>
            <a:r>
              <a:rPr lang="en-US" altLang="ja-JP" dirty="0" smtClean="0">
                <a:latin typeface="HG丸ｺﾞｼｯｸM-PRO" pitchFamily="50" charset="-128"/>
                <a:ea typeface="HG丸ｺﾞｼｯｸM-PRO" pitchFamily="50" charset="-128"/>
              </a:rPr>
              <a:t>ho</a:t>
            </a:r>
            <a:r>
              <a:rPr lang="ja-JP" altLang="en-US" dirty="0" smtClean="0">
                <a:latin typeface="HG丸ｺﾞｼｯｸM-PRO" pitchFamily="50" charset="-128"/>
                <a:ea typeface="HG丸ｺﾞｼｯｸM-PRO" pitchFamily="50" charset="-128"/>
              </a:rPr>
              <a:t>　</a:t>
            </a:r>
            <a:endParaRPr lang="en-US" altLang="ja-JP" dirty="0" smtClean="0">
              <a:latin typeface="HG丸ｺﾞｼｯｸM-PRO" pitchFamily="50" charset="-128"/>
              <a:ea typeface="HG丸ｺﾞｼｯｸM-PRO" pitchFamily="50" charset="-128"/>
            </a:endParaRPr>
          </a:p>
          <a:p>
            <a:pPr>
              <a:lnSpc>
                <a:spcPct val="80000"/>
              </a:lnSpc>
              <a:buClr>
                <a:schemeClr val="tx2"/>
              </a:buClr>
              <a:buFontTx/>
              <a:buNone/>
            </a:pPr>
            <a:r>
              <a:rPr lang="ja-JP" altLang="en-US" dirty="0" smtClean="0">
                <a:latin typeface="HG丸ｺﾞｼｯｸM-PRO" pitchFamily="50" charset="-128"/>
                <a:ea typeface="HG丸ｺﾞｼｯｸM-PRO" pitchFamily="50" charset="-128"/>
              </a:rPr>
              <a:t> 　</a:t>
            </a:r>
            <a:r>
              <a:rPr lang="en-US" altLang="ja-JP" dirty="0" smtClean="0">
                <a:solidFill>
                  <a:srgbClr val="FF0000"/>
                </a:solidFill>
                <a:latin typeface="HG丸ｺﾞｼｯｸM-PRO" pitchFamily="50" charset="-128"/>
                <a:ea typeface="HG丸ｺﾞｼｯｸM-PRO" pitchFamily="50" charset="-128"/>
              </a:rPr>
              <a:t>W</a:t>
            </a:r>
            <a:r>
              <a:rPr lang="en-US" altLang="ja-JP" dirty="0" smtClean="0">
                <a:latin typeface="HG丸ｺﾞｼｯｸM-PRO" pitchFamily="50" charset="-128"/>
                <a:ea typeface="HG丸ｺﾞｼｯｸM-PRO" pitchFamily="50" charset="-128"/>
              </a:rPr>
              <a:t>here</a:t>
            </a:r>
            <a:r>
              <a:rPr lang="ja-JP" altLang="en-US" dirty="0" smtClean="0">
                <a:latin typeface="HG丸ｺﾞｼｯｸM-PRO" pitchFamily="50" charset="-128"/>
                <a:ea typeface="HG丸ｺﾞｼｯｸM-PRO" pitchFamily="50" charset="-128"/>
              </a:rPr>
              <a:t>　</a:t>
            </a:r>
            <a:endParaRPr lang="en-US" altLang="ja-JP" dirty="0" smtClean="0">
              <a:latin typeface="HG丸ｺﾞｼｯｸM-PRO" pitchFamily="50" charset="-128"/>
              <a:ea typeface="HG丸ｺﾞｼｯｸM-PRO" pitchFamily="50" charset="-128"/>
            </a:endParaRPr>
          </a:p>
          <a:p>
            <a:pPr>
              <a:lnSpc>
                <a:spcPct val="80000"/>
              </a:lnSpc>
              <a:buClr>
                <a:schemeClr val="tx2"/>
              </a:buClr>
              <a:buFontTx/>
              <a:buNone/>
            </a:pPr>
            <a:r>
              <a:rPr lang="ja-JP" altLang="en-US" dirty="0" smtClean="0">
                <a:latin typeface="HG丸ｺﾞｼｯｸM-PRO" pitchFamily="50" charset="-128"/>
                <a:ea typeface="HG丸ｺﾞｼｯｸM-PRO" pitchFamily="50" charset="-128"/>
              </a:rPr>
              <a:t> 　</a:t>
            </a:r>
            <a:r>
              <a:rPr lang="en-US" altLang="ja-JP" dirty="0" smtClean="0">
                <a:solidFill>
                  <a:srgbClr val="FF0000"/>
                </a:solidFill>
                <a:latin typeface="HG丸ｺﾞｼｯｸM-PRO" pitchFamily="50" charset="-128"/>
                <a:ea typeface="HG丸ｺﾞｼｯｸM-PRO" pitchFamily="50" charset="-128"/>
              </a:rPr>
              <a:t>W</a:t>
            </a:r>
            <a:r>
              <a:rPr lang="en-US" altLang="ja-JP" dirty="0" smtClean="0">
                <a:latin typeface="HG丸ｺﾞｼｯｸM-PRO" pitchFamily="50" charset="-128"/>
                <a:ea typeface="HG丸ｺﾞｼｯｸM-PRO" pitchFamily="50" charset="-128"/>
              </a:rPr>
              <a:t>hy</a:t>
            </a:r>
            <a:r>
              <a:rPr lang="ja-JP" altLang="en-US" dirty="0" smtClean="0">
                <a:latin typeface="HG丸ｺﾞｼｯｸM-PRO" pitchFamily="50" charset="-128"/>
                <a:ea typeface="HG丸ｺﾞｼｯｸM-PRO" pitchFamily="50" charset="-128"/>
              </a:rPr>
              <a:t>　　　　　　　　　　　　</a:t>
            </a:r>
            <a:endParaRPr lang="en-US" altLang="ja-JP" dirty="0" smtClean="0">
              <a:latin typeface="HG丸ｺﾞｼｯｸM-PRO" pitchFamily="50" charset="-128"/>
              <a:ea typeface="HG丸ｺﾞｼｯｸM-PRO" pitchFamily="50" charset="-128"/>
            </a:endParaRPr>
          </a:p>
          <a:p>
            <a:pPr>
              <a:lnSpc>
                <a:spcPct val="80000"/>
              </a:lnSpc>
              <a:buClr>
                <a:schemeClr val="tx2"/>
              </a:buClr>
              <a:buFont typeface="Wingdings" pitchFamily="2" charset="2"/>
              <a:buChar char="u"/>
            </a:pPr>
            <a:r>
              <a:rPr lang="ja-JP" altLang="en-US" dirty="0" smtClean="0">
                <a:latin typeface="HG丸ｺﾞｼｯｸM-PRO" pitchFamily="50" charset="-128"/>
                <a:ea typeface="HG丸ｺﾞｼｯｸM-PRO" pitchFamily="50" charset="-128"/>
              </a:rPr>
              <a:t>１つの</a:t>
            </a:r>
            <a:r>
              <a:rPr lang="en-US" altLang="ja-JP" b="1" dirty="0" smtClean="0">
                <a:solidFill>
                  <a:srgbClr val="0000FF"/>
                </a:solidFill>
                <a:latin typeface="HG丸ｺﾞｼｯｸM-PRO" pitchFamily="50" charset="-128"/>
                <a:ea typeface="HG丸ｺﾞｼｯｸM-PRO" pitchFamily="50" charset="-128"/>
              </a:rPr>
              <a:t>H</a:t>
            </a:r>
          </a:p>
          <a:p>
            <a:pPr>
              <a:lnSpc>
                <a:spcPct val="80000"/>
              </a:lnSpc>
              <a:buClr>
                <a:schemeClr val="tx2"/>
              </a:buClr>
              <a:buFontTx/>
              <a:buNone/>
            </a:pPr>
            <a:r>
              <a:rPr lang="ja-JP" altLang="en-US" dirty="0" smtClean="0">
                <a:latin typeface="HG丸ｺﾞｼｯｸM-PRO" pitchFamily="50" charset="-128"/>
                <a:ea typeface="HG丸ｺﾞｼｯｸM-PRO" pitchFamily="50" charset="-128"/>
              </a:rPr>
              <a:t> 　</a:t>
            </a:r>
            <a:r>
              <a:rPr lang="en-US" altLang="ja-JP" dirty="0" smtClean="0">
                <a:solidFill>
                  <a:srgbClr val="0000FF"/>
                </a:solidFill>
                <a:latin typeface="HG丸ｺﾞｼｯｸM-PRO" pitchFamily="50" charset="-128"/>
                <a:ea typeface="HG丸ｺﾞｼｯｸM-PRO" pitchFamily="50" charset="-128"/>
              </a:rPr>
              <a:t>H</a:t>
            </a:r>
            <a:r>
              <a:rPr lang="en-US" altLang="ja-JP" dirty="0" smtClean="0">
                <a:latin typeface="HG丸ｺﾞｼｯｸM-PRO" pitchFamily="50" charset="-128"/>
                <a:ea typeface="HG丸ｺﾞｼｯｸM-PRO" pitchFamily="50" charset="-128"/>
              </a:rPr>
              <a:t>ow</a:t>
            </a:r>
          </a:p>
          <a:p>
            <a:pPr algn="ctr">
              <a:lnSpc>
                <a:spcPct val="80000"/>
              </a:lnSpc>
              <a:buClr>
                <a:schemeClr val="tx2"/>
              </a:buClr>
              <a:buFont typeface="Wingdings" pitchFamily="2" charset="2"/>
              <a:buChar char="u"/>
            </a:pPr>
            <a:endParaRPr lang="en-US" altLang="ja-JP" dirty="0" smtClean="0">
              <a:solidFill>
                <a:srgbClr val="FFFFFF"/>
              </a:solidFill>
              <a:latin typeface="HG丸ｺﾞｼｯｸM-PRO" pitchFamily="50" charset="-128"/>
              <a:ea typeface="HG丸ｺﾞｼｯｸM-PRO" pitchFamily="50" charset="-128"/>
            </a:endParaRPr>
          </a:p>
          <a:p>
            <a:pPr algn="ctr">
              <a:lnSpc>
                <a:spcPct val="80000"/>
              </a:lnSpc>
              <a:buClr>
                <a:schemeClr val="tx2"/>
              </a:buClr>
              <a:buFontTx/>
              <a:buNone/>
            </a:pPr>
            <a:r>
              <a:rPr lang="ja-JP" altLang="en-US" dirty="0" smtClean="0">
                <a:solidFill>
                  <a:srgbClr val="000000"/>
                </a:solidFill>
                <a:latin typeface="HG丸ｺﾞｼｯｸM-PRO" pitchFamily="50" charset="-128"/>
                <a:ea typeface="HG丸ｺﾞｼｯｸM-PRO" pitchFamily="50" charset="-128"/>
              </a:rPr>
              <a:t> ５つの</a:t>
            </a:r>
            <a:r>
              <a:rPr lang="en-US" altLang="ja-JP" b="1" dirty="0" smtClean="0">
                <a:solidFill>
                  <a:srgbClr val="FF0000"/>
                </a:solidFill>
                <a:latin typeface="HG丸ｺﾞｼｯｸM-PRO" pitchFamily="50" charset="-128"/>
                <a:ea typeface="HG丸ｺﾞｼｯｸM-PRO" pitchFamily="50" charset="-128"/>
              </a:rPr>
              <a:t>W</a:t>
            </a:r>
            <a:r>
              <a:rPr lang="ja-JP" altLang="en-US" dirty="0" smtClean="0">
                <a:solidFill>
                  <a:srgbClr val="000000"/>
                </a:solidFill>
                <a:latin typeface="HG丸ｺﾞｼｯｸM-PRO" pitchFamily="50" charset="-128"/>
                <a:ea typeface="HG丸ｺﾞｼｯｸM-PRO" pitchFamily="50" charset="-128"/>
              </a:rPr>
              <a:t>と１つの</a:t>
            </a:r>
            <a:r>
              <a:rPr lang="en-US" altLang="ja-JP" b="1" dirty="0" smtClean="0">
                <a:solidFill>
                  <a:srgbClr val="0000FF"/>
                </a:solidFill>
                <a:latin typeface="HG丸ｺﾞｼｯｸM-PRO" pitchFamily="50" charset="-128"/>
                <a:ea typeface="HG丸ｺﾞｼｯｸM-PRO" pitchFamily="50" charset="-128"/>
              </a:rPr>
              <a:t>H</a:t>
            </a:r>
            <a:r>
              <a:rPr lang="ja-JP" altLang="en-US" dirty="0" smtClean="0">
                <a:solidFill>
                  <a:srgbClr val="000000"/>
                </a:solidFill>
                <a:latin typeface="HG丸ｺﾞｼｯｸM-PRO" pitchFamily="50" charset="-128"/>
                <a:ea typeface="HG丸ｺﾞｼｯｸM-PRO" pitchFamily="50" charset="-128"/>
              </a:rPr>
              <a:t>を合わせて・・・</a:t>
            </a:r>
            <a:endParaRPr lang="en-US" altLang="ja-JP" dirty="0" smtClean="0">
              <a:solidFill>
                <a:srgbClr val="000000"/>
              </a:solidFill>
              <a:latin typeface="HG丸ｺﾞｼｯｸM-PRO" pitchFamily="50" charset="-128"/>
              <a:ea typeface="HG丸ｺﾞｼｯｸM-PRO" pitchFamily="50" charset="-128"/>
            </a:endParaRPr>
          </a:p>
        </p:txBody>
      </p:sp>
      <p:sp>
        <p:nvSpPr>
          <p:cNvPr id="73732" name="右中かっこ 5"/>
          <p:cNvSpPr>
            <a:spLocks/>
          </p:cNvSpPr>
          <p:nvPr/>
        </p:nvSpPr>
        <p:spPr bwMode="auto">
          <a:xfrm>
            <a:off x="3276600" y="1844675"/>
            <a:ext cx="1008063" cy="3024188"/>
          </a:xfrm>
          <a:prstGeom prst="rightBrace">
            <a:avLst>
              <a:gd name="adj1" fmla="val 8333"/>
              <a:gd name="adj2" fmla="val 50000"/>
            </a:avLst>
          </a:prstGeom>
          <a:noFill/>
          <a:ln w="9525" algn="ctr">
            <a:solidFill>
              <a:schemeClr val="tx1"/>
            </a:solidFill>
            <a:miter lim="800000"/>
            <a:headEnd/>
            <a:tailEnd/>
          </a:ln>
        </p:spPr>
        <p:txBody>
          <a:bodyPr wrap="none"/>
          <a:lstStyle/>
          <a:p>
            <a:endParaRPr lang="ja-JP" altLang="en-US"/>
          </a:p>
        </p:txBody>
      </p:sp>
      <p:sp>
        <p:nvSpPr>
          <p:cNvPr id="73733" name="テキスト ボックス 6"/>
          <p:cNvSpPr txBox="1">
            <a:spLocks noChangeArrowheads="1"/>
          </p:cNvSpPr>
          <p:nvPr/>
        </p:nvSpPr>
        <p:spPr bwMode="auto">
          <a:xfrm>
            <a:off x="4284663" y="2781300"/>
            <a:ext cx="4608512" cy="1016000"/>
          </a:xfrm>
          <a:prstGeom prst="rect">
            <a:avLst/>
          </a:prstGeom>
          <a:noFill/>
          <a:ln w="9525">
            <a:noFill/>
            <a:miter lim="800000"/>
            <a:headEnd/>
            <a:tailEnd/>
          </a:ln>
        </p:spPr>
        <p:txBody>
          <a:bodyPr>
            <a:spAutoFit/>
          </a:bodyPr>
          <a:lstStyle/>
          <a:p>
            <a:r>
              <a:rPr lang="ja-JP" altLang="en-US" sz="6000" b="1">
                <a:latin typeface="HG丸ｺﾞｼｯｸM-PRO" pitchFamily="50" charset="-128"/>
                <a:ea typeface="HG丸ｺﾞｼｯｸM-PRO" pitchFamily="50" charset="-128"/>
              </a:rPr>
              <a:t>５</a:t>
            </a:r>
            <a:r>
              <a:rPr lang="en-US" altLang="ja-JP" sz="6000" b="1">
                <a:solidFill>
                  <a:srgbClr val="FF0000"/>
                </a:solidFill>
                <a:latin typeface="HG丸ｺﾞｼｯｸM-PRO" pitchFamily="50" charset="-128"/>
                <a:ea typeface="HG丸ｺﾞｼｯｸM-PRO" pitchFamily="50" charset="-128"/>
              </a:rPr>
              <a:t>W</a:t>
            </a:r>
            <a:r>
              <a:rPr lang="ja-JP" altLang="en-US" sz="6000" b="1">
                <a:latin typeface="HG丸ｺﾞｼｯｸM-PRO" pitchFamily="50" charset="-128"/>
                <a:ea typeface="HG丸ｺﾞｼｯｸM-PRO" pitchFamily="50" charset="-128"/>
              </a:rPr>
              <a:t>１</a:t>
            </a:r>
            <a:r>
              <a:rPr lang="en-US" altLang="ja-JP" sz="6000" b="1">
                <a:solidFill>
                  <a:srgbClr val="0000FF"/>
                </a:solidFill>
                <a:latin typeface="HG丸ｺﾞｼｯｸM-PRO" pitchFamily="50" charset="-128"/>
                <a:ea typeface="HG丸ｺﾞｼｯｸM-PRO" pitchFamily="50" charset="-128"/>
              </a:rPr>
              <a:t>H</a:t>
            </a:r>
            <a:r>
              <a:rPr lang="ja-JP" altLang="en-US" sz="4000">
                <a:latin typeface="HG丸ｺﾞｼｯｸM-PRO" pitchFamily="50" charset="-128"/>
                <a:ea typeface="HG丸ｺﾞｼｯｸM-PRO" pitchFamily="50" charset="-128"/>
              </a:rPr>
              <a:t>という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left)">
                                      <p:cBhvr>
                                        <p:cTn id="7" dur="500"/>
                                        <p:tgtEl>
                                          <p:spTgt spid="6861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fade">
                                      <p:cBhvr>
                                        <p:cTn id="11" dur="500"/>
                                        <p:tgtEl>
                                          <p:spTgt spid="68611">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68611">
                                            <p:txEl>
                                              <p:pRg st="2" end="2"/>
                                            </p:txEl>
                                          </p:spTgt>
                                        </p:tgtEl>
                                        <p:attrNameLst>
                                          <p:attrName>style.visibility</p:attrName>
                                        </p:attrNameLst>
                                      </p:cBhvr>
                                      <p:to>
                                        <p:strVal val="visible"/>
                                      </p:to>
                                    </p:set>
                                    <p:animEffect transition="in" filter="fade">
                                      <p:cBhvr>
                                        <p:cTn id="14" dur="500"/>
                                        <p:tgtEl>
                                          <p:spTgt spid="68611">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fade">
                                      <p:cBhvr>
                                        <p:cTn id="17" dur="500"/>
                                        <p:tgtEl>
                                          <p:spTgt spid="68611">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8611">
                                            <p:txEl>
                                              <p:pRg st="4" end="4"/>
                                            </p:txEl>
                                          </p:spTgt>
                                        </p:tgtEl>
                                        <p:attrNameLst>
                                          <p:attrName>style.visibility</p:attrName>
                                        </p:attrNameLst>
                                      </p:cBhvr>
                                      <p:to>
                                        <p:strVal val="visible"/>
                                      </p:to>
                                    </p:set>
                                    <p:animEffect transition="in" filter="fade">
                                      <p:cBhvr>
                                        <p:cTn id="20" dur="500"/>
                                        <p:tgtEl>
                                          <p:spTgt spid="68611">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8611">
                                            <p:txEl>
                                              <p:pRg st="5" end="5"/>
                                            </p:txEl>
                                          </p:spTgt>
                                        </p:tgtEl>
                                        <p:attrNameLst>
                                          <p:attrName>style.visibility</p:attrName>
                                        </p:attrNameLst>
                                      </p:cBhvr>
                                      <p:to>
                                        <p:strVal val="visible"/>
                                      </p:to>
                                    </p:set>
                                    <p:animEffect transition="in" filter="fade">
                                      <p:cBhvr>
                                        <p:cTn id="23" dur="500"/>
                                        <p:tgtEl>
                                          <p:spTgt spid="686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68611">
                                            <p:txEl>
                                              <p:pRg st="6" end="6"/>
                                            </p:txEl>
                                          </p:spTgt>
                                        </p:tgtEl>
                                        <p:attrNameLst>
                                          <p:attrName>style.visibility</p:attrName>
                                        </p:attrNameLst>
                                      </p:cBhvr>
                                      <p:to>
                                        <p:strVal val="visible"/>
                                      </p:to>
                                    </p:set>
                                    <p:animEffect transition="in" filter="wipe(left)">
                                      <p:cBhvr>
                                        <p:cTn id="28" dur="500"/>
                                        <p:tgtEl>
                                          <p:spTgt spid="68611">
                                            <p:txEl>
                                              <p:pRg st="6" end="6"/>
                                            </p:txEl>
                                          </p:spTgt>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68611">
                                            <p:txEl>
                                              <p:pRg st="7" end="7"/>
                                            </p:txEl>
                                          </p:spTgt>
                                        </p:tgtEl>
                                        <p:attrNameLst>
                                          <p:attrName>style.visibility</p:attrName>
                                        </p:attrNameLst>
                                      </p:cBhvr>
                                      <p:to>
                                        <p:strVal val="visible"/>
                                      </p:to>
                                    </p:set>
                                    <p:animEffect transition="in" filter="fade">
                                      <p:cBhvr>
                                        <p:cTn id="32" dur="500"/>
                                        <p:tgtEl>
                                          <p:spTgt spid="686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8611">
                                            <p:txEl>
                                              <p:pRg st="9" end="9"/>
                                            </p:txEl>
                                          </p:spTgt>
                                        </p:tgtEl>
                                        <p:attrNameLst>
                                          <p:attrName>style.visibility</p:attrName>
                                        </p:attrNameLst>
                                      </p:cBhvr>
                                      <p:to>
                                        <p:strVal val="visible"/>
                                      </p:to>
                                    </p:set>
                                    <p:animEffect transition="in" filter="wipe(left)">
                                      <p:cBhvr>
                                        <p:cTn id="37" dur="500"/>
                                        <p:tgtEl>
                                          <p:spTgt spid="68611">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3732"/>
                                        </p:tgtEl>
                                        <p:attrNameLst>
                                          <p:attrName>style.visibility</p:attrName>
                                        </p:attrNameLst>
                                      </p:cBhvr>
                                      <p:to>
                                        <p:strVal val="visible"/>
                                      </p:to>
                                    </p:set>
                                    <p:animEffect transition="in" filter="fade">
                                      <p:cBhvr>
                                        <p:cTn id="40" dur="500"/>
                                        <p:tgtEl>
                                          <p:spTgt spid="7373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73733">
                                            <p:txEl>
                                              <p:pRg st="0" end="0"/>
                                            </p:txEl>
                                          </p:spTgt>
                                        </p:tgtEl>
                                        <p:attrNameLst>
                                          <p:attrName>style.visibility</p:attrName>
                                        </p:attrNameLst>
                                      </p:cBhvr>
                                      <p:to>
                                        <p:strVal val="visible"/>
                                      </p:to>
                                    </p:set>
                                    <p:animEffect transition="in" filter="wipe(left)">
                                      <p:cBhvr>
                                        <p:cTn id="45" dur="1000"/>
                                        <p:tgtEl>
                                          <p:spTgt spid="737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ja-JP" altLang="en-US" smtClean="0">
                <a:solidFill>
                  <a:srgbClr val="0070C0"/>
                </a:solidFill>
                <a:latin typeface="ＭＳ Ｐゴシック" charset="-128"/>
              </a:rPr>
              <a:t>５</a:t>
            </a:r>
            <a:r>
              <a:rPr lang="en-US" altLang="ja-JP" smtClean="0">
                <a:solidFill>
                  <a:srgbClr val="0070C0"/>
                </a:solidFill>
                <a:latin typeface="ＭＳ Ｐゴシック" charset="-128"/>
              </a:rPr>
              <a:t>W1H</a:t>
            </a:r>
            <a:endParaRPr lang="ja-JP" altLang="en-US" smtClean="0">
              <a:solidFill>
                <a:srgbClr val="0070C0"/>
              </a:solidFill>
              <a:latin typeface="ＭＳ Ｐゴシック" charset="-128"/>
            </a:endParaRPr>
          </a:p>
        </p:txBody>
      </p:sp>
      <p:sp>
        <p:nvSpPr>
          <p:cNvPr id="52227" name="Rectangle 3"/>
          <p:cNvSpPr>
            <a:spLocks noGrp="1" noChangeArrowheads="1"/>
          </p:cNvSpPr>
          <p:nvPr>
            <p:ph sz="quarter" idx="1"/>
          </p:nvPr>
        </p:nvSpPr>
        <p:spPr/>
        <p:txBody>
          <a:bodyPr/>
          <a:lstStyle/>
          <a:p>
            <a:pPr>
              <a:lnSpc>
                <a:spcPts val="5000"/>
              </a:lnSpc>
              <a:buClr>
                <a:schemeClr val="tx2"/>
              </a:buClr>
              <a:buFont typeface="Wingdings" pitchFamily="2" charset="2"/>
              <a:buChar char="Ø"/>
            </a:pPr>
            <a:r>
              <a:rPr lang="en-US" altLang="ja-JP" smtClean="0">
                <a:latin typeface="HG丸ｺﾞｼｯｸM-PRO" pitchFamily="50" charset="-128"/>
                <a:ea typeface="HG丸ｺﾞｼｯｸM-PRO" pitchFamily="50" charset="-128"/>
              </a:rPr>
              <a:t>What</a:t>
            </a:r>
          </a:p>
          <a:p>
            <a:pPr>
              <a:lnSpc>
                <a:spcPts val="5000"/>
              </a:lnSpc>
              <a:buClr>
                <a:schemeClr val="tx2"/>
              </a:buClr>
              <a:buFont typeface="Wingdings" pitchFamily="2" charset="2"/>
              <a:buChar char="Ø"/>
            </a:pPr>
            <a:r>
              <a:rPr lang="en-US" altLang="ja-JP" smtClean="0">
                <a:latin typeface="HG丸ｺﾞｼｯｸM-PRO" pitchFamily="50" charset="-128"/>
                <a:ea typeface="HG丸ｺﾞｼｯｸM-PRO" pitchFamily="50" charset="-128"/>
              </a:rPr>
              <a:t>When</a:t>
            </a:r>
          </a:p>
          <a:p>
            <a:pPr>
              <a:lnSpc>
                <a:spcPts val="5000"/>
              </a:lnSpc>
              <a:buClr>
                <a:schemeClr val="tx2"/>
              </a:buClr>
              <a:buFont typeface="Wingdings" pitchFamily="2" charset="2"/>
              <a:buChar char="Ø"/>
            </a:pPr>
            <a:r>
              <a:rPr lang="en-US" altLang="ja-JP" smtClean="0">
                <a:latin typeface="HG丸ｺﾞｼｯｸM-PRO" pitchFamily="50" charset="-128"/>
                <a:ea typeface="HG丸ｺﾞｼｯｸM-PRO" pitchFamily="50" charset="-128"/>
              </a:rPr>
              <a:t>Who</a:t>
            </a:r>
          </a:p>
          <a:p>
            <a:pPr>
              <a:lnSpc>
                <a:spcPts val="5000"/>
              </a:lnSpc>
              <a:buClr>
                <a:schemeClr val="tx2"/>
              </a:buClr>
              <a:buFont typeface="Wingdings" pitchFamily="2" charset="2"/>
              <a:buChar char="Ø"/>
            </a:pPr>
            <a:r>
              <a:rPr lang="en-US" altLang="ja-JP" smtClean="0">
                <a:latin typeface="HG丸ｺﾞｼｯｸM-PRO" pitchFamily="50" charset="-128"/>
                <a:ea typeface="HG丸ｺﾞｼｯｸM-PRO" pitchFamily="50" charset="-128"/>
              </a:rPr>
              <a:t>Where</a:t>
            </a:r>
          </a:p>
          <a:p>
            <a:pPr>
              <a:lnSpc>
                <a:spcPts val="5000"/>
              </a:lnSpc>
              <a:buClr>
                <a:schemeClr val="tx2"/>
              </a:buClr>
              <a:buFont typeface="Wingdings" pitchFamily="2" charset="2"/>
              <a:buChar char="Ø"/>
            </a:pPr>
            <a:r>
              <a:rPr lang="en-US" altLang="ja-JP" smtClean="0">
                <a:latin typeface="HG丸ｺﾞｼｯｸM-PRO" pitchFamily="50" charset="-128"/>
                <a:ea typeface="HG丸ｺﾞｼｯｸM-PRO" pitchFamily="50" charset="-128"/>
              </a:rPr>
              <a:t>Why</a:t>
            </a:r>
          </a:p>
          <a:p>
            <a:pPr>
              <a:lnSpc>
                <a:spcPts val="5000"/>
              </a:lnSpc>
              <a:buClr>
                <a:schemeClr val="tx2"/>
              </a:buClr>
              <a:buFont typeface="Wingdings" pitchFamily="2" charset="2"/>
              <a:buChar char="Ø"/>
            </a:pPr>
            <a:r>
              <a:rPr lang="en-US" altLang="ja-JP" smtClean="0">
                <a:latin typeface="HG丸ｺﾞｼｯｸM-PRO" pitchFamily="50" charset="-128"/>
                <a:ea typeface="HG丸ｺﾞｼｯｸM-PRO" pitchFamily="50" charset="-128"/>
              </a:rPr>
              <a:t>How</a:t>
            </a:r>
            <a:endParaRPr lang="ja-JP" altLang="en-US" smtClean="0">
              <a:latin typeface="HG丸ｺﾞｼｯｸM-PRO" pitchFamily="50" charset="-128"/>
              <a:ea typeface="HG丸ｺﾞｼｯｸM-PRO" pitchFamily="50" charset="-128"/>
            </a:endParaRPr>
          </a:p>
        </p:txBody>
      </p:sp>
      <p:sp>
        <p:nvSpPr>
          <p:cNvPr id="4" name="Rectangle 3"/>
          <p:cNvSpPr txBox="1">
            <a:spLocks noChangeArrowheads="1"/>
          </p:cNvSpPr>
          <p:nvPr/>
        </p:nvSpPr>
        <p:spPr bwMode="auto">
          <a:xfrm>
            <a:off x="2771775" y="1700213"/>
            <a:ext cx="5761038" cy="4314825"/>
          </a:xfrm>
          <a:prstGeom prst="rect">
            <a:avLst/>
          </a:prstGeom>
          <a:noFill/>
          <a:ln>
            <a:noFill/>
          </a:ln>
          <a:effectLst/>
          <a:extLst>
            <a:ext uri="{909E8E84-426E-40DD-AFC4-6F175D3DCCD1}"/>
            <a:ext uri="{91240B29-F687-4F45-9708-019B960494DF}"/>
            <a:ext uri="{AF507438-7753-43E0-B8FC-AC1667EBCBE1}"/>
          </a:extLst>
        </p:spPr>
        <p:txBody>
          <a:bodyPr/>
          <a:lstStyle/>
          <a:p>
            <a:pPr marL="342900" indent="-342900">
              <a:lnSpc>
                <a:spcPts val="5000"/>
              </a:lnSpc>
              <a:spcBef>
                <a:spcPct val="20000"/>
              </a:spcBef>
              <a:buClr>
                <a:srgbClr val="00B050"/>
              </a:buClr>
            </a:pPr>
            <a:r>
              <a:rPr lang="ja-JP" altLang="en-US" sz="3200" b="1">
                <a:solidFill>
                  <a:srgbClr val="FF0000"/>
                </a:solidFill>
                <a:latin typeface="HG丸ｺﾞｼｯｸM-PRO" pitchFamily="50" charset="-128"/>
                <a:ea typeface="HG丸ｺﾞｼｯｸM-PRO" pitchFamily="50" charset="-128"/>
              </a:rPr>
              <a:t>・・・　何を（対象）</a:t>
            </a:r>
            <a:endParaRPr lang="en-US" altLang="ja-JP" sz="3200" b="1">
              <a:solidFill>
                <a:srgbClr val="FF0000"/>
              </a:solidFill>
              <a:latin typeface="HG丸ｺﾞｼｯｸM-PRO" pitchFamily="50" charset="-128"/>
              <a:ea typeface="HG丸ｺﾞｼｯｸM-PRO" pitchFamily="50" charset="-128"/>
            </a:endParaRPr>
          </a:p>
          <a:p>
            <a:pPr marL="342900" indent="-342900">
              <a:lnSpc>
                <a:spcPts val="5000"/>
              </a:lnSpc>
              <a:spcBef>
                <a:spcPct val="20000"/>
              </a:spcBef>
              <a:buClr>
                <a:srgbClr val="00B050"/>
              </a:buClr>
            </a:pPr>
            <a:r>
              <a:rPr lang="ja-JP" altLang="en-US" sz="3200" b="1">
                <a:solidFill>
                  <a:srgbClr val="FF0000"/>
                </a:solidFill>
                <a:latin typeface="HG丸ｺﾞｼｯｸM-PRO" pitchFamily="50" charset="-128"/>
                <a:ea typeface="HG丸ｺﾞｼｯｸM-PRO" pitchFamily="50" charset="-128"/>
              </a:rPr>
              <a:t>・・・　いつ（日時）</a:t>
            </a:r>
            <a:endParaRPr lang="en-US" altLang="ja-JP" sz="3200" b="1">
              <a:solidFill>
                <a:srgbClr val="FF0000"/>
              </a:solidFill>
              <a:latin typeface="HG丸ｺﾞｼｯｸM-PRO" pitchFamily="50" charset="-128"/>
              <a:ea typeface="HG丸ｺﾞｼｯｸM-PRO" pitchFamily="50" charset="-128"/>
            </a:endParaRPr>
          </a:p>
          <a:p>
            <a:pPr marL="342900" indent="-342900">
              <a:lnSpc>
                <a:spcPts val="5000"/>
              </a:lnSpc>
              <a:spcBef>
                <a:spcPct val="20000"/>
              </a:spcBef>
              <a:buClr>
                <a:srgbClr val="00B050"/>
              </a:buClr>
            </a:pPr>
            <a:r>
              <a:rPr lang="ja-JP" altLang="en-US" sz="3200" b="1">
                <a:solidFill>
                  <a:srgbClr val="FF0000"/>
                </a:solidFill>
                <a:latin typeface="HG丸ｺﾞｼｯｸM-PRO" pitchFamily="50" charset="-128"/>
                <a:ea typeface="HG丸ｺﾞｼｯｸM-PRO" pitchFamily="50" charset="-128"/>
              </a:rPr>
              <a:t>・・・　誰が（人）</a:t>
            </a:r>
            <a:endParaRPr lang="en-US" altLang="ja-JP" sz="3200" b="1">
              <a:solidFill>
                <a:srgbClr val="FF0000"/>
              </a:solidFill>
              <a:latin typeface="HG丸ｺﾞｼｯｸM-PRO" pitchFamily="50" charset="-128"/>
              <a:ea typeface="HG丸ｺﾞｼｯｸM-PRO" pitchFamily="50" charset="-128"/>
            </a:endParaRPr>
          </a:p>
          <a:p>
            <a:pPr marL="342900" indent="-342900">
              <a:lnSpc>
                <a:spcPts val="5000"/>
              </a:lnSpc>
              <a:spcBef>
                <a:spcPct val="20000"/>
              </a:spcBef>
              <a:buClr>
                <a:srgbClr val="00B050"/>
              </a:buClr>
            </a:pPr>
            <a:r>
              <a:rPr lang="ja-JP" altLang="en-US" sz="3200" b="1">
                <a:solidFill>
                  <a:srgbClr val="FF0000"/>
                </a:solidFill>
                <a:latin typeface="HG丸ｺﾞｼｯｸM-PRO" pitchFamily="50" charset="-128"/>
                <a:ea typeface="HG丸ｺﾞｼｯｸM-PRO" pitchFamily="50" charset="-128"/>
              </a:rPr>
              <a:t>・・・　どこで（場所）</a:t>
            </a:r>
            <a:endParaRPr lang="en-US" altLang="ja-JP" sz="3200" b="1">
              <a:solidFill>
                <a:srgbClr val="FF0000"/>
              </a:solidFill>
              <a:latin typeface="HG丸ｺﾞｼｯｸM-PRO" pitchFamily="50" charset="-128"/>
              <a:ea typeface="HG丸ｺﾞｼｯｸM-PRO" pitchFamily="50" charset="-128"/>
            </a:endParaRPr>
          </a:p>
          <a:p>
            <a:pPr marL="342900" indent="-342900">
              <a:lnSpc>
                <a:spcPts val="5000"/>
              </a:lnSpc>
              <a:spcBef>
                <a:spcPct val="20000"/>
              </a:spcBef>
              <a:buClr>
                <a:srgbClr val="00B050"/>
              </a:buClr>
            </a:pPr>
            <a:r>
              <a:rPr lang="ja-JP" altLang="en-US" sz="3200" b="1">
                <a:solidFill>
                  <a:srgbClr val="FF0000"/>
                </a:solidFill>
                <a:latin typeface="HG丸ｺﾞｼｯｸM-PRO" pitchFamily="50" charset="-128"/>
                <a:ea typeface="HG丸ｺﾞｼｯｸM-PRO" pitchFamily="50" charset="-128"/>
              </a:rPr>
              <a:t>・・・　なぜ（目的）</a:t>
            </a:r>
            <a:endParaRPr lang="en-US" altLang="ja-JP" sz="3200" b="1">
              <a:solidFill>
                <a:srgbClr val="FF0000"/>
              </a:solidFill>
              <a:latin typeface="HG丸ｺﾞｼｯｸM-PRO" pitchFamily="50" charset="-128"/>
              <a:ea typeface="HG丸ｺﾞｼｯｸM-PRO" pitchFamily="50" charset="-128"/>
            </a:endParaRPr>
          </a:p>
          <a:p>
            <a:pPr marL="342900" indent="-342900">
              <a:lnSpc>
                <a:spcPts val="5000"/>
              </a:lnSpc>
              <a:spcBef>
                <a:spcPct val="20000"/>
              </a:spcBef>
              <a:buClr>
                <a:srgbClr val="00B050"/>
              </a:buClr>
            </a:pPr>
            <a:r>
              <a:rPr lang="ja-JP" altLang="en-US" sz="3200" b="1">
                <a:solidFill>
                  <a:srgbClr val="FF0000"/>
                </a:solidFill>
                <a:latin typeface="HG丸ｺﾞｼｯｸM-PRO" pitchFamily="50" charset="-128"/>
                <a:ea typeface="HG丸ｺﾞｼｯｸM-PRO" pitchFamily="50" charset="-128"/>
              </a:rPr>
              <a:t>・・・　どのように（方法）</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三現主義・５ゲン主義</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53252"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タイトル 1"/>
          <p:cNvSpPr>
            <a:spLocks noGrp="1"/>
          </p:cNvSpPr>
          <p:nvPr>
            <p:ph type="title"/>
          </p:nvPr>
        </p:nvSpPr>
        <p:spPr/>
        <p:txBody>
          <a:bodyPr/>
          <a:lstStyle/>
          <a:p>
            <a:r>
              <a:rPr lang="ja-JP" altLang="en-US" smtClean="0">
                <a:solidFill>
                  <a:srgbClr val="0070C0"/>
                </a:solidFill>
                <a:latin typeface="ＭＳ Ｐゴシック" charset="-128"/>
              </a:rPr>
              <a:t>三現主義</a:t>
            </a:r>
          </a:p>
        </p:txBody>
      </p:sp>
      <p:sp>
        <p:nvSpPr>
          <p:cNvPr id="54275" name="コンテンツ プレースホルダ 2"/>
          <p:cNvSpPr>
            <a:spLocks noGrp="1"/>
          </p:cNvSpPr>
          <p:nvPr>
            <p:ph sz="quarter" idx="1"/>
          </p:nvPr>
        </p:nvSpPr>
        <p:spPr>
          <a:xfrm>
            <a:off x="1066800" y="1676400"/>
            <a:ext cx="7720013" cy="4252913"/>
          </a:xfrm>
        </p:spPr>
        <p:txBody>
          <a:bodyPr/>
          <a:lstStyle/>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現場</a:t>
            </a:r>
          </a:p>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現物</a:t>
            </a:r>
          </a:p>
          <a:p>
            <a:pPr>
              <a:buClr>
                <a:schemeClr val="tx2"/>
              </a:buClr>
              <a:buFont typeface="Wingdings" pitchFamily="2" charset="2"/>
              <a:buChar char="l"/>
            </a:pPr>
            <a:r>
              <a:rPr lang="ja-JP" altLang="en-US" dirty="0" smtClean="0">
                <a:solidFill>
                  <a:srgbClr val="FF0000"/>
                </a:solidFill>
                <a:latin typeface="HG丸ｺﾞｼｯｸM-PRO" pitchFamily="50" charset="-128"/>
                <a:ea typeface="HG丸ｺﾞｼｯｸM-PRO" pitchFamily="50" charset="-128"/>
              </a:rPr>
              <a:t>現実</a:t>
            </a:r>
            <a:endParaRPr lang="en-US" altLang="ja-JP" dirty="0" smtClean="0">
              <a:solidFill>
                <a:srgbClr val="FF0000"/>
              </a:solidFill>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None/>
            </a:pPr>
            <a:r>
              <a:rPr lang="en-US" altLang="ja-JP" dirty="0" smtClean="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物事の本質を捉え，より正しい判断をするために必要な考え方</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Tx/>
              <a:buNone/>
            </a:pPr>
            <a:endParaRPr lang="en-US" altLang="ja-JP" dirty="0" smtClean="0">
              <a:latin typeface="HG丸ｺﾞｼｯｸM-PRO" pitchFamily="50" charset="-128"/>
              <a:ea typeface="HG丸ｺﾞｼｯｸM-PRO" pitchFamily="50" charset="-128"/>
            </a:endParaRPr>
          </a:p>
        </p:txBody>
      </p:sp>
      <p:sp>
        <p:nvSpPr>
          <p:cNvPr id="73732" name="右中かっこ 5"/>
          <p:cNvSpPr>
            <a:spLocks/>
          </p:cNvSpPr>
          <p:nvPr/>
        </p:nvSpPr>
        <p:spPr bwMode="auto">
          <a:xfrm>
            <a:off x="2484438" y="1844675"/>
            <a:ext cx="647700" cy="1439863"/>
          </a:xfrm>
          <a:prstGeom prst="rightBrace">
            <a:avLst>
              <a:gd name="adj1" fmla="val 6175"/>
              <a:gd name="adj2" fmla="val 50000"/>
            </a:avLst>
          </a:prstGeom>
          <a:noFill/>
          <a:ln w="9525" algn="ctr">
            <a:solidFill>
              <a:schemeClr val="tx1"/>
            </a:solidFill>
            <a:miter lim="800000"/>
            <a:headEnd/>
            <a:tailEnd/>
          </a:ln>
        </p:spPr>
        <p:txBody>
          <a:bodyPr wrap="none"/>
          <a:lstStyle/>
          <a:p>
            <a:endParaRPr lang="ja-JP" altLang="en-US"/>
          </a:p>
        </p:txBody>
      </p:sp>
      <p:sp>
        <p:nvSpPr>
          <p:cNvPr id="73733" name="テキスト ボックス 6"/>
          <p:cNvSpPr txBox="1">
            <a:spLocks noChangeArrowheads="1"/>
          </p:cNvSpPr>
          <p:nvPr/>
        </p:nvSpPr>
        <p:spPr bwMode="auto">
          <a:xfrm>
            <a:off x="3276600" y="2062163"/>
            <a:ext cx="4608513" cy="914400"/>
          </a:xfrm>
          <a:prstGeom prst="rect">
            <a:avLst/>
          </a:prstGeom>
          <a:noFill/>
          <a:ln w="9525">
            <a:noFill/>
            <a:miter lim="800000"/>
            <a:headEnd/>
            <a:tailEnd/>
          </a:ln>
        </p:spPr>
        <p:txBody>
          <a:bodyPr>
            <a:spAutoFit/>
          </a:bodyPr>
          <a:lstStyle/>
          <a:p>
            <a:r>
              <a:rPr lang="ja-JP" altLang="en-US" sz="5400" dirty="0">
                <a:solidFill>
                  <a:srgbClr val="FF0000"/>
                </a:solidFill>
                <a:latin typeface="HG丸ｺﾞｼｯｸM-PRO" pitchFamily="50" charset="-128"/>
                <a:ea typeface="HG丸ｺﾞｼｯｸM-PRO" pitchFamily="50" charset="-128"/>
              </a:rPr>
              <a:t>三現主義</a:t>
            </a:r>
            <a:r>
              <a:rPr lang="ja-JP" altLang="en-US" sz="4000" dirty="0">
                <a:latin typeface="HG丸ｺﾞｼｯｸM-PRO" pitchFamily="50" charset="-128"/>
                <a:ea typeface="HG丸ｺﾞｼｯｸM-PRO" pitchFamily="50" charset="-128"/>
              </a:rPr>
              <a:t>という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500"/>
                                        <p:tgtEl>
                                          <p:spTgt spid="5427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animEffect transition="in" filter="fade">
                                      <p:cBhvr>
                                        <p:cTn id="11" dur="500"/>
                                        <p:tgtEl>
                                          <p:spTgt spid="5427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animEffect transition="in" filter="fade">
                                      <p:cBhvr>
                                        <p:cTn id="15" dur="500"/>
                                        <p:tgtEl>
                                          <p:spTgt spid="54275">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3732"/>
                                        </p:tgtEl>
                                        <p:attrNameLst>
                                          <p:attrName>style.visibility</p:attrName>
                                        </p:attrNameLst>
                                      </p:cBhvr>
                                      <p:to>
                                        <p:strVal val="visible"/>
                                      </p:to>
                                    </p:set>
                                    <p:animEffect transition="in" filter="fade">
                                      <p:cBhvr>
                                        <p:cTn id="19" dur="500"/>
                                        <p:tgtEl>
                                          <p:spTgt spid="7373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73733">
                                            <p:txEl>
                                              <p:pRg st="0" end="0"/>
                                            </p:txEl>
                                          </p:spTgt>
                                        </p:tgtEl>
                                        <p:attrNameLst>
                                          <p:attrName>style.visibility</p:attrName>
                                        </p:attrNameLst>
                                      </p:cBhvr>
                                      <p:to>
                                        <p:strVal val="visible"/>
                                      </p:to>
                                    </p:set>
                                    <p:animEffect transition="in" filter="wipe(left)">
                                      <p:cBhvr>
                                        <p:cTn id="24" dur="1000"/>
                                        <p:tgtEl>
                                          <p:spTgt spid="7373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4275">
                                            <p:txEl>
                                              <p:pRg st="4" end="4"/>
                                            </p:txEl>
                                          </p:spTgt>
                                        </p:tgtEl>
                                        <p:attrNameLst>
                                          <p:attrName>style.visibility</p:attrName>
                                        </p:attrNameLst>
                                      </p:cBhvr>
                                      <p:to>
                                        <p:strVal val="visible"/>
                                      </p:to>
                                    </p:set>
                                    <p:animEffect transition="in" filter="wipe(left)">
                                      <p:cBhvr>
                                        <p:cTn id="29" dur="10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p:txBody>
          <a:bodyPr/>
          <a:lstStyle/>
          <a:p>
            <a:r>
              <a:rPr lang="ja-JP" altLang="en-US" smtClean="0">
                <a:solidFill>
                  <a:srgbClr val="0070C0"/>
                </a:solidFill>
                <a:latin typeface="ＭＳ Ｐゴシック" charset="-128"/>
              </a:rPr>
              <a:t>三現主義</a:t>
            </a:r>
          </a:p>
        </p:txBody>
      </p:sp>
      <p:sp>
        <p:nvSpPr>
          <p:cNvPr id="55299" name="コンテンツ プレースホルダ 2"/>
          <p:cNvSpPr>
            <a:spLocks noGrp="1"/>
          </p:cNvSpPr>
          <p:nvPr>
            <p:ph sz="quarter" idx="1"/>
          </p:nvPr>
        </p:nvSpPr>
        <p:spPr>
          <a:xfrm>
            <a:off x="1066801" y="1676400"/>
            <a:ext cx="7825680" cy="4704928"/>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現場（場所）</a:t>
            </a:r>
            <a:endParaRPr lang="en-US" altLang="ja-JP" dirty="0" smtClean="0">
              <a:latin typeface="HG丸ｺﾞｼｯｸM-PRO" pitchFamily="50" charset="-128"/>
              <a:ea typeface="HG丸ｺﾞｼｯｸM-PRO" pitchFamily="50" charset="-128"/>
            </a:endParaRPr>
          </a:p>
          <a:p>
            <a:pPr lvl="1">
              <a:buNone/>
            </a:pPr>
            <a:r>
              <a:rPr lang="ja-JP" altLang="en-US" dirty="0" smtClean="0">
                <a:solidFill>
                  <a:srgbClr val="FF0000"/>
                </a:solidFill>
                <a:latin typeface="HG丸ｺﾞｼｯｸM-PRO" pitchFamily="50" charset="-128"/>
                <a:ea typeface="HG丸ｺﾞｼｯｸM-PRO" pitchFamily="50" charset="-128"/>
              </a:rPr>
              <a:t>どこで</a:t>
            </a:r>
            <a:r>
              <a:rPr lang="ja-JP" altLang="en-US" dirty="0" smtClean="0">
                <a:latin typeface="HG丸ｺﾞｼｯｸM-PRO" pitchFamily="50" charset="-128"/>
                <a:ea typeface="HG丸ｺﾞｼｯｸM-PRO" pitchFamily="50" charset="-128"/>
              </a:rPr>
              <a:t>問題が起きているか　　　　　　　　　　 </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現物（もの）</a:t>
            </a:r>
            <a:endParaRPr lang="en-US" altLang="ja-JP" dirty="0" smtClean="0">
              <a:latin typeface="HG丸ｺﾞｼｯｸM-PRO" pitchFamily="50" charset="-128"/>
              <a:ea typeface="HG丸ｺﾞｼｯｸM-PRO" pitchFamily="50" charset="-128"/>
            </a:endParaRPr>
          </a:p>
          <a:p>
            <a:pPr lvl="1">
              <a:buNone/>
            </a:pPr>
            <a:r>
              <a:rPr lang="ja-JP" altLang="en-US" dirty="0" smtClean="0">
                <a:solidFill>
                  <a:srgbClr val="FF0000"/>
                </a:solidFill>
                <a:latin typeface="HG丸ｺﾞｼｯｸM-PRO" pitchFamily="50" charset="-128"/>
                <a:ea typeface="HG丸ｺﾞｼｯｸM-PRO" pitchFamily="50" charset="-128"/>
              </a:rPr>
              <a:t>何に</a:t>
            </a:r>
            <a:r>
              <a:rPr lang="ja-JP" altLang="en-US" dirty="0" smtClean="0">
                <a:latin typeface="HG丸ｺﾞｼｯｸM-PRO" pitchFamily="50" charset="-128"/>
                <a:ea typeface="HG丸ｺﾞｼｯｸM-PRO" pitchFamily="50" charset="-128"/>
              </a:rPr>
              <a:t>問題が起きているか　　　　　　　　　</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現実（状況）</a:t>
            </a:r>
            <a:endParaRPr lang="en-US" altLang="ja-JP" dirty="0" smtClean="0">
              <a:latin typeface="HG丸ｺﾞｼｯｸM-PRO" pitchFamily="50" charset="-128"/>
              <a:ea typeface="HG丸ｺﾞｼｯｸM-PRO" pitchFamily="50" charset="-128"/>
            </a:endParaRPr>
          </a:p>
          <a:p>
            <a:pPr lvl="1">
              <a:buNone/>
            </a:pPr>
            <a:r>
              <a:rPr lang="ja-JP" altLang="en-US" dirty="0" smtClean="0">
                <a:latin typeface="HG丸ｺﾞｼｯｸM-PRO" pitchFamily="50" charset="-128"/>
                <a:ea typeface="HG丸ｺﾞｼｯｸM-PRO" pitchFamily="50" charset="-128"/>
              </a:rPr>
              <a:t>問題によって，</a:t>
            </a:r>
            <a:r>
              <a:rPr lang="ja-JP" altLang="en-US" dirty="0" smtClean="0">
                <a:solidFill>
                  <a:srgbClr val="FF0000"/>
                </a:solidFill>
                <a:latin typeface="HG丸ｺﾞｼｯｸM-PRO" pitchFamily="50" charset="-128"/>
                <a:ea typeface="HG丸ｺﾞｼｯｸM-PRO" pitchFamily="50" charset="-128"/>
              </a:rPr>
              <a:t>どんな</a:t>
            </a:r>
            <a:r>
              <a:rPr lang="ja-JP" altLang="en-US" dirty="0" smtClean="0">
                <a:latin typeface="HG丸ｺﾞｼｯｸM-PRO" pitchFamily="50" charset="-128"/>
                <a:ea typeface="HG丸ｺﾞｼｯｸM-PRO" pitchFamily="50" charset="-128"/>
              </a:rPr>
              <a:t>状況になっているか</a:t>
            </a:r>
            <a:endParaRPr lang="en-US" altLang="ja-JP"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55299">
                                            <p:txEl>
                                              <p:pRg st="0" end="0"/>
                                            </p:txEl>
                                          </p:spTgt>
                                        </p:tgtEl>
                                        <p:attrNameLst>
                                          <p:attrName>style.color</p:attrName>
                                        </p:attrNameLst>
                                      </p:cBhvr>
                                      <p:to>
                                        <a:srgbClr val="FF0000"/>
                                      </p:to>
                                    </p:animClr>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55299">
                                            <p:txEl>
                                              <p:pRg st="1" end="1"/>
                                            </p:txEl>
                                          </p:spTgt>
                                        </p:tgtEl>
                                        <p:attrNameLst>
                                          <p:attrName>style.visibility</p:attrName>
                                        </p:attrNameLst>
                                      </p:cBhvr>
                                      <p:to>
                                        <p:strVal val="visible"/>
                                      </p:to>
                                    </p:set>
                                    <p:animEffect transition="in" filter="wipe(left)">
                                      <p:cBhvr>
                                        <p:cTn id="10" dur="500"/>
                                        <p:tgtEl>
                                          <p:spTgt spid="552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500" fill="hold"/>
                                        <p:tgtEl>
                                          <p:spTgt spid="55299">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p:cBhvr override="childStyle">
                                        <p:cTn id="16" dur="500" fill="hold"/>
                                        <p:tgtEl>
                                          <p:spTgt spid="55299">
                                            <p:txEl>
                                              <p:pRg st="3" end="3"/>
                                            </p:txEl>
                                          </p:spTgt>
                                        </p:tgtEl>
                                        <p:attrNameLst>
                                          <p:attrName>style.color</p:attrName>
                                        </p:attrNameLst>
                                      </p:cBhvr>
                                      <p:to>
                                        <a:srgbClr val="FF0000"/>
                                      </p:to>
                                    </p:animClr>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55299">
                                            <p:txEl>
                                              <p:pRg st="4" end="4"/>
                                            </p:txEl>
                                          </p:spTgt>
                                        </p:tgtEl>
                                        <p:attrNameLst>
                                          <p:attrName>style.visibility</p:attrName>
                                        </p:attrNameLst>
                                      </p:cBhvr>
                                      <p:to>
                                        <p:strVal val="visible"/>
                                      </p:to>
                                    </p:set>
                                    <p:animEffect transition="in" filter="wipe(left)">
                                      <p:cBhvr>
                                        <p:cTn id="20" dur="500"/>
                                        <p:tgtEl>
                                          <p:spTgt spid="5529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p:cBhvr override="childStyle">
                                        <p:cTn id="24" dur="500" fill="hold"/>
                                        <p:tgtEl>
                                          <p:spTgt spid="55299">
                                            <p:txEl>
                                              <p:pRg st="3" end="3"/>
                                            </p:txEl>
                                          </p:spTgt>
                                        </p:tgtEl>
                                        <p:attrNameLst>
                                          <p:attrName>style.color</p:attrName>
                                        </p:attrNameLst>
                                      </p:cBhvr>
                                      <p:to>
                                        <a:schemeClr val="tx1"/>
                                      </p:to>
                                    </p:animClr>
                                  </p:childTnLst>
                                </p:cTn>
                              </p:par>
                              <p:par>
                                <p:cTn id="25" presetID="3" presetClass="emph" presetSubtype="2" fill="hold" nodeType="withEffect">
                                  <p:stCondLst>
                                    <p:cond delay="0"/>
                                  </p:stCondLst>
                                  <p:childTnLst>
                                    <p:animClr clrSpc="rgb">
                                      <p:cBhvr override="childStyle">
                                        <p:cTn id="26" dur="500" fill="hold"/>
                                        <p:tgtEl>
                                          <p:spTgt spid="55299">
                                            <p:txEl>
                                              <p:pRg st="6" end="6"/>
                                            </p:txEl>
                                          </p:spTgt>
                                        </p:tgtEl>
                                        <p:attrNameLst>
                                          <p:attrName>style.color</p:attrName>
                                        </p:attrNameLst>
                                      </p:cBhvr>
                                      <p:to>
                                        <a:srgbClr val="FF0000"/>
                                      </p:to>
                                    </p:animClr>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55299">
                                            <p:txEl>
                                              <p:pRg st="7" end="7"/>
                                            </p:txEl>
                                          </p:spTgt>
                                        </p:tgtEl>
                                        <p:attrNameLst>
                                          <p:attrName>style.visibility</p:attrName>
                                        </p:attrNameLst>
                                      </p:cBhvr>
                                      <p:to>
                                        <p:strVal val="visible"/>
                                      </p:to>
                                    </p:set>
                                    <p:animEffect transition="in" filter="wipe(left)">
                                      <p:cBhvr>
                                        <p:cTn id="30" dur="500"/>
                                        <p:tgtEl>
                                          <p:spTgt spid="55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solidFill>
                  <a:srgbClr val="0070C0"/>
                </a:solidFill>
                <a:latin typeface="ＭＳ Ｐゴシック" charset="-128"/>
              </a:rPr>
              <a:t>品質管理とは</a:t>
            </a:r>
          </a:p>
        </p:txBody>
      </p:sp>
      <p:sp>
        <p:nvSpPr>
          <p:cNvPr id="8195" name="コンテンツ プレースホルダ 2"/>
          <p:cNvSpPr>
            <a:spLocks noGrp="1"/>
          </p:cNvSpPr>
          <p:nvPr>
            <p:ph sz="quarter" idx="1"/>
          </p:nvPr>
        </p:nvSpPr>
        <p:spPr>
          <a:xfrm>
            <a:off x="1066800" y="1700213"/>
            <a:ext cx="7772400" cy="3744912"/>
          </a:xfrm>
        </p:spPr>
        <p:txBody>
          <a:bodyPr anchor="ctr"/>
          <a:lstStyle/>
          <a:p>
            <a:pPr algn="ctr">
              <a:buFont typeface="Wingdings" pitchFamily="2" charset="2"/>
              <a:buNone/>
            </a:pPr>
            <a:r>
              <a:rPr lang="ja-JP" altLang="en-US" dirty="0" smtClean="0">
                <a:latin typeface="HG丸ｺﾞｼｯｸM-PRO" pitchFamily="50" charset="-128"/>
                <a:ea typeface="HG丸ｺﾞｼｯｸM-PRO" pitchFamily="50" charset="-128"/>
              </a:rPr>
              <a:t>品質優先の考え方</a:t>
            </a:r>
            <a:endParaRPr lang="en-US" altLang="ja-JP" dirty="0" smtClean="0">
              <a:latin typeface="HG丸ｺﾞｼｯｸM-PRO" pitchFamily="50" charset="-128"/>
              <a:ea typeface="HG丸ｺﾞｼｯｸM-PRO" pitchFamily="50" charset="-128"/>
            </a:endParaRPr>
          </a:p>
          <a:p>
            <a:pPr algn="ctr">
              <a:buFont typeface="Wingdings" pitchFamily="2" charset="2"/>
              <a:buNone/>
            </a:pPr>
            <a:r>
              <a:rPr lang="ja-JP" altLang="en-US" dirty="0" smtClean="0">
                <a:solidFill>
                  <a:srgbClr val="008000"/>
                </a:solidFill>
                <a:latin typeface="HG丸ｺﾞｼｯｸM-PRO" pitchFamily="50" charset="-128"/>
                <a:ea typeface="HG丸ｺﾞｼｯｸM-PRO" pitchFamily="50" charset="-128"/>
              </a:rPr>
              <a:t>「品質第一」「品質至上」</a:t>
            </a:r>
            <a:endParaRPr lang="en-US" altLang="ja-JP" dirty="0" smtClean="0">
              <a:solidFill>
                <a:srgbClr val="008000"/>
              </a:solidFill>
              <a:latin typeface="HG丸ｺﾞｼｯｸM-PRO" pitchFamily="50" charset="-128"/>
              <a:ea typeface="HG丸ｺﾞｼｯｸM-PRO" pitchFamily="50" charset="-128"/>
            </a:endParaRPr>
          </a:p>
          <a:p>
            <a:pPr algn="ctr">
              <a:buFont typeface="Wingdings" pitchFamily="2" charset="2"/>
              <a:buNone/>
            </a:pPr>
            <a:r>
              <a:rPr lang="ja-JP" altLang="en-US" dirty="0" smtClean="0">
                <a:latin typeface="HG丸ｺﾞｼｯｸM-PRO" pitchFamily="50" charset="-128"/>
                <a:ea typeface="HG丸ｺﾞｼｯｸM-PRO" pitchFamily="50" charset="-128"/>
              </a:rPr>
              <a:t>↓</a:t>
            </a:r>
            <a:endParaRPr lang="en-US" altLang="ja-JP" dirty="0" smtClean="0">
              <a:latin typeface="HG丸ｺﾞｼｯｸM-PRO" pitchFamily="50" charset="-128"/>
              <a:ea typeface="HG丸ｺﾞｼｯｸM-PRO" pitchFamily="50" charset="-128"/>
            </a:endParaRPr>
          </a:p>
          <a:p>
            <a:pPr algn="ctr">
              <a:buFont typeface="Wingdings" pitchFamily="2" charset="2"/>
              <a:buNone/>
            </a:pPr>
            <a:r>
              <a:rPr lang="ja-JP" altLang="en-US" dirty="0" smtClean="0">
                <a:solidFill>
                  <a:schemeClr val="tx2"/>
                </a:solidFill>
                <a:latin typeface="HG丸ｺﾞｼｯｸM-PRO" pitchFamily="50" charset="-128"/>
                <a:ea typeface="HG丸ｺﾞｼｯｸM-PRO" pitchFamily="50" charset="-128"/>
              </a:rPr>
              <a:t>企業人としての心構えや行動</a:t>
            </a:r>
          </a:p>
          <a:p>
            <a:pPr algn="ctr">
              <a:buFont typeface="Wingdings" pitchFamily="2" charset="2"/>
              <a:buNone/>
            </a:pPr>
            <a:r>
              <a:rPr lang="ja-JP" altLang="en-US" dirty="0" smtClean="0">
                <a:latin typeface="HG丸ｺﾞｼｯｸM-PRO" pitchFamily="50" charset="-128"/>
                <a:ea typeface="HG丸ｺﾞｼｯｸM-PRO" pitchFamily="50" charset="-128"/>
              </a:rPr>
              <a:t>↓</a:t>
            </a:r>
          </a:p>
          <a:p>
            <a:pPr algn="ctr">
              <a:buFont typeface="Wingdings" pitchFamily="2" charset="2"/>
              <a:buNone/>
            </a:pPr>
            <a:r>
              <a:rPr lang="ja-JP" altLang="en-US" dirty="0" smtClean="0">
                <a:solidFill>
                  <a:srgbClr val="FF0000"/>
                </a:solidFill>
                <a:latin typeface="HG丸ｺﾞｼｯｸM-PRO" pitchFamily="50" charset="-128"/>
                <a:ea typeface="HG丸ｺﾞｼｯｸM-PRO" pitchFamily="50" charset="-128"/>
              </a:rPr>
              <a:t>技術者倫理</a:t>
            </a:r>
            <a:endParaRPr lang="en-US" altLang="ja-JP" dirty="0" smtClean="0">
              <a:solidFill>
                <a:srgbClr val="FF0000"/>
              </a:solidFill>
              <a:latin typeface="HG丸ｺﾞｼｯｸM-PRO" pitchFamily="50" charset="-128"/>
              <a:ea typeface="HG丸ｺﾞｼｯｸM-PRO" pitchFamily="50" charset="-128"/>
            </a:endParaRPr>
          </a:p>
        </p:txBody>
      </p:sp>
      <p:sp>
        <p:nvSpPr>
          <p:cNvPr id="8196" name="テキスト ボックス 3"/>
          <p:cNvSpPr txBox="1">
            <a:spLocks noChangeArrowheads="1"/>
          </p:cNvSpPr>
          <p:nvPr/>
        </p:nvSpPr>
        <p:spPr bwMode="auto">
          <a:xfrm>
            <a:off x="827088" y="5852120"/>
            <a:ext cx="8316912" cy="457200"/>
          </a:xfrm>
          <a:prstGeom prst="rect">
            <a:avLst/>
          </a:prstGeom>
          <a:noFill/>
          <a:ln w="9525">
            <a:noFill/>
            <a:miter lim="800000"/>
            <a:headEnd/>
            <a:tailEnd/>
          </a:ln>
        </p:spPr>
        <p:txBody>
          <a:bodyPr>
            <a:spAutoFit/>
          </a:bodyPr>
          <a:lstStyle/>
          <a:p>
            <a:pPr algn="ctr"/>
            <a:r>
              <a:rPr lang="en-US" altLang="ja-JP" sz="2400" dirty="0">
                <a:latin typeface="HG丸ｺﾞｼｯｸM-PRO" pitchFamily="50" charset="-128"/>
                <a:ea typeface="HG丸ｺﾞｼｯｸM-PRO" pitchFamily="50" charset="-128"/>
              </a:rPr>
              <a:t>※</a:t>
            </a:r>
            <a:r>
              <a:rPr lang="ja-JP" altLang="en-US" sz="2400" dirty="0">
                <a:latin typeface="HG丸ｺﾞｼｯｸM-PRO" pitchFamily="50" charset="-128"/>
                <a:ea typeface="HG丸ｺﾞｼｯｸM-PRO" pitchFamily="50" charset="-128"/>
              </a:rPr>
              <a:t>倫理と</a:t>
            </a:r>
            <a:r>
              <a:rPr lang="ja-JP" altLang="en-US" sz="2400" dirty="0" smtClean="0">
                <a:latin typeface="HG丸ｺﾞｼｯｸM-PRO" pitchFamily="50" charset="-128"/>
                <a:ea typeface="HG丸ｺﾞｼｯｸM-PRO" pitchFamily="50" charset="-128"/>
              </a:rPr>
              <a:t>は，人</a:t>
            </a:r>
            <a:r>
              <a:rPr lang="ja-JP" altLang="en-US" sz="2400" dirty="0">
                <a:latin typeface="HG丸ｺﾞｼｯｸM-PRO" pitchFamily="50" charset="-128"/>
                <a:ea typeface="HG丸ｺﾞｼｯｸM-PRO" pitchFamily="50" charset="-128"/>
              </a:rPr>
              <a:t>として守るべき「道徳」や「モラル」</a:t>
            </a:r>
            <a:endParaRPr lang="en-US" altLang="ja-JP" sz="24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500"/>
                                        <p:tgtEl>
                                          <p:spTgt spid="8195">
                                            <p:txEl>
                                              <p:pRg st="1" end="1"/>
                                            </p:txEl>
                                          </p:spTgt>
                                        </p:tgtEl>
                                      </p:cBhvr>
                                    </p:animEffect>
                                  </p:childTnLst>
                                </p:cTn>
                              </p:par>
                            </p:childTnLst>
                          </p:cTn>
                        </p:par>
                        <p:par>
                          <p:cTn id="11" fill="hold">
                            <p:stCondLst>
                              <p:cond delay="500"/>
                            </p:stCondLst>
                            <p:childTnLst>
                              <p:par>
                                <p:cTn id="12" presetID="12" presetClass="entr" presetSubtype="1" fill="hold" nodeType="after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slide(fromTop)">
                                      <p:cBhvr>
                                        <p:cTn id="14" dur="500"/>
                                        <p:tgtEl>
                                          <p:spTgt spid="819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500"/>
                                        <p:tgtEl>
                                          <p:spTgt spid="8195">
                                            <p:txEl>
                                              <p:pRg st="3" end="3"/>
                                            </p:txEl>
                                          </p:spTgt>
                                        </p:tgtEl>
                                      </p:cBhvr>
                                    </p:animEffect>
                                  </p:childTnLst>
                                </p:cTn>
                              </p:par>
                            </p:childTnLst>
                          </p:cTn>
                        </p:par>
                        <p:par>
                          <p:cTn id="20" fill="hold">
                            <p:stCondLst>
                              <p:cond delay="500"/>
                            </p:stCondLst>
                            <p:childTnLst>
                              <p:par>
                                <p:cTn id="21" presetID="12" presetClass="entr" presetSubtype="1" fill="hold" nodeType="after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animEffect transition="in" filter="slide(fromTop)">
                                      <p:cBhvr>
                                        <p:cTn id="23" dur="500"/>
                                        <p:tgtEl>
                                          <p:spTgt spid="819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Effect transition="in" filter="fade">
                                      <p:cBhvr>
                                        <p:cTn id="28" dur="500"/>
                                        <p:tgtEl>
                                          <p:spTgt spid="8195">
                                            <p:txEl>
                                              <p:pRg st="5" end="5"/>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8196"/>
                                        </p:tgtEl>
                                        <p:attrNameLst>
                                          <p:attrName>style.visibility</p:attrName>
                                        </p:attrNameLst>
                                      </p:cBhvr>
                                      <p:to>
                                        <p:strVal val="visible"/>
                                      </p:to>
                                    </p:set>
                                    <p:animEffect transition="in" filter="wipe(left)">
                                      <p:cBhvr>
                                        <p:cTn id="32" dur="1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txBox="1">
            <a:spLocks/>
          </p:cNvSpPr>
          <p:nvPr/>
        </p:nvSpPr>
        <p:spPr bwMode="auto">
          <a:xfrm>
            <a:off x="1066800" y="1676400"/>
            <a:ext cx="7720013" cy="42728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rPr>
              <a:t>現場</a:t>
            </a: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rPr>
              <a:t>現物</a:t>
            </a: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rPr>
              <a:t>現実</a:t>
            </a:r>
            <a:endParaRPr kumimoji="1" lang="en-US" altLang="ja-JP" sz="3200" i="0" u="none" strike="noStrike" kern="0" cap="none" spc="0" normalizeH="0" baseline="0" noProof="0" dirty="0" smtClean="0">
              <a:ln>
                <a:noFill/>
              </a:ln>
              <a:effectLst/>
              <a:uLnTx/>
              <a:uFillTx/>
              <a:latin typeface="HG丸ｺﾞｼｯｸM-PRO" pitchFamily="50" charset="-128"/>
              <a:ea typeface="HG丸ｺﾞｼｯｸM-PRO" pitchFamily="50" charset="-128"/>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lang="ja-JP" altLang="en-US" sz="3200" kern="0" dirty="0" smtClean="0">
                <a:solidFill>
                  <a:srgbClr val="FF0000"/>
                </a:solidFill>
                <a:latin typeface="HG丸ｺﾞｼｯｸM-PRO" pitchFamily="50" charset="-128"/>
                <a:ea typeface="HG丸ｺﾞｼｯｸM-PRO" pitchFamily="50" charset="-128"/>
              </a:rPr>
              <a:t>原理</a:t>
            </a:r>
            <a:endParaRPr lang="en-US" altLang="ja-JP" sz="3200" kern="0" dirty="0" smtClean="0">
              <a:solidFill>
                <a:srgbClr val="FF0000"/>
              </a:solidFill>
              <a:latin typeface="HG丸ｺﾞｼｯｸM-PRO" pitchFamily="50" charset="-128"/>
              <a:ea typeface="HG丸ｺﾞｼｯｸM-PRO" pitchFamily="50" charset="-128"/>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r>
              <a:rPr kumimoji="1" lang="ja-JP" altLang="en-US" sz="3200" i="0" u="none" strike="noStrike" kern="0" cap="none" spc="0" normalizeH="0" baseline="0" noProof="0" dirty="0">
                <a:ln>
                  <a:noFill/>
                </a:ln>
                <a:solidFill>
                  <a:srgbClr val="FF0000"/>
                </a:solidFill>
                <a:effectLst/>
                <a:uLnTx/>
                <a:uFillTx/>
                <a:latin typeface="HG丸ｺﾞｼｯｸM-PRO" pitchFamily="50" charset="-128"/>
                <a:ea typeface="HG丸ｺﾞｼｯｸM-PRO" pitchFamily="50" charset="-128"/>
                <a:cs typeface="+mn-cs"/>
              </a:rPr>
              <a:t>原則</a:t>
            </a:r>
            <a:endParaRPr kumimoji="1" lang="en-US" altLang="ja-JP" sz="3200" i="0" u="none" strike="noStrike" kern="0" cap="none" spc="0" normalizeH="0" baseline="0" noProof="0" dirty="0" smtClean="0">
              <a:ln>
                <a:noFill/>
              </a:ln>
              <a:solidFill>
                <a:srgbClr val="FF0000"/>
              </a:solidFill>
              <a:effectLst/>
              <a:uLnTx/>
              <a:uFillTx/>
              <a:latin typeface="HG丸ｺﾞｼｯｸM-PRO" pitchFamily="50" charset="-128"/>
              <a:ea typeface="HG丸ｺﾞｼｯｸM-PRO" pitchFamily="50" charset="-128"/>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endPar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a:p>
            <a:pPr>
              <a:buClr>
                <a:schemeClr val="tx2"/>
              </a:buClr>
            </a:pPr>
            <a:r>
              <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rPr>
              <a:t>※</a:t>
            </a:r>
            <a:r>
              <a:rPr lang="ja-JP" altLang="en-US" sz="3200" dirty="0" smtClean="0">
                <a:latin typeface="HG丸ｺﾞｼｯｸM-PRO" pitchFamily="50" charset="-128"/>
                <a:ea typeface="HG丸ｺﾞｼｯｸM-PRO" pitchFamily="50" charset="-128"/>
              </a:rPr>
              <a:t>三現主義に</a:t>
            </a:r>
            <a:r>
              <a:rPr lang="en-US" altLang="ja-JP" sz="3200" dirty="0" smtClean="0">
                <a:latin typeface="HG丸ｺﾞｼｯｸM-PRO" pitchFamily="50" charset="-128"/>
                <a:ea typeface="HG丸ｺﾞｼｯｸM-PRO" pitchFamily="50" charset="-128"/>
              </a:rPr>
              <a:t>｢</a:t>
            </a:r>
            <a:r>
              <a:rPr lang="ja-JP" altLang="en-US" sz="3200" dirty="0" smtClean="0">
                <a:latin typeface="HG丸ｺﾞｼｯｸM-PRO" pitchFamily="50" charset="-128"/>
                <a:ea typeface="HG丸ｺﾞｼｯｸM-PRO" pitchFamily="50" charset="-128"/>
              </a:rPr>
              <a:t>原理・原則</a:t>
            </a:r>
            <a:r>
              <a:rPr lang="en-US" altLang="ja-JP" sz="3200" dirty="0" smtClean="0">
                <a:latin typeface="HG丸ｺﾞｼｯｸM-PRO" pitchFamily="50" charset="-128"/>
                <a:ea typeface="HG丸ｺﾞｼｯｸM-PRO" pitchFamily="50" charset="-128"/>
              </a:rPr>
              <a:t>｣</a:t>
            </a:r>
            <a:r>
              <a:rPr lang="ja-JP" altLang="en-US" sz="3200" dirty="0" smtClean="0">
                <a:latin typeface="HG丸ｺﾞｼｯｸM-PRO" pitchFamily="50" charset="-128"/>
                <a:ea typeface="HG丸ｺﾞｼｯｸM-PRO" pitchFamily="50" charset="-128"/>
              </a:rPr>
              <a:t>を加えた言葉</a:t>
            </a:r>
            <a:endParaRPr lang="en-US" altLang="ja-JP" sz="3200" dirty="0" smtClean="0">
              <a:latin typeface="HG丸ｺﾞｼｯｸM-PRO" pitchFamily="50" charset="-128"/>
              <a:ea typeface="HG丸ｺﾞｼｯｸM-PRO" pitchFamily="50" charset="-128"/>
            </a:endParaRPr>
          </a:p>
          <a:p>
            <a:pPr marL="342900" marR="0" lvl="0" indent="-342900" algn="l" defTabSz="914400" rtl="0" eaLnBrk="1" fontAlgn="base" latinLnBrk="0" hangingPunct="1">
              <a:lnSpc>
                <a:spcPct val="100000"/>
              </a:lnSpc>
              <a:spcBef>
                <a:spcPct val="20000"/>
              </a:spcBef>
              <a:spcAft>
                <a:spcPct val="0"/>
              </a:spcAft>
              <a:buClr>
                <a:schemeClr val="tx2"/>
              </a:buClr>
              <a:buSzTx/>
              <a:buFont typeface="Wingdings" pitchFamily="2" charset="2"/>
              <a:buChar char="l"/>
              <a:tabLst/>
              <a:defRPr/>
            </a:pPr>
            <a:endPar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Tx/>
              <a:buFontTx/>
              <a:buNone/>
              <a:tabLst/>
              <a:defRPr/>
            </a:pPr>
            <a:endParaRPr kumimoji="1" lang="en-US" altLang="ja-JP" sz="3200" b="0"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mn-cs"/>
            </a:endParaRPr>
          </a:p>
        </p:txBody>
      </p:sp>
      <p:sp>
        <p:nvSpPr>
          <p:cNvPr id="58370" name="タイトル 1"/>
          <p:cNvSpPr>
            <a:spLocks noGrp="1"/>
          </p:cNvSpPr>
          <p:nvPr>
            <p:ph type="title"/>
          </p:nvPr>
        </p:nvSpPr>
        <p:spPr/>
        <p:txBody>
          <a:bodyPr/>
          <a:lstStyle/>
          <a:p>
            <a:r>
              <a:rPr lang="ja-JP" altLang="en-US" smtClean="0">
                <a:solidFill>
                  <a:srgbClr val="0070C0"/>
                </a:solidFill>
                <a:latin typeface="ＭＳ Ｐゴシック" charset="-128"/>
              </a:rPr>
              <a:t>５ゲン主義</a:t>
            </a:r>
          </a:p>
        </p:txBody>
      </p:sp>
      <p:sp>
        <p:nvSpPr>
          <p:cNvPr id="6" name="右中かっこ 5"/>
          <p:cNvSpPr>
            <a:spLocks/>
          </p:cNvSpPr>
          <p:nvPr/>
        </p:nvSpPr>
        <p:spPr bwMode="auto">
          <a:xfrm>
            <a:off x="2484438" y="1844675"/>
            <a:ext cx="647700" cy="2664445"/>
          </a:xfrm>
          <a:prstGeom prst="rightBrace">
            <a:avLst>
              <a:gd name="adj1" fmla="val 6175"/>
              <a:gd name="adj2" fmla="val 50000"/>
            </a:avLst>
          </a:prstGeom>
          <a:noFill/>
          <a:ln w="9525" algn="ctr">
            <a:solidFill>
              <a:schemeClr val="tx1"/>
            </a:solidFill>
            <a:miter lim="800000"/>
            <a:headEnd/>
            <a:tailEnd/>
          </a:ln>
        </p:spPr>
        <p:txBody>
          <a:bodyPr wrap="none"/>
          <a:lstStyle/>
          <a:p>
            <a:endParaRPr lang="ja-JP" altLang="en-US"/>
          </a:p>
        </p:txBody>
      </p:sp>
      <p:sp>
        <p:nvSpPr>
          <p:cNvPr id="7" name="テキスト ボックス 6"/>
          <p:cNvSpPr txBox="1">
            <a:spLocks noChangeArrowheads="1"/>
          </p:cNvSpPr>
          <p:nvPr/>
        </p:nvSpPr>
        <p:spPr bwMode="auto">
          <a:xfrm>
            <a:off x="3276600" y="2708920"/>
            <a:ext cx="5399856" cy="914400"/>
          </a:xfrm>
          <a:prstGeom prst="rect">
            <a:avLst/>
          </a:prstGeom>
          <a:noFill/>
          <a:ln w="9525">
            <a:noFill/>
            <a:miter lim="800000"/>
            <a:headEnd/>
            <a:tailEnd/>
          </a:ln>
        </p:spPr>
        <p:txBody>
          <a:bodyPr wrap="square">
            <a:spAutoFit/>
          </a:bodyPr>
          <a:lstStyle/>
          <a:p>
            <a:r>
              <a:rPr lang="ja-JP" altLang="en-US" sz="5400" dirty="0" smtClean="0">
                <a:solidFill>
                  <a:srgbClr val="FF0000"/>
                </a:solidFill>
                <a:latin typeface="HG丸ｺﾞｼｯｸM-PRO" pitchFamily="50" charset="-128"/>
                <a:ea typeface="HG丸ｺﾞｼｯｸM-PRO" pitchFamily="50" charset="-128"/>
              </a:rPr>
              <a:t>５ゲン主義</a:t>
            </a:r>
            <a:r>
              <a:rPr lang="ja-JP" altLang="en-US" sz="4000" dirty="0">
                <a:latin typeface="HG丸ｺﾞｼｯｸM-PRO" pitchFamily="50" charset="-128"/>
                <a:ea typeface="HG丸ｺﾞｼｯｸM-PRO" pitchFamily="50" charset="-128"/>
              </a:rPr>
              <a:t>という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Effect transition="in" filter="fade">
                                      <p:cBhvr>
                                        <p:cTn id="11" dur="500"/>
                                        <p:tgtEl>
                                          <p:spTgt spid="4">
                                            <p:txEl>
                                              <p:pRg st="4" end="4"/>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10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wipe(left)">
                                      <p:cBhvr>
                                        <p:cTn id="24"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p:txBody>
          <a:bodyPr/>
          <a:lstStyle/>
          <a:p>
            <a:r>
              <a:rPr lang="ja-JP" altLang="en-US" smtClean="0">
                <a:solidFill>
                  <a:srgbClr val="0070C0"/>
                </a:solidFill>
                <a:latin typeface="ＭＳ Ｐゴシック" charset="-128"/>
              </a:rPr>
              <a:t>５ゲン主義</a:t>
            </a:r>
          </a:p>
        </p:txBody>
      </p:sp>
      <p:sp>
        <p:nvSpPr>
          <p:cNvPr id="59395" name="コンテンツ プレースホルダ 2"/>
          <p:cNvSpPr>
            <a:spLocks noGrp="1"/>
          </p:cNvSpPr>
          <p:nvPr>
            <p:ph sz="quarter" idx="1"/>
          </p:nvPr>
        </p:nvSpPr>
        <p:spPr>
          <a:xfrm>
            <a:off x="1066801" y="1676400"/>
            <a:ext cx="7681664" cy="4114800"/>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原理（存在や認識に使用）</a:t>
            </a:r>
            <a:endParaRPr lang="en-US" altLang="ja-JP" dirty="0" smtClean="0">
              <a:latin typeface="HG丸ｺﾞｼｯｸM-PRO" pitchFamily="50" charset="-128"/>
              <a:ea typeface="HG丸ｺﾞｼｯｸM-PRO" pitchFamily="50" charset="-128"/>
            </a:endParaRPr>
          </a:p>
          <a:p>
            <a:pPr marL="444500" lvl="1" indent="12700">
              <a:buNone/>
            </a:pPr>
            <a:r>
              <a:rPr lang="ja-JP" altLang="en-US" dirty="0" smtClean="0">
                <a:latin typeface="HG丸ｺﾞｼｯｸM-PRO" pitchFamily="50" charset="-128"/>
                <a:ea typeface="HG丸ｺﾞｼｯｸM-PRO" pitchFamily="50" charset="-128"/>
              </a:rPr>
              <a:t>事象やそれについての認識を成り立たせる根本となる仕組み</a:t>
            </a: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endParaRPr lang="en-US" altLang="ja-JP"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原則（人間の活動に使用）</a:t>
            </a:r>
            <a:endParaRPr lang="en-US" altLang="ja-JP" dirty="0" smtClean="0">
              <a:latin typeface="HG丸ｺﾞｼｯｸM-PRO" pitchFamily="50" charset="-128"/>
              <a:ea typeface="HG丸ｺﾞｼｯｸM-PRO" pitchFamily="50" charset="-128"/>
            </a:endParaRPr>
          </a:p>
          <a:p>
            <a:pPr lvl="1">
              <a:buNone/>
            </a:pPr>
            <a:r>
              <a:rPr lang="ja-JP" altLang="en-US" dirty="0" smtClean="0">
                <a:latin typeface="HG丸ｺﾞｼｯｸM-PRO" pitchFamily="50" charset="-128"/>
                <a:ea typeface="HG丸ｺﾞｼｯｸM-PRO" pitchFamily="50" charset="-128"/>
              </a:rPr>
              <a:t>基本的な規則や法則</a:t>
            </a:r>
            <a:endParaRPr lang="en-US" altLang="ja-JP"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59395">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59395">
                                            <p:txEl>
                                              <p:pRg st="1" end="1"/>
                                            </p:txEl>
                                          </p:spTgt>
                                        </p:tgtEl>
                                        <p:attrNameLst>
                                          <p:attrName>style.visibility</p:attrName>
                                        </p:attrNameLst>
                                      </p:cBhvr>
                                      <p:to>
                                        <p:strVal val="visible"/>
                                      </p:to>
                                    </p:set>
                                    <p:animEffect transition="in" filter="fade">
                                      <p:cBhvr>
                                        <p:cTn id="10" dur="500"/>
                                        <p:tgtEl>
                                          <p:spTgt spid="5939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500" fill="hold"/>
                                        <p:tgtEl>
                                          <p:spTgt spid="59395">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p:cBhvr override="childStyle">
                                        <p:cTn id="16" dur="500" fill="hold"/>
                                        <p:tgtEl>
                                          <p:spTgt spid="59395">
                                            <p:txEl>
                                              <p:pRg st="3" end="3"/>
                                            </p:txEl>
                                          </p:spTgt>
                                        </p:tgtEl>
                                        <p:attrNameLst>
                                          <p:attrName>style.color</p:attrName>
                                        </p:attrNameLst>
                                      </p:cBhvr>
                                      <p:to>
                                        <a:srgbClr val="FF0000"/>
                                      </p:to>
                                    </p:animClr>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9395">
                                            <p:txEl>
                                              <p:pRg st="4" end="4"/>
                                            </p:txEl>
                                          </p:spTgt>
                                        </p:tgtEl>
                                        <p:attrNameLst>
                                          <p:attrName>style.visibility</p:attrName>
                                        </p:attrNameLst>
                                      </p:cBhvr>
                                      <p:to>
                                        <p:strVal val="visible"/>
                                      </p:to>
                                    </p:set>
                                    <p:animEffect transition="in" filter="fade">
                                      <p:cBhvr>
                                        <p:cTn id="20"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マナー</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r>
              <a:rPr lang="ja-JP" altLang="en-US" sz="3200" dirty="0" smtClean="0">
                <a:effectLst>
                  <a:outerShdw blurRad="38100" dist="38100" dir="2700000" algn="tl">
                    <a:srgbClr val="C0C0C0"/>
                  </a:outerShdw>
                </a:effectLst>
                <a:latin typeface="ＭＳ Ｐゴシック" charset="-128"/>
              </a:rPr>
              <a:t>工業高校におけるキャリア教育</a:t>
            </a:r>
          </a:p>
        </p:txBody>
      </p:sp>
      <p:sp>
        <p:nvSpPr>
          <p:cNvPr id="61444"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ja-JP" altLang="en-US" smtClean="0">
                <a:solidFill>
                  <a:srgbClr val="0070C0"/>
                </a:solidFill>
                <a:latin typeface="ＭＳ Ｐゴシック" charset="-128"/>
              </a:rPr>
              <a:t>マナー</a:t>
            </a:r>
          </a:p>
        </p:txBody>
      </p:sp>
      <p:sp>
        <p:nvSpPr>
          <p:cNvPr id="62467" name="Rectangle 3"/>
          <p:cNvSpPr>
            <a:spLocks noGrp="1" noChangeArrowheads="1"/>
          </p:cNvSpPr>
          <p:nvPr>
            <p:ph sz="quarter" idx="1"/>
          </p:nvPr>
        </p:nvSpPr>
        <p:spPr/>
        <p:txBody>
          <a:bodyPr/>
          <a:lstStyle/>
          <a:p>
            <a:pPr>
              <a:lnSpc>
                <a:spcPct val="8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自覚をもつ</a:t>
            </a:r>
            <a:endParaRPr lang="en-US" altLang="ja-JP" dirty="0" smtClean="0">
              <a:latin typeface="HG丸ｺﾞｼｯｸM-PRO" pitchFamily="50" charset="-128"/>
              <a:ea typeface="HG丸ｺﾞｼｯｸM-PRO" pitchFamily="50" charset="-128"/>
            </a:endParaRPr>
          </a:p>
          <a:p>
            <a:pPr>
              <a:lnSpc>
                <a:spcPct val="8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時間を守る</a:t>
            </a:r>
            <a:endParaRPr lang="en-US" altLang="ja-JP" dirty="0" smtClean="0">
              <a:latin typeface="HG丸ｺﾞｼｯｸM-PRO" pitchFamily="50" charset="-128"/>
              <a:ea typeface="HG丸ｺﾞｼｯｸM-PRO" pitchFamily="50" charset="-128"/>
            </a:endParaRPr>
          </a:p>
          <a:p>
            <a:pPr>
              <a:lnSpc>
                <a:spcPct val="8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挨拶をする</a:t>
            </a:r>
            <a:endParaRPr lang="en-US" altLang="ja-JP" dirty="0" smtClean="0">
              <a:latin typeface="HG丸ｺﾞｼｯｸM-PRO" pitchFamily="50" charset="-128"/>
              <a:ea typeface="HG丸ｺﾞｼｯｸM-PRO" pitchFamily="50" charset="-128"/>
            </a:endParaRPr>
          </a:p>
          <a:p>
            <a:pPr>
              <a:lnSpc>
                <a:spcPct val="8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言葉遣いに気を付ける</a:t>
            </a:r>
            <a:endParaRPr lang="en-US" altLang="ja-JP" dirty="0" smtClean="0">
              <a:latin typeface="HG丸ｺﾞｼｯｸM-PRO" pitchFamily="50" charset="-128"/>
              <a:ea typeface="HG丸ｺﾞｼｯｸM-PRO" pitchFamily="50" charset="-128"/>
            </a:endParaRPr>
          </a:p>
          <a:p>
            <a:pPr>
              <a:lnSpc>
                <a:spcPct val="8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身だしなみを整える</a:t>
            </a:r>
            <a:endParaRPr lang="en-US" altLang="ja-JP" dirty="0" smtClean="0">
              <a:latin typeface="HG丸ｺﾞｼｯｸM-PRO" pitchFamily="50" charset="-128"/>
              <a:ea typeface="HG丸ｺﾞｼｯｸM-PRO" pitchFamily="50" charset="-128"/>
            </a:endParaRPr>
          </a:p>
          <a:p>
            <a:pPr>
              <a:lnSpc>
                <a:spcPct val="8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整理・整頓をする</a:t>
            </a:r>
            <a:endParaRPr lang="en-US" altLang="ja-JP" dirty="0" smtClean="0">
              <a:latin typeface="HG丸ｺﾞｼｯｸM-PRO" pitchFamily="50" charset="-128"/>
              <a:ea typeface="HG丸ｺﾞｼｯｸM-PRO" pitchFamily="50" charset="-128"/>
            </a:endParaRPr>
          </a:p>
          <a:p>
            <a:pPr>
              <a:lnSpc>
                <a:spcPct val="80000"/>
              </a:lnSpc>
              <a:buClr>
                <a:schemeClr val="tx2"/>
              </a:buClr>
              <a:buNone/>
            </a:pPr>
            <a:r>
              <a:rPr lang="ja-JP" altLang="en-US" dirty="0" smtClean="0">
                <a:latin typeface="HG丸ｺﾞｼｯｸM-PRO" pitchFamily="50" charset="-128"/>
                <a:ea typeface="HG丸ｺﾞｼｯｸM-PRO" pitchFamily="50" charset="-128"/>
              </a:rPr>
              <a:t>　　　　　　　　　　　・・・等々</a:t>
            </a:r>
            <a:endParaRPr lang="en-US" altLang="ja-JP"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タイトル 1"/>
          <p:cNvSpPr>
            <a:spLocks noGrp="1"/>
          </p:cNvSpPr>
          <p:nvPr>
            <p:ph type="title"/>
          </p:nvPr>
        </p:nvSpPr>
        <p:spPr/>
        <p:txBody>
          <a:bodyPr/>
          <a:lstStyle/>
          <a:p>
            <a:r>
              <a:rPr lang="ja-JP" altLang="en-US" smtClean="0">
                <a:solidFill>
                  <a:srgbClr val="0070C0"/>
                </a:solidFill>
                <a:latin typeface="ＭＳ Ｐゴシック" charset="-128"/>
              </a:rPr>
              <a:t>身近なマナーの例</a:t>
            </a:r>
          </a:p>
        </p:txBody>
      </p:sp>
      <p:sp>
        <p:nvSpPr>
          <p:cNvPr id="63491" name="コンテンツ プレースホルダ 2"/>
          <p:cNvSpPr>
            <a:spLocks noGrp="1"/>
          </p:cNvSpPr>
          <p:nvPr>
            <p:ph sz="quarter" idx="1"/>
          </p:nvPr>
        </p:nvSpPr>
        <p:spPr>
          <a:xfrm>
            <a:off x="1066800" y="1676400"/>
            <a:ext cx="7988300" cy="4704928"/>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自覚をもつ</a:t>
            </a:r>
            <a:endParaRPr lang="en-US" altLang="ja-JP" dirty="0" smtClean="0">
              <a:latin typeface="HG丸ｺﾞｼｯｸM-PRO" pitchFamily="50" charset="-128"/>
              <a:ea typeface="HG丸ｺﾞｼｯｸM-PRO" pitchFamily="50" charset="-128"/>
            </a:endParaRPr>
          </a:p>
          <a:p>
            <a:pPr>
              <a:buClr>
                <a:schemeClr val="tx2"/>
              </a:buClr>
              <a:buFontTx/>
              <a:buNone/>
            </a:pPr>
            <a:r>
              <a:rPr lang="en-US" altLang="ja-JP" sz="2800" dirty="0" smtClean="0">
                <a:latin typeface="HG丸ｺﾞｼｯｸM-PRO" pitchFamily="50" charset="-128"/>
                <a:ea typeface="HG丸ｺﾞｼｯｸM-PRO" pitchFamily="50" charset="-128"/>
              </a:rPr>
              <a:t>	</a:t>
            </a:r>
            <a:r>
              <a:rPr lang="ja-JP" altLang="en-US" sz="2800" dirty="0" smtClean="0">
                <a:latin typeface="HG丸ｺﾞｼｯｸM-PRO" pitchFamily="50" charset="-128"/>
                <a:ea typeface="HG丸ｺﾞｼｯｸM-PRO" pitchFamily="50" charset="-128"/>
              </a:rPr>
              <a:t>組織の一員として，与えられた任務に　　　責任をもち，「ほうれんそう」を徹底する。</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時間を守る</a:t>
            </a:r>
            <a:endParaRPr lang="en-US" altLang="ja-JP" dirty="0" smtClean="0">
              <a:latin typeface="HG丸ｺﾞｼｯｸM-PRO" pitchFamily="50" charset="-128"/>
              <a:ea typeface="HG丸ｺﾞｼｯｸM-PRO" pitchFamily="50" charset="-128"/>
            </a:endParaRPr>
          </a:p>
          <a:p>
            <a:pPr>
              <a:buClr>
                <a:schemeClr val="tx2"/>
              </a:buClr>
              <a:buFontTx/>
              <a:buNone/>
            </a:pPr>
            <a:r>
              <a:rPr lang="en-US" altLang="ja-JP" sz="2800" dirty="0" smtClean="0">
                <a:latin typeface="HG丸ｺﾞｼｯｸM-PRO" pitchFamily="50" charset="-128"/>
                <a:ea typeface="HG丸ｺﾞｼｯｸM-PRO" pitchFamily="50" charset="-128"/>
              </a:rPr>
              <a:t>	</a:t>
            </a:r>
            <a:r>
              <a:rPr lang="ja-JP" altLang="en-US" sz="2800" dirty="0" smtClean="0">
                <a:latin typeface="HG丸ｺﾞｼｯｸM-PRO" pitchFamily="50" charset="-128"/>
                <a:ea typeface="HG丸ｺﾞｼｯｸM-PRO" pitchFamily="50" charset="-128"/>
              </a:rPr>
              <a:t>５分前行動を心がけ，決められた期日までに提出物を提出する。</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挨拶をする</a:t>
            </a:r>
            <a:endParaRPr lang="en-US" altLang="ja-JP" dirty="0" smtClean="0">
              <a:latin typeface="HG丸ｺﾞｼｯｸM-PRO" pitchFamily="50" charset="-128"/>
              <a:ea typeface="HG丸ｺﾞｼｯｸM-PRO" pitchFamily="50" charset="-128"/>
            </a:endParaRPr>
          </a:p>
          <a:p>
            <a:pPr>
              <a:buClr>
                <a:schemeClr val="tx2"/>
              </a:buClr>
              <a:buFontTx/>
              <a:buNone/>
            </a:pPr>
            <a:r>
              <a:rPr lang="en-US" altLang="ja-JP" sz="2800" dirty="0" smtClean="0">
                <a:latin typeface="HG丸ｺﾞｼｯｸM-PRO" pitchFamily="50" charset="-128"/>
                <a:ea typeface="HG丸ｺﾞｼｯｸM-PRO" pitchFamily="50" charset="-128"/>
              </a:rPr>
              <a:t>	</a:t>
            </a:r>
            <a:r>
              <a:rPr lang="ja-JP" altLang="en-US" sz="2800" dirty="0" smtClean="0">
                <a:latin typeface="HG丸ｺﾞｼｯｸM-PRO" pitchFamily="50" charset="-128"/>
                <a:ea typeface="HG丸ｺﾞｼｯｸM-PRO" pitchFamily="50" charset="-128"/>
              </a:rPr>
              <a:t>相手の目を見て，自分から積極的に挨拶する。</a:t>
            </a:r>
            <a:endParaRPr lang="en-US" altLang="ja-JP" sz="2800" dirty="0" smtClean="0">
              <a:latin typeface="HG丸ｺﾞｼｯｸM-PRO" pitchFamily="50" charset="-128"/>
              <a:ea typeface="HG丸ｺﾞｼｯｸM-PRO" pitchFamily="50" charset="-128"/>
            </a:endParaRPr>
          </a:p>
          <a:p>
            <a:pPr>
              <a:buClr>
                <a:schemeClr val="tx2"/>
              </a:buClr>
              <a:buNone/>
            </a:pPr>
            <a:endParaRPr lang="ja-JP" altLang="en-US"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63491">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63491">
                                            <p:txEl>
                                              <p:pRg st="1" end="1"/>
                                            </p:txEl>
                                          </p:spTgt>
                                        </p:tgtEl>
                                        <p:attrNameLst>
                                          <p:attrName>style.visibility</p:attrName>
                                        </p:attrNameLst>
                                      </p:cBhvr>
                                      <p:to>
                                        <p:strVal val="visible"/>
                                      </p:to>
                                    </p:set>
                                    <p:animEffect transition="in" filter="fade">
                                      <p:cBhvr>
                                        <p:cTn id="10" dur="500"/>
                                        <p:tgtEl>
                                          <p:spTgt spid="6349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500" fill="hold"/>
                                        <p:tgtEl>
                                          <p:spTgt spid="63491">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p:cBhvr override="childStyle">
                                        <p:cTn id="16" dur="500" fill="hold"/>
                                        <p:tgtEl>
                                          <p:spTgt spid="63491">
                                            <p:txEl>
                                              <p:pRg st="2" end="2"/>
                                            </p:txEl>
                                          </p:spTgt>
                                        </p:tgtEl>
                                        <p:attrNameLst>
                                          <p:attrName>style.color</p:attrName>
                                        </p:attrNameLst>
                                      </p:cBhvr>
                                      <p:to>
                                        <a:srgbClr val="FF0000"/>
                                      </p:to>
                                    </p:animClr>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63491">
                                            <p:txEl>
                                              <p:pRg st="3" end="3"/>
                                            </p:txEl>
                                          </p:spTgt>
                                        </p:tgtEl>
                                        <p:attrNameLst>
                                          <p:attrName>style.visibility</p:attrName>
                                        </p:attrNameLst>
                                      </p:cBhvr>
                                      <p:to>
                                        <p:strVal val="visible"/>
                                      </p:to>
                                    </p:set>
                                    <p:animEffect transition="in" filter="fade">
                                      <p:cBhvr>
                                        <p:cTn id="20" dur="500"/>
                                        <p:tgtEl>
                                          <p:spTgt spid="6349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p:cBhvr override="childStyle">
                                        <p:cTn id="24" dur="500" fill="hold"/>
                                        <p:tgtEl>
                                          <p:spTgt spid="63491">
                                            <p:txEl>
                                              <p:pRg st="2" end="2"/>
                                            </p:txEl>
                                          </p:spTgt>
                                        </p:tgtEl>
                                        <p:attrNameLst>
                                          <p:attrName>style.color</p:attrName>
                                        </p:attrNameLst>
                                      </p:cBhvr>
                                      <p:to>
                                        <a:schemeClr val="tx1"/>
                                      </p:to>
                                    </p:animClr>
                                  </p:childTnLst>
                                </p:cTn>
                              </p:par>
                              <p:par>
                                <p:cTn id="25" presetID="3" presetClass="emph" presetSubtype="2" fill="hold" nodeType="withEffect">
                                  <p:stCondLst>
                                    <p:cond delay="0"/>
                                  </p:stCondLst>
                                  <p:childTnLst>
                                    <p:animClr clrSpc="rgb">
                                      <p:cBhvr override="childStyle">
                                        <p:cTn id="26" dur="500" fill="hold"/>
                                        <p:tgtEl>
                                          <p:spTgt spid="63491">
                                            <p:txEl>
                                              <p:pRg st="4" end="4"/>
                                            </p:txEl>
                                          </p:spTgt>
                                        </p:tgtEl>
                                        <p:attrNameLst>
                                          <p:attrName>style.color</p:attrName>
                                        </p:attrNameLst>
                                      </p:cBhvr>
                                      <p:to>
                                        <a:srgbClr val="FF0000"/>
                                      </p:to>
                                    </p:animClr>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63491">
                                            <p:txEl>
                                              <p:pRg st="5" end="5"/>
                                            </p:txEl>
                                          </p:spTgt>
                                        </p:tgtEl>
                                        <p:attrNameLst>
                                          <p:attrName>style.visibility</p:attrName>
                                        </p:attrNameLst>
                                      </p:cBhvr>
                                      <p:to>
                                        <p:strVal val="visible"/>
                                      </p:to>
                                    </p:set>
                                    <p:animEffect transition="in" filter="fade">
                                      <p:cBhvr>
                                        <p:cTn id="30" dur="500"/>
                                        <p:tgtEl>
                                          <p:spTgt spid="63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タイトル 1"/>
          <p:cNvSpPr>
            <a:spLocks noGrp="1"/>
          </p:cNvSpPr>
          <p:nvPr>
            <p:ph type="title"/>
          </p:nvPr>
        </p:nvSpPr>
        <p:spPr/>
        <p:txBody>
          <a:bodyPr/>
          <a:lstStyle/>
          <a:p>
            <a:r>
              <a:rPr lang="ja-JP" altLang="en-US" smtClean="0">
                <a:solidFill>
                  <a:srgbClr val="0070C0"/>
                </a:solidFill>
                <a:latin typeface="ＭＳ Ｐゴシック" charset="-128"/>
              </a:rPr>
              <a:t>身近なマナーの例</a:t>
            </a:r>
          </a:p>
        </p:txBody>
      </p:sp>
      <p:sp>
        <p:nvSpPr>
          <p:cNvPr id="64515" name="コンテンツ プレースホルダ 2"/>
          <p:cNvSpPr>
            <a:spLocks noGrp="1"/>
          </p:cNvSpPr>
          <p:nvPr>
            <p:ph sz="quarter" idx="1"/>
          </p:nvPr>
        </p:nvSpPr>
        <p:spPr>
          <a:xfrm>
            <a:off x="1066800" y="1676400"/>
            <a:ext cx="7393632" cy="4848225"/>
          </a:xfrm>
        </p:spPr>
        <p:txBody>
          <a:bodyPr/>
          <a:lstStyle/>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言葉遣いに気を付ける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2800" dirty="0" smtClean="0">
                <a:latin typeface="HG丸ｺﾞｼｯｸM-PRO" pitchFamily="50" charset="-128"/>
                <a:ea typeface="HG丸ｺﾞｼｯｸM-PRO" pitchFamily="50" charset="-128"/>
              </a:rPr>
              <a:t>　相手を尊重し，立場に合った言葉で話し，良好な人間関係を築く。</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身だしなみを整える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2800" dirty="0" smtClean="0">
                <a:latin typeface="HG丸ｺﾞｼｯｸM-PRO" pitchFamily="50" charset="-128"/>
                <a:ea typeface="HG丸ｺﾞｼｯｸM-PRO" pitchFamily="50" charset="-128"/>
              </a:rPr>
              <a:t>　清潔で安全な頭髪や服装を整える。</a:t>
            </a:r>
            <a:endParaRPr lang="en-US" altLang="ja-JP" sz="2800" dirty="0" smtClean="0">
              <a:latin typeface="HG丸ｺﾞｼｯｸM-PRO" pitchFamily="50" charset="-128"/>
              <a:ea typeface="HG丸ｺﾞｼｯｸM-PRO" pitchFamily="50" charset="-128"/>
            </a:endParaRPr>
          </a:p>
          <a:p>
            <a:pPr>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整理・整頓をする</a:t>
            </a:r>
            <a:endParaRPr lang="en-US" altLang="ja-JP" dirty="0" smtClean="0">
              <a:latin typeface="HG丸ｺﾞｼｯｸM-PRO" pitchFamily="50" charset="-128"/>
              <a:ea typeface="HG丸ｺﾞｼｯｸM-PRO" pitchFamily="50" charset="-128"/>
            </a:endParaRPr>
          </a:p>
          <a:p>
            <a:pPr>
              <a:buClr>
                <a:schemeClr val="tx2"/>
              </a:buClr>
              <a:buFontTx/>
              <a:buNone/>
            </a:pPr>
            <a:r>
              <a:rPr lang="ja-JP" altLang="en-US" sz="2800" dirty="0" smtClean="0">
                <a:latin typeface="HG丸ｺﾞｼｯｸM-PRO" pitchFamily="50" charset="-128"/>
                <a:ea typeface="HG丸ｺﾞｼｯｸM-PRO" pitchFamily="50" charset="-128"/>
              </a:rPr>
              <a:t>　自分の机や周囲の整理・整頓をして，　　安全で安心して作業できる環境を保つ。</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500" fill="hold"/>
                                        <p:tgtEl>
                                          <p:spTgt spid="64515">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64515">
                                            <p:txEl>
                                              <p:pRg st="1" end="1"/>
                                            </p:txEl>
                                          </p:spTgt>
                                        </p:tgtEl>
                                        <p:attrNameLst>
                                          <p:attrName>style.visibility</p:attrName>
                                        </p:attrNameLst>
                                      </p:cBhvr>
                                      <p:to>
                                        <p:strVal val="visible"/>
                                      </p:to>
                                    </p:set>
                                    <p:animEffect transition="in" filter="fade">
                                      <p:cBhvr>
                                        <p:cTn id="10" dur="500"/>
                                        <p:tgtEl>
                                          <p:spTgt spid="645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500" fill="hold"/>
                                        <p:tgtEl>
                                          <p:spTgt spid="64515">
                                            <p:txEl>
                                              <p:pRg st="0" end="0"/>
                                            </p:txEl>
                                          </p:spTgt>
                                        </p:tgtEl>
                                        <p:attrNameLst>
                                          <p:attrName>style.color</p:attrName>
                                        </p:attrNameLst>
                                      </p:cBhvr>
                                      <p:to>
                                        <a:schemeClr val="tx1"/>
                                      </p:to>
                                    </p:animClr>
                                  </p:childTnLst>
                                </p:cTn>
                              </p:par>
                              <p:par>
                                <p:cTn id="15" presetID="3" presetClass="emph" presetSubtype="2" fill="hold" nodeType="withEffect">
                                  <p:stCondLst>
                                    <p:cond delay="0"/>
                                  </p:stCondLst>
                                  <p:childTnLst>
                                    <p:animClr clrSpc="rgb">
                                      <p:cBhvr override="childStyle">
                                        <p:cTn id="16" dur="500" fill="hold"/>
                                        <p:tgtEl>
                                          <p:spTgt spid="64515">
                                            <p:txEl>
                                              <p:pRg st="2" end="2"/>
                                            </p:txEl>
                                          </p:spTgt>
                                        </p:tgtEl>
                                        <p:attrNameLst>
                                          <p:attrName>style.color</p:attrName>
                                        </p:attrNameLst>
                                      </p:cBhvr>
                                      <p:to>
                                        <a:srgbClr val="FF0000"/>
                                      </p:to>
                                    </p:animClr>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64515">
                                            <p:txEl>
                                              <p:pRg st="3" end="3"/>
                                            </p:txEl>
                                          </p:spTgt>
                                        </p:tgtEl>
                                        <p:attrNameLst>
                                          <p:attrName>style.visibility</p:attrName>
                                        </p:attrNameLst>
                                      </p:cBhvr>
                                      <p:to>
                                        <p:strVal val="visible"/>
                                      </p:to>
                                    </p:set>
                                    <p:animEffect transition="in" filter="fade">
                                      <p:cBhvr>
                                        <p:cTn id="20" dur="500"/>
                                        <p:tgtEl>
                                          <p:spTgt spid="645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p:cBhvr override="childStyle">
                                        <p:cTn id="24" dur="500" fill="hold"/>
                                        <p:tgtEl>
                                          <p:spTgt spid="64515">
                                            <p:txEl>
                                              <p:pRg st="2" end="2"/>
                                            </p:txEl>
                                          </p:spTgt>
                                        </p:tgtEl>
                                        <p:attrNameLst>
                                          <p:attrName>style.color</p:attrName>
                                        </p:attrNameLst>
                                      </p:cBhvr>
                                      <p:to>
                                        <a:schemeClr val="tx1"/>
                                      </p:to>
                                    </p:animClr>
                                  </p:childTnLst>
                                </p:cTn>
                              </p:par>
                              <p:par>
                                <p:cTn id="25" presetID="3" presetClass="emph" presetSubtype="2" fill="hold" nodeType="withEffect">
                                  <p:stCondLst>
                                    <p:cond delay="0"/>
                                  </p:stCondLst>
                                  <p:childTnLst>
                                    <p:animClr clrSpc="rgb">
                                      <p:cBhvr override="childStyle">
                                        <p:cTn id="26" dur="500" fill="hold"/>
                                        <p:tgtEl>
                                          <p:spTgt spid="64515">
                                            <p:txEl>
                                              <p:pRg st="4" end="4"/>
                                            </p:txEl>
                                          </p:spTgt>
                                        </p:tgtEl>
                                        <p:attrNameLst>
                                          <p:attrName>style.color</p:attrName>
                                        </p:attrNameLst>
                                      </p:cBhvr>
                                      <p:to>
                                        <a:srgbClr val="FF0000"/>
                                      </p:to>
                                    </p:animClr>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64515">
                                            <p:txEl>
                                              <p:pRg st="5" end="5"/>
                                            </p:txEl>
                                          </p:spTgt>
                                        </p:tgtEl>
                                        <p:attrNameLst>
                                          <p:attrName>style.visibility</p:attrName>
                                        </p:attrNameLst>
                                      </p:cBhvr>
                                      <p:to>
                                        <p:strVal val="visible"/>
                                      </p:to>
                                    </p:set>
                                    <p:animEffect transition="in" filter="fade">
                                      <p:cBhvr>
                                        <p:cTn id="30" dur="500"/>
                                        <p:tgtEl>
                                          <p:spTgt spid="645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サブタイトル 6"/>
          <p:cNvSpPr>
            <a:spLocks noGrp="1"/>
          </p:cNvSpPr>
          <p:nvPr>
            <p:ph type="subTitle" idx="1"/>
          </p:nvPr>
        </p:nvSpPr>
        <p:spPr>
          <a:xfrm>
            <a:off x="1817688" y="3168650"/>
            <a:ext cx="6400800" cy="1752600"/>
          </a:xfrm>
        </p:spPr>
        <p:txBody>
          <a:bodyPr/>
          <a:lstStyle/>
          <a:p>
            <a:pPr algn="ctr"/>
            <a:r>
              <a:rPr lang="ja-JP" altLang="en-US" sz="6000" b="1" dirty="0" smtClean="0">
                <a:solidFill>
                  <a:srgbClr val="0070C0"/>
                </a:solidFill>
                <a:latin typeface="ＭＳ Ｐゴシック" charset="-128"/>
              </a:rPr>
              <a:t>品質管理</a:t>
            </a:r>
            <a:endParaRPr lang="en-US" altLang="ja-JP" sz="6000" b="1" dirty="0" smtClean="0">
              <a:solidFill>
                <a:srgbClr val="0070C0"/>
              </a:solidFill>
              <a:latin typeface="ＭＳ Ｐゴシック" charset="-128"/>
            </a:endParaRPr>
          </a:p>
          <a:p>
            <a:pPr algn="ctr"/>
            <a:r>
              <a:rPr lang="ja-JP" altLang="en-US" sz="5400" b="1" dirty="0" smtClean="0">
                <a:solidFill>
                  <a:srgbClr val="FF0000"/>
                </a:solidFill>
                <a:latin typeface="ＭＳ Ｐゴシック" charset="-128"/>
              </a:rPr>
              <a:t>おわり</a:t>
            </a:r>
          </a:p>
        </p:txBody>
      </p:sp>
      <p:sp>
        <p:nvSpPr>
          <p:cNvPr id="253954" name="Rectangle 2"/>
          <p:cNvSpPr>
            <a:spLocks noGrp="1" noChangeArrowheads="1"/>
          </p:cNvSpPr>
          <p:nvPr>
            <p:ph type="ctrTitle"/>
          </p:nvPr>
        </p:nvSpPr>
        <p:spPr>
          <a:xfrm>
            <a:off x="827088" y="1349375"/>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5124"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8"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dirty="0" smtClean="0">
                <a:solidFill>
                  <a:srgbClr val="0070C0"/>
                </a:solidFill>
                <a:latin typeface="ＭＳ Ｐゴシック" charset="-128"/>
              </a:rPr>
              <a:t>品質管理とは</a:t>
            </a:r>
            <a:endParaRPr lang="ja-JP" altLang="en-US" dirty="0" smtClean="0">
              <a:solidFill>
                <a:srgbClr val="FF0000"/>
              </a:solidFill>
              <a:latin typeface="ＭＳ Ｐゴシック" charset="-128"/>
            </a:endParaRPr>
          </a:p>
        </p:txBody>
      </p:sp>
      <p:sp>
        <p:nvSpPr>
          <p:cNvPr id="11267" name="コンテンツ プレースホルダ 2"/>
          <p:cNvSpPr>
            <a:spLocks noGrp="1"/>
          </p:cNvSpPr>
          <p:nvPr>
            <p:ph sz="quarter" idx="1"/>
          </p:nvPr>
        </p:nvSpPr>
        <p:spPr/>
        <p:txBody>
          <a:bodyPr>
            <a:normAutofit/>
          </a:bodyPr>
          <a:lstStyle/>
          <a:p>
            <a:pPr>
              <a:lnSpc>
                <a:spcPct val="90000"/>
              </a:lnSpc>
              <a:buClr>
                <a:schemeClr val="tx2"/>
              </a:buClr>
              <a:buFont typeface="Wingdings" pitchFamily="2" charset="2"/>
              <a:buChar char="l"/>
            </a:pPr>
            <a:r>
              <a:rPr lang="ja-JP" altLang="en-US" dirty="0" smtClean="0">
                <a:latin typeface="HG丸ｺﾞｼｯｸM-PRO" pitchFamily="50" charset="-128"/>
                <a:ea typeface="HG丸ｺﾞｼｯｸM-PRO" pitchFamily="50" charset="-128"/>
              </a:rPr>
              <a:t>道徳</a:t>
            </a:r>
          </a:p>
          <a:p>
            <a:pPr marL="530225" lvl="1" indent="-7938">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物事のあるべき筋道</a:t>
            </a:r>
          </a:p>
          <a:p>
            <a:pPr marL="530225" lvl="1" indent="-7938">
              <a:lnSpc>
                <a:spcPct val="90000"/>
              </a:lnSpc>
              <a:buFont typeface="Wingdings" pitchFamily="2" charset="2"/>
              <a:buNone/>
            </a:pPr>
            <a:r>
              <a:rPr lang="ja-JP" altLang="en-US" sz="3200" dirty="0" smtClean="0">
                <a:latin typeface="HG丸ｺﾞｼｯｸM-PRO" pitchFamily="50" charset="-128"/>
                <a:ea typeface="HG丸ｺﾞｼｯｸM-PRO" pitchFamily="50" charset="-128"/>
              </a:rPr>
              <a:t>人が行うべき正しい道</a:t>
            </a:r>
            <a:r>
              <a:rPr lang="ja-JP" altLang="en-US" sz="3200" dirty="0" smtClean="0">
                <a:solidFill>
                  <a:srgbClr val="FFC000"/>
                </a:solidFill>
                <a:latin typeface="HG丸ｺﾞｼｯｸM-PRO" pitchFamily="50" charset="-128"/>
                <a:ea typeface="HG丸ｺﾞｼｯｸM-PRO" pitchFamily="50" charset="-128"/>
              </a:rPr>
              <a:t>　　　 </a:t>
            </a:r>
            <a:endParaRPr lang="en-US" altLang="ja-JP" sz="3200" dirty="0" smtClean="0">
              <a:solidFill>
                <a:srgbClr val="FFC000"/>
              </a:solidFill>
              <a:latin typeface="HG丸ｺﾞｼｯｸM-PRO" pitchFamily="50" charset="-128"/>
              <a:ea typeface="HG丸ｺﾞｼｯｸM-PRO" pitchFamily="50" charset="-128"/>
            </a:endParaRPr>
          </a:p>
          <a:p>
            <a:pPr>
              <a:lnSpc>
                <a:spcPct val="90000"/>
              </a:lnSpc>
              <a:buClr>
                <a:schemeClr val="tx2"/>
              </a:buClr>
              <a:buFont typeface="Wingdings" pitchFamily="2" charset="2"/>
              <a:buChar char="l"/>
            </a:pPr>
            <a:endParaRPr lang="en-US" altLang="ja-JP" dirty="0" smtClean="0">
              <a:solidFill>
                <a:srgbClr val="FFC000"/>
              </a:solidFill>
              <a:latin typeface="HG丸ｺﾞｼｯｸM-PRO" pitchFamily="50" charset="-128"/>
              <a:ea typeface="HG丸ｺﾞｼｯｸM-PRO" pitchFamily="50" charset="-128"/>
            </a:endParaRPr>
          </a:p>
          <a:p>
            <a:pPr>
              <a:lnSpc>
                <a:spcPct val="90000"/>
              </a:lnSpc>
              <a:buClr>
                <a:schemeClr val="tx2"/>
              </a:buClr>
              <a:buFont typeface="Wingdings" pitchFamily="2" charset="2"/>
              <a:buChar char="l"/>
            </a:pPr>
            <a:r>
              <a:rPr lang="ja-JP" altLang="en-US" dirty="0" smtClean="0">
                <a:solidFill>
                  <a:srgbClr val="000000"/>
                </a:solidFill>
                <a:latin typeface="HG丸ｺﾞｼｯｸM-PRO" pitchFamily="50" charset="-128"/>
                <a:ea typeface="HG丸ｺﾞｼｯｸM-PRO" pitchFamily="50" charset="-128"/>
              </a:rPr>
              <a:t>モラル</a:t>
            </a:r>
          </a:p>
          <a:p>
            <a:pPr marL="530225" lvl="1" indent="-7938">
              <a:lnSpc>
                <a:spcPct val="90000"/>
              </a:lnSpc>
              <a:buFont typeface="Wingdings" pitchFamily="2" charset="2"/>
              <a:buNone/>
            </a:pPr>
            <a:r>
              <a:rPr lang="ja-JP" altLang="en-US" sz="3200" dirty="0" smtClean="0">
                <a:solidFill>
                  <a:srgbClr val="000000"/>
                </a:solidFill>
                <a:latin typeface="HG丸ｺﾞｼｯｸM-PRO" pitchFamily="50" charset="-128"/>
                <a:ea typeface="HG丸ｺﾞｼｯｸM-PRO" pitchFamily="50" charset="-128"/>
              </a:rPr>
              <a:t>道徳を一般的な規律としてではなく，自己の生き方と密着させることで　　生まれる思想や態度</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1267">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fade">
                                      <p:cBhvr>
                                        <p:cTn id="10" dur="500"/>
                                        <p:tgtEl>
                                          <p:spTgt spid="1126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fade">
                                      <p:cBhvr>
                                        <p:cTn id="13" dur="500"/>
                                        <p:tgtEl>
                                          <p:spTgt spid="1126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mph" presetSubtype="2" fill="hold" nodeType="clickEffect">
                                  <p:stCondLst>
                                    <p:cond delay="0"/>
                                  </p:stCondLst>
                                  <p:childTnLst>
                                    <p:animClr clrSpc="rgb" dir="cw">
                                      <p:cBhvr override="childStyle">
                                        <p:cTn id="17" dur="500" fill="hold"/>
                                        <p:tgtEl>
                                          <p:spTgt spid="11267">
                                            <p:txEl>
                                              <p:pRg st="0" end="0"/>
                                            </p:txEl>
                                          </p:spTgt>
                                        </p:tgtEl>
                                        <p:attrNameLst>
                                          <p:attrName>style.color</p:attrName>
                                        </p:attrNameLst>
                                      </p:cBhvr>
                                      <p:to>
                                        <a:schemeClr val="tx1"/>
                                      </p:to>
                                    </p:animClr>
                                  </p:childTnLst>
                                </p:cTn>
                              </p:par>
                              <p:par>
                                <p:cTn id="18" presetID="3" presetClass="emph" presetSubtype="2" fill="hold" nodeType="withEffect">
                                  <p:stCondLst>
                                    <p:cond delay="0"/>
                                  </p:stCondLst>
                                  <p:childTnLst>
                                    <p:animClr clrSpc="rgb" dir="cw">
                                      <p:cBhvr override="childStyle">
                                        <p:cTn id="19" dur="500" fill="hold"/>
                                        <p:tgtEl>
                                          <p:spTgt spid="11267">
                                            <p:txEl>
                                              <p:pRg st="4" end="4"/>
                                            </p:txEl>
                                          </p:spTgt>
                                        </p:tgtEl>
                                        <p:attrNameLst>
                                          <p:attrName>style.color</p:attrName>
                                        </p:attrNameLst>
                                      </p:cBhvr>
                                      <p:to>
                                        <a:srgbClr val="FF0000"/>
                                      </p:to>
                                    </p:animClr>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animEffect transition="in" filter="fade">
                                      <p:cBhvr>
                                        <p:cTn id="23"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タイトル 1"/>
          <p:cNvSpPr>
            <a:spLocks noGrp="1"/>
          </p:cNvSpPr>
          <p:nvPr>
            <p:ph type="title" idx="4294967295"/>
          </p:nvPr>
        </p:nvSpPr>
        <p:spPr/>
        <p:txBody>
          <a:bodyPr/>
          <a:lstStyle/>
          <a:p>
            <a:r>
              <a:rPr lang="ja-JP" altLang="en-US" dirty="0" smtClean="0">
                <a:solidFill>
                  <a:srgbClr val="0070C0"/>
                </a:solidFill>
                <a:latin typeface="ＭＳ Ｐゴシック" charset="-128"/>
              </a:rPr>
              <a:t>品質管理とは</a:t>
            </a:r>
            <a:endParaRPr lang="ja-JP" altLang="en-US" dirty="0" smtClean="0">
              <a:solidFill>
                <a:srgbClr val="FF0000"/>
              </a:solidFill>
              <a:latin typeface="ＭＳ Ｐゴシック" charset="-128"/>
            </a:endParaRPr>
          </a:p>
        </p:txBody>
      </p:sp>
      <p:sp>
        <p:nvSpPr>
          <p:cNvPr id="11267" name="コンテンツ プレースホルダ 2"/>
          <p:cNvSpPr>
            <a:spLocks noGrp="1"/>
          </p:cNvSpPr>
          <p:nvPr>
            <p:ph sz="quarter" idx="4294967295"/>
          </p:nvPr>
        </p:nvSpPr>
        <p:spPr>
          <a:xfrm>
            <a:off x="1066800" y="1676400"/>
            <a:ext cx="7825680" cy="4920952"/>
          </a:xfrm>
        </p:spPr>
        <p:txBody>
          <a:bodyPr>
            <a:normAutofit lnSpcReduction="10000"/>
          </a:bodyPr>
          <a:lstStyle/>
          <a:p>
            <a:pPr>
              <a:lnSpc>
                <a:spcPct val="110000"/>
              </a:lnSpc>
              <a:buClr>
                <a:schemeClr val="tx2"/>
              </a:buClr>
              <a:buFont typeface="Wingdings" pitchFamily="2" charset="2"/>
              <a:buChar char="l"/>
            </a:pPr>
            <a:r>
              <a:rPr lang="ja-JP" altLang="en-US" dirty="0" smtClean="0">
                <a:ea typeface="HG丸ｺﾞｼｯｸM-PRO" pitchFamily="50" charset="-128"/>
              </a:rPr>
              <a:t>善い例</a:t>
            </a:r>
            <a:endParaRPr lang="ja-JP" altLang="en-US" dirty="0" smtClean="0">
              <a:latin typeface="HG丸ｺﾞｼｯｸM-PRO" pitchFamily="50" charset="-128"/>
              <a:ea typeface="HG丸ｺﾞｼｯｸM-PRO" pitchFamily="50" charset="-128"/>
            </a:endParaRPr>
          </a:p>
          <a:p>
            <a:pPr marL="811213" lvl="1" indent="-288925">
              <a:lnSpc>
                <a:spcPct val="110000"/>
              </a:lnSpc>
              <a:buFont typeface="Arial" pitchFamily="34" charset="0"/>
              <a:buChar char="•"/>
            </a:pPr>
            <a:r>
              <a:rPr lang="ja-JP" altLang="ja-JP" dirty="0" smtClean="0">
                <a:solidFill>
                  <a:srgbClr val="FF0000"/>
                </a:solidFill>
                <a:ea typeface="HG丸ｺﾞｼｯｸM-PRO" pitchFamily="50" charset="-128"/>
              </a:rPr>
              <a:t>品質を保証</a:t>
            </a:r>
            <a:r>
              <a:rPr lang="ja-JP" altLang="ja-JP" dirty="0" smtClean="0">
                <a:ea typeface="HG丸ｺﾞｼｯｸM-PRO" pitchFamily="50" charset="-128"/>
              </a:rPr>
              <a:t>するとともに</a:t>
            </a:r>
            <a:r>
              <a:rPr lang="ja-JP" altLang="en-US" dirty="0" smtClean="0">
                <a:ea typeface="HG丸ｺﾞｼｯｸM-PRO" pitchFamily="50" charset="-128"/>
              </a:rPr>
              <a:t>，故障</a:t>
            </a:r>
            <a:r>
              <a:rPr lang="ja-JP" altLang="ja-JP" dirty="0" smtClean="0">
                <a:ea typeface="HG丸ｺﾞｼｯｸM-PRO" pitchFamily="50" charset="-128"/>
              </a:rPr>
              <a:t>に対して</a:t>
            </a:r>
            <a:r>
              <a:rPr lang="ja-JP" altLang="en-US" dirty="0" smtClean="0">
                <a:ea typeface="HG丸ｺﾞｼｯｸM-PRO" pitchFamily="50" charset="-128"/>
              </a:rPr>
              <a:t>　</a:t>
            </a:r>
            <a:r>
              <a:rPr lang="ja-JP" altLang="ja-JP" dirty="0" smtClean="0">
                <a:ea typeface="HG丸ｺﾞｼｯｸM-PRO" pitchFamily="50" charset="-128"/>
              </a:rPr>
              <a:t>その</a:t>
            </a:r>
            <a:r>
              <a:rPr lang="ja-JP" altLang="ja-JP" dirty="0" smtClean="0">
                <a:solidFill>
                  <a:srgbClr val="FF0000"/>
                </a:solidFill>
                <a:ea typeface="HG丸ｺﾞｼｯｸM-PRO" pitchFamily="50" charset="-128"/>
              </a:rPr>
              <a:t>原因を追究</a:t>
            </a:r>
            <a:r>
              <a:rPr lang="ja-JP" altLang="ja-JP" dirty="0" smtClean="0">
                <a:ea typeface="HG丸ｺﾞｼｯｸM-PRO" pitchFamily="50" charset="-128"/>
              </a:rPr>
              <a:t>し</a:t>
            </a:r>
            <a:r>
              <a:rPr lang="ja-JP" altLang="en-US" dirty="0" smtClean="0">
                <a:ea typeface="HG丸ｺﾞｼｯｸM-PRO" pitchFamily="50" charset="-128"/>
              </a:rPr>
              <a:t>，</a:t>
            </a:r>
            <a:r>
              <a:rPr lang="ja-JP" altLang="ja-JP" dirty="0" smtClean="0">
                <a:ea typeface="HG丸ｺﾞｼｯｸM-PRO" pitchFamily="50" charset="-128"/>
              </a:rPr>
              <a:t>工程を改善する</a:t>
            </a:r>
            <a:endParaRPr lang="ja-JP" altLang="en-US" dirty="0" smtClean="0">
              <a:ea typeface="HG丸ｺﾞｼｯｸM-PRO" pitchFamily="50" charset="-128"/>
            </a:endParaRPr>
          </a:p>
          <a:p>
            <a:pPr marL="811213" lvl="1" indent="-288925">
              <a:lnSpc>
                <a:spcPct val="110000"/>
              </a:lnSpc>
              <a:buFont typeface="Arial" pitchFamily="34" charset="0"/>
              <a:buChar char="•"/>
            </a:pPr>
            <a:r>
              <a:rPr lang="ja-JP" altLang="en-US" dirty="0" smtClean="0">
                <a:ea typeface="HG丸ｺﾞｼｯｸM-PRO" pitchFamily="50" charset="-128"/>
              </a:rPr>
              <a:t>工程の「</a:t>
            </a:r>
            <a:r>
              <a:rPr lang="ja-JP" altLang="en-US" dirty="0" smtClean="0">
                <a:solidFill>
                  <a:srgbClr val="FF0000"/>
                </a:solidFill>
                <a:ea typeface="HG丸ｺﾞｼｯｸM-PRO" pitchFamily="50" charset="-128"/>
              </a:rPr>
              <a:t>３ム</a:t>
            </a:r>
            <a:r>
              <a:rPr lang="ja-JP" altLang="en-US" dirty="0" smtClean="0">
                <a:ea typeface="HG丸ｺﾞｼｯｸM-PRO" pitchFamily="50" charset="-128"/>
              </a:rPr>
              <a:t>」（</a:t>
            </a:r>
            <a:r>
              <a:rPr lang="ja-JP" altLang="en-US" dirty="0" smtClean="0">
                <a:solidFill>
                  <a:srgbClr val="FF0000"/>
                </a:solidFill>
                <a:ea typeface="HG丸ｺﾞｼｯｸM-PRO" pitchFamily="50" charset="-128"/>
              </a:rPr>
              <a:t>ムリ・ムダ・ムラ</a:t>
            </a:r>
            <a:r>
              <a:rPr lang="ja-JP" altLang="en-US" dirty="0" smtClean="0">
                <a:ea typeface="HG丸ｺﾞｼｯｸM-PRO" pitchFamily="50" charset="-128"/>
              </a:rPr>
              <a:t>）をなくし，効率的な生産を図る。</a:t>
            </a:r>
          </a:p>
          <a:p>
            <a:pPr>
              <a:lnSpc>
                <a:spcPct val="110000"/>
              </a:lnSpc>
              <a:buClr>
                <a:schemeClr val="tx2"/>
              </a:buClr>
              <a:buFont typeface="Wingdings" pitchFamily="2" charset="2"/>
              <a:buChar char="l"/>
            </a:pPr>
            <a:r>
              <a:rPr lang="ja-JP" altLang="en-US" dirty="0" smtClean="0">
                <a:ea typeface="HG丸ｺﾞｼｯｸM-PRO" pitchFamily="50" charset="-128"/>
              </a:rPr>
              <a:t>悪い例</a:t>
            </a:r>
          </a:p>
          <a:p>
            <a:pPr marL="811213" lvl="1" indent="-288925">
              <a:lnSpc>
                <a:spcPct val="110000"/>
              </a:lnSpc>
              <a:buFont typeface="Arial" pitchFamily="34" charset="0"/>
              <a:buChar char="•"/>
            </a:pPr>
            <a:r>
              <a:rPr lang="ja-JP" altLang="en-US" dirty="0" smtClean="0">
                <a:ea typeface="HG丸ｺﾞｼｯｸM-PRO" pitchFamily="50" charset="-128"/>
              </a:rPr>
              <a:t>デザインを優先し，</a:t>
            </a:r>
            <a:r>
              <a:rPr lang="ja-JP" altLang="en-US" dirty="0" smtClean="0">
                <a:solidFill>
                  <a:srgbClr val="FF0000"/>
                </a:solidFill>
                <a:ea typeface="HG丸ｺﾞｼｯｸM-PRO" pitchFamily="50" charset="-128"/>
              </a:rPr>
              <a:t>耐震性の低い</a:t>
            </a:r>
            <a:r>
              <a:rPr lang="ja-JP" altLang="en-US" dirty="0" smtClean="0">
                <a:ea typeface="HG丸ｺﾞｼｯｸM-PRO" pitchFamily="50" charset="-128"/>
              </a:rPr>
              <a:t>建築物を建設する。</a:t>
            </a:r>
          </a:p>
          <a:p>
            <a:pPr marL="811213" lvl="1" indent="-288925">
              <a:lnSpc>
                <a:spcPct val="110000"/>
              </a:lnSpc>
              <a:buFont typeface="Arial" pitchFamily="34" charset="0"/>
              <a:buChar char="•"/>
            </a:pPr>
            <a:r>
              <a:rPr lang="ja-JP" altLang="en-US" dirty="0" smtClean="0">
                <a:solidFill>
                  <a:srgbClr val="FF0000"/>
                </a:solidFill>
                <a:ea typeface="HG丸ｺﾞｼｯｸM-PRO" pitchFamily="50" charset="-128"/>
              </a:rPr>
              <a:t>有害廃棄物を敷地内</a:t>
            </a:r>
            <a:r>
              <a:rPr lang="ja-JP" altLang="en-US" dirty="0" smtClean="0">
                <a:ea typeface="HG丸ｺﾞｼｯｸM-PRO" pitchFamily="50" charset="-128"/>
              </a:rPr>
              <a:t>に埋め，処理経費を　削減する。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1267">
                                            <p:txEl>
                                              <p:pRg st="0" end="0"/>
                                            </p:txEl>
                                          </p:spTgt>
                                        </p:tgtEl>
                                        <p:attrNameLst>
                                          <p:attrName>style.color</p:attrName>
                                        </p:attrNameLst>
                                      </p:cBhvr>
                                      <p:to>
                                        <a:srgbClr val="FF0000"/>
                                      </p:to>
                                    </p:animClr>
                                  </p:childTnLst>
                                </p:cTn>
                              </p:par>
                            </p:childTnLst>
                          </p:cTn>
                        </p:par>
                        <p:par>
                          <p:cTn id="7" fill="hold">
                            <p:stCondLst>
                              <p:cond delay="500"/>
                            </p:stCondLst>
                            <p:childTnLst>
                              <p:par>
                                <p:cTn id="8" presetID="10" presetClass="entr" presetSubtype="0" fill="hold" nodeType="after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fade">
                                      <p:cBhvr>
                                        <p:cTn id="10" dur="500"/>
                                        <p:tgtEl>
                                          <p:spTgt spid="112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fade">
                                      <p:cBhvr>
                                        <p:cTn id="15" dur="500"/>
                                        <p:tgtEl>
                                          <p:spTgt spid="1126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mph" presetSubtype="2" fill="hold" nodeType="clickEffect">
                                  <p:stCondLst>
                                    <p:cond delay="0"/>
                                  </p:stCondLst>
                                  <p:childTnLst>
                                    <p:animClr clrSpc="rgb" dir="cw">
                                      <p:cBhvr override="childStyle">
                                        <p:cTn id="19" dur="500" fill="hold"/>
                                        <p:tgtEl>
                                          <p:spTgt spid="11267">
                                            <p:txEl>
                                              <p:pRg st="0" end="0"/>
                                            </p:txEl>
                                          </p:spTgt>
                                        </p:tgtEl>
                                        <p:attrNameLst>
                                          <p:attrName>style.color</p:attrName>
                                        </p:attrNameLst>
                                      </p:cBhvr>
                                      <p:to>
                                        <a:schemeClr val="tx1"/>
                                      </p:to>
                                    </p:animClr>
                                  </p:childTnLst>
                                </p:cTn>
                              </p:par>
                              <p:par>
                                <p:cTn id="20" presetID="3" presetClass="emph" presetSubtype="2" fill="hold" nodeType="withEffect">
                                  <p:stCondLst>
                                    <p:cond delay="0"/>
                                  </p:stCondLst>
                                  <p:childTnLst>
                                    <p:animClr clrSpc="rgb" dir="cw">
                                      <p:cBhvr override="childStyle">
                                        <p:cTn id="21" dur="500" fill="hold"/>
                                        <p:tgtEl>
                                          <p:spTgt spid="11267">
                                            <p:txEl>
                                              <p:pRg st="3" end="3"/>
                                            </p:txEl>
                                          </p:spTgt>
                                        </p:tgtEl>
                                        <p:attrNameLst>
                                          <p:attrName>style.color</p:attrName>
                                        </p:attrNameLst>
                                      </p:cBhvr>
                                      <p:to>
                                        <a:srgbClr val="FF0000"/>
                                      </p:to>
                                    </p:animClr>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Effect transition="in" filter="fade">
                                      <p:cBhvr>
                                        <p:cTn id="25" dur="500"/>
                                        <p:tgtEl>
                                          <p:spTgt spid="1126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267">
                                            <p:txEl>
                                              <p:pRg st="5" end="5"/>
                                            </p:txEl>
                                          </p:spTgt>
                                        </p:tgtEl>
                                        <p:attrNameLst>
                                          <p:attrName>style.visibility</p:attrName>
                                        </p:attrNameLst>
                                      </p:cBhvr>
                                      <p:to>
                                        <p:strVal val="visible"/>
                                      </p:to>
                                    </p:set>
                                    <p:animEffect transition="in" filter="fade">
                                      <p:cBhvr>
                                        <p:cTn id="30"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サブタイトル 6"/>
          <p:cNvSpPr>
            <a:spLocks noGrp="1"/>
          </p:cNvSpPr>
          <p:nvPr>
            <p:ph type="subTitle" idx="1"/>
          </p:nvPr>
        </p:nvSpPr>
        <p:spPr>
          <a:xfrm>
            <a:off x="1817688" y="3170238"/>
            <a:ext cx="6400800" cy="1752600"/>
          </a:xfrm>
        </p:spPr>
        <p:txBody>
          <a:bodyPr/>
          <a:lstStyle/>
          <a:p>
            <a:pPr algn="ctr"/>
            <a:r>
              <a:rPr lang="ja-JP" altLang="en-US" sz="5400" b="1" dirty="0" smtClean="0">
                <a:solidFill>
                  <a:srgbClr val="0070C0"/>
                </a:solidFill>
                <a:latin typeface="ＭＳ Ｐゴシック" charset="-128"/>
              </a:rPr>
              <a:t>ＰＤＣＡサイクル</a:t>
            </a:r>
          </a:p>
        </p:txBody>
      </p:sp>
      <p:sp>
        <p:nvSpPr>
          <p:cNvPr id="253954" name="Rectangle 2"/>
          <p:cNvSpPr>
            <a:spLocks noGrp="1" noChangeArrowheads="1"/>
          </p:cNvSpPr>
          <p:nvPr>
            <p:ph type="ctrTitle"/>
          </p:nvPr>
        </p:nvSpPr>
        <p:spPr>
          <a:xfrm>
            <a:off x="827088" y="1341438"/>
            <a:ext cx="7772400" cy="1143000"/>
          </a:xfrm>
        </p:spPr>
        <p:txBody>
          <a:bodyPr>
            <a:normAutofit/>
          </a:bodyPr>
          <a:lstStyle/>
          <a:p>
            <a:pPr algn="ctr">
              <a:defRPr/>
            </a:pPr>
            <a:r>
              <a:rPr lang="ja-JP" altLang="en-US" sz="3200" dirty="0" smtClean="0">
                <a:effectLst>
                  <a:outerShdw blurRad="38100" dist="38100" dir="2700000" algn="tl">
                    <a:srgbClr val="000000">
                      <a:alpha val="43137"/>
                    </a:srgbClr>
                  </a:outerShdw>
                </a:effectLst>
                <a:latin typeface="ＭＳ Ｐゴシック" pitchFamily="50" charset="-128"/>
              </a:rPr>
              <a:t>工業高校におけるキャリア教育</a:t>
            </a:r>
          </a:p>
        </p:txBody>
      </p:sp>
      <p:sp>
        <p:nvSpPr>
          <p:cNvPr id="14340"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a:t>高等学校（工業）</a:t>
            </a:r>
          </a:p>
        </p:txBody>
      </p:sp>
      <p:sp>
        <p:nvSpPr>
          <p:cNvPr id="7"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a:solidFill>
                  <a:schemeClr val="accent3"/>
                </a:solidFill>
                <a:ea typeface="ＭＳ Ｐゴシック" pitchFamily="50" charset="-128"/>
                <a:hlinkClick r:id="rId3" action="ppaction://hlinksldjump"/>
              </a:rPr>
              <a:t>品質管理とは</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4" action="ppaction://hlinksldjump"/>
              </a:rPr>
              <a:t>PDCA</a:t>
            </a:r>
            <a:r>
              <a:rPr lang="ja-JP" altLang="en-US" sz="1050" dirty="0">
                <a:solidFill>
                  <a:schemeClr val="accent3"/>
                </a:solidFill>
                <a:ea typeface="ＭＳ Ｐゴシック" pitchFamily="50" charset="-128"/>
                <a:hlinkClick r:id="rId4" action="ppaction://hlinksldjump"/>
              </a:rPr>
              <a:t>サイクル</a:t>
            </a:r>
            <a:r>
              <a:rPr lang="ja-JP" altLang="en-US" sz="1050" dirty="0">
                <a:solidFill>
                  <a:schemeClr val="accent3"/>
                </a:solidFill>
                <a:ea typeface="ＭＳ Ｐゴシック" pitchFamily="50" charset="-128"/>
              </a:rPr>
              <a:t>　</a:t>
            </a:r>
            <a:r>
              <a:rPr lang="en-US" altLang="ja-JP" sz="1050" dirty="0" smtClean="0">
                <a:solidFill>
                  <a:schemeClr val="accent3"/>
                </a:solidFill>
                <a:ea typeface="ＭＳ Ｐゴシック" pitchFamily="50" charset="-128"/>
                <a:hlinkClick r:id="rId5" action="ppaction://hlinksldjump"/>
              </a:rPr>
              <a:t>QC</a:t>
            </a:r>
            <a:r>
              <a:rPr lang="ja-JP" altLang="en-US" sz="1050" dirty="0">
                <a:solidFill>
                  <a:schemeClr val="accent3"/>
                </a:solidFill>
                <a:ea typeface="ＭＳ Ｐゴシック" pitchFamily="50" charset="-128"/>
                <a:hlinkClick r:id="rId5" action="ppaction://hlinksldjump"/>
              </a:rPr>
              <a:t>ストーリー</a:t>
            </a:r>
            <a:r>
              <a:rPr lang="ja-JP" altLang="en-US" sz="1050" dirty="0">
                <a:solidFill>
                  <a:schemeClr val="accent3"/>
                </a:solidFill>
                <a:ea typeface="ＭＳ Ｐゴシック" pitchFamily="50" charset="-128"/>
              </a:rPr>
              <a:t>　</a:t>
            </a:r>
            <a:r>
              <a:rPr lang="en-US" altLang="ja-JP" sz="1050" dirty="0">
                <a:solidFill>
                  <a:schemeClr val="accent3"/>
                </a:solidFill>
                <a:ea typeface="ＭＳ Ｐゴシック" pitchFamily="50" charset="-128"/>
                <a:hlinkClick r:id="rId6" action="ppaction://hlinksldjump"/>
              </a:rPr>
              <a:t>QC</a:t>
            </a:r>
            <a:r>
              <a:rPr lang="ja-JP" altLang="en-US" sz="1050" dirty="0">
                <a:solidFill>
                  <a:schemeClr val="accent3"/>
                </a:solidFill>
                <a:ea typeface="ＭＳ Ｐゴシック" pitchFamily="50" charset="-128"/>
                <a:hlinkClick r:id="rId6" action="ppaction://hlinksldjump"/>
              </a:rPr>
              <a:t>七つ</a:t>
            </a:r>
            <a:r>
              <a:rPr lang="ja-JP" altLang="en-US" sz="1050" dirty="0" smtClean="0">
                <a:solidFill>
                  <a:schemeClr val="accent3"/>
                </a:solidFill>
                <a:ea typeface="ＭＳ Ｐゴシック" pitchFamily="50" charset="-128"/>
                <a:hlinkClick r:id="rId6" action="ppaction://hlinksldjump"/>
              </a:rPr>
              <a:t>道具</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7" action="ppaction://hlinksldjump"/>
              </a:rPr>
              <a:t>４</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hlinkClick r:id="rId7" action="ppaction://hlinksldjump"/>
              </a:rPr>
              <a:t>・５</a:t>
            </a:r>
            <a:r>
              <a:rPr lang="en-US" altLang="ja-JP" sz="1050" dirty="0">
                <a:solidFill>
                  <a:schemeClr val="accent3"/>
                </a:solidFill>
                <a:ea typeface="ＭＳ Ｐゴシック" pitchFamily="50" charset="-128"/>
                <a:hlinkClick r:id="rId7" action="ppaction://hlinksldjump"/>
              </a:rPr>
              <a:t>S</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8" action="ppaction://hlinksldjump"/>
              </a:rPr>
              <a:t>かんばん方式</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9" action="ppaction://hlinksldjump"/>
              </a:rPr>
              <a:t>ほうれんそう</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0" action="ppaction://hlinksldjump"/>
              </a:rPr>
              <a:t>５</a:t>
            </a:r>
            <a:r>
              <a:rPr lang="en-US" altLang="ja-JP" sz="1050" dirty="0">
                <a:solidFill>
                  <a:schemeClr val="accent3"/>
                </a:solidFill>
                <a:ea typeface="ＭＳ Ｐゴシック" pitchFamily="50" charset="-128"/>
                <a:hlinkClick r:id="rId10" action="ppaction://hlinksldjump"/>
              </a:rPr>
              <a:t>W1H</a:t>
            </a:r>
            <a:r>
              <a:rPr lang="ja-JP" altLang="en-US" sz="1050" dirty="0">
                <a:solidFill>
                  <a:schemeClr val="accent3"/>
                </a:solidFill>
                <a:ea typeface="ＭＳ Ｐゴシック" pitchFamily="50" charset="-128"/>
              </a:rPr>
              <a:t>　</a:t>
            </a:r>
            <a:r>
              <a:rPr lang="ja-JP" altLang="en-US" sz="1050" dirty="0">
                <a:solidFill>
                  <a:schemeClr val="accent3"/>
                </a:solidFill>
                <a:ea typeface="ＭＳ Ｐゴシック" pitchFamily="50" charset="-128"/>
                <a:hlinkClick r:id="rId11" action="ppaction://hlinksldjump"/>
              </a:rPr>
              <a:t>三現主義・５ゲン主義</a:t>
            </a:r>
            <a:r>
              <a:rPr lang="ja-JP" altLang="en-US" sz="1050" dirty="0">
                <a:solidFill>
                  <a:schemeClr val="accent3"/>
                </a:solidFill>
                <a:ea typeface="ＭＳ Ｐゴシック" pitchFamily="50" charset="-128"/>
              </a:rPr>
              <a:t>　</a:t>
            </a:r>
            <a:r>
              <a:rPr lang="ja-JP" altLang="en-US" sz="1050" dirty="0" smtClean="0">
                <a:solidFill>
                  <a:schemeClr val="accent3"/>
                </a:solidFill>
                <a:ea typeface="ＭＳ Ｐゴシック" pitchFamily="50" charset="-128"/>
                <a:hlinkClick r:id="rId12" action="ppaction://hlinksldjump"/>
              </a:rPr>
              <a:t>マナー</a:t>
            </a:r>
            <a:endParaRPr lang="ja-JP" altLang="en-US" sz="1200" dirty="0">
              <a:solidFill>
                <a:schemeClr val="accent3"/>
              </a:solidFill>
              <a:ea typeface="ＭＳ Ｐゴシック" pitchFamily="50" charset="-128"/>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Factory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4955</TotalTime>
  <Words>3650</Words>
  <Application>Microsoft Office PowerPoint</Application>
  <PresentationFormat>画面に合わせる (4:3)</PresentationFormat>
  <Paragraphs>856</Paragraphs>
  <Slides>66</Slides>
  <Notes>66</Notes>
  <HiddenSlides>0</HiddenSlides>
  <MMClips>0</MMClips>
  <ScaleCrop>false</ScaleCrop>
  <HeadingPairs>
    <vt:vector size="6" baseType="variant">
      <vt:variant>
        <vt:lpstr>テーマ</vt:lpstr>
      </vt:variant>
      <vt:variant>
        <vt:i4>1</vt:i4>
      </vt:variant>
      <vt:variant>
        <vt:lpstr>埋め込まれた OLE サーバー</vt:lpstr>
      </vt:variant>
      <vt:variant>
        <vt:i4>3</vt:i4>
      </vt:variant>
      <vt:variant>
        <vt:lpstr>スライド タイトル</vt:lpstr>
      </vt:variant>
      <vt:variant>
        <vt:i4>66</vt:i4>
      </vt:variant>
    </vt:vector>
  </HeadingPairs>
  <TitlesOfParts>
    <vt:vector size="70" baseType="lpstr">
      <vt:lpstr>Factory design template</vt:lpstr>
      <vt:lpstr>グラフ</vt:lpstr>
      <vt:lpstr>Worksheet</vt:lpstr>
      <vt:lpstr>Microsoft Office Excel 97-2003 ワークシート</vt:lpstr>
      <vt:lpstr>工業高校におけるキャリア教育</vt:lpstr>
      <vt:lpstr>目次</vt:lpstr>
      <vt:lpstr>工業高校におけるキャリア教育</vt:lpstr>
      <vt:lpstr>品質管理とは</vt:lpstr>
      <vt:lpstr>品質管理とは</vt:lpstr>
      <vt:lpstr>品質管理とは</vt:lpstr>
      <vt:lpstr>品質管理とは</vt:lpstr>
      <vt:lpstr>品質管理とは</vt:lpstr>
      <vt:lpstr>工業高校におけるキャリア教育</vt:lpstr>
      <vt:lpstr>PDCAサイクル</vt:lpstr>
      <vt:lpstr>PDCAサイクル</vt:lpstr>
      <vt:lpstr>PDCAサイクル</vt:lpstr>
      <vt:lpstr>PDCAサイクル</vt:lpstr>
      <vt:lpstr>工業高校におけるキャリア教育</vt:lpstr>
      <vt:lpstr>QCストーリー</vt:lpstr>
      <vt:lpstr>QCストーリー</vt:lpstr>
      <vt:lpstr>工業高校におけるキャリア教育</vt:lpstr>
      <vt:lpstr>QC七つ道具</vt:lpstr>
      <vt:lpstr>QC七つ道具</vt:lpstr>
      <vt:lpstr>パレート図</vt:lpstr>
      <vt:lpstr>パレート図</vt:lpstr>
      <vt:lpstr>パレート図</vt:lpstr>
      <vt:lpstr>特性要因図</vt:lpstr>
      <vt:lpstr>特性要因図</vt:lpstr>
      <vt:lpstr>特性要因図</vt:lpstr>
      <vt:lpstr>特性要因図</vt:lpstr>
      <vt:lpstr>ヒストグラム</vt:lpstr>
      <vt:lpstr>ヒストグラム</vt:lpstr>
      <vt:lpstr>ヒストグラム</vt:lpstr>
      <vt:lpstr>チェックシート</vt:lpstr>
      <vt:lpstr>チェックシート</vt:lpstr>
      <vt:lpstr>散布図</vt:lpstr>
      <vt:lpstr>散布図</vt:lpstr>
      <vt:lpstr>グラフ</vt:lpstr>
      <vt:lpstr>管理図</vt:lpstr>
      <vt:lpstr>層別</vt:lpstr>
      <vt:lpstr>新QC七つ道具</vt:lpstr>
      <vt:lpstr>新QC七つ道具</vt:lpstr>
      <vt:lpstr>QC七つ道具　　 新QC七つ道具</vt:lpstr>
      <vt:lpstr>工業高校におけるキャリア教育</vt:lpstr>
      <vt:lpstr>４S</vt:lpstr>
      <vt:lpstr>５S</vt:lpstr>
      <vt:lpstr>スライド 43</vt:lpstr>
      <vt:lpstr>身近な４S・５Sの例</vt:lpstr>
      <vt:lpstr>工業高校におけるキャリア教育</vt:lpstr>
      <vt:lpstr>かんばん方式（トヨタ生産方式）</vt:lpstr>
      <vt:lpstr>かんばん方式（トヨタ生産方式）</vt:lpstr>
      <vt:lpstr>かんばん方式（トヨタ生産方式）</vt:lpstr>
      <vt:lpstr>工業高校におけるキャリア教育</vt:lpstr>
      <vt:lpstr>ほうれんそう</vt:lpstr>
      <vt:lpstr>ほうれんそう</vt:lpstr>
      <vt:lpstr>ほうれんそう</vt:lpstr>
      <vt:lpstr>ほうれんそう</vt:lpstr>
      <vt:lpstr>工業高校におけるキャリア教育</vt:lpstr>
      <vt:lpstr>５W1H</vt:lpstr>
      <vt:lpstr>５W1H</vt:lpstr>
      <vt:lpstr>工業高校におけるキャリア教育</vt:lpstr>
      <vt:lpstr>三現主義</vt:lpstr>
      <vt:lpstr>三現主義</vt:lpstr>
      <vt:lpstr>５ゲン主義</vt:lpstr>
      <vt:lpstr>５ゲン主義</vt:lpstr>
      <vt:lpstr>工業高校におけるキャリア教育</vt:lpstr>
      <vt:lpstr>マナー</vt:lpstr>
      <vt:lpstr>身近なマナーの例</vt:lpstr>
      <vt:lpstr>身近なマナーの例</vt:lpstr>
      <vt:lpstr>工業高校におけるキャリア教育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工業高校におけるキャリア教育</dc:title>
  <cp:lastModifiedBy>愛知県教育委員会</cp:lastModifiedBy>
  <cp:revision>88</cp:revision>
  <dcterms:modified xsi:type="dcterms:W3CDTF">2013-03-06T08:23:50Z</dcterms:modified>
</cp:coreProperties>
</file>