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sldIdLst>
    <p:sldId id="318" r:id="rId2"/>
    <p:sldId id="319" r:id="rId3"/>
    <p:sldId id="320" r:id="rId4"/>
    <p:sldId id="323" r:id="rId5"/>
    <p:sldId id="324" r:id="rId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Narrow" pitchFamily="34" charset="0"/>
        <a:ea typeface="ＭＳ Ｐゴシック" charset="-128"/>
        <a:cs typeface="+mn-cs"/>
      </a:defRPr>
    </a:lvl5pPr>
    <a:lvl6pPr marL="2286000" algn="l" defTabSz="914400" rtl="0" eaLnBrk="1" latinLnBrk="0" hangingPunct="1">
      <a:defRPr kumimoji="1" kern="1200">
        <a:solidFill>
          <a:schemeClr val="tx1"/>
        </a:solidFill>
        <a:latin typeface="Arial Narrow" pitchFamily="34" charset="0"/>
        <a:ea typeface="ＭＳ Ｐゴシック" charset="-128"/>
        <a:cs typeface="+mn-cs"/>
      </a:defRPr>
    </a:lvl6pPr>
    <a:lvl7pPr marL="2743200" algn="l" defTabSz="914400" rtl="0" eaLnBrk="1" latinLnBrk="0" hangingPunct="1">
      <a:defRPr kumimoji="1" kern="1200">
        <a:solidFill>
          <a:schemeClr val="tx1"/>
        </a:solidFill>
        <a:latin typeface="Arial Narrow" pitchFamily="34" charset="0"/>
        <a:ea typeface="ＭＳ Ｐゴシック" charset="-128"/>
        <a:cs typeface="+mn-cs"/>
      </a:defRPr>
    </a:lvl7pPr>
    <a:lvl8pPr marL="3200400" algn="l" defTabSz="914400" rtl="0" eaLnBrk="1" latinLnBrk="0" hangingPunct="1">
      <a:defRPr kumimoji="1" kern="1200">
        <a:solidFill>
          <a:schemeClr val="tx1"/>
        </a:solidFill>
        <a:latin typeface="Arial Narrow" pitchFamily="34" charset="0"/>
        <a:ea typeface="ＭＳ Ｐゴシック" charset="-128"/>
        <a:cs typeface="+mn-cs"/>
      </a:defRPr>
    </a:lvl8pPr>
    <a:lvl9pPr marL="3657600" algn="l" defTabSz="914400" rtl="0" eaLnBrk="1" latinLnBrk="0" hangingPunct="1">
      <a:defRPr kumimoji="1"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6600"/>
    <a:srgbClr val="FF9900"/>
    <a:srgbClr val="0066FF"/>
    <a:srgbClr val="C0504D"/>
    <a:srgbClr val="FF0066"/>
    <a:srgbClr val="FF9966"/>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95667" autoAdjust="0"/>
  </p:normalViewPr>
  <p:slideViewPr>
    <p:cSldViewPr>
      <p:cViewPr>
        <p:scale>
          <a:sx n="75" d="100"/>
          <a:sy n="75" d="100"/>
        </p:scale>
        <p:origin x="-10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38610C82-C3A1-41B9-98ED-89AD39A237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031"/>
          <p:cNvSpPr>
            <a:spLocks noGrp="1" noChangeArrowheads="1"/>
          </p:cNvSpPr>
          <p:nvPr>
            <p:ph type="sldNum" sz="quarter" idx="5"/>
          </p:nvPr>
        </p:nvSpPr>
        <p:spPr>
          <a:noFill/>
          <a:ln>
            <a:miter lim="800000"/>
            <a:headEnd/>
            <a:tailEnd/>
          </a:ln>
        </p:spPr>
        <p:txBody>
          <a:bodyPr/>
          <a:lstStyle/>
          <a:p>
            <a:pPr defTabSz="957263"/>
            <a:fld id="{65C467EA-D668-4AED-9176-7F3EE029CA5A}" type="slidenum">
              <a:rPr lang="en-US" altLang="ja-JP" smtClean="0">
                <a:ea typeface="ＭＳ Ｐゴシック" charset="-128"/>
              </a:rPr>
              <a:pPr defTabSz="957263"/>
              <a:t>1</a:t>
            </a:fld>
            <a:endParaRPr lang="en-US" altLang="ja-JP" smtClean="0">
              <a:ea typeface="ＭＳ Ｐゴシック" charset="-128"/>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スライド イメージ プレースホルダ 1"/>
          <p:cNvSpPr>
            <a:spLocks noGrp="1" noRot="1" noChangeAspect="1" noTextEdit="1"/>
          </p:cNvSpPr>
          <p:nvPr>
            <p:ph type="sldImg"/>
          </p:nvPr>
        </p:nvSpPr>
        <p:spPr>
          <a:ln/>
        </p:spPr>
      </p:sp>
      <p:sp>
        <p:nvSpPr>
          <p:cNvPr id="125955" name="ノート プレースホルダ 2"/>
          <p:cNvSpPr>
            <a:spLocks noGrp="1"/>
          </p:cNvSpPr>
          <p:nvPr>
            <p:ph type="body" idx="1"/>
          </p:nvPr>
        </p:nvSpPr>
        <p:spPr>
          <a:noFill/>
        </p:spPr>
        <p:txBody>
          <a:bodyPr/>
          <a:lstStyle/>
          <a:p>
            <a:pPr eaLnBrk="1" hangingPunct="1"/>
            <a:r>
              <a:rPr lang="ja-JP" altLang="en-US" dirty="0" smtClean="0"/>
              <a:t>三現主義とは、</a:t>
            </a:r>
            <a:endParaRPr lang="en-US" altLang="ja-JP" dirty="0" smtClean="0"/>
          </a:p>
          <a:p>
            <a:pPr eaLnBrk="1" hangingPunct="1"/>
            <a:r>
              <a:rPr lang="ja-JP" altLang="en-US" dirty="0" smtClean="0"/>
              <a:t>　「現場」・「現物」・「現実」をまとめた言葉</a:t>
            </a:r>
            <a:endParaRPr lang="en-US" altLang="ja-JP" dirty="0" smtClean="0"/>
          </a:p>
          <a:p>
            <a:pPr eaLnBrk="1" hangingPunct="1"/>
            <a:r>
              <a:rPr lang="ja-JP" altLang="en-US" dirty="0" smtClean="0"/>
              <a:t>であることを説明する。</a:t>
            </a:r>
            <a:endParaRPr lang="en-US" altLang="ja-JP" dirty="0" smtClean="0"/>
          </a:p>
          <a:p>
            <a:pPr eaLnBrk="1" hangingPunct="1"/>
            <a:endParaRPr lang="en-US" altLang="ja-JP" dirty="0" smtClean="0"/>
          </a:p>
          <a:p>
            <a:pPr eaLnBrk="1" hangingPunct="1"/>
            <a:r>
              <a:rPr lang="ja-JP" altLang="en-US" dirty="0" smtClean="0"/>
              <a:t>物事を正しい判断するために必要な考え方であることを理解させる。</a:t>
            </a:r>
          </a:p>
        </p:txBody>
      </p:sp>
      <p:sp>
        <p:nvSpPr>
          <p:cNvPr id="125956" name="スライド番号プレースホルダ 3"/>
          <p:cNvSpPr>
            <a:spLocks noGrp="1"/>
          </p:cNvSpPr>
          <p:nvPr>
            <p:ph type="sldNum" sz="quarter" idx="5"/>
          </p:nvPr>
        </p:nvSpPr>
        <p:spPr>
          <a:noFill/>
          <a:ln>
            <a:miter lim="800000"/>
            <a:headEnd/>
            <a:tailEnd/>
          </a:ln>
        </p:spPr>
        <p:txBody>
          <a:bodyPr/>
          <a:lstStyle/>
          <a:p>
            <a:fld id="{5EB98ECA-C481-4B73-A2F0-F6B6388354B3}" type="slidenum">
              <a:rPr lang="en-US" altLang="ja-JP" smtClean="0">
                <a:ea typeface="ＭＳ Ｐゴシック" charset="-128"/>
              </a:rPr>
              <a:pPr/>
              <a:t>2</a:t>
            </a:fld>
            <a:endParaRPr lang="en-US"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スライド イメージ プレースホルダ 1"/>
          <p:cNvSpPr>
            <a:spLocks noGrp="1" noRot="1" noChangeAspect="1" noTextEdit="1"/>
          </p:cNvSpPr>
          <p:nvPr>
            <p:ph type="sldImg"/>
          </p:nvPr>
        </p:nvSpPr>
        <p:spPr>
          <a:ln/>
        </p:spPr>
      </p:sp>
      <p:sp>
        <p:nvSpPr>
          <p:cNvPr id="126979" name="ノート プレースホルダ 2"/>
          <p:cNvSpPr>
            <a:spLocks noGrp="1"/>
          </p:cNvSpPr>
          <p:nvPr>
            <p:ph type="body" idx="1"/>
          </p:nvPr>
        </p:nvSpPr>
        <p:spPr>
          <a:noFill/>
        </p:spPr>
        <p:txBody>
          <a:bodyPr/>
          <a:lstStyle/>
          <a:p>
            <a:pPr eaLnBrk="1" hangingPunct="1"/>
            <a:r>
              <a:rPr lang="ja-JP" altLang="en-US" dirty="0" smtClean="0"/>
              <a:t>「現場」とは「場所」を意味し、</a:t>
            </a:r>
            <a:endParaRPr lang="en-US" altLang="ja-JP" dirty="0" smtClean="0"/>
          </a:p>
          <a:p>
            <a:pPr eaLnBrk="1" hangingPunct="1"/>
            <a:r>
              <a:rPr lang="ja-JP" altLang="en-US" dirty="0" smtClean="0"/>
              <a:t>　どこで問題が起きているのか、現場に行って問題を把握すること。</a:t>
            </a:r>
            <a:endParaRPr lang="en-US" altLang="ja-JP" dirty="0" smtClean="0"/>
          </a:p>
          <a:p>
            <a:pPr eaLnBrk="1" hangingPunct="1"/>
            <a:r>
              <a:rPr lang="ja-JP" altLang="en-US" dirty="0" smtClean="0"/>
              <a:t>「現物」とは「もの」を意味し、</a:t>
            </a:r>
            <a:endParaRPr lang="en-US" altLang="ja-JP" dirty="0" smtClean="0"/>
          </a:p>
          <a:p>
            <a:pPr eaLnBrk="1" hangingPunct="1"/>
            <a:r>
              <a:rPr lang="ja-JP" altLang="en-US" dirty="0" smtClean="0"/>
              <a:t>　ものを見て、何に問題が起きているのか把握すること。</a:t>
            </a:r>
            <a:endParaRPr lang="en-US" altLang="ja-JP" dirty="0" smtClean="0"/>
          </a:p>
          <a:p>
            <a:pPr eaLnBrk="1" hangingPunct="1"/>
            <a:r>
              <a:rPr lang="ja-JP" altLang="en-US" dirty="0" smtClean="0"/>
              <a:t>「現実」とは「状況」を意味し、</a:t>
            </a:r>
            <a:endParaRPr lang="en-US" altLang="ja-JP" dirty="0" smtClean="0"/>
          </a:p>
          <a:p>
            <a:pPr eaLnBrk="1" hangingPunct="1"/>
            <a:r>
              <a:rPr lang="ja-JP" altLang="en-US" dirty="0" smtClean="0"/>
              <a:t>　問題が起きて、どのような状況になっているのか把握すること。</a:t>
            </a:r>
            <a:endParaRPr lang="en-US" altLang="ja-JP" dirty="0" smtClean="0"/>
          </a:p>
          <a:p>
            <a:pPr eaLnBrk="1" hangingPunct="1"/>
            <a:r>
              <a:rPr lang="ja-JP" altLang="en-US" dirty="0" smtClean="0"/>
              <a:t>であることを確認する。</a:t>
            </a:r>
            <a:endParaRPr lang="en-US" altLang="ja-JP" dirty="0" smtClean="0"/>
          </a:p>
          <a:p>
            <a:pPr eaLnBrk="1" hangingPunct="1"/>
            <a:endParaRPr lang="en-US" altLang="ja-JP" dirty="0" smtClean="0"/>
          </a:p>
          <a:p>
            <a:pPr eaLnBrk="1" hangingPunct="1"/>
            <a:r>
              <a:rPr lang="ja-JP" altLang="en-US" dirty="0" smtClean="0"/>
              <a:t>仕事でも、机の上で問題を把握するのではなく、</a:t>
            </a:r>
            <a:endParaRPr lang="en-US" altLang="ja-JP" dirty="0" smtClean="0"/>
          </a:p>
          <a:p>
            <a:pPr eaLnBrk="1" hangingPunct="1"/>
            <a:r>
              <a:rPr lang="ja-JP" altLang="en-US" dirty="0" smtClean="0"/>
              <a:t>　現場に行って現物を確認し、問題把握をすることが大切であることを理解させる。</a:t>
            </a:r>
          </a:p>
        </p:txBody>
      </p:sp>
      <p:sp>
        <p:nvSpPr>
          <p:cNvPr id="126980" name="スライド番号プレースホルダ 3"/>
          <p:cNvSpPr>
            <a:spLocks noGrp="1"/>
          </p:cNvSpPr>
          <p:nvPr>
            <p:ph type="sldNum" sz="quarter" idx="5"/>
          </p:nvPr>
        </p:nvSpPr>
        <p:spPr>
          <a:noFill/>
          <a:ln>
            <a:miter lim="800000"/>
            <a:headEnd/>
            <a:tailEnd/>
          </a:ln>
        </p:spPr>
        <p:txBody>
          <a:bodyPr/>
          <a:lstStyle/>
          <a:p>
            <a:fld id="{EEF369F9-517E-4DFA-B2C0-9CE803C320C2}" type="slidenum">
              <a:rPr lang="en-US" altLang="ja-JP" smtClean="0">
                <a:ea typeface="ＭＳ Ｐゴシック" charset="-128"/>
              </a:rPr>
              <a:pPr/>
              <a:t>3</a:t>
            </a:fld>
            <a:endParaRPr lang="en-US"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a:ln/>
        </p:spPr>
      </p:sp>
      <p:sp>
        <p:nvSpPr>
          <p:cNvPr id="130051" name="ノート プレースホルダ 2"/>
          <p:cNvSpPr>
            <a:spLocks noGrp="1"/>
          </p:cNvSpPr>
          <p:nvPr>
            <p:ph type="body" idx="1"/>
          </p:nvPr>
        </p:nvSpPr>
        <p:spPr>
          <a:noFill/>
        </p:spPr>
        <p:txBody>
          <a:bodyPr/>
          <a:lstStyle/>
          <a:p>
            <a:pPr eaLnBrk="1" hangingPunct="1"/>
            <a:r>
              <a:rPr lang="ja-JP" altLang="en-US" smtClean="0"/>
              <a:t>５ゲン主義とは、</a:t>
            </a:r>
            <a:endParaRPr lang="en-US" altLang="ja-JP" smtClean="0"/>
          </a:p>
          <a:p>
            <a:pPr eaLnBrk="1" hangingPunct="1"/>
            <a:r>
              <a:rPr lang="ja-JP" altLang="en-US" smtClean="0"/>
              <a:t>　三現主義に原理（ゲン）と原則（ゲン）の２語を合わせた言葉</a:t>
            </a:r>
            <a:endParaRPr lang="en-US" altLang="ja-JP" smtClean="0"/>
          </a:p>
          <a:p>
            <a:pPr eaLnBrk="1" hangingPunct="1"/>
            <a:r>
              <a:rPr lang="ja-JP" altLang="en-US" smtClean="0"/>
              <a:t>であることを説明する。</a:t>
            </a:r>
          </a:p>
        </p:txBody>
      </p:sp>
      <p:sp>
        <p:nvSpPr>
          <p:cNvPr id="130052" name="スライド番号プレースホルダ 3"/>
          <p:cNvSpPr>
            <a:spLocks noGrp="1"/>
          </p:cNvSpPr>
          <p:nvPr>
            <p:ph type="sldNum" sz="quarter" idx="5"/>
          </p:nvPr>
        </p:nvSpPr>
        <p:spPr>
          <a:noFill/>
          <a:ln>
            <a:miter lim="800000"/>
            <a:headEnd/>
            <a:tailEnd/>
          </a:ln>
        </p:spPr>
        <p:txBody>
          <a:bodyPr/>
          <a:lstStyle/>
          <a:p>
            <a:fld id="{0548C166-BC4D-4984-9396-D117CD4EEE93}" type="slidenum">
              <a:rPr lang="en-US" altLang="ja-JP" smtClean="0">
                <a:ea typeface="ＭＳ Ｐゴシック" charset="-128"/>
              </a: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スライド イメージ プレースホルダ 1"/>
          <p:cNvSpPr>
            <a:spLocks noGrp="1" noRot="1" noChangeAspect="1" noTextEdit="1"/>
          </p:cNvSpPr>
          <p:nvPr>
            <p:ph type="sldImg"/>
          </p:nvPr>
        </p:nvSpPr>
        <p:spPr>
          <a:ln/>
        </p:spPr>
      </p:sp>
      <p:sp>
        <p:nvSpPr>
          <p:cNvPr id="131075" name="ノート プレースホルダ 2"/>
          <p:cNvSpPr>
            <a:spLocks noGrp="1"/>
          </p:cNvSpPr>
          <p:nvPr>
            <p:ph type="body" idx="1"/>
          </p:nvPr>
        </p:nvSpPr>
        <p:spPr>
          <a:noFill/>
        </p:spPr>
        <p:txBody>
          <a:bodyPr/>
          <a:lstStyle/>
          <a:p>
            <a:pPr eaLnBrk="1" hangingPunct="1"/>
            <a:r>
              <a:rPr lang="ja-JP" altLang="en-US" dirty="0" smtClean="0"/>
              <a:t>原理とは、存在や認識に使用し、</a:t>
            </a:r>
            <a:endParaRPr lang="en-US" altLang="ja-JP" dirty="0" smtClean="0"/>
          </a:p>
          <a:p>
            <a:pPr eaLnBrk="1" hangingPunct="1"/>
            <a:r>
              <a:rPr lang="ja-JP" altLang="en-US" dirty="0" smtClean="0"/>
              <a:t>　認識を成り立たせる仕組みであることを説明する。</a:t>
            </a:r>
            <a:endParaRPr lang="en-US" altLang="ja-JP" dirty="0" smtClean="0"/>
          </a:p>
          <a:p>
            <a:pPr eaLnBrk="1" hangingPunct="1"/>
            <a:r>
              <a:rPr lang="ja-JP" altLang="en-US" dirty="0" smtClean="0"/>
              <a:t>原則とは、人間の活動に使用し、</a:t>
            </a:r>
            <a:endParaRPr lang="en-US" altLang="ja-JP" dirty="0" smtClean="0"/>
          </a:p>
          <a:p>
            <a:pPr eaLnBrk="1" hangingPunct="1"/>
            <a:r>
              <a:rPr lang="ja-JP" altLang="en-US" dirty="0" smtClean="0"/>
              <a:t>　基本的な規則や法則であることを説明する。</a:t>
            </a:r>
            <a:endParaRPr lang="en-US" altLang="ja-JP" dirty="0" smtClean="0"/>
          </a:p>
          <a:p>
            <a:pPr eaLnBrk="1" hangingPunct="1"/>
            <a:endParaRPr lang="en-US" altLang="ja-JP" dirty="0" smtClean="0"/>
          </a:p>
          <a:p>
            <a:pPr eaLnBrk="1" hangingPunct="1"/>
            <a:r>
              <a:rPr lang="ja-JP" altLang="en-US" dirty="0" smtClean="0"/>
              <a:t>原理と原則の例を生徒に考えさせ、発表させてもよい。</a:t>
            </a:r>
          </a:p>
        </p:txBody>
      </p:sp>
      <p:sp>
        <p:nvSpPr>
          <p:cNvPr id="131076" name="スライド番号プレースホルダ 3"/>
          <p:cNvSpPr>
            <a:spLocks noGrp="1"/>
          </p:cNvSpPr>
          <p:nvPr>
            <p:ph type="sldNum" sz="quarter" idx="5"/>
          </p:nvPr>
        </p:nvSpPr>
        <p:spPr>
          <a:noFill/>
          <a:ln>
            <a:miter lim="800000"/>
            <a:headEnd/>
            <a:tailEnd/>
          </a:ln>
        </p:spPr>
        <p:txBody>
          <a:bodyPr/>
          <a:lstStyle/>
          <a:p>
            <a:fld id="{A8EC5B40-BF74-4AEC-80D6-C5DB70500CB2}" type="slidenum">
              <a:rPr lang="en-US" altLang="ja-JP" smtClean="0">
                <a:ea typeface="ＭＳ Ｐゴシック" charset="-128"/>
              </a:rPr>
              <a:pPr/>
              <a:t>5</a:t>
            </a:fld>
            <a:endParaRPr lang="en-US" altLang="ja-JP"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1113" y="-3175"/>
            <a:ext cx="9166226"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pPr>
              <a:defRPr/>
            </a:pPr>
            <a:endParaRPr lang="en-US" altLang="ja-JP"/>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pPr>
              <a:defRPr/>
            </a:pPr>
            <a:endParaRPr lang="en-US" altLang="ja-JP"/>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pPr>
              <a:defRPr/>
            </a:pPr>
            <a:fld id="{DDF08596-9803-4AE0-A683-49C1681E697C}"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1113" y="-3175"/>
            <a:ext cx="9166226"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a:defRPr/>
            </a:pPr>
            <a:fld id="{502E336A-39EB-4107-8124-EFF1C3D724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Arial" charset="0"/>
          <a:ea typeface="ＭＳ Ｐゴシック" pitchFamily="50" charset="-128"/>
        </a:defRPr>
      </a:lvl2pPr>
      <a:lvl3pPr algn="l" rtl="0" fontAlgn="base">
        <a:spcBef>
          <a:spcPct val="0"/>
        </a:spcBef>
        <a:spcAft>
          <a:spcPct val="0"/>
        </a:spcAft>
        <a:defRPr kumimoji="1" sz="4400">
          <a:solidFill>
            <a:schemeClr val="tx2"/>
          </a:solidFill>
          <a:latin typeface="Arial" charset="0"/>
          <a:ea typeface="ＭＳ Ｐゴシック" pitchFamily="50" charset="-128"/>
        </a:defRPr>
      </a:lvl3pPr>
      <a:lvl4pPr algn="l" rtl="0" fontAlgn="base">
        <a:spcBef>
          <a:spcPct val="0"/>
        </a:spcBef>
        <a:spcAft>
          <a:spcPct val="0"/>
        </a:spcAft>
        <a:defRPr kumimoji="1" sz="4400">
          <a:solidFill>
            <a:schemeClr val="tx2"/>
          </a:solidFill>
          <a:latin typeface="Arial" charset="0"/>
          <a:ea typeface="ＭＳ Ｐゴシック" pitchFamily="50" charset="-128"/>
        </a:defRPr>
      </a:lvl4pPr>
      <a:lvl5pPr algn="l" rtl="0" fontAlgn="base">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Char char="•"/>
        <a:defRPr kumimoji="1" sz="2400">
          <a:solidFill>
            <a:schemeClr val="tx1"/>
          </a:solidFill>
          <a:latin typeface="+mn-lt"/>
          <a:ea typeface="+mn-ea"/>
        </a:defRPr>
      </a:lvl3pPr>
      <a:lvl4pPr marL="1600200" indent="-228600" algn="l" rtl="0" fontAlgn="base">
        <a:spcBef>
          <a:spcPct val="20000"/>
        </a:spcBef>
        <a:spcAft>
          <a:spcPct val="0"/>
        </a:spcAft>
        <a:buClr>
          <a:schemeClr val="hlink"/>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三現主義・５ゲン主義</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53252"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タイトル 1"/>
          <p:cNvSpPr>
            <a:spLocks noGrp="1"/>
          </p:cNvSpPr>
          <p:nvPr>
            <p:ph type="title"/>
          </p:nvPr>
        </p:nvSpPr>
        <p:spPr/>
        <p:txBody>
          <a:bodyPr/>
          <a:lstStyle/>
          <a:p>
            <a:r>
              <a:rPr lang="ja-JP" altLang="en-US" smtClean="0">
                <a:solidFill>
                  <a:srgbClr val="0070C0"/>
                </a:solidFill>
                <a:latin typeface="ＭＳ Ｐゴシック" charset="-128"/>
              </a:rPr>
              <a:t>三現主義</a:t>
            </a:r>
          </a:p>
        </p:txBody>
      </p:sp>
      <p:sp>
        <p:nvSpPr>
          <p:cNvPr id="54275" name="コンテンツ プレースホルダ 2"/>
          <p:cNvSpPr>
            <a:spLocks noGrp="1"/>
          </p:cNvSpPr>
          <p:nvPr>
            <p:ph sz="quarter" idx="1"/>
          </p:nvPr>
        </p:nvSpPr>
        <p:spPr>
          <a:xfrm>
            <a:off x="1066800" y="1676400"/>
            <a:ext cx="7720013" cy="4252913"/>
          </a:xfrm>
        </p:spPr>
        <p:txBody>
          <a:bodyPr/>
          <a:lstStyle/>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現場</a:t>
            </a:r>
          </a:p>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現物</a:t>
            </a:r>
          </a:p>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現実</a:t>
            </a:r>
            <a:endParaRPr lang="en-US" altLang="ja-JP" dirty="0" smtClean="0">
              <a:solidFill>
                <a:srgbClr val="FF0000"/>
              </a:solidFill>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None/>
            </a:pPr>
            <a:r>
              <a:rPr lang="en-US" altLang="ja-JP" dirty="0" smtClean="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物事の本質</a:t>
            </a:r>
            <a:r>
              <a:rPr lang="ja-JP" altLang="en-US" dirty="0" smtClean="0">
                <a:latin typeface="HG丸ｺﾞｼｯｸM-PRO" pitchFamily="50" charset="-128"/>
                <a:ea typeface="HG丸ｺﾞｼｯｸM-PRO" pitchFamily="50" charset="-128"/>
              </a:rPr>
              <a:t>を捉え、</a:t>
            </a:r>
            <a:r>
              <a:rPr lang="ja-JP" altLang="en-US" dirty="0" smtClean="0">
                <a:latin typeface="HG丸ｺﾞｼｯｸM-PRO" pitchFamily="50" charset="-128"/>
                <a:ea typeface="HG丸ｺﾞｼｯｸM-PRO" pitchFamily="50" charset="-128"/>
              </a:rPr>
              <a:t>より正しい判断をするために必要な考え方</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Tx/>
              <a:buNone/>
            </a:pPr>
            <a:endParaRPr lang="en-US" altLang="ja-JP" dirty="0" smtClean="0">
              <a:latin typeface="HG丸ｺﾞｼｯｸM-PRO" pitchFamily="50" charset="-128"/>
              <a:ea typeface="HG丸ｺﾞｼｯｸM-PRO" pitchFamily="50" charset="-128"/>
            </a:endParaRPr>
          </a:p>
        </p:txBody>
      </p:sp>
      <p:sp>
        <p:nvSpPr>
          <p:cNvPr id="73732" name="右中かっこ 5"/>
          <p:cNvSpPr>
            <a:spLocks/>
          </p:cNvSpPr>
          <p:nvPr/>
        </p:nvSpPr>
        <p:spPr bwMode="auto">
          <a:xfrm>
            <a:off x="2484438" y="1844675"/>
            <a:ext cx="647700" cy="1439863"/>
          </a:xfrm>
          <a:prstGeom prst="rightBrace">
            <a:avLst>
              <a:gd name="adj1" fmla="val 6175"/>
              <a:gd name="adj2" fmla="val 50000"/>
            </a:avLst>
          </a:prstGeom>
          <a:noFill/>
          <a:ln w="9525" algn="ctr">
            <a:solidFill>
              <a:schemeClr val="tx1"/>
            </a:solidFill>
            <a:miter lim="800000"/>
            <a:headEnd/>
            <a:tailEnd/>
          </a:ln>
        </p:spPr>
        <p:txBody>
          <a:bodyPr wrap="none"/>
          <a:lstStyle/>
          <a:p>
            <a:endParaRPr lang="ja-JP" altLang="en-US"/>
          </a:p>
        </p:txBody>
      </p:sp>
      <p:sp>
        <p:nvSpPr>
          <p:cNvPr id="73733" name="テキスト ボックス 6"/>
          <p:cNvSpPr txBox="1">
            <a:spLocks noChangeArrowheads="1"/>
          </p:cNvSpPr>
          <p:nvPr/>
        </p:nvSpPr>
        <p:spPr bwMode="auto">
          <a:xfrm>
            <a:off x="3276600" y="2062163"/>
            <a:ext cx="4608513" cy="914400"/>
          </a:xfrm>
          <a:prstGeom prst="rect">
            <a:avLst/>
          </a:prstGeom>
          <a:noFill/>
          <a:ln w="9525">
            <a:noFill/>
            <a:miter lim="800000"/>
            <a:headEnd/>
            <a:tailEnd/>
          </a:ln>
        </p:spPr>
        <p:txBody>
          <a:bodyPr>
            <a:spAutoFit/>
          </a:bodyPr>
          <a:lstStyle/>
          <a:p>
            <a:r>
              <a:rPr lang="ja-JP" altLang="en-US" sz="5400" dirty="0">
                <a:solidFill>
                  <a:srgbClr val="FF0000"/>
                </a:solidFill>
                <a:latin typeface="HG丸ｺﾞｼｯｸM-PRO" pitchFamily="50" charset="-128"/>
                <a:ea typeface="HG丸ｺﾞｼｯｸM-PRO" pitchFamily="50" charset="-128"/>
              </a:rPr>
              <a:t>三現主義</a:t>
            </a:r>
            <a:r>
              <a:rPr lang="ja-JP" altLang="en-US" sz="4000" dirty="0">
                <a:latin typeface="HG丸ｺﾞｼｯｸM-PRO" pitchFamily="50" charset="-128"/>
                <a:ea typeface="HG丸ｺﾞｼｯｸM-PRO" pitchFamily="50" charset="-128"/>
              </a:rPr>
              <a:t>という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500"/>
                                        <p:tgtEl>
                                          <p:spTgt spid="5427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animEffect transition="in" filter="fade">
                                      <p:cBhvr>
                                        <p:cTn id="11" dur="500"/>
                                        <p:tgtEl>
                                          <p:spTgt spid="5427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animEffect transition="in" filter="fade">
                                      <p:cBhvr>
                                        <p:cTn id="15" dur="500"/>
                                        <p:tgtEl>
                                          <p:spTgt spid="54275">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3732"/>
                                        </p:tgtEl>
                                        <p:attrNameLst>
                                          <p:attrName>style.visibility</p:attrName>
                                        </p:attrNameLst>
                                      </p:cBhvr>
                                      <p:to>
                                        <p:strVal val="visible"/>
                                      </p:to>
                                    </p:set>
                                    <p:animEffect transition="in" filter="fade">
                                      <p:cBhvr>
                                        <p:cTn id="19" dur="500"/>
                                        <p:tgtEl>
                                          <p:spTgt spid="7373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73733">
                                            <p:txEl>
                                              <p:pRg st="0" end="0"/>
                                            </p:txEl>
                                          </p:spTgt>
                                        </p:tgtEl>
                                        <p:attrNameLst>
                                          <p:attrName>style.visibility</p:attrName>
                                        </p:attrNameLst>
                                      </p:cBhvr>
                                      <p:to>
                                        <p:strVal val="visible"/>
                                      </p:to>
                                    </p:set>
                                    <p:animEffect transition="in" filter="wipe(left)">
                                      <p:cBhvr>
                                        <p:cTn id="24" dur="1000"/>
                                        <p:tgtEl>
                                          <p:spTgt spid="7373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4275">
                                            <p:txEl>
                                              <p:pRg st="4" end="4"/>
                                            </p:txEl>
                                          </p:spTgt>
                                        </p:tgtEl>
                                        <p:attrNameLst>
                                          <p:attrName>style.visibility</p:attrName>
                                        </p:attrNameLst>
                                      </p:cBhvr>
                                      <p:to>
                                        <p:strVal val="visible"/>
                                      </p:to>
                                    </p:set>
                                    <p:animEffect transition="in" filter="wipe(left)">
                                      <p:cBhvr>
                                        <p:cTn id="29" dur="10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r>
              <a:rPr lang="ja-JP" altLang="en-US" smtClean="0">
                <a:solidFill>
                  <a:srgbClr val="0070C0"/>
                </a:solidFill>
                <a:latin typeface="ＭＳ Ｐゴシック" charset="-128"/>
              </a:rPr>
              <a:t>三現主義</a:t>
            </a:r>
          </a:p>
        </p:txBody>
      </p:sp>
      <p:sp>
        <p:nvSpPr>
          <p:cNvPr id="55299" name="コンテンツ プレースホルダ 2"/>
          <p:cNvSpPr>
            <a:spLocks noGrp="1"/>
          </p:cNvSpPr>
          <p:nvPr>
            <p:ph sz="quarter" idx="1"/>
          </p:nvPr>
        </p:nvSpPr>
        <p:spPr>
          <a:xfrm>
            <a:off x="1066801" y="1676400"/>
            <a:ext cx="7825680" cy="4704928"/>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現場（場所）</a:t>
            </a:r>
            <a:endParaRPr lang="en-US" altLang="ja-JP" dirty="0" smtClean="0">
              <a:latin typeface="HG丸ｺﾞｼｯｸM-PRO" pitchFamily="50" charset="-128"/>
              <a:ea typeface="HG丸ｺﾞｼｯｸM-PRO" pitchFamily="50" charset="-128"/>
            </a:endParaRPr>
          </a:p>
          <a:p>
            <a:pPr lvl="1">
              <a:buNone/>
            </a:pPr>
            <a:r>
              <a:rPr lang="ja-JP" altLang="en-US" dirty="0" smtClean="0">
                <a:solidFill>
                  <a:srgbClr val="FF0000"/>
                </a:solidFill>
                <a:latin typeface="HG丸ｺﾞｼｯｸM-PRO" pitchFamily="50" charset="-128"/>
                <a:ea typeface="HG丸ｺﾞｼｯｸM-PRO" pitchFamily="50" charset="-128"/>
              </a:rPr>
              <a:t>どこで</a:t>
            </a:r>
            <a:r>
              <a:rPr lang="ja-JP" altLang="en-US" dirty="0" smtClean="0">
                <a:latin typeface="HG丸ｺﾞｼｯｸM-PRO" pitchFamily="50" charset="-128"/>
                <a:ea typeface="HG丸ｺﾞｼｯｸM-PRO" pitchFamily="50" charset="-128"/>
              </a:rPr>
              <a:t>問題が起きているか　　　　　　　　　　 </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現物（もの）</a:t>
            </a:r>
            <a:endParaRPr lang="en-US" altLang="ja-JP" dirty="0" smtClean="0">
              <a:latin typeface="HG丸ｺﾞｼｯｸM-PRO" pitchFamily="50" charset="-128"/>
              <a:ea typeface="HG丸ｺﾞｼｯｸM-PRO" pitchFamily="50" charset="-128"/>
            </a:endParaRPr>
          </a:p>
          <a:p>
            <a:pPr lvl="1">
              <a:buNone/>
            </a:pPr>
            <a:r>
              <a:rPr lang="ja-JP" altLang="en-US" dirty="0" smtClean="0">
                <a:solidFill>
                  <a:srgbClr val="FF0000"/>
                </a:solidFill>
                <a:latin typeface="HG丸ｺﾞｼｯｸM-PRO" pitchFamily="50" charset="-128"/>
                <a:ea typeface="HG丸ｺﾞｼｯｸM-PRO" pitchFamily="50" charset="-128"/>
              </a:rPr>
              <a:t>何に</a:t>
            </a:r>
            <a:r>
              <a:rPr lang="ja-JP" altLang="en-US" dirty="0" smtClean="0">
                <a:latin typeface="HG丸ｺﾞｼｯｸM-PRO" pitchFamily="50" charset="-128"/>
                <a:ea typeface="HG丸ｺﾞｼｯｸM-PRO" pitchFamily="50" charset="-128"/>
              </a:rPr>
              <a:t>問題が起きているか　　　　　　　　　</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現実（状況）</a:t>
            </a:r>
            <a:endParaRPr lang="en-US" altLang="ja-JP" dirty="0" smtClean="0">
              <a:latin typeface="HG丸ｺﾞｼｯｸM-PRO" pitchFamily="50" charset="-128"/>
              <a:ea typeface="HG丸ｺﾞｼｯｸM-PRO" pitchFamily="50" charset="-128"/>
            </a:endParaRPr>
          </a:p>
          <a:p>
            <a:pPr lvl="1">
              <a:buNone/>
            </a:pPr>
            <a:r>
              <a:rPr lang="ja-JP" altLang="en-US" dirty="0" smtClean="0">
                <a:latin typeface="HG丸ｺﾞｼｯｸM-PRO" pitchFamily="50" charset="-128"/>
                <a:ea typeface="HG丸ｺﾞｼｯｸM-PRO" pitchFamily="50" charset="-128"/>
              </a:rPr>
              <a:t>問題によって、</a:t>
            </a:r>
            <a:r>
              <a:rPr lang="ja-JP" altLang="en-US" dirty="0" smtClean="0">
                <a:solidFill>
                  <a:srgbClr val="FF0000"/>
                </a:solidFill>
                <a:latin typeface="HG丸ｺﾞｼｯｸM-PRO" pitchFamily="50" charset="-128"/>
                <a:ea typeface="HG丸ｺﾞｼｯｸM-PRO" pitchFamily="50" charset="-128"/>
              </a:rPr>
              <a:t>どんな</a:t>
            </a:r>
            <a:r>
              <a:rPr lang="ja-JP" altLang="en-US" dirty="0" smtClean="0">
                <a:latin typeface="HG丸ｺﾞｼｯｸM-PRO" pitchFamily="50" charset="-128"/>
                <a:ea typeface="HG丸ｺﾞｼｯｸM-PRO" pitchFamily="50" charset="-128"/>
              </a:rPr>
              <a:t>状況になっているか</a:t>
            </a:r>
            <a:endParaRPr lang="en-US" altLang="ja-JP"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55299">
                                            <p:txEl>
                                              <p:pRg st="0" end="0"/>
                                            </p:txEl>
                                          </p:spTgt>
                                        </p:tgtEl>
                                        <p:attrNameLst>
                                          <p:attrName>style.color</p:attrName>
                                        </p:attrNameLst>
                                      </p:cBhvr>
                                      <p:to>
                                        <a:srgbClr val="FF0000"/>
                                      </p:to>
                                    </p:animClr>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55299">
                                            <p:txEl>
                                              <p:pRg st="1" end="1"/>
                                            </p:txEl>
                                          </p:spTgt>
                                        </p:tgtEl>
                                        <p:attrNameLst>
                                          <p:attrName>style.visibility</p:attrName>
                                        </p:attrNameLst>
                                      </p:cBhvr>
                                      <p:to>
                                        <p:strVal val="visible"/>
                                      </p:to>
                                    </p:set>
                                    <p:animEffect transition="in" filter="wipe(left)">
                                      <p:cBhvr>
                                        <p:cTn id="10" dur="500"/>
                                        <p:tgtEl>
                                          <p:spTgt spid="552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500" fill="hold"/>
                                        <p:tgtEl>
                                          <p:spTgt spid="55299">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p:cBhvr override="childStyle">
                                        <p:cTn id="16" dur="500" fill="hold"/>
                                        <p:tgtEl>
                                          <p:spTgt spid="55299">
                                            <p:txEl>
                                              <p:pRg st="3" end="3"/>
                                            </p:txEl>
                                          </p:spTgt>
                                        </p:tgtEl>
                                        <p:attrNameLst>
                                          <p:attrName>style.color</p:attrName>
                                        </p:attrNameLst>
                                      </p:cBhvr>
                                      <p:to>
                                        <a:srgbClr val="FF0000"/>
                                      </p:to>
                                    </p:animClr>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55299">
                                            <p:txEl>
                                              <p:pRg st="4" end="4"/>
                                            </p:txEl>
                                          </p:spTgt>
                                        </p:tgtEl>
                                        <p:attrNameLst>
                                          <p:attrName>style.visibility</p:attrName>
                                        </p:attrNameLst>
                                      </p:cBhvr>
                                      <p:to>
                                        <p:strVal val="visible"/>
                                      </p:to>
                                    </p:set>
                                    <p:animEffect transition="in" filter="wipe(left)">
                                      <p:cBhvr>
                                        <p:cTn id="20" dur="500"/>
                                        <p:tgtEl>
                                          <p:spTgt spid="5529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p:cBhvr override="childStyle">
                                        <p:cTn id="24" dur="500" fill="hold"/>
                                        <p:tgtEl>
                                          <p:spTgt spid="55299">
                                            <p:txEl>
                                              <p:pRg st="3" end="3"/>
                                            </p:txEl>
                                          </p:spTgt>
                                        </p:tgtEl>
                                        <p:attrNameLst>
                                          <p:attrName>style.color</p:attrName>
                                        </p:attrNameLst>
                                      </p:cBhvr>
                                      <p:to>
                                        <a:schemeClr val="tx1"/>
                                      </p:to>
                                    </p:animClr>
                                  </p:childTnLst>
                                </p:cTn>
                              </p:par>
                              <p:par>
                                <p:cTn id="25" presetID="3" presetClass="emph" presetSubtype="2" fill="hold" nodeType="withEffect">
                                  <p:stCondLst>
                                    <p:cond delay="0"/>
                                  </p:stCondLst>
                                  <p:childTnLst>
                                    <p:animClr clrSpc="rgb">
                                      <p:cBhvr override="childStyle">
                                        <p:cTn id="26" dur="500" fill="hold"/>
                                        <p:tgtEl>
                                          <p:spTgt spid="55299">
                                            <p:txEl>
                                              <p:pRg st="6" end="6"/>
                                            </p:txEl>
                                          </p:spTgt>
                                        </p:tgtEl>
                                        <p:attrNameLst>
                                          <p:attrName>style.color</p:attrName>
                                        </p:attrNameLst>
                                      </p:cBhvr>
                                      <p:to>
                                        <a:srgbClr val="FF0000"/>
                                      </p:to>
                                    </p:animClr>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55299">
                                            <p:txEl>
                                              <p:pRg st="7" end="7"/>
                                            </p:txEl>
                                          </p:spTgt>
                                        </p:tgtEl>
                                        <p:attrNameLst>
                                          <p:attrName>style.visibility</p:attrName>
                                        </p:attrNameLst>
                                      </p:cBhvr>
                                      <p:to>
                                        <p:strVal val="visible"/>
                                      </p:to>
                                    </p:set>
                                    <p:animEffect transition="in" filter="wipe(left)">
                                      <p:cBhvr>
                                        <p:cTn id="30" dur="500"/>
                                        <p:tgtEl>
                                          <p:spTgt spid="55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txBox="1">
            <a:spLocks/>
          </p:cNvSpPr>
          <p:nvPr/>
        </p:nvSpPr>
        <p:spPr bwMode="auto">
          <a:xfrm>
            <a:off x="1066800" y="1676400"/>
            <a:ext cx="7720013" cy="42728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rPr>
              <a:t>現場</a:t>
            </a: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rPr>
              <a:t>現物</a:t>
            </a: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rPr>
              <a:t>現実</a:t>
            </a:r>
            <a:endParaRPr kumimoji="1" lang="en-US" altLang="ja-JP"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lang="ja-JP" altLang="en-US" sz="3200" kern="0" dirty="0" smtClean="0">
                <a:solidFill>
                  <a:srgbClr val="FF0000"/>
                </a:solidFill>
                <a:latin typeface="HG丸ｺﾞｼｯｸM-PRO" pitchFamily="50" charset="-128"/>
                <a:ea typeface="HG丸ｺﾞｼｯｸM-PRO" pitchFamily="50" charset="-128"/>
              </a:rPr>
              <a:t>原理</a:t>
            </a:r>
            <a:endParaRPr lang="en-US" altLang="ja-JP" sz="3200" kern="0" dirty="0" smtClean="0">
              <a:solidFill>
                <a:srgbClr val="FF0000"/>
              </a:solidFill>
              <a:latin typeface="HG丸ｺﾞｼｯｸM-PRO" pitchFamily="50" charset="-128"/>
              <a:ea typeface="HG丸ｺﾞｼｯｸM-PRO" pitchFamily="50" charset="-128"/>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a:ln>
                  <a:noFill/>
                </a:ln>
                <a:solidFill>
                  <a:srgbClr val="FF0000"/>
                </a:solidFill>
                <a:effectLst/>
                <a:uLnTx/>
                <a:uFillTx/>
                <a:latin typeface="HG丸ｺﾞｼｯｸM-PRO" pitchFamily="50" charset="-128"/>
                <a:ea typeface="HG丸ｺﾞｼｯｸM-PRO" pitchFamily="50" charset="-128"/>
                <a:cs typeface="+mn-cs"/>
              </a:rPr>
              <a:t>原則</a:t>
            </a:r>
            <a:endParaRPr kumimoji="1" lang="en-US" altLang="ja-JP" sz="3200" i="0" u="none" strike="noStrike" kern="0" cap="none" spc="0" normalizeH="0" baseline="0" noProof="0" dirty="0" smtClean="0">
              <a:ln>
                <a:noFill/>
              </a:ln>
              <a:solidFill>
                <a:srgbClr val="FF0000"/>
              </a:solidFill>
              <a:effectLst/>
              <a:uLnTx/>
              <a:uFillTx/>
              <a:latin typeface="HG丸ｺﾞｼｯｸM-PRO" pitchFamily="50" charset="-128"/>
              <a:ea typeface="HG丸ｺﾞｼｯｸM-PRO" pitchFamily="50" charset="-128"/>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endPar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a:p>
            <a:pPr>
              <a:buClr>
                <a:schemeClr val="tx2"/>
              </a:buClr>
            </a:pPr>
            <a:r>
              <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a:t>
            </a:r>
            <a:r>
              <a:rPr lang="ja-JP" altLang="en-US" sz="3200" dirty="0" smtClean="0">
                <a:latin typeface="HG丸ｺﾞｼｯｸM-PRO" pitchFamily="50" charset="-128"/>
                <a:ea typeface="HG丸ｺﾞｼｯｸM-PRO" pitchFamily="50" charset="-128"/>
              </a:rPr>
              <a:t>三現主義に</a:t>
            </a:r>
            <a:r>
              <a:rPr lang="en-US" altLang="ja-JP" sz="3200" dirty="0" smtClean="0">
                <a:latin typeface="HG丸ｺﾞｼｯｸM-PRO" pitchFamily="50" charset="-128"/>
                <a:ea typeface="HG丸ｺﾞｼｯｸM-PRO" pitchFamily="50" charset="-128"/>
              </a:rPr>
              <a:t>｢</a:t>
            </a:r>
            <a:r>
              <a:rPr lang="ja-JP" altLang="en-US" sz="3200" dirty="0" smtClean="0">
                <a:latin typeface="HG丸ｺﾞｼｯｸM-PRO" pitchFamily="50" charset="-128"/>
                <a:ea typeface="HG丸ｺﾞｼｯｸM-PRO" pitchFamily="50" charset="-128"/>
              </a:rPr>
              <a:t>原理・原則</a:t>
            </a:r>
            <a:r>
              <a:rPr lang="en-US" altLang="ja-JP" sz="3200" dirty="0" smtClean="0">
                <a:latin typeface="HG丸ｺﾞｼｯｸM-PRO" pitchFamily="50" charset="-128"/>
                <a:ea typeface="HG丸ｺﾞｼｯｸM-PRO" pitchFamily="50" charset="-128"/>
              </a:rPr>
              <a:t>｣</a:t>
            </a:r>
            <a:r>
              <a:rPr lang="ja-JP" altLang="en-US" sz="3200" dirty="0" smtClean="0">
                <a:latin typeface="HG丸ｺﾞｼｯｸM-PRO" pitchFamily="50" charset="-128"/>
                <a:ea typeface="HG丸ｺﾞｼｯｸM-PRO" pitchFamily="50" charset="-128"/>
              </a:rPr>
              <a:t>を加えた言葉</a:t>
            </a:r>
            <a:endParaRPr lang="en-US" altLang="ja-JP" sz="3200" dirty="0" smtClean="0">
              <a:latin typeface="HG丸ｺﾞｼｯｸM-PRO" pitchFamily="50" charset="-128"/>
              <a:ea typeface="HG丸ｺﾞｼｯｸM-PRO" pitchFamily="50" charset="-128"/>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endPar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Tx/>
              <a:buNone/>
              <a:tabLst/>
              <a:defRPr/>
            </a:pPr>
            <a:endPar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p:txBody>
      </p:sp>
      <p:sp>
        <p:nvSpPr>
          <p:cNvPr id="58370" name="タイトル 1"/>
          <p:cNvSpPr>
            <a:spLocks noGrp="1"/>
          </p:cNvSpPr>
          <p:nvPr>
            <p:ph type="title"/>
          </p:nvPr>
        </p:nvSpPr>
        <p:spPr/>
        <p:txBody>
          <a:bodyPr/>
          <a:lstStyle/>
          <a:p>
            <a:r>
              <a:rPr lang="ja-JP" altLang="en-US" smtClean="0">
                <a:solidFill>
                  <a:srgbClr val="0070C0"/>
                </a:solidFill>
                <a:latin typeface="ＭＳ Ｐゴシック" charset="-128"/>
              </a:rPr>
              <a:t>５ゲン主義</a:t>
            </a:r>
          </a:p>
        </p:txBody>
      </p:sp>
      <p:sp>
        <p:nvSpPr>
          <p:cNvPr id="6" name="右中かっこ 5"/>
          <p:cNvSpPr>
            <a:spLocks/>
          </p:cNvSpPr>
          <p:nvPr/>
        </p:nvSpPr>
        <p:spPr bwMode="auto">
          <a:xfrm>
            <a:off x="2484438" y="1844675"/>
            <a:ext cx="647700" cy="2664445"/>
          </a:xfrm>
          <a:prstGeom prst="rightBrace">
            <a:avLst>
              <a:gd name="adj1" fmla="val 6175"/>
              <a:gd name="adj2" fmla="val 50000"/>
            </a:avLst>
          </a:prstGeom>
          <a:noFill/>
          <a:ln w="9525" algn="ctr">
            <a:solidFill>
              <a:schemeClr val="tx1"/>
            </a:solidFill>
            <a:miter lim="800000"/>
            <a:headEnd/>
            <a:tailEnd/>
          </a:ln>
        </p:spPr>
        <p:txBody>
          <a:bodyPr wrap="none"/>
          <a:lstStyle/>
          <a:p>
            <a:endParaRPr lang="ja-JP" altLang="en-US"/>
          </a:p>
        </p:txBody>
      </p:sp>
      <p:sp>
        <p:nvSpPr>
          <p:cNvPr id="7" name="テキスト ボックス 6"/>
          <p:cNvSpPr txBox="1">
            <a:spLocks noChangeArrowheads="1"/>
          </p:cNvSpPr>
          <p:nvPr/>
        </p:nvSpPr>
        <p:spPr bwMode="auto">
          <a:xfrm>
            <a:off x="3276600" y="2708920"/>
            <a:ext cx="5399856" cy="914400"/>
          </a:xfrm>
          <a:prstGeom prst="rect">
            <a:avLst/>
          </a:prstGeom>
          <a:noFill/>
          <a:ln w="9525">
            <a:noFill/>
            <a:miter lim="800000"/>
            <a:headEnd/>
            <a:tailEnd/>
          </a:ln>
        </p:spPr>
        <p:txBody>
          <a:bodyPr wrap="square">
            <a:spAutoFit/>
          </a:bodyPr>
          <a:lstStyle/>
          <a:p>
            <a:r>
              <a:rPr lang="ja-JP" altLang="en-US" sz="5400" dirty="0" smtClean="0">
                <a:solidFill>
                  <a:srgbClr val="FF0000"/>
                </a:solidFill>
                <a:latin typeface="HG丸ｺﾞｼｯｸM-PRO" pitchFamily="50" charset="-128"/>
                <a:ea typeface="HG丸ｺﾞｼｯｸM-PRO" pitchFamily="50" charset="-128"/>
              </a:rPr>
              <a:t>５ゲン主義</a:t>
            </a:r>
            <a:r>
              <a:rPr lang="ja-JP" altLang="en-US" sz="4000" dirty="0">
                <a:latin typeface="HG丸ｺﾞｼｯｸM-PRO" pitchFamily="50" charset="-128"/>
                <a:ea typeface="HG丸ｺﾞｼｯｸM-PRO" pitchFamily="50" charset="-128"/>
              </a:rPr>
              <a:t>という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Effect transition="in" filter="fade">
                                      <p:cBhvr>
                                        <p:cTn id="11" dur="500"/>
                                        <p:tgtEl>
                                          <p:spTgt spid="4">
                                            <p:txEl>
                                              <p:pRg st="4" end="4"/>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10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left)">
                                      <p:cBhvr>
                                        <p:cTn id="24"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p:txBody>
          <a:bodyPr/>
          <a:lstStyle/>
          <a:p>
            <a:r>
              <a:rPr lang="ja-JP" altLang="en-US" smtClean="0">
                <a:solidFill>
                  <a:srgbClr val="0070C0"/>
                </a:solidFill>
                <a:latin typeface="ＭＳ Ｐゴシック" charset="-128"/>
              </a:rPr>
              <a:t>５ゲン主義</a:t>
            </a:r>
          </a:p>
        </p:txBody>
      </p:sp>
      <p:sp>
        <p:nvSpPr>
          <p:cNvPr id="59395" name="コンテンツ プレースホルダ 2"/>
          <p:cNvSpPr>
            <a:spLocks noGrp="1"/>
          </p:cNvSpPr>
          <p:nvPr>
            <p:ph sz="quarter" idx="1"/>
          </p:nvPr>
        </p:nvSpPr>
        <p:spPr>
          <a:xfrm>
            <a:off x="1066801" y="1676400"/>
            <a:ext cx="7681664" cy="4114800"/>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原理（存在や認識に使用）</a:t>
            </a:r>
            <a:endParaRPr lang="en-US" altLang="ja-JP" dirty="0" smtClean="0">
              <a:latin typeface="HG丸ｺﾞｼｯｸM-PRO" pitchFamily="50" charset="-128"/>
              <a:ea typeface="HG丸ｺﾞｼｯｸM-PRO" pitchFamily="50" charset="-128"/>
            </a:endParaRPr>
          </a:p>
          <a:p>
            <a:pPr marL="444500" lvl="1" indent="12700">
              <a:buNone/>
            </a:pPr>
            <a:r>
              <a:rPr lang="ja-JP" altLang="en-US" dirty="0" smtClean="0">
                <a:latin typeface="HG丸ｺﾞｼｯｸM-PRO" pitchFamily="50" charset="-128"/>
                <a:ea typeface="HG丸ｺﾞｼｯｸM-PRO" pitchFamily="50" charset="-128"/>
              </a:rPr>
              <a:t>事象やそれについての認識を成り立たせる根本となる仕組み</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原則（人間の活動に使用）</a:t>
            </a:r>
            <a:endParaRPr lang="en-US" altLang="ja-JP" dirty="0" smtClean="0">
              <a:latin typeface="HG丸ｺﾞｼｯｸM-PRO" pitchFamily="50" charset="-128"/>
              <a:ea typeface="HG丸ｺﾞｼｯｸM-PRO" pitchFamily="50" charset="-128"/>
            </a:endParaRPr>
          </a:p>
          <a:p>
            <a:pPr lvl="1">
              <a:buNone/>
            </a:pPr>
            <a:r>
              <a:rPr lang="ja-JP" altLang="en-US" dirty="0" smtClean="0">
                <a:latin typeface="HG丸ｺﾞｼｯｸM-PRO" pitchFamily="50" charset="-128"/>
                <a:ea typeface="HG丸ｺﾞｼｯｸM-PRO" pitchFamily="50" charset="-128"/>
              </a:rPr>
              <a:t>基本的な規則や法則</a:t>
            </a:r>
            <a:endParaRPr lang="en-US" altLang="ja-JP"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59395">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59395">
                                            <p:txEl>
                                              <p:pRg st="1" end="1"/>
                                            </p:txEl>
                                          </p:spTgt>
                                        </p:tgtEl>
                                        <p:attrNameLst>
                                          <p:attrName>style.visibility</p:attrName>
                                        </p:attrNameLst>
                                      </p:cBhvr>
                                      <p:to>
                                        <p:strVal val="visible"/>
                                      </p:to>
                                    </p:set>
                                    <p:animEffect transition="in" filter="fade">
                                      <p:cBhvr>
                                        <p:cTn id="10" dur="500"/>
                                        <p:tgtEl>
                                          <p:spTgt spid="5939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500" fill="hold"/>
                                        <p:tgtEl>
                                          <p:spTgt spid="59395">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p:cBhvr override="childStyle">
                                        <p:cTn id="16" dur="500" fill="hold"/>
                                        <p:tgtEl>
                                          <p:spTgt spid="59395">
                                            <p:txEl>
                                              <p:pRg st="3" end="3"/>
                                            </p:txEl>
                                          </p:spTgt>
                                        </p:tgtEl>
                                        <p:attrNameLst>
                                          <p:attrName>style.color</p:attrName>
                                        </p:attrNameLst>
                                      </p:cBhvr>
                                      <p:to>
                                        <a:srgbClr val="FF0000"/>
                                      </p:to>
                                    </p:animClr>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9395">
                                            <p:txEl>
                                              <p:pRg st="4" end="4"/>
                                            </p:txEl>
                                          </p:spTgt>
                                        </p:tgtEl>
                                        <p:attrNameLst>
                                          <p:attrName>style.visibility</p:attrName>
                                        </p:attrNameLst>
                                      </p:cBhvr>
                                      <p:to>
                                        <p:strVal val="visible"/>
                                      </p:to>
                                    </p:set>
                                    <p:animEffect transition="in" filter="fade">
                                      <p:cBhvr>
                                        <p:cTn id="20"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tory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4699</TotalTime>
  <Words>157</Words>
  <Application>Microsoft Office PowerPoint</Application>
  <PresentationFormat>画面に合わせる (4:3)</PresentationFormat>
  <Paragraphs>63</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Factory design template</vt:lpstr>
      <vt:lpstr>工業高校におけるキャリア教育</vt:lpstr>
      <vt:lpstr>三現主義</vt:lpstr>
      <vt:lpstr>三現主義</vt:lpstr>
      <vt:lpstr>５ゲン主義</vt:lpstr>
      <vt:lpstr>５ゲン主義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工業高校におけるキャリア教育</dc:title>
  <cp:lastModifiedBy>愛知県教育委員会</cp:lastModifiedBy>
  <cp:revision>58</cp:revision>
  <dcterms:modified xsi:type="dcterms:W3CDTF">2013-03-07T01:03:13Z</dcterms:modified>
</cp:coreProperties>
</file>