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309" r:id="rId2"/>
    <p:sldId id="317" r:id="rId3"/>
    <p:sldId id="316" r:id="rId4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FF6600"/>
    <a:srgbClr val="FF9900"/>
    <a:srgbClr val="0066FF"/>
    <a:srgbClr val="C0504D"/>
    <a:srgbClr val="FF0066"/>
    <a:srgbClr val="FF9966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6" autoAdjust="0"/>
    <p:restoredTop sz="95667" autoAdjust="0"/>
  </p:normalViewPr>
  <p:slideViewPr>
    <p:cSldViewPr>
      <p:cViewPr>
        <p:scale>
          <a:sx n="75" d="100"/>
          <a:sy n="75" d="100"/>
        </p:scale>
        <p:origin x="-100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83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68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38610C82-C3A1-41B9-98ED-89AD39A2370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57263"/>
            <a:fld id="{DAD26E29-CAD6-4D2C-8CB8-C3E7DB87DB88}" type="slidenum">
              <a:rPr lang="en-US" altLang="ja-JP" smtClean="0">
                <a:ea typeface="ＭＳ Ｐゴシック" charset="-128"/>
              </a:rPr>
              <a:pPr defTabSz="957263"/>
              <a:t>1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1031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688" tIns="47844" rIns="95688" bIns="47844" anchor="b"/>
          <a:lstStyle/>
          <a:p>
            <a:pPr algn="r" defTabSz="966788"/>
            <a:fld id="{328C430E-1A0C-42D3-AC9F-02C29B9793E5}" type="slidenum">
              <a:rPr lang="en-US" altLang="ja-JP" sz="1300"/>
              <a:pPr algn="r" defTabSz="966788"/>
              <a:t>2</a:t>
            </a:fld>
            <a:endParaRPr lang="en-US" altLang="ja-JP" sz="130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 smtClean="0"/>
              <a:t>「５</a:t>
            </a:r>
            <a:r>
              <a:rPr lang="en-US" altLang="ja-JP" smtClean="0"/>
              <a:t>W1H</a:t>
            </a:r>
            <a:r>
              <a:rPr lang="ja-JP" altLang="en-US" smtClean="0"/>
              <a:t>」とは、「５つの</a:t>
            </a:r>
            <a:r>
              <a:rPr lang="en-US" altLang="ja-JP" smtClean="0"/>
              <a:t>W</a:t>
            </a:r>
            <a:r>
              <a:rPr lang="ja-JP" altLang="en-US" smtClean="0"/>
              <a:t>」と「１つの</a:t>
            </a:r>
            <a:r>
              <a:rPr lang="en-US" altLang="ja-JP" smtClean="0"/>
              <a:t>H</a:t>
            </a:r>
            <a:r>
              <a:rPr lang="ja-JP" altLang="en-US" smtClean="0"/>
              <a:t>」を合わせた言葉で、</a:t>
            </a:r>
          </a:p>
          <a:p>
            <a:pPr eaLnBrk="1" hangingPunct="1"/>
            <a:r>
              <a:rPr lang="ja-JP" altLang="en-US" smtClean="0"/>
              <a:t>「５つの</a:t>
            </a:r>
            <a:r>
              <a:rPr lang="en-US" altLang="ja-JP" smtClean="0"/>
              <a:t>W</a:t>
            </a:r>
            <a:r>
              <a:rPr lang="ja-JP" altLang="en-US" smtClean="0"/>
              <a:t>」とは、「</a:t>
            </a:r>
            <a:r>
              <a:rPr lang="en-US" altLang="ja-JP" sz="160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W</a:t>
            </a:r>
            <a:r>
              <a:rPr lang="en-US" altLang="ja-JP" sz="1600" smtClean="0">
                <a:latin typeface="HG丸ｺﾞｼｯｸM-PRO" pitchFamily="50" charset="-128"/>
                <a:ea typeface="HG丸ｺﾞｼｯｸM-PRO" pitchFamily="50" charset="-128"/>
              </a:rPr>
              <a:t>hat</a:t>
            </a:r>
            <a:r>
              <a:rPr lang="ja-JP" altLang="en-US" sz="1600" smtClean="0">
                <a:latin typeface="HG丸ｺﾞｼｯｸM-PRO" pitchFamily="50" charset="-128"/>
                <a:ea typeface="HG丸ｺﾞｼｯｸM-PRO" pitchFamily="50" charset="-128"/>
              </a:rPr>
              <a:t>」「</a:t>
            </a:r>
            <a:r>
              <a:rPr lang="en-US" altLang="ja-JP" sz="160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W</a:t>
            </a:r>
            <a:r>
              <a:rPr lang="en-US" altLang="ja-JP" sz="1600" smtClean="0">
                <a:latin typeface="HG丸ｺﾞｼｯｸM-PRO" pitchFamily="50" charset="-128"/>
                <a:ea typeface="HG丸ｺﾞｼｯｸM-PRO" pitchFamily="50" charset="-128"/>
              </a:rPr>
              <a:t>hen</a:t>
            </a:r>
            <a:r>
              <a:rPr lang="ja-JP" altLang="en-US" sz="1600" smtClean="0">
                <a:latin typeface="HG丸ｺﾞｼｯｸM-PRO" pitchFamily="50" charset="-128"/>
                <a:ea typeface="HG丸ｺﾞｼｯｸM-PRO" pitchFamily="50" charset="-128"/>
              </a:rPr>
              <a:t>」「</a:t>
            </a:r>
            <a:r>
              <a:rPr lang="en-US" altLang="ja-JP" sz="160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W</a:t>
            </a:r>
            <a:r>
              <a:rPr lang="en-US" altLang="ja-JP" sz="1600" smtClean="0">
                <a:latin typeface="HG丸ｺﾞｼｯｸM-PRO" pitchFamily="50" charset="-128"/>
                <a:ea typeface="HG丸ｺﾞｼｯｸM-PRO" pitchFamily="50" charset="-128"/>
              </a:rPr>
              <a:t>ho</a:t>
            </a:r>
            <a:r>
              <a:rPr lang="ja-JP" altLang="en-US" sz="1600" smtClean="0">
                <a:latin typeface="HG丸ｺﾞｼｯｸM-PRO" pitchFamily="50" charset="-128"/>
                <a:ea typeface="HG丸ｺﾞｼｯｸM-PRO" pitchFamily="50" charset="-128"/>
              </a:rPr>
              <a:t>」「</a:t>
            </a:r>
            <a:r>
              <a:rPr lang="en-US" altLang="ja-JP" sz="160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W</a:t>
            </a:r>
            <a:r>
              <a:rPr lang="en-US" altLang="ja-JP" sz="1600" smtClean="0">
                <a:latin typeface="HG丸ｺﾞｼｯｸM-PRO" pitchFamily="50" charset="-128"/>
                <a:ea typeface="HG丸ｺﾞｼｯｸM-PRO" pitchFamily="50" charset="-128"/>
              </a:rPr>
              <a:t>here</a:t>
            </a:r>
            <a:r>
              <a:rPr lang="ja-JP" altLang="en-US" sz="1600" smtClean="0">
                <a:latin typeface="HG丸ｺﾞｼｯｸM-PRO" pitchFamily="50" charset="-128"/>
                <a:ea typeface="HG丸ｺﾞｼｯｸM-PRO" pitchFamily="50" charset="-128"/>
              </a:rPr>
              <a:t>」「</a:t>
            </a:r>
            <a:r>
              <a:rPr lang="en-US" altLang="ja-JP" sz="160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W</a:t>
            </a:r>
            <a:r>
              <a:rPr lang="en-US" altLang="ja-JP" sz="1600" smtClean="0">
                <a:latin typeface="HG丸ｺﾞｼｯｸM-PRO" pitchFamily="50" charset="-128"/>
                <a:ea typeface="HG丸ｺﾞｼｯｸM-PRO" pitchFamily="50" charset="-128"/>
              </a:rPr>
              <a:t>hy</a:t>
            </a:r>
            <a:r>
              <a:rPr lang="ja-JP" altLang="en-US" sz="1600" smtClean="0">
                <a:latin typeface="HG丸ｺﾞｼｯｸM-PRO" pitchFamily="50" charset="-128"/>
                <a:ea typeface="HG丸ｺﾞｼｯｸM-PRO" pitchFamily="50" charset="-128"/>
              </a:rPr>
              <a:t>」のことであり、</a:t>
            </a:r>
          </a:p>
          <a:p>
            <a:pPr eaLnBrk="1" hangingPunct="1"/>
            <a:r>
              <a:rPr lang="ja-JP" altLang="en-US" sz="1600" smtClean="0">
                <a:latin typeface="HG丸ｺﾞｼｯｸM-PRO" pitchFamily="50" charset="-128"/>
                <a:ea typeface="HG丸ｺﾞｼｯｸM-PRO" pitchFamily="50" charset="-128"/>
              </a:rPr>
              <a:t>「１つの</a:t>
            </a:r>
            <a:r>
              <a:rPr lang="en-US" altLang="ja-JP" sz="1600" smtClean="0">
                <a:latin typeface="HG丸ｺﾞｼｯｸM-PRO" pitchFamily="50" charset="-128"/>
                <a:ea typeface="HG丸ｺﾞｼｯｸM-PRO" pitchFamily="50" charset="-128"/>
              </a:rPr>
              <a:t>H</a:t>
            </a:r>
            <a:r>
              <a:rPr lang="ja-JP" altLang="en-US" sz="1600" smtClean="0">
                <a:latin typeface="HG丸ｺﾞｼｯｸM-PRO" pitchFamily="50" charset="-128"/>
                <a:ea typeface="HG丸ｺﾞｼｯｸM-PRO" pitchFamily="50" charset="-128"/>
              </a:rPr>
              <a:t>」とは、「</a:t>
            </a:r>
            <a:r>
              <a:rPr lang="en-US" altLang="ja-JP" sz="1600" smtClean="0">
                <a:latin typeface="HG丸ｺﾞｼｯｸM-PRO" pitchFamily="50" charset="-128"/>
                <a:ea typeface="HG丸ｺﾞｼｯｸM-PRO" pitchFamily="50" charset="-128"/>
              </a:rPr>
              <a:t>How</a:t>
            </a:r>
            <a:r>
              <a:rPr lang="ja-JP" altLang="en-US" sz="1600" smtClean="0">
                <a:latin typeface="HG丸ｺﾞｼｯｸM-PRO" pitchFamily="50" charset="-128"/>
                <a:ea typeface="HG丸ｺﾞｼｯｸM-PRO" pitchFamily="50" charset="-128"/>
              </a:rPr>
              <a:t>」のことであることを説明する。</a:t>
            </a:r>
            <a:endParaRPr lang="ja-JP" altLang="en-US" smtClean="0"/>
          </a:p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1031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688" tIns="47844" rIns="95688" bIns="47844" anchor="b"/>
          <a:lstStyle/>
          <a:p>
            <a:pPr algn="r" defTabSz="966788"/>
            <a:fld id="{9E42D4DC-93C0-4CDF-AF33-B32681E505A5}" type="slidenum">
              <a:rPr lang="en-US" altLang="ja-JP" sz="1300"/>
              <a:pPr algn="r" defTabSz="966788"/>
              <a:t>3</a:t>
            </a:fld>
            <a:endParaRPr lang="en-US" altLang="ja-JP" sz="130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 smtClean="0"/>
              <a:t>５</a:t>
            </a:r>
            <a:r>
              <a:rPr lang="en-US" altLang="ja-JP" smtClean="0"/>
              <a:t>W1H</a:t>
            </a:r>
            <a:r>
              <a:rPr lang="ja-JP" altLang="en-US" smtClean="0"/>
              <a:t>とは、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　何を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　いつ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　誰が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　どこで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　なぜ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　どのように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の６つを的確に伝えることが大切であることを説明する。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日常会話や文章を書く際のポイントになることを伝える。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-11113" y="-3175"/>
            <a:ext cx="9166226" cy="6897688"/>
            <a:chOff x="-7" y="-2"/>
            <a:chExt cx="5774" cy="4345"/>
          </a:xfrm>
        </p:grpSpPr>
        <p:grpSp>
          <p:nvGrpSpPr>
            <p:cNvPr id="5" name="Group 22"/>
            <p:cNvGrpSpPr>
              <a:grpSpLocks/>
            </p:cNvGrpSpPr>
            <p:nvPr userDrawn="1"/>
          </p:nvGrpSpPr>
          <p:grpSpPr bwMode="auto">
            <a:xfrm>
              <a:off x="-7" y="0"/>
              <a:ext cx="5774" cy="4343"/>
              <a:chOff x="-7" y="0"/>
              <a:chExt cx="5774" cy="4343"/>
            </a:xfrm>
          </p:grpSpPr>
          <p:sp>
            <p:nvSpPr>
              <p:cNvPr id="7" name="Freeform 3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1" name="Freeform 8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5" name="Freeform 19"/>
              <p:cNvSpPr>
                <a:spLocks/>
              </p:cNvSpPr>
              <p:nvPr/>
            </p:nvSpPr>
            <p:spPr bwMode="hidden">
              <a:xfrm rot="-5400000">
                <a:off x="2505" y="-537"/>
                <a:ext cx="1085" cy="2160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</p:grpSp>
        <p:pic>
          <p:nvPicPr>
            <p:cNvPr id="6" name="Picture 7" descr="Facbanna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>
              <a:ext uri="{909E8E84-426E-40DD-AFC4-6F175D3DCCD1}"/>
            </a:extLst>
          </p:spPr>
        </p:pic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14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08596-9803-4AE0-A683-49C1681E697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CA7F6-A8CE-47B5-BCA8-2E42A1B8512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048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3D298-2163-4C77-97F6-580CAFD0387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874C1-D077-4991-A76C-0F62FF7AF6F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CAC10-F8BC-4620-8082-76353A0E282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8F841-4A88-454C-A6DC-DED168E616D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E4562-4334-4E61-A537-2B959E8F24F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B7470-488C-466F-8E83-572AA493525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69F59-D9E9-4A20-977F-19F326EEA33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CB11B-32CA-436A-9B24-8B44DEA972C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D4903-2215-49AB-B7B6-A4D0C0B9C42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0"/>
          <p:cNvGrpSpPr>
            <a:grpSpLocks/>
          </p:cNvGrpSpPr>
          <p:nvPr/>
        </p:nvGrpSpPr>
        <p:grpSpPr bwMode="auto">
          <a:xfrm>
            <a:off x="-11113" y="-3175"/>
            <a:ext cx="9166226" cy="6897688"/>
            <a:chOff x="-7" y="-2"/>
            <a:chExt cx="5774" cy="4345"/>
          </a:xfrm>
        </p:grpSpPr>
        <p:grpSp>
          <p:nvGrpSpPr>
            <p:cNvPr id="3080" name="Group 19"/>
            <p:cNvGrpSpPr>
              <a:grpSpLocks/>
            </p:cNvGrpSpPr>
            <p:nvPr userDrawn="1"/>
          </p:nvGrpSpPr>
          <p:grpSpPr bwMode="auto">
            <a:xfrm>
              <a:off x="-7" y="10"/>
              <a:ext cx="5774" cy="4333"/>
              <a:chOff x="-7" y="10"/>
              <a:chExt cx="5774" cy="4333"/>
            </a:xfrm>
          </p:grpSpPr>
          <p:sp>
            <p:nvSpPr>
              <p:cNvPr id="1032" name="Freeform 8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40" name="Freeform 16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</p:grpSp>
        <p:pic>
          <p:nvPicPr>
            <p:cNvPr id="1036" name="Picture 12" descr="Facbanna"/>
            <p:cNvPicPr>
              <a:picLocks noChangeAspect="1" noChangeArrowheads="1"/>
            </p:cNvPicPr>
            <p:nvPr/>
          </p:nvPicPr>
          <p:blipFill>
            <a:blip r:embed="rId1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>
              <a:ext uri="{909E8E84-426E-40DD-AFC4-6F175D3DCCD1}"/>
            </a:extLst>
          </p:spPr>
        </p:pic>
      </p:grp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502E336A-39EB-4107-8124-EFF1C3D724B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サブタイトル 6"/>
          <p:cNvSpPr>
            <a:spLocks noGrp="1"/>
          </p:cNvSpPr>
          <p:nvPr>
            <p:ph type="subTitle" idx="1"/>
          </p:nvPr>
        </p:nvSpPr>
        <p:spPr>
          <a:xfrm>
            <a:off x="1817688" y="3170238"/>
            <a:ext cx="6400800" cy="1752600"/>
          </a:xfrm>
        </p:spPr>
        <p:txBody>
          <a:bodyPr/>
          <a:lstStyle/>
          <a:p>
            <a:pPr algn="ctr"/>
            <a:r>
              <a:rPr lang="ja-JP" altLang="en-US" sz="5400" b="1" dirty="0" smtClean="0">
                <a:solidFill>
                  <a:srgbClr val="0070C0"/>
                </a:solidFill>
                <a:latin typeface="ＭＳ Ｐゴシック" charset="-128"/>
              </a:rPr>
              <a:t>５Ｗ１Ｈ</a:t>
            </a:r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341438"/>
            <a:ext cx="77724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ja-JP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工業高校におけるキャリア教育</a:t>
            </a:r>
          </a:p>
        </p:txBody>
      </p:sp>
      <p:sp>
        <p:nvSpPr>
          <p:cNvPr id="50180" name="Text Box 5"/>
          <p:cNvSpPr txBox="1">
            <a:spLocks noChangeArrowheads="1"/>
          </p:cNvSpPr>
          <p:nvPr/>
        </p:nvSpPr>
        <p:spPr bwMode="auto">
          <a:xfrm>
            <a:off x="7019925" y="439738"/>
            <a:ext cx="208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/>
              <a:t>高等学校（工業）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>
                <a:solidFill>
                  <a:srgbClr val="0070C0"/>
                </a:solidFill>
                <a:latin typeface="ＭＳ Ｐゴシック" charset="-128"/>
              </a:rPr>
              <a:t>５</a:t>
            </a:r>
            <a:r>
              <a:rPr lang="en-US" altLang="ja-JP" smtClean="0">
                <a:solidFill>
                  <a:srgbClr val="0070C0"/>
                </a:solidFill>
                <a:latin typeface="ＭＳ Ｐゴシック" charset="-128"/>
              </a:rPr>
              <a:t>W1H</a:t>
            </a:r>
            <a:endParaRPr lang="ja-JP" altLang="en-US" smtClean="0">
              <a:solidFill>
                <a:srgbClr val="0070C0"/>
              </a:solidFill>
              <a:latin typeface="ＭＳ Ｐゴシック" charset="-128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u"/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５つの</a:t>
            </a:r>
            <a:r>
              <a:rPr lang="en-US" altLang="ja-JP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W</a:t>
            </a:r>
          </a:p>
          <a:p>
            <a:pPr>
              <a:lnSpc>
                <a:spcPct val="80000"/>
              </a:lnSpc>
              <a:buClr>
                <a:schemeClr val="tx2"/>
              </a:buClr>
              <a:buFontTx/>
              <a:buNone/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 　</a:t>
            </a:r>
            <a:r>
              <a:rPr lang="en-US" altLang="ja-JP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W</a:t>
            </a:r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hat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　　　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80000"/>
              </a:lnSpc>
              <a:buClr>
                <a:schemeClr val="tx2"/>
              </a:buClr>
              <a:buFontTx/>
              <a:buNone/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 　</a:t>
            </a:r>
            <a:r>
              <a:rPr lang="en-US" altLang="ja-JP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W</a:t>
            </a:r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hen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　　　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80000"/>
              </a:lnSpc>
              <a:buClr>
                <a:schemeClr val="tx2"/>
              </a:buClr>
              <a:buFontTx/>
              <a:buNone/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 　</a:t>
            </a:r>
            <a:r>
              <a:rPr lang="en-US" altLang="ja-JP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W</a:t>
            </a:r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ho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80000"/>
              </a:lnSpc>
              <a:buClr>
                <a:schemeClr val="tx2"/>
              </a:buClr>
              <a:buFontTx/>
              <a:buNone/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 　</a:t>
            </a:r>
            <a:r>
              <a:rPr lang="en-US" altLang="ja-JP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W</a:t>
            </a:r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here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80000"/>
              </a:lnSpc>
              <a:buClr>
                <a:schemeClr val="tx2"/>
              </a:buClr>
              <a:buFontTx/>
              <a:buNone/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 　</a:t>
            </a:r>
            <a:r>
              <a:rPr lang="en-US" altLang="ja-JP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W</a:t>
            </a:r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hy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　　　　　　　　　　　　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u"/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１つの</a:t>
            </a:r>
            <a:r>
              <a:rPr lang="en-US" altLang="ja-JP" b="1" dirty="0" smtClean="0">
                <a:solidFill>
                  <a:srgbClr val="0000FF"/>
                </a:solidFill>
                <a:latin typeface="HG丸ｺﾞｼｯｸM-PRO" pitchFamily="50" charset="-128"/>
                <a:ea typeface="HG丸ｺﾞｼｯｸM-PRO" pitchFamily="50" charset="-128"/>
              </a:rPr>
              <a:t>H</a:t>
            </a:r>
          </a:p>
          <a:p>
            <a:pPr>
              <a:lnSpc>
                <a:spcPct val="80000"/>
              </a:lnSpc>
              <a:buClr>
                <a:schemeClr val="tx2"/>
              </a:buClr>
              <a:buFontTx/>
              <a:buNone/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 　</a:t>
            </a:r>
            <a:r>
              <a:rPr lang="en-US" altLang="ja-JP" dirty="0" smtClean="0">
                <a:solidFill>
                  <a:srgbClr val="0000FF"/>
                </a:solidFill>
                <a:latin typeface="HG丸ｺﾞｼｯｸM-PRO" pitchFamily="50" charset="-128"/>
                <a:ea typeface="HG丸ｺﾞｼｯｸM-PRO" pitchFamily="50" charset="-128"/>
              </a:rPr>
              <a:t>H</a:t>
            </a:r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ow</a:t>
            </a:r>
          </a:p>
          <a:p>
            <a:pPr algn="ctr"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u"/>
            </a:pPr>
            <a:endParaRPr lang="en-US" altLang="ja-JP" dirty="0" smtClean="0">
              <a:solidFill>
                <a:srgbClr val="FFFFFF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lnSpc>
                <a:spcPct val="80000"/>
              </a:lnSpc>
              <a:buClr>
                <a:schemeClr val="tx2"/>
              </a:buClr>
              <a:buFontTx/>
              <a:buNone/>
            </a:pPr>
            <a:r>
              <a:rPr lang="ja-JP" altLang="en-US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 ５つの</a:t>
            </a:r>
            <a:r>
              <a:rPr lang="en-US" altLang="ja-JP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W</a:t>
            </a:r>
            <a:r>
              <a:rPr lang="ja-JP" altLang="en-US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と１つの</a:t>
            </a:r>
            <a:r>
              <a:rPr lang="en-US" altLang="ja-JP" b="1" dirty="0" smtClean="0">
                <a:solidFill>
                  <a:srgbClr val="0000FF"/>
                </a:solidFill>
                <a:latin typeface="HG丸ｺﾞｼｯｸM-PRO" pitchFamily="50" charset="-128"/>
                <a:ea typeface="HG丸ｺﾞｼｯｸM-PRO" pitchFamily="50" charset="-128"/>
              </a:rPr>
              <a:t>H</a:t>
            </a:r>
            <a:r>
              <a:rPr lang="ja-JP" altLang="en-US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を合わせて・・・</a:t>
            </a:r>
            <a:endParaRPr lang="en-US" altLang="ja-JP" dirty="0" smtClean="0">
              <a:solidFill>
                <a:srgbClr val="00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3732" name="右中かっこ 5"/>
          <p:cNvSpPr>
            <a:spLocks/>
          </p:cNvSpPr>
          <p:nvPr/>
        </p:nvSpPr>
        <p:spPr bwMode="auto">
          <a:xfrm>
            <a:off x="3276600" y="1844675"/>
            <a:ext cx="1008063" cy="3024188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ja-JP" altLang="en-US"/>
          </a:p>
        </p:txBody>
      </p:sp>
      <p:sp>
        <p:nvSpPr>
          <p:cNvPr id="73733" name="テキスト ボックス 6"/>
          <p:cNvSpPr txBox="1">
            <a:spLocks noChangeArrowheads="1"/>
          </p:cNvSpPr>
          <p:nvPr/>
        </p:nvSpPr>
        <p:spPr bwMode="auto">
          <a:xfrm>
            <a:off x="4284663" y="2781300"/>
            <a:ext cx="46085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6000" b="1">
                <a:latin typeface="HG丸ｺﾞｼｯｸM-PRO" pitchFamily="50" charset="-128"/>
                <a:ea typeface="HG丸ｺﾞｼｯｸM-PRO" pitchFamily="50" charset="-128"/>
              </a:rPr>
              <a:t>５</a:t>
            </a:r>
            <a:r>
              <a:rPr lang="en-US" altLang="ja-JP" sz="6000" b="1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W</a:t>
            </a:r>
            <a:r>
              <a:rPr lang="ja-JP" altLang="en-US" sz="6000" b="1">
                <a:latin typeface="HG丸ｺﾞｼｯｸM-PRO" pitchFamily="50" charset="-128"/>
                <a:ea typeface="HG丸ｺﾞｼｯｸM-PRO" pitchFamily="50" charset="-128"/>
              </a:rPr>
              <a:t>１</a:t>
            </a:r>
            <a:r>
              <a:rPr lang="en-US" altLang="ja-JP" sz="6000" b="1">
                <a:solidFill>
                  <a:srgbClr val="0000FF"/>
                </a:solidFill>
                <a:latin typeface="HG丸ｺﾞｼｯｸM-PRO" pitchFamily="50" charset="-128"/>
                <a:ea typeface="HG丸ｺﾞｼｯｸM-PRO" pitchFamily="50" charset="-128"/>
              </a:rPr>
              <a:t>H</a:t>
            </a:r>
            <a:r>
              <a:rPr lang="ja-JP" altLang="en-US" sz="4000">
                <a:latin typeface="HG丸ｺﾞｼｯｸM-PRO" pitchFamily="50" charset="-128"/>
                <a:ea typeface="HG丸ｺﾞｼｯｸM-PRO" pitchFamily="50" charset="-128"/>
              </a:rPr>
              <a:t>という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>
                <a:solidFill>
                  <a:srgbClr val="0070C0"/>
                </a:solidFill>
                <a:latin typeface="ＭＳ Ｐゴシック" charset="-128"/>
              </a:rPr>
              <a:t>５</a:t>
            </a:r>
            <a:r>
              <a:rPr lang="en-US" altLang="ja-JP" smtClean="0">
                <a:solidFill>
                  <a:srgbClr val="0070C0"/>
                </a:solidFill>
                <a:latin typeface="ＭＳ Ｐゴシック" charset="-128"/>
              </a:rPr>
              <a:t>W1H</a:t>
            </a:r>
            <a:endParaRPr lang="ja-JP" altLang="en-US" smtClean="0">
              <a:solidFill>
                <a:srgbClr val="0070C0"/>
              </a:solidFill>
              <a:latin typeface="ＭＳ Ｐゴシック" charset="-128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ts val="5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en-US" altLang="ja-JP" smtClean="0">
                <a:latin typeface="HG丸ｺﾞｼｯｸM-PRO" pitchFamily="50" charset="-128"/>
                <a:ea typeface="HG丸ｺﾞｼｯｸM-PRO" pitchFamily="50" charset="-128"/>
              </a:rPr>
              <a:t>What</a:t>
            </a:r>
          </a:p>
          <a:p>
            <a:pPr>
              <a:lnSpc>
                <a:spcPts val="5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en-US" altLang="ja-JP" smtClean="0">
                <a:latin typeface="HG丸ｺﾞｼｯｸM-PRO" pitchFamily="50" charset="-128"/>
                <a:ea typeface="HG丸ｺﾞｼｯｸM-PRO" pitchFamily="50" charset="-128"/>
              </a:rPr>
              <a:t>When</a:t>
            </a:r>
          </a:p>
          <a:p>
            <a:pPr>
              <a:lnSpc>
                <a:spcPts val="5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en-US" altLang="ja-JP" smtClean="0">
                <a:latin typeface="HG丸ｺﾞｼｯｸM-PRO" pitchFamily="50" charset="-128"/>
                <a:ea typeface="HG丸ｺﾞｼｯｸM-PRO" pitchFamily="50" charset="-128"/>
              </a:rPr>
              <a:t>Who</a:t>
            </a:r>
          </a:p>
          <a:p>
            <a:pPr>
              <a:lnSpc>
                <a:spcPts val="5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en-US" altLang="ja-JP" smtClean="0">
                <a:latin typeface="HG丸ｺﾞｼｯｸM-PRO" pitchFamily="50" charset="-128"/>
                <a:ea typeface="HG丸ｺﾞｼｯｸM-PRO" pitchFamily="50" charset="-128"/>
              </a:rPr>
              <a:t>Where</a:t>
            </a:r>
          </a:p>
          <a:p>
            <a:pPr>
              <a:lnSpc>
                <a:spcPts val="5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en-US" altLang="ja-JP" smtClean="0">
                <a:latin typeface="HG丸ｺﾞｼｯｸM-PRO" pitchFamily="50" charset="-128"/>
                <a:ea typeface="HG丸ｺﾞｼｯｸM-PRO" pitchFamily="50" charset="-128"/>
              </a:rPr>
              <a:t>Why</a:t>
            </a:r>
          </a:p>
          <a:p>
            <a:pPr>
              <a:lnSpc>
                <a:spcPts val="5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en-US" altLang="ja-JP" smtClean="0">
                <a:latin typeface="HG丸ｺﾞｼｯｸM-PRO" pitchFamily="50" charset="-128"/>
                <a:ea typeface="HG丸ｺﾞｼｯｸM-PRO" pitchFamily="50" charset="-128"/>
              </a:rPr>
              <a:t>How</a:t>
            </a:r>
            <a:endParaRPr lang="ja-JP" altLang="en-US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771775" y="1700213"/>
            <a:ext cx="5761038" cy="431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marL="342900" indent="-342900">
              <a:lnSpc>
                <a:spcPts val="5000"/>
              </a:lnSpc>
              <a:spcBef>
                <a:spcPct val="20000"/>
              </a:spcBef>
              <a:buClr>
                <a:srgbClr val="00B050"/>
              </a:buClr>
            </a:pPr>
            <a:r>
              <a:rPr lang="ja-JP" altLang="en-US" sz="3200" b="1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・・・　何を（対象）</a:t>
            </a:r>
            <a:endParaRPr lang="en-US" altLang="ja-JP" sz="3200" b="1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marL="342900" indent="-342900">
              <a:lnSpc>
                <a:spcPts val="5000"/>
              </a:lnSpc>
              <a:spcBef>
                <a:spcPct val="20000"/>
              </a:spcBef>
              <a:buClr>
                <a:srgbClr val="00B050"/>
              </a:buClr>
            </a:pPr>
            <a:r>
              <a:rPr lang="ja-JP" altLang="en-US" sz="3200" b="1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・・・　いつ（日時）</a:t>
            </a:r>
            <a:endParaRPr lang="en-US" altLang="ja-JP" sz="3200" b="1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marL="342900" indent="-342900">
              <a:lnSpc>
                <a:spcPts val="5000"/>
              </a:lnSpc>
              <a:spcBef>
                <a:spcPct val="20000"/>
              </a:spcBef>
              <a:buClr>
                <a:srgbClr val="00B050"/>
              </a:buClr>
            </a:pPr>
            <a:r>
              <a:rPr lang="ja-JP" altLang="en-US" sz="3200" b="1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・・・　誰が（人）</a:t>
            </a:r>
            <a:endParaRPr lang="en-US" altLang="ja-JP" sz="3200" b="1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marL="342900" indent="-342900">
              <a:lnSpc>
                <a:spcPts val="5000"/>
              </a:lnSpc>
              <a:spcBef>
                <a:spcPct val="20000"/>
              </a:spcBef>
              <a:buClr>
                <a:srgbClr val="00B050"/>
              </a:buClr>
            </a:pPr>
            <a:r>
              <a:rPr lang="ja-JP" altLang="en-US" sz="3200" b="1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・・・　どこで（場所）</a:t>
            </a:r>
            <a:endParaRPr lang="en-US" altLang="ja-JP" sz="3200" b="1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marL="342900" indent="-342900">
              <a:lnSpc>
                <a:spcPts val="5000"/>
              </a:lnSpc>
              <a:spcBef>
                <a:spcPct val="20000"/>
              </a:spcBef>
              <a:buClr>
                <a:srgbClr val="00B050"/>
              </a:buClr>
            </a:pPr>
            <a:r>
              <a:rPr lang="ja-JP" altLang="en-US" sz="3200" b="1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・・・　なぜ（目的）</a:t>
            </a:r>
            <a:endParaRPr lang="en-US" altLang="ja-JP" sz="3200" b="1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marL="342900" indent="-342900">
              <a:lnSpc>
                <a:spcPts val="5000"/>
              </a:lnSpc>
              <a:spcBef>
                <a:spcPct val="20000"/>
              </a:spcBef>
              <a:buClr>
                <a:srgbClr val="00B050"/>
              </a:buClr>
            </a:pPr>
            <a:r>
              <a:rPr lang="ja-JP" altLang="en-US" sz="3200" b="1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・・・　どのように（方法）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Factory desig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テクノロジー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FACTORY_TP01069018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7176BB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666AA9"/>
        </a:accent6>
        <a:hlink>
          <a:srgbClr val="B97C01"/>
        </a:hlink>
        <a:folHlink>
          <a:srgbClr val="555B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CEA79C"/>
        </a:hlink>
        <a:folHlink>
          <a:srgbClr val="FDF1C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_TP01069018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DDDDDD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EAEAE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_TP01069018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B97C01"/>
        </a:hlink>
        <a:folHlink>
          <a:srgbClr val="9E4C0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808000"/>
        </a:hlink>
        <a:folHlink>
          <a:srgbClr val="6856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B97C01"/>
        </a:hlink>
        <a:folHlink>
          <a:srgbClr val="3C504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B97C01"/>
        </a:hlink>
        <a:folHlink>
          <a:srgbClr val="2D302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4699</TotalTime>
  <Words>114</Words>
  <Application>Microsoft Office PowerPoint</Application>
  <PresentationFormat>画面に合わせる (4:3)</PresentationFormat>
  <Paragraphs>43</Paragraphs>
  <Slides>3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Factory design template</vt:lpstr>
      <vt:lpstr>工業高校におけるキャリア教育</vt:lpstr>
      <vt:lpstr>５W1H</vt:lpstr>
      <vt:lpstr>５W1H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工業高校におけるキャリア教育</dc:title>
  <cp:lastModifiedBy>愛知県教育委員会</cp:lastModifiedBy>
  <cp:revision>57</cp:revision>
  <dcterms:modified xsi:type="dcterms:W3CDTF">2013-03-07T01:02:27Z</dcterms:modified>
</cp:coreProperties>
</file>