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sldIdLst>
    <p:sldId id="367" r:id="rId2"/>
    <p:sldId id="368" r:id="rId3"/>
    <p:sldId id="371" r:id="rId4"/>
    <p:sldId id="370" r:id="rId5"/>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Narrow"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Narrow"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Narrow"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Narrow"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Narrow" pitchFamily="34" charset="0"/>
        <a:ea typeface="ＭＳ Ｐゴシック" charset="-128"/>
        <a:cs typeface="+mn-cs"/>
      </a:defRPr>
    </a:lvl5pPr>
    <a:lvl6pPr marL="2286000" algn="l" defTabSz="914400" rtl="0" eaLnBrk="1" latinLnBrk="0" hangingPunct="1">
      <a:defRPr kumimoji="1" kern="1200">
        <a:solidFill>
          <a:schemeClr val="tx1"/>
        </a:solidFill>
        <a:latin typeface="Arial Narrow" pitchFamily="34" charset="0"/>
        <a:ea typeface="ＭＳ Ｐゴシック" charset="-128"/>
        <a:cs typeface="+mn-cs"/>
      </a:defRPr>
    </a:lvl6pPr>
    <a:lvl7pPr marL="2743200" algn="l" defTabSz="914400" rtl="0" eaLnBrk="1" latinLnBrk="0" hangingPunct="1">
      <a:defRPr kumimoji="1" kern="1200">
        <a:solidFill>
          <a:schemeClr val="tx1"/>
        </a:solidFill>
        <a:latin typeface="Arial Narrow" pitchFamily="34" charset="0"/>
        <a:ea typeface="ＭＳ Ｐゴシック" charset="-128"/>
        <a:cs typeface="+mn-cs"/>
      </a:defRPr>
    </a:lvl7pPr>
    <a:lvl8pPr marL="3200400" algn="l" defTabSz="914400" rtl="0" eaLnBrk="1" latinLnBrk="0" hangingPunct="1">
      <a:defRPr kumimoji="1" kern="1200">
        <a:solidFill>
          <a:schemeClr val="tx1"/>
        </a:solidFill>
        <a:latin typeface="Arial Narrow" pitchFamily="34" charset="0"/>
        <a:ea typeface="ＭＳ Ｐゴシック" charset="-128"/>
        <a:cs typeface="+mn-cs"/>
      </a:defRPr>
    </a:lvl8pPr>
    <a:lvl9pPr marL="3657600" algn="l" defTabSz="914400" rtl="0" eaLnBrk="1" latinLnBrk="0" hangingPunct="1">
      <a:defRPr kumimoji="1" kern="1200">
        <a:solidFill>
          <a:schemeClr val="tx1"/>
        </a:solidFill>
        <a:latin typeface="Arial Narrow"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FF6600"/>
    <a:srgbClr val="FF9900"/>
    <a:srgbClr val="0066FF"/>
    <a:srgbClr val="C0504D"/>
    <a:srgbClr val="FF0066"/>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6" autoAdjust="0"/>
    <p:restoredTop sz="79257" autoAdjust="0"/>
  </p:normalViewPr>
  <p:slideViewPr>
    <p:cSldViewPr>
      <p:cViewPr>
        <p:scale>
          <a:sx n="75" d="100"/>
          <a:sy n="75" d="100"/>
        </p:scale>
        <p:origin x="1003" y="-84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83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ea typeface="ＭＳ Ｐゴシック" pitchFamily="50" charset="-128"/>
              </a:defRPr>
            </a:lvl1pPr>
          </a:lstStyle>
          <a:p>
            <a:pPr>
              <a:defRPr/>
            </a:pPr>
            <a:fld id="{38610C82-C3A1-41B9-98ED-89AD39A23705}" type="slidenum">
              <a:rPr lang="en-US" altLang="ja-JP"/>
              <a:pPr>
                <a:defRPr/>
              </a:pPr>
              <a:t>‹#›</a:t>
            </a:fld>
            <a:endParaRPr lang="en-US" altLang="ja-JP"/>
          </a:p>
        </p:txBody>
      </p:sp>
    </p:spTree>
    <p:extLst>
      <p:ext uri="{BB962C8B-B14F-4D97-AF65-F5344CB8AC3E}">
        <p14:creationId xmlns:p14="http://schemas.microsoft.com/office/powerpoint/2010/main" val="3044091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1031"/>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defTabSz="957263"/>
            <a:fld id="{A31754BD-1E93-470F-A0B9-A1ADBF6E47CD}" type="slidenum">
              <a:rPr lang="en-US" altLang="ja-JP" sz="1200"/>
              <a:pPr algn="r" defTabSz="957263"/>
              <a:t>1</a:t>
            </a:fld>
            <a:endParaRPr lang="en-US" altLang="ja-JP" sz="1200"/>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p:spPr>
        <p:txBody>
          <a:bodyPr/>
          <a:lstStyle/>
          <a:p>
            <a:pPr eaLnBrk="1" hangingPunct="1"/>
            <a:endParaRPr lang="ja-JP" altLang="ja-JP" smtClean="0"/>
          </a:p>
        </p:txBody>
      </p:sp>
    </p:spTree>
    <p:extLst>
      <p:ext uri="{BB962C8B-B14F-4D97-AF65-F5344CB8AC3E}">
        <p14:creationId xmlns:p14="http://schemas.microsoft.com/office/powerpoint/2010/main" val="1674526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スライド イメージ プレースホルダ 1"/>
          <p:cNvSpPr>
            <a:spLocks noGrp="1" noRot="1" noChangeAspect="1" noTextEdit="1"/>
          </p:cNvSpPr>
          <p:nvPr>
            <p:ph type="sldImg"/>
          </p:nvPr>
        </p:nvSpPr>
        <p:spPr>
          <a:ln/>
        </p:spPr>
      </p:sp>
      <p:sp>
        <p:nvSpPr>
          <p:cNvPr id="190467" name="ノート プレースホルダ 2"/>
          <p:cNvSpPr>
            <a:spLocks noGrp="1"/>
          </p:cNvSpPr>
          <p:nvPr>
            <p:ph type="body" idx="1"/>
          </p:nvPr>
        </p:nvSpPr>
        <p:spPr>
          <a:noFill/>
        </p:spPr>
        <p:txBody>
          <a:bodyPr/>
          <a:lstStyle/>
          <a:p>
            <a:pPr eaLnBrk="1" hangingPunct="1"/>
            <a:r>
              <a:rPr lang="ja-JP" altLang="en-US" dirty="0" smtClean="0"/>
              <a:t>かんばん方式とは、トヨタ生産方式ともいい、無駄を排除し、生産性の向上をはかる生産管理システムであることを説明する。</a:t>
            </a:r>
            <a:endParaRPr lang="en-US" altLang="ja-JP" dirty="0" smtClean="0"/>
          </a:p>
          <a:p>
            <a:pPr eaLnBrk="1" hangingPunct="1"/>
            <a:endParaRPr lang="en-US" altLang="ja-JP" dirty="0" smtClean="0"/>
          </a:p>
          <a:p>
            <a:pPr eaLnBrk="1" hangingPunct="1"/>
            <a:r>
              <a:rPr lang="ja-JP" altLang="en-US" dirty="0" smtClean="0"/>
              <a:t>また、「ジャスト・イン・タイム」と</a:t>
            </a:r>
            <a:r>
              <a:rPr lang="ja-JP" altLang="en-US" dirty="0" smtClean="0"/>
              <a:t>「自働化」</a:t>
            </a:r>
            <a:r>
              <a:rPr lang="ja-JP" altLang="en-US" dirty="0" smtClean="0"/>
              <a:t>の２つの考え方が基本となっていることを伝える。</a:t>
            </a:r>
          </a:p>
        </p:txBody>
      </p:sp>
      <p:sp>
        <p:nvSpPr>
          <p:cNvPr id="190468"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ED9465F-8E94-4EF8-81AD-47B77BCB75A3}" type="slidenum">
              <a:rPr lang="en-US" altLang="ja-JP" sz="1200"/>
              <a:pPr algn="r"/>
              <a:t>2</a:t>
            </a:fld>
            <a:endParaRPr lang="en-US" altLang="ja-JP" sz="1200"/>
          </a:p>
        </p:txBody>
      </p:sp>
    </p:spTree>
    <p:extLst>
      <p:ext uri="{BB962C8B-B14F-4D97-AF65-F5344CB8AC3E}">
        <p14:creationId xmlns:p14="http://schemas.microsoft.com/office/powerpoint/2010/main" val="2371876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スライド イメージ プレースホルダ 1"/>
          <p:cNvSpPr>
            <a:spLocks noGrp="1" noRot="1" noChangeAspect="1" noTextEdit="1"/>
          </p:cNvSpPr>
          <p:nvPr>
            <p:ph type="sldImg"/>
          </p:nvPr>
        </p:nvSpPr>
        <p:spPr>
          <a:ln/>
        </p:spPr>
      </p:sp>
      <p:sp>
        <p:nvSpPr>
          <p:cNvPr id="192515" name="ノート プレースホルダ 2"/>
          <p:cNvSpPr>
            <a:spLocks noGrp="1"/>
          </p:cNvSpPr>
          <p:nvPr>
            <p:ph type="body" idx="1"/>
          </p:nvPr>
        </p:nvSpPr>
        <p:spPr>
          <a:noFill/>
        </p:spPr>
        <p:txBody>
          <a:bodyPr/>
          <a:lstStyle/>
          <a:p>
            <a:pPr eaLnBrk="1" hangingPunct="1"/>
            <a:r>
              <a:rPr lang="ja-JP" altLang="en-US" dirty="0" smtClean="0"/>
              <a:t>排除するムダには「つくり過ぎ」・「手待ち」・「運搬」・「加工」・「在庫」・「動作」・「不良」があり，</a:t>
            </a:r>
            <a:endParaRPr lang="en-US" altLang="ja-JP" dirty="0" smtClean="0"/>
          </a:p>
          <a:p>
            <a:pPr eaLnBrk="1" hangingPunct="1"/>
            <a:r>
              <a:rPr lang="ja-JP" altLang="en-US" dirty="0" smtClean="0"/>
              <a:t>この七つのムダを排除することで，作業能率の向上やコスト削減をはかることができることを説明する。</a:t>
            </a:r>
            <a:endParaRPr lang="en-US" altLang="ja-JP" dirty="0" smtClean="0"/>
          </a:p>
          <a:p>
            <a:pPr eaLnBrk="1" hangingPunct="1"/>
            <a:endParaRPr lang="en-US" altLang="ja-JP" dirty="0" smtClean="0"/>
          </a:p>
          <a:p>
            <a:pPr eaLnBrk="1" hangingPunct="1"/>
            <a:r>
              <a:rPr lang="ja-JP" altLang="en-US" dirty="0" smtClean="0"/>
              <a:t>七つのムダの説明</a:t>
            </a:r>
            <a:endParaRPr lang="en-US" altLang="ja-JP" dirty="0" smtClean="0"/>
          </a:p>
          <a:p>
            <a:pPr eaLnBrk="1" hangingPunct="1"/>
            <a:r>
              <a:rPr lang="ja-JP" altLang="en-US" dirty="0" smtClean="0"/>
              <a:t>①「つくり過ぎ」：注文のないムダな製品を作ること</a:t>
            </a:r>
            <a:endParaRPr lang="en-US" altLang="ja-JP" dirty="0" smtClean="0"/>
          </a:p>
          <a:p>
            <a:pPr eaLnBrk="1" hangingPunct="1"/>
            <a:r>
              <a:rPr lang="ja-JP" altLang="en-US" dirty="0" smtClean="0"/>
              <a:t>②「手待ち」：ムダな自分の作業が始められない時間のこと</a:t>
            </a:r>
            <a:endParaRPr lang="en-US" altLang="ja-JP" dirty="0" smtClean="0"/>
          </a:p>
          <a:p>
            <a:pPr eaLnBrk="1" hangingPunct="1"/>
            <a:r>
              <a:rPr lang="ja-JP" altLang="en-US" dirty="0" smtClean="0"/>
              <a:t>③「運搬」：ムダな運搬距離，運搬回数のこと</a:t>
            </a:r>
            <a:endParaRPr lang="en-US" altLang="ja-JP" dirty="0" smtClean="0"/>
          </a:p>
          <a:p>
            <a:pPr eaLnBrk="1" hangingPunct="1"/>
            <a:r>
              <a:rPr lang="ja-JP" altLang="en-US" dirty="0" smtClean="0"/>
              <a:t>④「加工」：価値を付加しないムダな作業のこと</a:t>
            </a:r>
            <a:endParaRPr lang="en-US" altLang="ja-JP" dirty="0" smtClean="0"/>
          </a:p>
          <a:p>
            <a:pPr eaLnBrk="1" hangingPunct="1"/>
            <a:r>
              <a:rPr lang="ja-JP" altLang="en-US" dirty="0" smtClean="0"/>
              <a:t>⑤「在庫」：回転しない在庫のためのムダな在庫管理作業のこと</a:t>
            </a:r>
            <a:endParaRPr lang="en-US" altLang="ja-JP" dirty="0" smtClean="0"/>
          </a:p>
          <a:p>
            <a:pPr eaLnBrk="1" hangingPunct="1"/>
            <a:r>
              <a:rPr lang="ja-JP" altLang="en-US" dirty="0" smtClean="0"/>
              <a:t>⑥「動作」：不必要な動き，不自然な流れのこと</a:t>
            </a:r>
            <a:endParaRPr lang="en-US" altLang="ja-JP" dirty="0" smtClean="0"/>
          </a:p>
          <a:p>
            <a:pPr eaLnBrk="1" hangingPunct="1"/>
            <a:r>
              <a:rPr lang="ja-JP" altLang="en-US" dirty="0" smtClean="0"/>
              <a:t>⑦「不良」：不良品を廃却，再加工するムダのこと</a:t>
            </a:r>
          </a:p>
        </p:txBody>
      </p:sp>
      <p:sp>
        <p:nvSpPr>
          <p:cNvPr id="192516"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B623F61-B64E-4736-9BBA-680097A2BFC0}" type="slidenum">
              <a:rPr lang="en-US" altLang="ja-JP" sz="1200"/>
              <a:pPr algn="r"/>
              <a:t>3</a:t>
            </a:fld>
            <a:endParaRPr lang="en-US" altLang="ja-JP" sz="1200"/>
          </a:p>
        </p:txBody>
      </p:sp>
    </p:spTree>
    <p:extLst>
      <p:ext uri="{BB962C8B-B14F-4D97-AF65-F5344CB8AC3E}">
        <p14:creationId xmlns:p14="http://schemas.microsoft.com/office/powerpoint/2010/main" val="3299887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スライド イメージ プレースホルダ 1"/>
          <p:cNvSpPr>
            <a:spLocks noGrp="1" noRot="1" noChangeAspect="1" noTextEdit="1"/>
          </p:cNvSpPr>
          <p:nvPr>
            <p:ph type="sldImg"/>
          </p:nvPr>
        </p:nvSpPr>
        <p:spPr>
          <a:ln/>
        </p:spPr>
      </p:sp>
      <p:sp>
        <p:nvSpPr>
          <p:cNvPr id="194563" name="ノート プレースホルダ 2"/>
          <p:cNvSpPr>
            <a:spLocks noGrp="1"/>
          </p:cNvSpPr>
          <p:nvPr>
            <p:ph type="body" idx="1"/>
          </p:nvPr>
        </p:nvSpPr>
        <p:spPr>
          <a:noFill/>
        </p:spPr>
        <p:txBody>
          <a:bodyPr/>
          <a:lstStyle/>
          <a:p>
            <a:pPr eaLnBrk="1" hangingPunct="1"/>
            <a:r>
              <a:rPr lang="ja-JP" altLang="en-US" smtClean="0"/>
              <a:t>実習を伴う授業や、学校行事での作業を振り返り、身近な作業における「もの」や「人」の動きについて考えさせ、ムダを排除する手順について理解を深める。（質問をしたり、グループ討議や発表を行っても良い）</a:t>
            </a:r>
            <a:endParaRPr lang="en-US" altLang="ja-JP" smtClean="0"/>
          </a:p>
        </p:txBody>
      </p:sp>
      <p:sp>
        <p:nvSpPr>
          <p:cNvPr id="194564"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A4B5A3C-20AA-4094-8D89-B8357DDC6FEC}" type="slidenum">
              <a:rPr lang="en-US" altLang="ja-JP" sz="1200"/>
              <a:pPr algn="r"/>
              <a:t>4</a:t>
            </a:fld>
            <a:endParaRPr lang="en-US" altLang="ja-JP" sz="1200"/>
          </a:p>
        </p:txBody>
      </p:sp>
    </p:spTree>
    <p:extLst>
      <p:ext uri="{BB962C8B-B14F-4D97-AF65-F5344CB8AC3E}">
        <p14:creationId xmlns:p14="http://schemas.microsoft.com/office/powerpoint/2010/main" val="2237865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3"/>
          <p:cNvGrpSpPr>
            <a:grpSpLocks/>
          </p:cNvGrpSpPr>
          <p:nvPr/>
        </p:nvGrpSpPr>
        <p:grpSpPr bwMode="auto">
          <a:xfrm>
            <a:off x="-11113" y="-3175"/>
            <a:ext cx="9166226" cy="6897688"/>
            <a:chOff x="-7" y="-2"/>
            <a:chExt cx="5774" cy="4345"/>
          </a:xfrm>
        </p:grpSpPr>
        <p:grpSp>
          <p:nvGrpSpPr>
            <p:cNvPr id="5" name="Group 22"/>
            <p:cNvGrpSpPr>
              <a:grpSpLocks/>
            </p:cNvGrpSpPr>
            <p:nvPr userDrawn="1"/>
          </p:nvGrpSpPr>
          <p:grpSpPr bwMode="auto">
            <a:xfrm>
              <a:off x="-7" y="0"/>
              <a:ext cx="5774" cy="4343"/>
              <a:chOff x="-7" y="0"/>
              <a:chExt cx="5774" cy="4343"/>
            </a:xfrm>
          </p:grpSpPr>
          <p:sp>
            <p:nvSpPr>
              <p:cNvPr id="7" name="Freeform 3"/>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p:spPr>
            <p:txBody>
              <a:bodyPr wrap="none" anchor="ctr"/>
              <a:lstStyle/>
              <a:p>
                <a:pPr>
                  <a:defRPr/>
                </a:pPr>
                <a:endParaRPr lang="en-US">
                  <a:ea typeface="ＭＳ Ｐゴシック" pitchFamily="50" charset="-128"/>
                </a:endParaRPr>
              </a:p>
            </p:txBody>
          </p:sp>
          <p:sp>
            <p:nvSpPr>
              <p:cNvPr id="8" name="Freeform 4"/>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9" name="Freeform 5"/>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p:spPr>
            <p:txBody>
              <a:bodyPr wrap="none" anchor="ctr"/>
              <a:lstStyle/>
              <a:p>
                <a:pPr>
                  <a:defRPr/>
                </a:pPr>
                <a:endParaRPr lang="en-US">
                  <a:ea typeface="ＭＳ Ｐゴシック" pitchFamily="50" charset="-128"/>
                </a:endParaRPr>
              </a:p>
            </p:txBody>
          </p:sp>
          <p:sp>
            <p:nvSpPr>
              <p:cNvPr id="10" name="Freeform 6"/>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1" name="Freeform 8"/>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p:spPr>
            <p:txBody>
              <a:bodyPr wrap="none" anchor="ctr"/>
              <a:lstStyle/>
              <a:p>
                <a:pPr>
                  <a:defRPr/>
                </a:pPr>
                <a:endParaRPr lang="en-US">
                  <a:ea typeface="ＭＳ Ｐゴシック" pitchFamily="50" charset="-128"/>
                </a:endParaRPr>
              </a:p>
            </p:txBody>
          </p:sp>
          <p:sp>
            <p:nvSpPr>
              <p:cNvPr id="12" name="Freeform 9"/>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3" name="Freeform 10"/>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4" name="Freeform 11"/>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p:spPr>
            <p:txBody>
              <a:bodyPr wrap="none" anchor="ctr"/>
              <a:lstStyle/>
              <a:p>
                <a:pPr>
                  <a:defRPr/>
                </a:pPr>
                <a:endParaRPr lang="en-US">
                  <a:ea typeface="ＭＳ Ｐゴシック" pitchFamily="50" charset="-128"/>
                </a:endParaRPr>
              </a:p>
            </p:txBody>
          </p:sp>
          <p:sp>
            <p:nvSpPr>
              <p:cNvPr id="15" name="Freeform 19"/>
              <p:cNvSpPr>
                <a:spLocks/>
              </p:cNvSpPr>
              <p:nvPr/>
            </p:nvSpPr>
            <p:spPr bwMode="hidden">
              <a:xfrm rot="-5400000">
                <a:off x="2505" y="-537"/>
                <a:ext cx="1085" cy="2160"/>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p:spPr>
            <p:txBody>
              <a:bodyPr wrap="none" anchor="ctr"/>
              <a:lstStyle/>
              <a:p>
                <a:pPr>
                  <a:defRPr/>
                </a:pPr>
                <a:endParaRPr lang="en-US">
                  <a:ea typeface="ＭＳ Ｐゴシック" pitchFamily="50" charset="-128"/>
                </a:endParaRPr>
              </a:p>
            </p:txBody>
          </p:sp>
        </p:grpSp>
        <p:pic>
          <p:nvPicPr>
            <p:cNvPr id="6" name="Picture 7" descr="Facbanna"/>
            <p:cNvPicPr>
              <a:picLocks noChangeAspect="1" noChangeArrowheads="1"/>
            </p:cNvPicPr>
            <p:nvPr/>
          </p:nvPicPr>
          <p:blipFill>
            <a:blip r:embed="rId2" cstate="print">
              <a:duotone>
                <a:schemeClr val="accent1">
                  <a:shade val="45000"/>
                  <a:satMod val="135000"/>
                </a:schemeClr>
                <a:prstClr val="white"/>
              </a:duotone>
              <a:extLst/>
            </a:blip>
            <a:srcRect/>
            <a:stretch>
              <a:fillRect/>
            </a:stretch>
          </p:blipFill>
          <p:spPr bwMode="invGray">
            <a:xfrm>
              <a:off x="2" y="-2"/>
              <a:ext cx="506" cy="4320"/>
            </a:xfrm>
            <a:prstGeom prst="rect">
              <a:avLst/>
            </a:prstGeom>
            <a:noFill/>
            <a:extLst/>
          </p:spPr>
        </p:pic>
      </p:grpSp>
      <p:sp>
        <p:nvSpPr>
          <p:cNvPr id="8204" name="Rectangle 12"/>
          <p:cNvSpPr>
            <a:spLocks noGrp="1" noChangeArrowheads="1"/>
          </p:cNvSpPr>
          <p:nvPr>
            <p:ph type="ctrTitle"/>
          </p:nvPr>
        </p:nvSpPr>
        <p:spPr>
          <a:xfrm>
            <a:off x="1143000" y="2286000"/>
            <a:ext cx="7772400" cy="1143000"/>
          </a:xfrm>
        </p:spPr>
        <p:txBody>
          <a:bodyPr anchor="b"/>
          <a:lstStyle>
            <a:lvl1pPr>
              <a:defRPr/>
            </a:lvl1pPr>
          </a:lstStyle>
          <a:p>
            <a:pPr lvl="0"/>
            <a:r>
              <a:rPr lang="ja-JP" altLang="en-US" noProof="0" smtClean="0"/>
              <a:t>マスタ タイトルの書式設定</a:t>
            </a:r>
          </a:p>
        </p:txBody>
      </p:sp>
      <p:sp>
        <p:nvSpPr>
          <p:cNvPr id="8205" name="Rectangle 13"/>
          <p:cNvSpPr>
            <a:spLocks noGrp="1" noChangeArrowheads="1"/>
          </p:cNvSpPr>
          <p:nvPr>
            <p:ph type="subTitle" idx="1"/>
          </p:nvPr>
        </p:nvSpPr>
        <p:spPr>
          <a:xfrm>
            <a:off x="2133600" y="4114800"/>
            <a:ext cx="6400800" cy="1752600"/>
          </a:xfrm>
        </p:spPr>
        <p:txBody>
          <a:bodyPr/>
          <a:lstStyle>
            <a:lvl1pPr marL="0" indent="0">
              <a:buFontTx/>
              <a:buNone/>
              <a:defRPr/>
            </a:lvl1pPr>
          </a:lstStyle>
          <a:p>
            <a:pPr lvl="0"/>
            <a:r>
              <a:rPr lang="ja-JP" altLang="en-US" noProof="0" smtClean="0"/>
              <a:t>マスタ サブタイトルの書式設定</a:t>
            </a:r>
          </a:p>
        </p:txBody>
      </p:sp>
      <p:sp>
        <p:nvSpPr>
          <p:cNvPr id="16" name="Rectangle 14"/>
          <p:cNvSpPr>
            <a:spLocks noGrp="1" noChangeArrowheads="1"/>
          </p:cNvSpPr>
          <p:nvPr>
            <p:ph type="dt" sz="half" idx="10"/>
          </p:nvPr>
        </p:nvSpPr>
        <p:spPr>
          <a:xfrm>
            <a:off x="1143000" y="6248400"/>
            <a:ext cx="1905000" cy="457200"/>
          </a:xfrm>
        </p:spPr>
        <p:txBody>
          <a:bodyPr/>
          <a:lstStyle>
            <a:lvl1pPr>
              <a:defRPr/>
            </a:lvl1pPr>
          </a:lstStyle>
          <a:p>
            <a:pPr>
              <a:defRPr/>
            </a:pPr>
            <a:endParaRPr lang="en-US" altLang="ja-JP"/>
          </a:p>
        </p:txBody>
      </p:sp>
      <p:sp>
        <p:nvSpPr>
          <p:cNvPr id="17" name="Rectangle 15"/>
          <p:cNvSpPr>
            <a:spLocks noGrp="1" noChangeArrowheads="1"/>
          </p:cNvSpPr>
          <p:nvPr>
            <p:ph type="ftr" sz="quarter" idx="11"/>
          </p:nvPr>
        </p:nvSpPr>
        <p:spPr>
          <a:xfrm>
            <a:off x="3581400" y="6248400"/>
            <a:ext cx="2895600" cy="457200"/>
          </a:xfrm>
        </p:spPr>
        <p:txBody>
          <a:bodyPr/>
          <a:lstStyle>
            <a:lvl1pPr>
              <a:defRPr/>
            </a:lvl1pPr>
          </a:lstStyle>
          <a:p>
            <a:pPr>
              <a:defRPr/>
            </a:pPr>
            <a:endParaRPr lang="en-US" altLang="ja-JP"/>
          </a:p>
        </p:txBody>
      </p:sp>
      <p:sp>
        <p:nvSpPr>
          <p:cNvPr id="18" name="Rectangle 16"/>
          <p:cNvSpPr>
            <a:spLocks noGrp="1" noChangeArrowheads="1"/>
          </p:cNvSpPr>
          <p:nvPr>
            <p:ph type="sldNum" sz="quarter" idx="12"/>
          </p:nvPr>
        </p:nvSpPr>
        <p:spPr>
          <a:xfrm>
            <a:off x="7010400" y="6248400"/>
            <a:ext cx="1905000" cy="457200"/>
          </a:xfrm>
        </p:spPr>
        <p:txBody>
          <a:bodyPr/>
          <a:lstStyle>
            <a:lvl1pPr>
              <a:defRPr/>
            </a:lvl1pPr>
          </a:lstStyle>
          <a:p>
            <a:pPr>
              <a:defRPr/>
            </a:pPr>
            <a:fld id="{DDF08596-9803-4AE0-A683-49C1681E697C}"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F4CA7F6-A8CE-47B5-BCA8-2E42A1B85124}"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1943100" cy="5486400"/>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1066800" y="3048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B63D298-2163-4C77-97F6-580CAFD0387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9D874C1-D077-4991-A76C-0F62FF7AF6F2}"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77CAC10-F8BC-4620-8082-76353A0E2826}"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DE8F841-4A88-454C-A6DC-DED168E616D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47E4562-4334-4E61-A537-2B959E8F24FC}"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F1B7470-488C-466F-8E83-572AA4935252}"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A869F59-D9E9-4A20-977F-19F326EEA335}"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D5CB11B-32CA-436A-9B24-8B44DEA972CD}"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63D4903-2215-49AB-B7B6-A4D0C0B9C425}"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074" name="Group 20"/>
          <p:cNvGrpSpPr>
            <a:grpSpLocks/>
          </p:cNvGrpSpPr>
          <p:nvPr/>
        </p:nvGrpSpPr>
        <p:grpSpPr bwMode="auto">
          <a:xfrm>
            <a:off x="-11113" y="-3175"/>
            <a:ext cx="9166226" cy="6897688"/>
            <a:chOff x="-7" y="-2"/>
            <a:chExt cx="5774" cy="4345"/>
          </a:xfrm>
        </p:grpSpPr>
        <p:grpSp>
          <p:nvGrpSpPr>
            <p:cNvPr id="3080" name="Group 19"/>
            <p:cNvGrpSpPr>
              <a:grpSpLocks/>
            </p:cNvGrpSpPr>
            <p:nvPr userDrawn="1"/>
          </p:nvGrpSpPr>
          <p:grpSpPr bwMode="auto">
            <a:xfrm>
              <a:off x="-7" y="10"/>
              <a:ext cx="5774" cy="4333"/>
              <a:chOff x="-7" y="10"/>
              <a:chExt cx="5774" cy="4333"/>
            </a:xfrm>
          </p:grpSpPr>
          <p:sp>
            <p:nvSpPr>
              <p:cNvPr id="1032" name="Freeform 8"/>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p:spPr>
            <p:txBody>
              <a:bodyPr wrap="none" anchor="ctr"/>
              <a:lstStyle/>
              <a:p>
                <a:pPr>
                  <a:defRPr/>
                </a:pPr>
                <a:endParaRPr lang="en-US">
                  <a:ea typeface="ＭＳ Ｐゴシック" pitchFamily="50" charset="-128"/>
                </a:endParaRPr>
              </a:p>
            </p:txBody>
          </p:sp>
          <p:sp>
            <p:nvSpPr>
              <p:cNvPr id="1033" name="Freeform 9"/>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034" name="Freeform 10"/>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p:spPr>
            <p:txBody>
              <a:bodyPr wrap="none" anchor="ctr"/>
              <a:lstStyle/>
              <a:p>
                <a:pPr>
                  <a:defRPr/>
                </a:pPr>
                <a:endParaRPr lang="en-US">
                  <a:ea typeface="ＭＳ Ｐゴシック" pitchFamily="50" charset="-128"/>
                </a:endParaRPr>
              </a:p>
            </p:txBody>
          </p:sp>
          <p:sp>
            <p:nvSpPr>
              <p:cNvPr id="1035" name="Freeform 11"/>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037" name="Freeform 13"/>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p:spPr>
            <p:txBody>
              <a:bodyPr wrap="none" anchor="ctr"/>
              <a:lstStyle/>
              <a:p>
                <a:pPr>
                  <a:defRPr/>
                </a:pPr>
                <a:endParaRPr lang="en-US">
                  <a:ea typeface="ＭＳ Ｐゴシック" pitchFamily="50" charset="-128"/>
                </a:endParaRPr>
              </a:p>
            </p:txBody>
          </p:sp>
          <p:sp>
            <p:nvSpPr>
              <p:cNvPr id="1038" name="Freeform 14"/>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039" name="Freeform 15"/>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040" name="Freeform 16"/>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p:spPr>
            <p:txBody>
              <a:bodyPr wrap="none" anchor="ctr"/>
              <a:lstStyle/>
              <a:p>
                <a:pPr>
                  <a:defRPr/>
                </a:pPr>
                <a:endParaRPr lang="en-US">
                  <a:ea typeface="ＭＳ Ｐゴシック" pitchFamily="50" charset="-128"/>
                </a:endParaRPr>
              </a:p>
            </p:txBody>
          </p:sp>
        </p:grpSp>
        <p:pic>
          <p:nvPicPr>
            <p:cNvPr id="1036" name="Picture 12" descr="Facbanna"/>
            <p:cNvPicPr>
              <a:picLocks noChangeAspect="1" noChangeArrowheads="1"/>
            </p:cNvPicPr>
            <p:nvPr/>
          </p:nvPicPr>
          <p:blipFill>
            <a:blip r:embed="rId13" cstate="print">
              <a:duotone>
                <a:schemeClr val="accent1">
                  <a:shade val="45000"/>
                  <a:satMod val="135000"/>
                </a:schemeClr>
                <a:prstClr val="white"/>
              </a:duotone>
              <a:extLst/>
            </a:blip>
            <a:srcRect/>
            <a:stretch>
              <a:fillRect/>
            </a:stretch>
          </p:blipFill>
          <p:spPr bwMode="invGray">
            <a:xfrm>
              <a:off x="2" y="-2"/>
              <a:ext cx="506" cy="4320"/>
            </a:xfrm>
            <a:prstGeom prst="rect">
              <a:avLst/>
            </a:prstGeom>
            <a:noFill/>
            <a:extLst/>
          </p:spPr>
        </p:pic>
      </p:grpSp>
      <p:sp>
        <p:nvSpPr>
          <p:cNvPr id="3075" name="Rectangle 2"/>
          <p:cNvSpPr>
            <a:spLocks noGrp="1" noChangeArrowheads="1"/>
          </p:cNvSpPr>
          <p:nvPr>
            <p:ph type="title"/>
          </p:nvPr>
        </p:nvSpPr>
        <p:spPr bwMode="auto">
          <a:xfrm>
            <a:off x="1066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6" name="Rectangle 3"/>
          <p:cNvSpPr>
            <a:spLocks noGrp="1" noChangeArrowheads="1"/>
          </p:cNvSpPr>
          <p:nvPr>
            <p:ph type="body" idx="1"/>
          </p:nvPr>
        </p:nvSpPr>
        <p:spPr bwMode="auto">
          <a:xfrm>
            <a:off x="10668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1066800" y="63246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kumimoji="0" sz="1400">
                <a:solidFill>
                  <a:schemeClr val="tx2"/>
                </a:solidFill>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505200" y="63246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0" hangingPunct="0">
              <a:defRPr kumimoji="0" sz="1400">
                <a:solidFill>
                  <a:schemeClr val="tx2"/>
                </a:solidFill>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934200" y="63246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kumimoji="0" sz="1400">
                <a:solidFill>
                  <a:schemeClr val="tx2"/>
                </a:solidFill>
                <a:ea typeface="ＭＳ Ｐゴシック" pitchFamily="50" charset="-128"/>
              </a:defRPr>
            </a:lvl1pPr>
          </a:lstStyle>
          <a:p>
            <a:pPr>
              <a:defRPr/>
            </a:pPr>
            <a:fld id="{502E336A-39EB-4107-8124-EFF1C3D724BE}"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fontAlgn="base">
        <a:spcBef>
          <a:spcPct val="0"/>
        </a:spcBef>
        <a:spcAft>
          <a:spcPct val="0"/>
        </a:spcAft>
        <a:defRPr kumimoji="1" sz="4400">
          <a:solidFill>
            <a:schemeClr val="tx2"/>
          </a:solidFill>
          <a:latin typeface="+mj-lt"/>
          <a:ea typeface="+mj-ea"/>
          <a:cs typeface="+mj-cs"/>
        </a:defRPr>
      </a:lvl1pPr>
      <a:lvl2pPr algn="l" rtl="0" fontAlgn="base">
        <a:spcBef>
          <a:spcPct val="0"/>
        </a:spcBef>
        <a:spcAft>
          <a:spcPct val="0"/>
        </a:spcAft>
        <a:defRPr kumimoji="1" sz="4400">
          <a:solidFill>
            <a:schemeClr val="tx2"/>
          </a:solidFill>
          <a:latin typeface="Arial" charset="0"/>
          <a:ea typeface="ＭＳ Ｐゴシック" pitchFamily="50" charset="-128"/>
        </a:defRPr>
      </a:lvl2pPr>
      <a:lvl3pPr algn="l" rtl="0" fontAlgn="base">
        <a:spcBef>
          <a:spcPct val="0"/>
        </a:spcBef>
        <a:spcAft>
          <a:spcPct val="0"/>
        </a:spcAft>
        <a:defRPr kumimoji="1" sz="4400">
          <a:solidFill>
            <a:schemeClr val="tx2"/>
          </a:solidFill>
          <a:latin typeface="Arial" charset="0"/>
          <a:ea typeface="ＭＳ Ｐゴシック" pitchFamily="50" charset="-128"/>
        </a:defRPr>
      </a:lvl3pPr>
      <a:lvl4pPr algn="l" rtl="0" fontAlgn="base">
        <a:spcBef>
          <a:spcPct val="0"/>
        </a:spcBef>
        <a:spcAft>
          <a:spcPct val="0"/>
        </a:spcAft>
        <a:defRPr kumimoji="1" sz="4400">
          <a:solidFill>
            <a:schemeClr val="tx2"/>
          </a:solidFill>
          <a:latin typeface="Arial" charset="0"/>
          <a:ea typeface="ＭＳ Ｐゴシック" pitchFamily="50" charset="-128"/>
        </a:defRPr>
      </a:lvl4pPr>
      <a:lvl5pPr algn="l" rtl="0" fontAlgn="base">
        <a:spcBef>
          <a:spcPct val="0"/>
        </a:spcBef>
        <a:spcAft>
          <a:spcPct val="0"/>
        </a:spcAft>
        <a:defRPr kumimoji="1" sz="44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6pPr>
      <a:lvl7pPr marL="9144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7pPr>
      <a:lvl8pPr marL="13716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8pPr>
      <a:lvl9pPr marL="18288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kumimoji="1" sz="2800">
          <a:solidFill>
            <a:schemeClr val="tx1"/>
          </a:solidFill>
          <a:latin typeface="+mn-lt"/>
          <a:ea typeface="+mn-ea"/>
        </a:defRPr>
      </a:lvl2pPr>
      <a:lvl3pPr marL="1143000" indent="-228600" algn="l" rtl="0" fontAlgn="base">
        <a:spcBef>
          <a:spcPct val="20000"/>
        </a:spcBef>
        <a:spcAft>
          <a:spcPct val="0"/>
        </a:spcAft>
        <a:buClr>
          <a:schemeClr val="accent1"/>
        </a:buClr>
        <a:buChar char="•"/>
        <a:defRPr kumimoji="1" sz="2400">
          <a:solidFill>
            <a:schemeClr val="tx1"/>
          </a:solidFill>
          <a:latin typeface="+mn-lt"/>
          <a:ea typeface="+mn-ea"/>
        </a:defRPr>
      </a:lvl3pPr>
      <a:lvl4pPr marL="1600200" indent="-228600" algn="l" rtl="0" fontAlgn="base">
        <a:spcBef>
          <a:spcPct val="20000"/>
        </a:spcBef>
        <a:spcAft>
          <a:spcPct val="0"/>
        </a:spcAft>
        <a:buClr>
          <a:schemeClr val="hlink"/>
        </a:buClr>
        <a:buChar char="•"/>
        <a:defRPr kumimoji="1" sz="2000">
          <a:solidFill>
            <a:schemeClr val="tx1"/>
          </a:solidFill>
          <a:latin typeface="+mn-lt"/>
          <a:ea typeface="+mn-ea"/>
        </a:defRPr>
      </a:lvl4pPr>
      <a:lvl5pPr marL="2057400" indent="-228600" algn="l" rtl="0" fontAlgn="base">
        <a:spcBef>
          <a:spcPct val="20000"/>
        </a:spcBef>
        <a:spcAft>
          <a:spcPct val="0"/>
        </a:spcAft>
        <a:buClr>
          <a:schemeClr val="accent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サブタイトル 6"/>
          <p:cNvSpPr>
            <a:spLocks noGrp="1"/>
          </p:cNvSpPr>
          <p:nvPr>
            <p:ph type="subTitle" idx="4294967295"/>
          </p:nvPr>
        </p:nvSpPr>
        <p:spPr>
          <a:xfrm>
            <a:off x="1817688" y="3170238"/>
            <a:ext cx="6400800" cy="1752600"/>
          </a:xfrm>
        </p:spPr>
        <p:txBody>
          <a:bodyPr/>
          <a:lstStyle/>
          <a:p>
            <a:pPr marL="0" indent="0" algn="ctr">
              <a:buFontTx/>
              <a:buNone/>
            </a:pPr>
            <a:r>
              <a:rPr lang="ja-JP" altLang="en-US" sz="5400" b="1" dirty="0" smtClean="0">
                <a:solidFill>
                  <a:srgbClr val="0070C0"/>
                </a:solidFill>
                <a:latin typeface="ＭＳ Ｐゴシック" charset="-128"/>
              </a:rPr>
              <a:t>かんばん方式</a:t>
            </a:r>
          </a:p>
        </p:txBody>
      </p:sp>
      <p:sp>
        <p:nvSpPr>
          <p:cNvPr id="253954" name="Rectangle 2"/>
          <p:cNvSpPr>
            <a:spLocks noGrp="1" noChangeArrowheads="1"/>
          </p:cNvSpPr>
          <p:nvPr>
            <p:ph type="ctrTitle" idx="4294967295"/>
          </p:nvPr>
        </p:nvSpPr>
        <p:spPr>
          <a:xfrm>
            <a:off x="827088" y="1341438"/>
            <a:ext cx="7772400" cy="1143000"/>
          </a:xfrm>
        </p:spPr>
        <p:txBody>
          <a:bodyPr anchor="b">
            <a:normAutofit/>
          </a:bodyPr>
          <a:lstStyle/>
          <a:p>
            <a:pPr algn="ctr"/>
            <a:r>
              <a:rPr lang="ja-JP" altLang="en-US" sz="3200" dirty="0" smtClean="0">
                <a:effectLst>
                  <a:outerShdw blurRad="38100" dist="38100" dir="2700000" algn="tl">
                    <a:srgbClr val="C0C0C0"/>
                  </a:outerShdw>
                </a:effectLst>
                <a:latin typeface="ＭＳ Ｐゴシック" charset="-128"/>
              </a:rPr>
              <a:t>工業高校におけるキャリア教育</a:t>
            </a:r>
          </a:p>
        </p:txBody>
      </p:sp>
      <p:sp>
        <p:nvSpPr>
          <p:cNvPr id="187396" name="Text Box 5"/>
          <p:cNvSpPr txBox="1">
            <a:spLocks noChangeArrowheads="1"/>
          </p:cNvSpPr>
          <p:nvPr/>
        </p:nvSpPr>
        <p:spPr bwMode="auto">
          <a:xfrm>
            <a:off x="7019925" y="439738"/>
            <a:ext cx="2089150" cy="396875"/>
          </a:xfrm>
          <a:prstGeom prst="rect">
            <a:avLst/>
          </a:prstGeom>
          <a:noFill/>
          <a:ln w="9525">
            <a:noFill/>
            <a:miter lim="800000"/>
            <a:headEnd/>
            <a:tailEnd/>
          </a:ln>
        </p:spPr>
        <p:txBody>
          <a:bodyPr>
            <a:spAutoFit/>
          </a:bodyPr>
          <a:lstStyle/>
          <a:p>
            <a:pPr>
              <a:spcBef>
                <a:spcPct val="50000"/>
              </a:spcBef>
            </a:pPr>
            <a:r>
              <a:rPr lang="ja-JP" altLang="en-US" sz="2000"/>
              <a:t>高等学校（工業）</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noAutofit/>
          </a:bodyPr>
          <a:lstStyle/>
          <a:p>
            <a:pPr>
              <a:defRPr/>
            </a:pPr>
            <a:r>
              <a:rPr lang="ja-JP" altLang="en-US" dirty="0" smtClean="0">
                <a:solidFill>
                  <a:srgbClr val="0070C0"/>
                </a:solidFill>
                <a:latin typeface="+mj-ea"/>
              </a:rPr>
              <a:t>かんばん方式</a:t>
            </a:r>
            <a:r>
              <a:rPr lang="ja-JP" altLang="en-US" sz="3200" dirty="0" smtClean="0">
                <a:solidFill>
                  <a:srgbClr val="0070C0"/>
                </a:solidFill>
                <a:latin typeface="+mj-ea"/>
              </a:rPr>
              <a:t>（トヨタ生産方式）</a:t>
            </a:r>
            <a:endParaRPr lang="ja-JP" altLang="en-US" sz="3200" dirty="0">
              <a:solidFill>
                <a:srgbClr val="0070C0"/>
              </a:solidFill>
              <a:latin typeface="+mj-ea"/>
            </a:endParaRPr>
          </a:p>
        </p:txBody>
      </p:sp>
      <p:sp>
        <p:nvSpPr>
          <p:cNvPr id="90115" name="コンテンツ プレースホルダ 2"/>
          <p:cNvSpPr>
            <a:spLocks noGrp="1"/>
          </p:cNvSpPr>
          <p:nvPr>
            <p:ph sz="quarter" idx="4294967295"/>
          </p:nvPr>
        </p:nvSpPr>
        <p:spPr>
          <a:xfrm>
            <a:off x="1066800" y="1676400"/>
            <a:ext cx="7897688" cy="4776936"/>
          </a:xfrm>
        </p:spPr>
        <p:txBody>
          <a:bodyPr/>
          <a:lstStyle/>
          <a:p>
            <a:pPr>
              <a:buClr>
                <a:schemeClr val="tx2"/>
              </a:buClr>
              <a:buFont typeface="Wingdings" pitchFamily="2" charset="2"/>
              <a:buChar char="l"/>
            </a:pPr>
            <a:r>
              <a:rPr lang="ja-JP" altLang="en-US" dirty="0" smtClean="0">
                <a:solidFill>
                  <a:srgbClr val="FF0000"/>
                </a:solidFill>
                <a:latin typeface="HG丸ｺﾞｼｯｸM-PRO" pitchFamily="50" charset="-128"/>
                <a:ea typeface="HG丸ｺﾞｼｯｸM-PRO" pitchFamily="50" charset="-128"/>
              </a:rPr>
              <a:t>ムダ</a:t>
            </a:r>
            <a:r>
              <a:rPr lang="ja-JP" altLang="en-US" dirty="0" smtClean="0">
                <a:latin typeface="HG丸ｺﾞｼｯｸM-PRO" pitchFamily="50" charset="-128"/>
                <a:ea typeface="HG丸ｺﾞｼｯｸM-PRO" pitchFamily="50" charset="-128"/>
              </a:rPr>
              <a:t>を徹底的に排除し、生産性の向上をはかる生産管理システム</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endParaRPr lang="en-US" altLang="ja-JP" dirty="0" smtClean="0">
              <a:latin typeface="HG丸ｺﾞｼｯｸM-PRO" pitchFamily="50" charset="-128"/>
              <a:ea typeface="HG丸ｺﾞｼｯｸM-PRO" pitchFamily="50" charset="-128"/>
            </a:endParaRPr>
          </a:p>
          <a:p>
            <a:pPr marL="971550" lvl="1" indent="-514350">
              <a:buFont typeface="Arial" pitchFamily="34" charset="0"/>
              <a:buChar char="•"/>
            </a:pPr>
            <a:r>
              <a:rPr lang="ja-JP" altLang="en-US" sz="3200" dirty="0" smtClean="0">
                <a:latin typeface="HG丸ｺﾞｼｯｸM-PRO" pitchFamily="50" charset="-128"/>
                <a:ea typeface="HG丸ｺﾞｼｯｸM-PRO" pitchFamily="50" charset="-128"/>
              </a:rPr>
              <a:t>ジャスト・イン・タイム</a:t>
            </a:r>
            <a:endParaRPr lang="en-US" altLang="ja-JP" sz="3200" dirty="0" smtClean="0">
              <a:latin typeface="HG丸ｺﾞｼｯｸM-PRO" pitchFamily="50" charset="-128"/>
              <a:ea typeface="HG丸ｺﾞｼｯｸM-PRO" pitchFamily="50" charset="-128"/>
            </a:endParaRPr>
          </a:p>
          <a:p>
            <a:pPr marL="1371600" lvl="2" indent="-514350">
              <a:buClr>
                <a:schemeClr val="tx2"/>
              </a:buClr>
              <a:buNone/>
            </a:pPr>
            <a:r>
              <a:rPr lang="ja-JP" altLang="en-US" dirty="0" smtClean="0">
                <a:latin typeface="HG丸ｺﾞｼｯｸM-PRO" pitchFamily="50" charset="-128"/>
                <a:ea typeface="HG丸ｺﾞｼｯｸM-PRO" pitchFamily="50" charset="-128"/>
              </a:rPr>
              <a:t>必要最低限の量のみを生産し、供給する考え方</a:t>
            </a:r>
            <a:endParaRPr lang="en-US" altLang="ja-JP" dirty="0" smtClean="0">
              <a:latin typeface="HG丸ｺﾞｼｯｸM-PRO" pitchFamily="50" charset="-128"/>
              <a:ea typeface="HG丸ｺﾞｼｯｸM-PRO" pitchFamily="50" charset="-128"/>
            </a:endParaRPr>
          </a:p>
          <a:p>
            <a:pPr marL="1371600" lvl="2" indent="-514350">
              <a:buClr>
                <a:schemeClr val="tx2"/>
              </a:buClr>
              <a:buFont typeface="Arial" pitchFamily="34" charset="0"/>
              <a:buChar char="•"/>
            </a:pPr>
            <a:endParaRPr lang="en-US" altLang="ja-JP" dirty="0" smtClean="0">
              <a:latin typeface="HG丸ｺﾞｼｯｸM-PRO" pitchFamily="50" charset="-128"/>
              <a:ea typeface="HG丸ｺﾞｼｯｸM-PRO" pitchFamily="50" charset="-128"/>
            </a:endParaRPr>
          </a:p>
          <a:p>
            <a:pPr marL="971550" lvl="1" indent="-514350">
              <a:buFont typeface="Arial" pitchFamily="34" charset="0"/>
              <a:buChar char="•"/>
            </a:pPr>
            <a:r>
              <a:rPr lang="ja-JP" altLang="en-US" sz="3200" dirty="0" smtClean="0">
                <a:latin typeface="HG丸ｺﾞｼｯｸM-PRO" pitchFamily="50" charset="-128"/>
                <a:ea typeface="HG丸ｺﾞｼｯｸM-PRO" pitchFamily="50" charset="-128"/>
              </a:rPr>
              <a:t>自働化</a:t>
            </a:r>
            <a:endParaRPr lang="en-US" altLang="ja-JP" sz="3200" dirty="0" smtClean="0">
              <a:latin typeface="HG丸ｺﾞｼｯｸM-PRO" pitchFamily="50" charset="-128"/>
              <a:ea typeface="HG丸ｺﾞｼｯｸM-PRO" pitchFamily="50" charset="-128"/>
            </a:endParaRPr>
          </a:p>
          <a:p>
            <a:pPr marL="457200" lvl="1" indent="-457200">
              <a:buNone/>
            </a:pPr>
            <a:r>
              <a:rPr lang="en-US" altLang="ja-JP" sz="3200" dirty="0" smtClean="0">
                <a:latin typeface="HG丸ｺﾞｼｯｸM-PRO" pitchFamily="50" charset="-128"/>
                <a:ea typeface="HG丸ｺﾞｼｯｸM-PRO" pitchFamily="50" charset="-128"/>
              </a:rPr>
              <a:t>		</a:t>
            </a:r>
            <a:r>
              <a:rPr lang="ja-JP" altLang="en-US" sz="2400" dirty="0" smtClean="0">
                <a:latin typeface="HG丸ｺﾞｼｯｸM-PRO" pitchFamily="50" charset="-128"/>
                <a:ea typeface="HG丸ｺﾞｼｯｸM-PRO" pitchFamily="50" charset="-128"/>
              </a:rPr>
              <a:t>機械自身が異常を検知して自ら停止することに</a:t>
            </a:r>
            <a:endParaRPr lang="en-US" altLang="ja-JP" sz="2400" dirty="0" smtClean="0">
              <a:latin typeface="HG丸ｺﾞｼｯｸM-PRO" pitchFamily="50" charset="-128"/>
              <a:ea typeface="HG丸ｺﾞｼｯｸM-PRO" pitchFamily="50" charset="-128"/>
            </a:endParaRPr>
          </a:p>
          <a:p>
            <a:pPr marL="457200" lvl="1" indent="-457200">
              <a:buNone/>
            </a:pPr>
            <a:r>
              <a:rPr lang="en-US" altLang="ja-JP" sz="2400" dirty="0">
                <a:latin typeface="HG丸ｺﾞｼｯｸM-PRO" pitchFamily="50" charset="-128"/>
                <a:ea typeface="HG丸ｺﾞｼｯｸM-PRO" pitchFamily="50" charset="-128"/>
              </a:rPr>
              <a:t>	</a:t>
            </a:r>
            <a:r>
              <a:rPr lang="en-US" altLang="ja-JP" sz="2400" dirty="0" smtClean="0">
                <a:latin typeface="HG丸ｺﾞｼｯｸM-PRO" pitchFamily="50" charset="-128"/>
                <a:ea typeface="HG丸ｺﾞｼｯｸM-PRO" pitchFamily="50" charset="-128"/>
              </a:rPr>
              <a:t>	</a:t>
            </a:r>
            <a:r>
              <a:rPr lang="ja-JP" altLang="en-US" sz="2400" dirty="0" smtClean="0">
                <a:latin typeface="HG丸ｺﾞｼｯｸM-PRO" pitchFamily="50" charset="-128"/>
                <a:ea typeface="HG丸ｺﾞｼｯｸM-PRO" pitchFamily="50" charset="-128"/>
              </a:rPr>
              <a:t>より、少ない人数で複数の機械を稼働させる</a:t>
            </a:r>
            <a:endParaRPr lang="en-US" altLang="ja-JP" sz="2400" dirty="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0115">
                                            <p:txEl>
                                              <p:pRg st="2" end="2"/>
                                            </p:txEl>
                                          </p:spTgt>
                                        </p:tgtEl>
                                        <p:attrNameLst>
                                          <p:attrName>style.visibility</p:attrName>
                                        </p:attrNameLst>
                                      </p:cBhvr>
                                      <p:to>
                                        <p:strVal val="visible"/>
                                      </p:to>
                                    </p:set>
                                    <p:animEffect transition="in" filter="fade">
                                      <p:cBhvr>
                                        <p:cTn id="7" dur="500"/>
                                        <p:tgtEl>
                                          <p:spTgt spid="9011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0115">
                                            <p:txEl>
                                              <p:pRg st="3" end="3"/>
                                            </p:txEl>
                                          </p:spTgt>
                                        </p:tgtEl>
                                        <p:attrNameLst>
                                          <p:attrName>style.visibility</p:attrName>
                                        </p:attrNameLst>
                                      </p:cBhvr>
                                      <p:to>
                                        <p:strVal val="visible"/>
                                      </p:to>
                                    </p:set>
                                    <p:animEffect transition="in" filter="fade">
                                      <p:cBhvr>
                                        <p:cTn id="10" dur="500"/>
                                        <p:tgtEl>
                                          <p:spTgt spid="90115">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0115">
                                            <p:txEl>
                                              <p:pRg st="5" end="5"/>
                                            </p:txEl>
                                          </p:spTgt>
                                        </p:tgtEl>
                                        <p:attrNameLst>
                                          <p:attrName>style.visibility</p:attrName>
                                        </p:attrNameLst>
                                      </p:cBhvr>
                                      <p:to>
                                        <p:strVal val="visible"/>
                                      </p:to>
                                    </p:set>
                                    <p:animEffect transition="in" filter="fade">
                                      <p:cBhvr>
                                        <p:cTn id="13" dur="500"/>
                                        <p:tgtEl>
                                          <p:spTgt spid="90115">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0115">
                                            <p:txEl>
                                              <p:pRg st="6" end="6"/>
                                            </p:txEl>
                                          </p:spTgt>
                                        </p:tgtEl>
                                        <p:attrNameLst>
                                          <p:attrName>style.visibility</p:attrName>
                                        </p:attrNameLst>
                                      </p:cBhvr>
                                      <p:to>
                                        <p:strVal val="visible"/>
                                      </p:to>
                                    </p:set>
                                    <p:animEffect transition="in" filter="fade">
                                      <p:cBhvr>
                                        <p:cTn id="16" dur="500"/>
                                        <p:tgtEl>
                                          <p:spTgt spid="90115">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90115">
                                            <p:txEl>
                                              <p:pRg st="7" end="7"/>
                                            </p:txEl>
                                          </p:spTgt>
                                        </p:tgtEl>
                                        <p:attrNameLst>
                                          <p:attrName>style.visibility</p:attrName>
                                        </p:attrNameLst>
                                      </p:cBhvr>
                                      <p:to>
                                        <p:strVal val="visible"/>
                                      </p:to>
                                    </p:set>
                                    <p:animEffect transition="in" filter="fade">
                                      <p:cBhvr>
                                        <p:cTn id="19" dur="500"/>
                                        <p:tgtEl>
                                          <p:spTgt spid="901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タイトル 1"/>
          <p:cNvSpPr>
            <a:spLocks noGrp="1"/>
          </p:cNvSpPr>
          <p:nvPr>
            <p:ph type="title" idx="4294967295"/>
          </p:nvPr>
        </p:nvSpPr>
        <p:spPr/>
        <p:txBody>
          <a:bodyPr/>
          <a:lstStyle/>
          <a:p>
            <a:r>
              <a:rPr lang="ja-JP" altLang="en-US" smtClean="0">
                <a:solidFill>
                  <a:srgbClr val="0070C0"/>
                </a:solidFill>
                <a:latin typeface="ＭＳ Ｐゴシック" charset="-128"/>
              </a:rPr>
              <a:t>かんばん方式</a:t>
            </a:r>
            <a:r>
              <a:rPr lang="ja-JP" altLang="en-US" sz="3200" smtClean="0">
                <a:solidFill>
                  <a:srgbClr val="0070C0"/>
                </a:solidFill>
                <a:latin typeface="ＭＳ Ｐゴシック" charset="-128"/>
              </a:rPr>
              <a:t>（トヨタ生産方式）</a:t>
            </a:r>
          </a:p>
        </p:txBody>
      </p:sp>
      <p:sp>
        <p:nvSpPr>
          <p:cNvPr id="191491" name="コンテンツ プレースホルダ 2"/>
          <p:cNvSpPr>
            <a:spLocks noGrp="1"/>
          </p:cNvSpPr>
          <p:nvPr>
            <p:ph sz="quarter" idx="4294967295"/>
          </p:nvPr>
        </p:nvSpPr>
        <p:spPr>
          <a:xfrm>
            <a:off x="1066800" y="1820564"/>
            <a:ext cx="7897688" cy="4776788"/>
          </a:xfrm>
        </p:spPr>
        <p:txBody>
          <a:bodyPr/>
          <a:lstStyle/>
          <a:p>
            <a:pPr>
              <a:buClr>
                <a:schemeClr val="tx2"/>
              </a:buClr>
              <a:buFont typeface="Wingdings" pitchFamily="2" charset="2"/>
              <a:buChar char="l"/>
            </a:pPr>
            <a:r>
              <a:rPr lang="ja-JP" altLang="en-US" dirty="0" smtClean="0">
                <a:solidFill>
                  <a:srgbClr val="FF0000"/>
                </a:solidFill>
                <a:latin typeface="HG丸ｺﾞｼｯｸM-PRO" pitchFamily="50" charset="-128"/>
                <a:ea typeface="HG丸ｺﾞｼｯｸM-PRO" pitchFamily="50" charset="-128"/>
              </a:rPr>
              <a:t>七つの</a:t>
            </a:r>
            <a:r>
              <a:rPr lang="ja-JP" altLang="en-US" dirty="0" smtClean="0">
                <a:solidFill>
                  <a:srgbClr val="FF0000"/>
                </a:solidFill>
                <a:latin typeface="HG丸ｺﾞｼｯｸM-PRO" pitchFamily="50" charset="-128"/>
                <a:ea typeface="HG丸ｺﾞｼｯｸM-PRO" pitchFamily="50" charset="-128"/>
              </a:rPr>
              <a:t>ムダ</a:t>
            </a:r>
            <a:endParaRPr lang="en-US" altLang="ja-JP" dirty="0" smtClean="0">
              <a:solidFill>
                <a:srgbClr val="FF0000"/>
              </a:solidFill>
              <a:latin typeface="HG丸ｺﾞｼｯｸM-PRO" pitchFamily="50" charset="-128"/>
              <a:ea typeface="HG丸ｺﾞｼｯｸM-PRO" pitchFamily="50" charset="-128"/>
            </a:endParaRPr>
          </a:p>
          <a:p>
            <a:pPr marL="0" indent="0">
              <a:buClr>
                <a:schemeClr val="tx2"/>
              </a:buClr>
              <a:buNone/>
            </a:pPr>
            <a:endParaRPr lang="en-US" altLang="ja-JP" dirty="0" smtClean="0">
              <a:solidFill>
                <a:srgbClr val="FF0000"/>
              </a:solidFill>
              <a:latin typeface="HG丸ｺﾞｼｯｸM-PRO" pitchFamily="50" charset="-128"/>
              <a:ea typeface="HG丸ｺﾞｼｯｸM-PRO" pitchFamily="50" charset="-128"/>
            </a:endParaRPr>
          </a:p>
          <a:p>
            <a:pPr marL="571500" indent="-514350">
              <a:buClr>
                <a:schemeClr val="accent1"/>
              </a:buClr>
              <a:buFontTx/>
              <a:buAutoNum type="circleNumDbPlain"/>
            </a:pPr>
            <a:r>
              <a:rPr lang="ja-JP" altLang="en-US" sz="2400" dirty="0" smtClean="0">
                <a:latin typeface="HG丸ｺﾞｼｯｸM-PRO" panose="020F0600000000000000" pitchFamily="50" charset="-128"/>
                <a:ea typeface="HG丸ｺﾞｼｯｸM-PRO" panose="020F0600000000000000" pitchFamily="50" charset="-128"/>
              </a:rPr>
              <a:t>つくり過ぎ：</a:t>
            </a:r>
            <a:r>
              <a:rPr lang="ja-JP" altLang="en-US" sz="2400" dirty="0">
                <a:latin typeface="HG丸ｺﾞｼｯｸM-PRO" panose="020F0600000000000000" pitchFamily="50" charset="-128"/>
                <a:ea typeface="HG丸ｺﾞｼｯｸM-PRO" panose="020F0600000000000000" pitchFamily="50" charset="-128"/>
              </a:rPr>
              <a:t>注文のないムダな</a:t>
            </a:r>
            <a:r>
              <a:rPr lang="ja-JP" altLang="en-US" sz="2400" dirty="0" smtClean="0">
                <a:latin typeface="HG丸ｺﾞｼｯｸM-PRO" panose="020F0600000000000000" pitchFamily="50" charset="-128"/>
                <a:ea typeface="HG丸ｺﾞｼｯｸM-PRO" panose="020F0600000000000000" pitchFamily="50" charset="-128"/>
              </a:rPr>
              <a:t>製品作り</a:t>
            </a:r>
            <a:endParaRPr lang="en-US" altLang="ja-JP" sz="2400" dirty="0" smtClean="0">
              <a:latin typeface="HG丸ｺﾞｼｯｸM-PRO" panose="020F0600000000000000" pitchFamily="50" charset="-128"/>
              <a:ea typeface="HG丸ｺﾞｼｯｸM-PRO" panose="020F0600000000000000" pitchFamily="50" charset="-128"/>
            </a:endParaRPr>
          </a:p>
          <a:p>
            <a:pPr marL="571500" indent="-514350">
              <a:buClr>
                <a:schemeClr val="accent1"/>
              </a:buClr>
              <a:buFontTx/>
              <a:buAutoNum type="circleNumDbPlain"/>
            </a:pPr>
            <a:r>
              <a:rPr lang="ja-JP" altLang="en-US" sz="2400" dirty="0" smtClean="0">
                <a:latin typeface="HG丸ｺﾞｼｯｸM-PRO" panose="020F0600000000000000" pitchFamily="50" charset="-128"/>
                <a:ea typeface="HG丸ｺﾞｼｯｸM-PRO" panose="020F0600000000000000" pitchFamily="50" charset="-128"/>
              </a:rPr>
              <a:t>手待ち：</a:t>
            </a:r>
            <a:r>
              <a:rPr lang="ja-JP" altLang="en-US" sz="2400" dirty="0">
                <a:latin typeface="HG丸ｺﾞｼｯｸM-PRO" panose="020F0600000000000000" pitchFamily="50" charset="-128"/>
                <a:ea typeface="HG丸ｺﾞｼｯｸM-PRO" panose="020F0600000000000000" pitchFamily="50" charset="-128"/>
              </a:rPr>
              <a:t>ムダな自分の作業が始められない</a:t>
            </a:r>
            <a:r>
              <a:rPr lang="ja-JP" altLang="en-US" sz="2400" dirty="0" smtClean="0">
                <a:latin typeface="HG丸ｺﾞｼｯｸM-PRO" panose="020F0600000000000000" pitchFamily="50" charset="-128"/>
                <a:ea typeface="HG丸ｺﾞｼｯｸM-PRO" panose="020F0600000000000000" pitchFamily="50" charset="-128"/>
              </a:rPr>
              <a:t>時間</a:t>
            </a:r>
            <a:endParaRPr lang="en-US" altLang="ja-JP" sz="2400" dirty="0" smtClean="0">
              <a:latin typeface="HG丸ｺﾞｼｯｸM-PRO" panose="020F0600000000000000" pitchFamily="50" charset="-128"/>
              <a:ea typeface="HG丸ｺﾞｼｯｸM-PRO" panose="020F0600000000000000" pitchFamily="50" charset="-128"/>
            </a:endParaRPr>
          </a:p>
          <a:p>
            <a:pPr marL="571500" indent="-514350">
              <a:buClr>
                <a:schemeClr val="accent1"/>
              </a:buClr>
              <a:buFontTx/>
              <a:buAutoNum type="circleNumDbPlain"/>
            </a:pPr>
            <a:r>
              <a:rPr lang="ja-JP" altLang="en-US" sz="2400" dirty="0" smtClean="0">
                <a:latin typeface="HG丸ｺﾞｼｯｸM-PRO" panose="020F0600000000000000" pitchFamily="50" charset="-128"/>
                <a:ea typeface="HG丸ｺﾞｼｯｸM-PRO" panose="020F0600000000000000" pitchFamily="50" charset="-128"/>
              </a:rPr>
              <a:t>運搬：</a:t>
            </a:r>
            <a:r>
              <a:rPr lang="ja-JP" altLang="en-US" sz="2400" dirty="0">
                <a:latin typeface="HG丸ｺﾞｼｯｸM-PRO" panose="020F0600000000000000" pitchFamily="50" charset="-128"/>
                <a:ea typeface="HG丸ｺﾞｼｯｸM-PRO" panose="020F0600000000000000" pitchFamily="50" charset="-128"/>
              </a:rPr>
              <a:t>ムダな運搬距離，運搬</a:t>
            </a:r>
            <a:r>
              <a:rPr lang="ja-JP" altLang="en-US" sz="2400" dirty="0" smtClean="0">
                <a:latin typeface="HG丸ｺﾞｼｯｸM-PRO" panose="020F0600000000000000" pitchFamily="50" charset="-128"/>
                <a:ea typeface="HG丸ｺﾞｼｯｸM-PRO" panose="020F0600000000000000" pitchFamily="50" charset="-128"/>
              </a:rPr>
              <a:t>回数</a:t>
            </a:r>
            <a:endParaRPr lang="en-US" altLang="ja-JP" sz="2400" dirty="0" smtClean="0">
              <a:latin typeface="HG丸ｺﾞｼｯｸM-PRO" panose="020F0600000000000000" pitchFamily="50" charset="-128"/>
              <a:ea typeface="HG丸ｺﾞｼｯｸM-PRO" panose="020F0600000000000000" pitchFamily="50" charset="-128"/>
            </a:endParaRPr>
          </a:p>
          <a:p>
            <a:pPr marL="571500" indent="-514350">
              <a:buClr>
                <a:schemeClr val="accent1"/>
              </a:buClr>
              <a:buFontTx/>
              <a:buAutoNum type="circleNumDbPlain"/>
            </a:pPr>
            <a:r>
              <a:rPr lang="ja-JP" altLang="en-US" sz="2400" dirty="0" smtClean="0">
                <a:latin typeface="HG丸ｺﾞｼｯｸM-PRO" panose="020F0600000000000000" pitchFamily="50" charset="-128"/>
                <a:ea typeface="HG丸ｺﾞｼｯｸM-PRO" panose="020F0600000000000000" pitchFamily="50" charset="-128"/>
              </a:rPr>
              <a:t>加工：</a:t>
            </a:r>
            <a:r>
              <a:rPr lang="ja-JP" altLang="en-US" sz="2400" dirty="0">
                <a:latin typeface="HG丸ｺﾞｼｯｸM-PRO" panose="020F0600000000000000" pitchFamily="50" charset="-128"/>
                <a:ea typeface="HG丸ｺﾞｼｯｸM-PRO" panose="020F0600000000000000" pitchFamily="50" charset="-128"/>
              </a:rPr>
              <a:t>価値を付加しないムダな</a:t>
            </a:r>
            <a:r>
              <a:rPr lang="ja-JP" altLang="en-US" sz="2400" dirty="0" smtClean="0">
                <a:latin typeface="HG丸ｺﾞｼｯｸM-PRO" panose="020F0600000000000000" pitchFamily="50" charset="-128"/>
                <a:ea typeface="HG丸ｺﾞｼｯｸM-PRO" panose="020F0600000000000000" pitchFamily="50" charset="-128"/>
              </a:rPr>
              <a:t>作業</a:t>
            </a:r>
            <a:endParaRPr lang="en-US" altLang="ja-JP" sz="2400" dirty="0" smtClean="0">
              <a:latin typeface="HG丸ｺﾞｼｯｸM-PRO" panose="020F0600000000000000" pitchFamily="50" charset="-128"/>
              <a:ea typeface="HG丸ｺﾞｼｯｸM-PRO" panose="020F0600000000000000" pitchFamily="50" charset="-128"/>
            </a:endParaRPr>
          </a:p>
          <a:p>
            <a:pPr marL="571500" indent="-514350">
              <a:buClr>
                <a:schemeClr val="accent1"/>
              </a:buClr>
              <a:buFontTx/>
              <a:buAutoNum type="circleNumDbPlain"/>
            </a:pPr>
            <a:r>
              <a:rPr lang="ja-JP" altLang="en-US" sz="2400" dirty="0" smtClean="0">
                <a:latin typeface="HG丸ｺﾞｼｯｸM-PRO" panose="020F0600000000000000" pitchFamily="50" charset="-128"/>
                <a:ea typeface="HG丸ｺﾞｼｯｸM-PRO" panose="020F0600000000000000" pitchFamily="50" charset="-128"/>
              </a:rPr>
              <a:t>在庫：</a:t>
            </a:r>
            <a:r>
              <a:rPr lang="ja-JP" altLang="en-US" sz="2400" dirty="0">
                <a:latin typeface="HG丸ｺﾞｼｯｸM-PRO" panose="020F0600000000000000" pitchFamily="50" charset="-128"/>
                <a:ea typeface="HG丸ｺﾞｼｯｸM-PRO" panose="020F0600000000000000" pitchFamily="50" charset="-128"/>
              </a:rPr>
              <a:t>回転しない在庫のためのムダな在庫管理</a:t>
            </a:r>
            <a:r>
              <a:rPr lang="ja-JP" altLang="en-US" sz="2400" dirty="0" smtClean="0">
                <a:latin typeface="HG丸ｺﾞｼｯｸM-PRO" panose="020F0600000000000000" pitchFamily="50" charset="-128"/>
                <a:ea typeface="HG丸ｺﾞｼｯｸM-PRO" panose="020F0600000000000000" pitchFamily="50" charset="-128"/>
              </a:rPr>
              <a:t>作業</a:t>
            </a:r>
            <a:endParaRPr lang="en-US" altLang="ja-JP" sz="2400" dirty="0" smtClean="0">
              <a:latin typeface="HG丸ｺﾞｼｯｸM-PRO" panose="020F0600000000000000" pitchFamily="50" charset="-128"/>
              <a:ea typeface="HG丸ｺﾞｼｯｸM-PRO" panose="020F0600000000000000" pitchFamily="50" charset="-128"/>
            </a:endParaRPr>
          </a:p>
          <a:p>
            <a:pPr marL="571500" indent="-514350">
              <a:buClr>
                <a:schemeClr val="accent1"/>
              </a:buClr>
              <a:buFontTx/>
              <a:buAutoNum type="circleNumDbPlain"/>
            </a:pPr>
            <a:r>
              <a:rPr lang="ja-JP" altLang="en-US" sz="2400" dirty="0" smtClean="0">
                <a:latin typeface="HG丸ｺﾞｼｯｸM-PRO" panose="020F0600000000000000" pitchFamily="50" charset="-128"/>
                <a:ea typeface="HG丸ｺﾞｼｯｸM-PRO" panose="020F0600000000000000" pitchFamily="50" charset="-128"/>
              </a:rPr>
              <a:t>動作：</a:t>
            </a:r>
            <a:r>
              <a:rPr lang="ja-JP" altLang="en-US" sz="2400" dirty="0">
                <a:latin typeface="HG丸ｺﾞｼｯｸM-PRO" panose="020F0600000000000000" pitchFamily="50" charset="-128"/>
                <a:ea typeface="HG丸ｺﾞｼｯｸM-PRO" panose="020F0600000000000000" pitchFamily="50" charset="-128"/>
              </a:rPr>
              <a:t>不必要な動き，不自然な</a:t>
            </a:r>
            <a:r>
              <a:rPr lang="ja-JP" altLang="en-US" sz="2400" dirty="0" smtClean="0">
                <a:latin typeface="HG丸ｺﾞｼｯｸM-PRO" panose="020F0600000000000000" pitchFamily="50" charset="-128"/>
                <a:ea typeface="HG丸ｺﾞｼｯｸM-PRO" panose="020F0600000000000000" pitchFamily="50" charset="-128"/>
              </a:rPr>
              <a:t>流れ</a:t>
            </a:r>
            <a:endParaRPr lang="en-US" altLang="ja-JP" sz="2400" dirty="0" smtClean="0">
              <a:latin typeface="HG丸ｺﾞｼｯｸM-PRO" panose="020F0600000000000000" pitchFamily="50" charset="-128"/>
              <a:ea typeface="HG丸ｺﾞｼｯｸM-PRO" panose="020F0600000000000000" pitchFamily="50" charset="-128"/>
            </a:endParaRPr>
          </a:p>
          <a:p>
            <a:pPr marL="571500" indent="-514350">
              <a:buClr>
                <a:schemeClr val="accent1"/>
              </a:buClr>
              <a:buFontTx/>
              <a:buAutoNum type="circleNumDbPlain"/>
            </a:pPr>
            <a:r>
              <a:rPr lang="ja-JP" altLang="en-US" sz="2400" dirty="0" smtClean="0">
                <a:latin typeface="HG丸ｺﾞｼｯｸM-PRO" panose="020F0600000000000000" pitchFamily="50" charset="-128"/>
                <a:ea typeface="HG丸ｺﾞｼｯｸM-PRO" panose="020F0600000000000000" pitchFamily="50" charset="-128"/>
              </a:rPr>
              <a:t>不良：</a:t>
            </a:r>
            <a:r>
              <a:rPr lang="ja-JP" altLang="en-US" sz="2400" dirty="0">
                <a:latin typeface="HG丸ｺﾞｼｯｸM-PRO" panose="020F0600000000000000" pitchFamily="50" charset="-128"/>
                <a:ea typeface="HG丸ｺﾞｼｯｸM-PRO" panose="020F0600000000000000" pitchFamily="50" charset="-128"/>
              </a:rPr>
              <a:t>不良品を廃却，再加工する</a:t>
            </a:r>
            <a:r>
              <a:rPr lang="ja-JP" altLang="en-US" sz="2400" dirty="0" smtClean="0">
                <a:latin typeface="HG丸ｺﾞｼｯｸM-PRO" panose="020F0600000000000000" pitchFamily="50" charset="-128"/>
                <a:ea typeface="HG丸ｺﾞｼｯｸM-PRO" panose="020F0600000000000000" pitchFamily="50" charset="-128"/>
              </a:rPr>
              <a:t>ムダ</a:t>
            </a:r>
            <a:endParaRPr lang="ja-JP" altLang="en-US" sz="2400" dirty="0" smtClean="0">
              <a:latin typeface="HG丸ｺﾞｼｯｸM-PRO" panose="020F0600000000000000" pitchFamily="50" charset="-128"/>
              <a:ea typeface="HG丸ｺﾞｼｯｸM-PRO" panose="020F0600000000000000" pitchFamily="50" charset="-128"/>
            </a:endParaRPr>
          </a:p>
        </p:txBody>
      </p:sp>
      <p:sp>
        <p:nvSpPr>
          <p:cNvPr id="4" name="正方形/長方形 3"/>
          <p:cNvSpPr>
            <a:spLocks noChangeArrowheads="1"/>
          </p:cNvSpPr>
          <p:nvPr/>
        </p:nvSpPr>
        <p:spPr bwMode="auto">
          <a:xfrm>
            <a:off x="5580112" y="1628800"/>
            <a:ext cx="3029396" cy="1077218"/>
          </a:xfrm>
          <a:prstGeom prst="rect">
            <a:avLst/>
          </a:prstGeom>
          <a:noFill/>
          <a:ln w="28575">
            <a:solidFill>
              <a:srgbClr val="FF0000"/>
            </a:solidFill>
            <a:miter lim="800000"/>
            <a:headEnd/>
            <a:tailEnd/>
          </a:ln>
        </p:spPr>
        <p:txBody>
          <a:bodyPr wrap="square">
            <a:spAutoFit/>
          </a:bodyPr>
          <a:lstStyle/>
          <a:p>
            <a:pPr>
              <a:buClr>
                <a:schemeClr val="tx2"/>
              </a:buClr>
            </a:pPr>
            <a:r>
              <a:rPr lang="ja-JP" altLang="en-US" sz="3200" dirty="0">
                <a:latin typeface="HG丸ｺﾞｼｯｸM-PRO" pitchFamily="50" charset="-128"/>
                <a:ea typeface="HG丸ｺﾞｼｯｸM-PRO" pitchFamily="50" charset="-128"/>
              </a:rPr>
              <a:t>作業能率の向上</a:t>
            </a:r>
            <a:endParaRPr lang="en-US" altLang="ja-JP" sz="3200" dirty="0">
              <a:latin typeface="HG丸ｺﾞｼｯｸM-PRO" pitchFamily="50" charset="-128"/>
              <a:ea typeface="HG丸ｺﾞｼｯｸM-PRO" pitchFamily="50" charset="-128"/>
            </a:endParaRPr>
          </a:p>
          <a:p>
            <a:pPr>
              <a:buClr>
                <a:schemeClr val="tx2"/>
              </a:buClr>
            </a:pPr>
            <a:r>
              <a:rPr lang="ja-JP" altLang="en-US" sz="3200" dirty="0">
                <a:latin typeface="HG丸ｺﾞｼｯｸM-PRO" pitchFamily="50" charset="-128"/>
                <a:ea typeface="HG丸ｺﾞｼｯｸM-PRO" pitchFamily="50" charset="-128"/>
              </a:rPr>
              <a:t>コスト削減</a:t>
            </a:r>
            <a:endParaRPr lang="en-US" altLang="ja-JP" sz="3200" dirty="0">
              <a:latin typeface="HG丸ｺﾞｼｯｸM-PRO" pitchFamily="50" charset="-128"/>
              <a:ea typeface="HG丸ｺﾞｼｯｸM-PRO" pitchFamily="50" charset="-128"/>
            </a:endParaRPr>
          </a:p>
        </p:txBody>
      </p:sp>
      <p:sp>
        <p:nvSpPr>
          <p:cNvPr id="5" name="右矢印 4"/>
          <p:cNvSpPr>
            <a:spLocks noChangeArrowheads="1"/>
          </p:cNvSpPr>
          <p:nvPr/>
        </p:nvSpPr>
        <p:spPr bwMode="auto">
          <a:xfrm>
            <a:off x="3995936" y="1556792"/>
            <a:ext cx="1223963" cy="1152128"/>
          </a:xfrm>
          <a:prstGeom prst="rightArrow">
            <a:avLst>
              <a:gd name="adj1" fmla="val 50000"/>
              <a:gd name="adj2" fmla="val 50000"/>
            </a:avLst>
          </a:prstGeom>
          <a:solidFill>
            <a:schemeClr val="accent1"/>
          </a:solidFill>
          <a:ln w="9525" algn="ctr">
            <a:solidFill>
              <a:schemeClr val="tx1"/>
            </a:solidFill>
            <a:round/>
            <a:headEnd/>
            <a:tailEnd/>
          </a:ln>
        </p:spPr>
        <p:txBody>
          <a:bodyPr anchor="ctr"/>
          <a:lstStyle/>
          <a:p>
            <a:pPr algn="ctr"/>
            <a:r>
              <a:rPr lang="ja-JP" altLang="en-US" sz="2800">
                <a:solidFill>
                  <a:schemeClr val="bg1"/>
                </a:solidFill>
                <a:latin typeface="HG丸ｺﾞｼｯｸM-PRO" pitchFamily="50" charset="-128"/>
                <a:ea typeface="HG丸ｺﾞｼｯｸM-PRO" pitchFamily="50" charset="-128"/>
              </a:rPr>
              <a:t>排除</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タイトル 1"/>
          <p:cNvSpPr>
            <a:spLocks noGrp="1"/>
          </p:cNvSpPr>
          <p:nvPr>
            <p:ph type="title" idx="4294967295"/>
          </p:nvPr>
        </p:nvSpPr>
        <p:spPr/>
        <p:txBody>
          <a:bodyPr/>
          <a:lstStyle/>
          <a:p>
            <a:r>
              <a:rPr lang="ja-JP" altLang="en-US" smtClean="0">
                <a:solidFill>
                  <a:srgbClr val="0070C0"/>
                </a:solidFill>
                <a:latin typeface="ＭＳ Ｐゴシック" charset="-128"/>
              </a:rPr>
              <a:t>かんばん方式</a:t>
            </a:r>
            <a:r>
              <a:rPr lang="ja-JP" altLang="en-US" sz="3200" smtClean="0">
                <a:solidFill>
                  <a:srgbClr val="0070C0"/>
                </a:solidFill>
                <a:latin typeface="ＭＳ Ｐゴシック" charset="-128"/>
              </a:rPr>
              <a:t>（トヨタ生産方式）</a:t>
            </a:r>
          </a:p>
        </p:txBody>
      </p:sp>
      <p:sp>
        <p:nvSpPr>
          <p:cNvPr id="193539" name="コンテンツ プレースホルダ 2"/>
          <p:cNvSpPr>
            <a:spLocks noGrp="1"/>
          </p:cNvSpPr>
          <p:nvPr>
            <p:ph sz="quarter" idx="4294967295"/>
          </p:nvPr>
        </p:nvSpPr>
        <p:spPr>
          <a:xfrm>
            <a:off x="1066800" y="1676400"/>
            <a:ext cx="7772400" cy="4992688"/>
          </a:xfrm>
        </p:spPr>
        <p:txBody>
          <a:bodyPr/>
          <a:lstStyle/>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グループ討議（ムダを排除しよう）</a:t>
            </a:r>
            <a:endParaRPr lang="en-US" altLang="ja-JP" dirty="0" smtClean="0">
              <a:latin typeface="HG丸ｺﾞｼｯｸM-PRO" pitchFamily="50" charset="-128"/>
              <a:ea typeface="HG丸ｺﾞｼｯｸM-PRO" pitchFamily="50" charset="-128"/>
            </a:endParaRPr>
          </a:p>
          <a:p>
            <a:pPr lvl="1">
              <a:buFont typeface="Arial" pitchFamily="34" charset="0"/>
              <a:buChar char="•"/>
            </a:pPr>
            <a:r>
              <a:rPr lang="ja-JP" altLang="en-US" dirty="0" smtClean="0">
                <a:latin typeface="HG丸ｺﾞｼｯｸM-PRO" pitchFamily="50" charset="-128"/>
                <a:ea typeface="HG丸ｺﾞｼｯｸM-PRO" pitchFamily="50" charset="-128"/>
              </a:rPr>
              <a:t>実習、課題研究、学校行事など</a:t>
            </a:r>
            <a:endParaRPr lang="en-US" altLang="ja-JP" dirty="0" smtClean="0">
              <a:latin typeface="HG丸ｺﾞｼｯｸM-PRO" pitchFamily="50" charset="-128"/>
              <a:ea typeface="HG丸ｺﾞｼｯｸM-PRO" pitchFamily="50" charset="-128"/>
            </a:endParaRPr>
          </a:p>
          <a:p>
            <a:pPr marL="1371600" lvl="2" indent="-457200">
              <a:buClr>
                <a:schemeClr val="tx2"/>
              </a:buClr>
              <a:buFontTx/>
              <a:buAutoNum type="circleNumDbPlain"/>
            </a:pPr>
            <a:endParaRPr lang="en-US" altLang="ja-JP" sz="2800" dirty="0" smtClean="0">
              <a:latin typeface="HG丸ｺﾞｼｯｸM-PRO" pitchFamily="50" charset="-128"/>
              <a:ea typeface="HG丸ｺﾞｼｯｸM-PRO" pitchFamily="50" charset="-128"/>
            </a:endParaRPr>
          </a:p>
          <a:p>
            <a:pPr marL="1371600" lvl="2" indent="-457200">
              <a:buClr>
                <a:schemeClr val="tx2"/>
              </a:buClr>
              <a:buFontTx/>
              <a:buAutoNum type="circleNumDbPlain"/>
            </a:pPr>
            <a:r>
              <a:rPr lang="ja-JP" altLang="en-US" sz="2800" dirty="0" smtClean="0">
                <a:latin typeface="HG丸ｺﾞｼｯｸM-PRO" pitchFamily="50" charset="-128"/>
                <a:ea typeface="HG丸ｺﾞｼｯｸM-PRO" pitchFamily="50" charset="-128"/>
              </a:rPr>
              <a:t>一連の作業における「もの」や「人」の動きを考える</a:t>
            </a:r>
            <a:endParaRPr lang="en-US" altLang="ja-JP" sz="2800" dirty="0" smtClean="0">
              <a:latin typeface="HG丸ｺﾞｼｯｸM-PRO" pitchFamily="50" charset="-128"/>
              <a:ea typeface="HG丸ｺﾞｼｯｸM-PRO" pitchFamily="50" charset="-128"/>
            </a:endParaRPr>
          </a:p>
          <a:p>
            <a:pPr marL="1371600" lvl="2" indent="-457200">
              <a:buClr>
                <a:schemeClr val="tx2"/>
              </a:buClr>
              <a:buFontTx/>
              <a:buAutoNum type="circleNumDbPlain"/>
            </a:pPr>
            <a:r>
              <a:rPr lang="ja-JP" altLang="en-US" sz="2800" dirty="0" smtClean="0">
                <a:latin typeface="HG丸ｺﾞｼｯｸM-PRO" pitchFamily="50" charset="-128"/>
                <a:ea typeface="HG丸ｺﾞｼｯｸM-PRO" pitchFamily="50" charset="-128"/>
              </a:rPr>
              <a:t>７つのムダに関する内容を取り上げる</a:t>
            </a:r>
            <a:endParaRPr lang="en-US" altLang="ja-JP" sz="2800" dirty="0" smtClean="0">
              <a:latin typeface="HG丸ｺﾞｼｯｸM-PRO" pitchFamily="50" charset="-128"/>
              <a:ea typeface="HG丸ｺﾞｼｯｸM-PRO" pitchFamily="50" charset="-128"/>
            </a:endParaRPr>
          </a:p>
          <a:p>
            <a:pPr marL="1371600" lvl="2" indent="-457200">
              <a:buClr>
                <a:schemeClr val="tx2"/>
              </a:buClr>
              <a:buFontTx/>
              <a:buAutoNum type="circleNumDbPlain"/>
            </a:pPr>
            <a:r>
              <a:rPr lang="ja-JP" altLang="en-US" sz="2800" dirty="0" smtClean="0">
                <a:latin typeface="HG丸ｺﾞｼｯｸM-PRO" pitchFamily="50" charset="-128"/>
                <a:ea typeface="HG丸ｺﾞｼｯｸM-PRO" pitchFamily="50" charset="-128"/>
              </a:rPr>
              <a:t>ムダをなくす方法を協議する</a:t>
            </a:r>
            <a:endParaRPr lang="en-US" altLang="ja-JP" sz="2800"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Effect transition="in" filter="fade">
                                      <p:cBhvr>
                                        <p:cTn id="7" dur="500"/>
                                        <p:tgtEl>
                                          <p:spTgt spid="193539">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93539">
                                            <p:txEl>
                                              <p:pRg st="1" end="1"/>
                                            </p:txEl>
                                          </p:spTgt>
                                        </p:tgtEl>
                                        <p:attrNameLst>
                                          <p:attrName>style.visibility</p:attrName>
                                        </p:attrNameLst>
                                      </p:cBhvr>
                                      <p:to>
                                        <p:strVal val="visible"/>
                                      </p:to>
                                    </p:set>
                                    <p:animEffect transition="in" filter="fade">
                                      <p:cBhvr>
                                        <p:cTn id="11" dur="500"/>
                                        <p:tgtEl>
                                          <p:spTgt spid="19353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93539">
                                            <p:txEl>
                                              <p:pRg st="3" end="3"/>
                                            </p:txEl>
                                          </p:spTgt>
                                        </p:tgtEl>
                                        <p:attrNameLst>
                                          <p:attrName>style.visibility</p:attrName>
                                        </p:attrNameLst>
                                      </p:cBhvr>
                                      <p:to>
                                        <p:strVal val="visible"/>
                                      </p:to>
                                    </p:set>
                                    <p:animEffect transition="in" filter="fade">
                                      <p:cBhvr>
                                        <p:cTn id="16" dur="500"/>
                                        <p:tgtEl>
                                          <p:spTgt spid="19353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93539">
                                            <p:txEl>
                                              <p:pRg st="4" end="4"/>
                                            </p:txEl>
                                          </p:spTgt>
                                        </p:tgtEl>
                                        <p:attrNameLst>
                                          <p:attrName>style.visibility</p:attrName>
                                        </p:attrNameLst>
                                      </p:cBhvr>
                                      <p:to>
                                        <p:strVal val="visible"/>
                                      </p:to>
                                    </p:set>
                                    <p:animEffect transition="in" filter="fade">
                                      <p:cBhvr>
                                        <p:cTn id="21" dur="500"/>
                                        <p:tgtEl>
                                          <p:spTgt spid="19353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93539">
                                            <p:txEl>
                                              <p:pRg st="5" end="5"/>
                                            </p:txEl>
                                          </p:spTgt>
                                        </p:tgtEl>
                                        <p:attrNameLst>
                                          <p:attrName>style.visibility</p:attrName>
                                        </p:attrNameLst>
                                      </p:cBhvr>
                                      <p:to>
                                        <p:strVal val="visible"/>
                                      </p:to>
                                    </p:set>
                                    <p:animEffect transition="in" filter="fade">
                                      <p:cBhvr>
                                        <p:cTn id="26" dur="500"/>
                                        <p:tgtEl>
                                          <p:spTgt spid="1935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uiExpand="1" build="p"/>
    </p:bldLst>
  </p:timing>
</p:sld>
</file>

<file path=ppt/theme/theme1.xml><?xml version="1.0" encoding="utf-8"?>
<a:theme xmlns:a="http://schemas.openxmlformats.org/drawingml/2006/main" name="Factory desig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lnDef>
  </a:objectDefaults>
  <a:extraClrSchemeLst>
    <a:extraClrScheme>
      <a:clrScheme name="FACTORY_TP01069018 1">
        <a:dk1>
          <a:srgbClr val="000054"/>
        </a:dk1>
        <a:lt1>
          <a:srgbClr val="EAEAEA"/>
        </a:lt1>
        <a:dk2>
          <a:srgbClr val="00007A"/>
        </a:dk2>
        <a:lt2>
          <a:srgbClr val="EBD189"/>
        </a:lt2>
        <a:accent1>
          <a:srgbClr val="FCAB40"/>
        </a:accent1>
        <a:accent2>
          <a:srgbClr val="7176BB"/>
        </a:accent2>
        <a:accent3>
          <a:srgbClr val="AAAABE"/>
        </a:accent3>
        <a:accent4>
          <a:srgbClr val="C8C8C8"/>
        </a:accent4>
        <a:accent5>
          <a:srgbClr val="FDD2AF"/>
        </a:accent5>
        <a:accent6>
          <a:srgbClr val="666AA9"/>
        </a:accent6>
        <a:hlink>
          <a:srgbClr val="B97C01"/>
        </a:hlink>
        <a:folHlink>
          <a:srgbClr val="555BAD"/>
        </a:folHlink>
      </a:clrScheme>
      <a:clrMap bg1="dk2" tx1="lt1" bg2="dk1" tx2="lt2" accent1="accent1" accent2="accent2" accent3="accent3" accent4="accent4" accent5="accent5" accent6="accent6" hlink="hlink" folHlink="folHlink"/>
    </a:extraClrScheme>
    <a:extraClrScheme>
      <a:clrScheme name="FACTORY_TP01069018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CEA79C"/>
        </a:hlink>
        <a:folHlink>
          <a:srgbClr val="FDF1C7"/>
        </a:folHlink>
      </a:clrScheme>
      <a:clrMap bg1="lt1" tx1="dk1" bg2="lt2" tx2="dk2" accent1="accent1" accent2="accent2" accent3="accent3" accent4="accent4" accent5="accent5" accent6="accent6" hlink="hlink" folHlink="folHlink"/>
    </a:extraClrScheme>
    <a:extraClrScheme>
      <a:clrScheme name="FACTORY_TP01069018 3">
        <a:dk1>
          <a:srgbClr val="000000"/>
        </a:dk1>
        <a:lt1>
          <a:srgbClr val="FFFFFF"/>
        </a:lt1>
        <a:dk2>
          <a:srgbClr val="000000"/>
        </a:dk2>
        <a:lt2>
          <a:srgbClr val="FFFFFF"/>
        </a:lt2>
        <a:accent1>
          <a:srgbClr val="DDDDDD"/>
        </a:accent1>
        <a:accent2>
          <a:srgbClr val="C0C0C0"/>
        </a:accent2>
        <a:accent3>
          <a:srgbClr val="FFFFFF"/>
        </a:accent3>
        <a:accent4>
          <a:srgbClr val="000000"/>
        </a:accent4>
        <a:accent5>
          <a:srgbClr val="EBEBEB"/>
        </a:accent5>
        <a:accent6>
          <a:srgbClr val="AEAEAE"/>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FACTORY_TP01069018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B97C01"/>
        </a:hlink>
        <a:folHlink>
          <a:srgbClr val="9E4C02"/>
        </a:folHlink>
      </a:clrScheme>
      <a:clrMap bg1="dk2" tx1="lt1" bg2="dk1" tx2="lt2" accent1="accent1" accent2="accent2" accent3="accent3" accent4="accent4" accent5="accent5" accent6="accent6" hlink="hlink" folHlink="folHlink"/>
    </a:extraClrScheme>
    <a:extraClrScheme>
      <a:clrScheme name="FACTORY_TP01069018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808000"/>
        </a:hlink>
        <a:folHlink>
          <a:srgbClr val="6856AA"/>
        </a:folHlink>
      </a:clrScheme>
      <a:clrMap bg1="dk2" tx1="lt1" bg2="dk1" tx2="lt2" accent1="accent1" accent2="accent2" accent3="accent3" accent4="accent4" accent5="accent5" accent6="accent6" hlink="hlink" folHlink="folHlink"/>
    </a:extraClrScheme>
    <a:extraClrScheme>
      <a:clrScheme name="FACTORY_TP01069018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B97C01"/>
        </a:hlink>
        <a:folHlink>
          <a:srgbClr val="3C5047"/>
        </a:folHlink>
      </a:clrScheme>
      <a:clrMap bg1="dk2" tx1="lt1" bg2="dk1" tx2="lt2" accent1="accent1" accent2="accent2" accent3="accent3" accent4="accent4" accent5="accent5" accent6="accent6" hlink="hlink" folHlink="folHlink"/>
    </a:extraClrScheme>
    <a:extraClrScheme>
      <a:clrScheme name="FACTORY_TP01069018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B97C01"/>
        </a:hlink>
        <a:folHlink>
          <a:srgbClr val="2D3024"/>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4801</TotalTime>
  <Words>484</Words>
  <Application>Microsoft Office PowerPoint</Application>
  <PresentationFormat>画面に合わせる (4:3)</PresentationFormat>
  <Paragraphs>51</Paragraphs>
  <Slides>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HG丸ｺﾞｼｯｸM-PRO</vt:lpstr>
      <vt:lpstr>ＭＳ Ｐゴシック</vt:lpstr>
      <vt:lpstr>ＭＳ Ｐ明朝</vt:lpstr>
      <vt:lpstr>Arial</vt:lpstr>
      <vt:lpstr>Arial Narrow</vt:lpstr>
      <vt:lpstr>Impact</vt:lpstr>
      <vt:lpstr>Wingdings</vt:lpstr>
      <vt:lpstr>Factory design template</vt:lpstr>
      <vt:lpstr>工業高校におけるキャリア教育</vt:lpstr>
      <vt:lpstr>かんばん方式（トヨタ生産方式）</vt:lpstr>
      <vt:lpstr>かんばん方式（トヨタ生産方式）</vt:lpstr>
      <vt:lpstr>かんばん方式（トヨタ生産方式）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工業高校におけるキャリア教育</dc:title>
  <dc:creator>NEC-PCuser</dc:creator>
  <cp:lastModifiedBy>NEC-PCuser</cp:lastModifiedBy>
  <cp:revision>62</cp:revision>
  <dcterms:modified xsi:type="dcterms:W3CDTF">2014-01-05T15:37:44Z</dcterms:modified>
</cp:coreProperties>
</file>