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67" r:id="rId2"/>
    <p:sldId id="363" r:id="rId3"/>
    <p:sldId id="364" r:id="rId4"/>
    <p:sldId id="365" r:id="rId5"/>
    <p:sldId id="366" r:id="rId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F6600"/>
    <a:srgbClr val="FF9900"/>
    <a:srgbClr val="0066FF"/>
    <a:srgbClr val="C0504D"/>
    <a:srgbClr val="FF0066"/>
    <a:srgbClr val="FF9966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6" autoAdjust="0"/>
    <p:restoredTop sz="95667" autoAdjust="0"/>
  </p:normalViewPr>
  <p:slideViewPr>
    <p:cSldViewPr>
      <p:cViewPr>
        <p:scale>
          <a:sx n="75" d="100"/>
          <a:sy n="75" d="100"/>
        </p:scale>
        <p:origin x="-10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38610C82-C3A1-41B9-98ED-89AD39A2370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57263"/>
            <a:fld id="{C599BAFE-45D7-440E-A3DD-09BA858159D8}" type="slidenum">
              <a:rPr lang="en-US" altLang="ja-JP" sz="1200"/>
              <a:pPr algn="r" defTabSz="957263"/>
              <a:t>1</a:t>
            </a:fld>
            <a:endParaRPr lang="en-US" altLang="ja-JP" sz="1200"/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/>
              <a:t>４</a:t>
            </a:r>
            <a:r>
              <a:rPr lang="en-US" altLang="ja-JP" dirty="0" smtClean="0"/>
              <a:t>S</a:t>
            </a:r>
            <a:r>
              <a:rPr lang="ja-JP" altLang="en-US" dirty="0" smtClean="0"/>
              <a:t>・５Ｓは，日本で始まった啓発活動であり、一般に製造業やサービス業などで取り入れられている。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「</a:t>
            </a:r>
            <a:r>
              <a:rPr lang="en-US" altLang="ja-JP" dirty="0" smtClean="0"/>
              <a:t>JIS Z8141</a:t>
            </a:r>
            <a:r>
              <a:rPr lang="ja-JP" altLang="en-US" dirty="0" smtClean="0"/>
              <a:t>　生産管理用語」及び「実教出版：工業管理技術」、「品質管理検定（</a:t>
            </a:r>
            <a:r>
              <a:rPr lang="en-US" altLang="ja-JP" dirty="0" smtClean="0"/>
              <a:t>QC</a:t>
            </a:r>
            <a:r>
              <a:rPr lang="ja-JP" altLang="en-US" dirty="0" smtClean="0"/>
              <a:t>検定）４級の手引き」などにも記載され，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ＱＣとともに活動している企業が多い。</a:t>
            </a:r>
            <a:endParaRPr lang="en-US" altLang="ja-JP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31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688" tIns="47844" rIns="95688" bIns="47844" anchor="b"/>
          <a:lstStyle/>
          <a:p>
            <a:pPr algn="r" defTabSz="966788"/>
            <a:fld id="{9C432B9C-ED52-48CD-92EA-A986830F2FC2}" type="slidenum">
              <a:rPr lang="en-US" altLang="ja-JP" sz="1300"/>
              <a:pPr algn="r" defTabSz="966788"/>
              <a:t>2</a:t>
            </a:fld>
            <a:endParaRPr lang="en-US" altLang="ja-JP" sz="1300"/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kumimoji="0" lang="ja-JP" altLang="en-US" smtClean="0"/>
              <a:t>４</a:t>
            </a:r>
            <a:r>
              <a:rPr kumimoji="0" lang="en-US" altLang="ja-JP" smtClean="0"/>
              <a:t>S</a:t>
            </a:r>
            <a:r>
              <a:rPr kumimoji="0" lang="ja-JP" altLang="en-US" smtClean="0"/>
              <a:t>とは、「整理」・「整頓」・「清掃」・「清潔」の頭文字の</a:t>
            </a:r>
            <a:r>
              <a:rPr kumimoji="0" lang="en-US" altLang="ja-JP" smtClean="0"/>
              <a:t>S</a:t>
            </a:r>
            <a:r>
              <a:rPr kumimoji="0" lang="ja-JP" altLang="en-US" smtClean="0"/>
              <a:t>を合わせた言葉であることを説明する。</a:t>
            </a:r>
            <a:endParaRPr kumimoji="0" lang="en-US" altLang="ja-JP" smtClean="0"/>
          </a:p>
          <a:p>
            <a:pPr eaLnBrk="1" hangingPunct="1"/>
            <a:r>
              <a:rPr kumimoji="0" lang="ja-JP" altLang="en-US" smtClean="0"/>
              <a:t>整理とは、「</a:t>
            </a:r>
            <a:r>
              <a:rPr kumimoji="0" lang="ja-JP" altLang="ja-JP" smtClean="0"/>
              <a:t>必要なもの</a:t>
            </a:r>
            <a:r>
              <a:rPr kumimoji="0" lang="ja-JP" altLang="en-US" smtClean="0"/>
              <a:t>」</a:t>
            </a:r>
            <a:r>
              <a:rPr kumimoji="0" lang="ja-JP" altLang="ja-JP" smtClean="0"/>
              <a:t>と</a:t>
            </a:r>
            <a:r>
              <a:rPr kumimoji="0" lang="ja-JP" altLang="en-US" smtClean="0"/>
              <a:t>「</a:t>
            </a:r>
            <a:r>
              <a:rPr kumimoji="0" lang="ja-JP" altLang="ja-JP" smtClean="0"/>
              <a:t>不要なもの</a:t>
            </a:r>
            <a:r>
              <a:rPr kumimoji="0" lang="ja-JP" altLang="en-US" smtClean="0"/>
              <a:t>」</a:t>
            </a:r>
            <a:r>
              <a:rPr kumimoji="0" lang="ja-JP" altLang="ja-JP" smtClean="0"/>
              <a:t>を区別し、</a:t>
            </a:r>
            <a:r>
              <a:rPr kumimoji="0" lang="ja-JP" altLang="en-US" smtClean="0"/>
              <a:t>「</a:t>
            </a:r>
            <a:r>
              <a:rPr kumimoji="0" lang="ja-JP" altLang="ja-JP" smtClean="0"/>
              <a:t>不要なもの</a:t>
            </a:r>
            <a:r>
              <a:rPr kumimoji="0" lang="ja-JP" altLang="en-US" smtClean="0"/>
              <a:t>」</a:t>
            </a:r>
            <a:r>
              <a:rPr kumimoji="0" lang="ja-JP" altLang="ja-JP" smtClean="0"/>
              <a:t>を捨てる</a:t>
            </a:r>
            <a:r>
              <a:rPr kumimoji="0" lang="ja-JP" altLang="en-US" smtClean="0"/>
              <a:t>こと。「いつか使うかもしれない」ものも、</a:t>
            </a:r>
            <a:r>
              <a:rPr kumimoji="0" lang="ja-JP" altLang="en-US" smtClean="0">
                <a:solidFill>
                  <a:srgbClr val="FF9933"/>
                </a:solidFill>
              </a:rPr>
              <a:t>思い切って捨てる</a:t>
            </a:r>
            <a:r>
              <a:rPr kumimoji="0" lang="ja-JP" altLang="en-US" smtClean="0"/>
              <a:t>ことであることを説明する。</a:t>
            </a:r>
            <a:endParaRPr kumimoji="0" lang="en-US" altLang="ja-JP" smtClean="0"/>
          </a:p>
          <a:p>
            <a:pPr eaLnBrk="1" hangingPunct="1"/>
            <a:r>
              <a:rPr kumimoji="0" lang="ja-JP" altLang="en-US" smtClean="0"/>
              <a:t>整頓とは、決められた物を決められた場所に置き、必要な時にいつでも取り出せる状態（配置・収納）にすること</a:t>
            </a:r>
            <a:endParaRPr kumimoji="0" lang="en-US" altLang="ja-JP" smtClean="0"/>
          </a:p>
          <a:p>
            <a:pPr eaLnBrk="1" hangingPunct="1"/>
            <a:r>
              <a:rPr kumimoji="0" lang="ja-JP" altLang="en-US" smtClean="0"/>
              <a:t>であることを説明する。</a:t>
            </a:r>
            <a:endParaRPr kumimoji="0" lang="en-US" altLang="ja-JP" smtClean="0"/>
          </a:p>
          <a:p>
            <a:pPr eaLnBrk="1" hangingPunct="1"/>
            <a:r>
              <a:rPr kumimoji="0" lang="ja-JP" altLang="en-US" smtClean="0"/>
              <a:t>清掃とは、常に作業場所や衣類・装備に汚れや傷等がないようにすることであることを説明する。</a:t>
            </a:r>
            <a:endParaRPr kumimoji="0" lang="en-US" altLang="ja-JP" smtClean="0"/>
          </a:p>
          <a:p>
            <a:pPr eaLnBrk="1" hangingPunct="1"/>
            <a:r>
              <a:rPr kumimoji="0" lang="ja-JP" altLang="en-US" smtClean="0"/>
              <a:t>清潔とは、整理・整頓・掃除を維持して清潔に保つことであることを説明する。</a:t>
            </a:r>
            <a:endParaRPr kumimoji="0" lang="en-US" altLang="ja-JP" smtClean="0"/>
          </a:p>
          <a:p>
            <a:pPr eaLnBrk="1" hangingPunct="1"/>
            <a:r>
              <a:rPr kumimoji="0" lang="ja-JP" altLang="ja-JP" smtClean="0"/>
              <a:t>これらを徹底</a:t>
            </a:r>
            <a:r>
              <a:rPr kumimoji="0" lang="ja-JP" altLang="en-US" smtClean="0"/>
              <a:t>することで、</a:t>
            </a:r>
            <a:r>
              <a:rPr kumimoji="0" lang="ja-JP" altLang="ja-JP" smtClean="0"/>
              <a:t>職場をより快適</a:t>
            </a:r>
            <a:r>
              <a:rPr kumimoji="0" lang="ja-JP" altLang="en-US" smtClean="0"/>
              <a:t>で</a:t>
            </a:r>
            <a:r>
              <a:rPr kumimoji="0" lang="ja-JP" altLang="ja-JP" smtClean="0">
                <a:solidFill>
                  <a:srgbClr val="FFFF00"/>
                </a:solidFill>
              </a:rPr>
              <a:t>安全</a:t>
            </a:r>
            <a:r>
              <a:rPr kumimoji="0" lang="ja-JP" altLang="ja-JP" smtClean="0"/>
              <a:t>なもの</a:t>
            </a:r>
            <a:r>
              <a:rPr kumimoji="0" lang="ja-JP" altLang="en-US" smtClean="0"/>
              <a:t>とし、</a:t>
            </a:r>
            <a:r>
              <a:rPr kumimoji="0" lang="ja-JP" altLang="ja-JP" smtClean="0"/>
              <a:t>生産やサービスの</a:t>
            </a:r>
            <a:r>
              <a:rPr kumimoji="0" lang="ja-JP" altLang="ja-JP" smtClean="0">
                <a:solidFill>
                  <a:srgbClr val="FFFF00"/>
                </a:solidFill>
              </a:rPr>
              <a:t>効率化</a:t>
            </a:r>
            <a:r>
              <a:rPr kumimoji="0" lang="ja-JP" altLang="ja-JP" smtClean="0"/>
              <a:t>や</a:t>
            </a:r>
            <a:r>
              <a:rPr kumimoji="0" lang="ja-JP" altLang="ja-JP" smtClean="0">
                <a:solidFill>
                  <a:srgbClr val="FFFF00"/>
                </a:solidFill>
              </a:rPr>
              <a:t>品質向上</a:t>
            </a:r>
            <a:r>
              <a:rPr kumimoji="0" lang="ja-JP" altLang="en-US" smtClean="0"/>
              <a:t>につながることを説明する</a:t>
            </a:r>
            <a:r>
              <a:rPr kumimoji="0" lang="ja-JP" altLang="ja-JP" smtClean="0"/>
              <a:t>。</a:t>
            </a:r>
            <a:endParaRPr kumimoji="0" lang="ja-JP" altLang="en-US" smtClean="0"/>
          </a:p>
          <a:p>
            <a:pPr eaLnBrk="1" hangingPunct="1"/>
            <a:r>
              <a:rPr kumimoji="0" lang="ja-JP" altLang="en-US" smtClean="0"/>
              <a:t>そして、この４つの頭文字の</a:t>
            </a:r>
            <a:r>
              <a:rPr kumimoji="0" lang="en-US" altLang="ja-JP" smtClean="0"/>
              <a:t>S</a:t>
            </a:r>
            <a:r>
              <a:rPr kumimoji="0" lang="ja-JP" altLang="en-US" smtClean="0"/>
              <a:t>をまとめて、４</a:t>
            </a:r>
            <a:r>
              <a:rPr kumimoji="0" lang="en-US" altLang="ja-JP" smtClean="0"/>
              <a:t>S</a:t>
            </a:r>
            <a:r>
              <a:rPr kumimoji="0" lang="ja-JP" altLang="en-US" smtClean="0"/>
              <a:t>ということを理解させる。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1031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688" tIns="47844" rIns="95688" bIns="47844" anchor="b"/>
          <a:lstStyle/>
          <a:p>
            <a:pPr algn="r" defTabSz="966788"/>
            <a:fld id="{3B7FF438-EC12-4238-B449-F5D5A24BCEAE}" type="slidenum">
              <a:rPr lang="en-US" altLang="ja-JP" sz="1300"/>
              <a:pPr algn="r" defTabSz="966788"/>
              <a:t>3</a:t>
            </a:fld>
            <a:endParaRPr lang="en-US" altLang="ja-JP" sz="1300"/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kumimoji="0" lang="ja-JP" altLang="en-US" dirty="0" smtClean="0"/>
              <a:t>４</a:t>
            </a:r>
            <a:r>
              <a:rPr kumimoji="0" lang="en-US" altLang="ja-JP" dirty="0" smtClean="0"/>
              <a:t>S</a:t>
            </a:r>
            <a:r>
              <a:rPr kumimoji="0" lang="ja-JP" altLang="en-US" dirty="0" smtClean="0"/>
              <a:t>に、「</a:t>
            </a:r>
            <a:r>
              <a:rPr kumimoji="0" lang="ja-JP" altLang="en-US" dirty="0" smtClean="0">
                <a:solidFill>
                  <a:srgbClr val="FFFF00"/>
                </a:solidFill>
              </a:rPr>
              <a:t>しつけ」</a:t>
            </a:r>
            <a:r>
              <a:rPr kumimoji="0" lang="ja-JP" altLang="en-US" dirty="0" smtClean="0"/>
              <a:t>を加えて、５</a:t>
            </a:r>
            <a:r>
              <a:rPr kumimoji="0" lang="en-US" altLang="ja-JP" dirty="0" smtClean="0"/>
              <a:t>S</a:t>
            </a:r>
            <a:r>
              <a:rPr kumimoji="0" lang="ja-JP" altLang="en-US" dirty="0" smtClean="0"/>
              <a:t>ということを説明する。</a:t>
            </a:r>
          </a:p>
          <a:p>
            <a:pPr eaLnBrk="1" hangingPunct="1"/>
            <a:r>
              <a:rPr kumimoji="0" lang="ja-JP" altLang="en-US" dirty="0" smtClean="0">
                <a:solidFill>
                  <a:srgbClr val="FFFF00"/>
                </a:solidFill>
              </a:rPr>
              <a:t>「しつけ」とは、</a:t>
            </a:r>
            <a:r>
              <a:rPr kumimoji="0" lang="ja-JP" altLang="en-US" dirty="0" smtClean="0"/>
              <a:t>決められたルールや手順を守る習慣を各自に徹底することで、</a:t>
            </a:r>
            <a:r>
              <a:rPr kumimoji="0" lang="ja-JP" altLang="en-US" dirty="0" smtClean="0">
                <a:solidFill>
                  <a:srgbClr val="FFFF00"/>
                </a:solidFill>
              </a:rPr>
              <a:t>あいさつ</a:t>
            </a:r>
            <a:r>
              <a:rPr kumimoji="0" lang="ja-JP" altLang="en-US" dirty="0" smtClean="0"/>
              <a:t>や</a:t>
            </a:r>
            <a:r>
              <a:rPr kumimoji="0" lang="ja-JP" altLang="en-US" dirty="0" smtClean="0">
                <a:solidFill>
                  <a:srgbClr val="FFFF00"/>
                </a:solidFill>
              </a:rPr>
              <a:t>身だしなみ</a:t>
            </a:r>
            <a:r>
              <a:rPr kumimoji="0" lang="ja-JP" altLang="en-US" dirty="0" smtClean="0"/>
              <a:t>も含めて</a:t>
            </a:r>
            <a:r>
              <a:rPr kumimoji="0" lang="ja-JP" altLang="en-US" dirty="0" smtClean="0">
                <a:solidFill>
                  <a:srgbClr val="FF9933"/>
                </a:solidFill>
              </a:rPr>
              <a:t>規律を高め</a:t>
            </a:r>
            <a:r>
              <a:rPr kumimoji="0" lang="ja-JP" altLang="en-US" dirty="0" smtClean="0"/>
              <a:t>、</a:t>
            </a:r>
            <a:r>
              <a:rPr kumimoji="0" lang="ja-JP" altLang="en-US" dirty="0" smtClean="0">
                <a:solidFill>
                  <a:srgbClr val="FFFF00"/>
                </a:solidFill>
              </a:rPr>
              <a:t>組織の一体感</a:t>
            </a:r>
            <a:r>
              <a:rPr kumimoji="0" lang="ja-JP" altLang="en-US" dirty="0" smtClean="0"/>
              <a:t>を醸し出すことであることを説明する。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1031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688" tIns="47844" rIns="95688" bIns="47844" anchor="b"/>
          <a:lstStyle/>
          <a:p>
            <a:pPr algn="r" defTabSz="966788"/>
            <a:fld id="{ED9C679F-6DE2-40E6-8A12-0B8C30DC778C}" type="slidenum">
              <a:rPr lang="en-US" altLang="ja-JP" sz="1300"/>
              <a:pPr algn="r" defTabSz="966788"/>
              <a:t>4</a:t>
            </a:fld>
            <a:endParaRPr lang="en-US" altLang="ja-JP" sz="1300"/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kumimoji="0" lang="ja-JP" altLang="en-US" smtClean="0"/>
              <a:t>整理・整頓・清掃・清潔・しつけの５つの頭文字の</a:t>
            </a:r>
            <a:r>
              <a:rPr kumimoji="0" lang="en-US" altLang="ja-JP" smtClean="0"/>
              <a:t>S</a:t>
            </a:r>
            <a:r>
              <a:rPr kumimoji="0" lang="ja-JP" altLang="en-US" smtClean="0"/>
              <a:t>を合わせて、５</a:t>
            </a:r>
            <a:r>
              <a:rPr kumimoji="0" lang="en-US" altLang="ja-JP" smtClean="0"/>
              <a:t>S</a:t>
            </a:r>
            <a:r>
              <a:rPr kumimoji="0" lang="ja-JP" altLang="en-US" smtClean="0"/>
              <a:t>ということを確認する。</a:t>
            </a:r>
            <a:endParaRPr kumimoji="0" lang="en-US" altLang="ja-JP" smtClean="0"/>
          </a:p>
          <a:p>
            <a:pPr eaLnBrk="1" hangingPunct="1"/>
            <a:endParaRPr kumimoji="0" lang="en-US" altLang="ja-JP" smtClean="0"/>
          </a:p>
          <a:p>
            <a:pPr eaLnBrk="1" hangingPunct="1"/>
            <a:r>
              <a:rPr kumimoji="0" lang="ja-JP" altLang="en-US" smtClean="0"/>
              <a:t>また、「しつけ」の他にも、</a:t>
            </a:r>
          </a:p>
          <a:p>
            <a:pPr eaLnBrk="1" hangingPunct="1"/>
            <a:r>
              <a:rPr kumimoji="0" lang="ja-JP" altLang="en-US" smtClean="0"/>
              <a:t>「習慣付け」や「修養」、「セイフティ」、「スピード」などを使い、「６</a:t>
            </a:r>
            <a:r>
              <a:rPr kumimoji="0" lang="en-US" altLang="ja-JP" smtClean="0"/>
              <a:t>S</a:t>
            </a:r>
            <a:r>
              <a:rPr kumimoji="0" lang="ja-JP" altLang="en-US" smtClean="0"/>
              <a:t>」や「７</a:t>
            </a:r>
            <a:r>
              <a:rPr kumimoji="0" lang="en-US" altLang="ja-JP" smtClean="0"/>
              <a:t>S</a:t>
            </a:r>
            <a:r>
              <a:rPr kumimoji="0" lang="ja-JP" altLang="en-US" smtClean="0"/>
              <a:t>」として　活動している　企業もあることを補足する。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6371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/>
              <a:t>学校における身近な５</a:t>
            </a:r>
            <a:r>
              <a:rPr lang="en-US" altLang="ja-JP" smtClean="0"/>
              <a:t>S</a:t>
            </a:r>
            <a:r>
              <a:rPr lang="ja-JP" altLang="en-US" smtClean="0"/>
              <a:t>の例を紹介して理解を深める。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（質問をしたり、グループ討議や発表を行っても良い）</a:t>
            </a:r>
            <a:endParaRPr lang="en-US" altLang="ja-JP" smtClean="0"/>
          </a:p>
        </p:txBody>
      </p:sp>
      <p:sp>
        <p:nvSpPr>
          <p:cNvPr id="186372" name="スライド番号プレースホル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10DB4E5-CFA5-4202-B80F-3F21D0FA0DCB}" type="slidenum">
              <a:rPr lang="en-US" altLang="ja-JP" sz="1200"/>
              <a:pPr algn="r"/>
              <a:t>5</a:t>
            </a:fld>
            <a:endParaRPr lang="en-US" altLang="ja-JP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7" name="Freeform 3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5" name="Freeform 19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6" name="Picture 7" descr="Facbanna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>
              <a:ext uri="{909E8E84-426E-40DD-AFC4-6F175D3DCCD1}"/>
            </a:extLst>
          </p:spPr>
        </p:pic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08596-9803-4AE0-A683-49C1681E697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CA7F6-A8CE-47B5-BCA8-2E42A1B8512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3D298-2163-4C77-97F6-580CAFD0387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874C1-D077-4991-A76C-0F62FF7AF6F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CAC10-F8BC-4620-8082-76353A0E282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8F841-4A88-454C-A6DC-DED168E616D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4562-4334-4E61-A537-2B959E8F24F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B7470-488C-466F-8E83-572AA493525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69F59-D9E9-4A20-977F-19F326EEA33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CB11B-32CA-436A-9B24-8B44DEA972C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4903-2215-49AB-B7B6-A4D0C0B9C42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0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3080" name="Group 19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1036" name="Picture 12" descr="Facbanna"/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>
              <a:ext uri="{909E8E84-426E-40DD-AFC4-6F175D3DCCD1}"/>
            </a:extLst>
          </p:spPr>
        </p:pic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502E336A-39EB-4107-8124-EFF1C3D724B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サブタイトル 6"/>
          <p:cNvSpPr>
            <a:spLocks noGrp="1"/>
          </p:cNvSpPr>
          <p:nvPr>
            <p:ph type="subTitle" idx="4294967295"/>
          </p:nvPr>
        </p:nvSpPr>
        <p:spPr>
          <a:xfrm>
            <a:off x="1817688" y="3170238"/>
            <a:ext cx="6400800" cy="1752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ja-JP" altLang="en-US" sz="5400" b="1" dirty="0" smtClean="0">
                <a:solidFill>
                  <a:srgbClr val="0070C0"/>
                </a:solidFill>
                <a:latin typeface="ＭＳ Ｐゴシック" charset="-128"/>
              </a:rPr>
              <a:t>４Ｓ・５Ｓ</a:t>
            </a:r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27088" y="1341438"/>
            <a:ext cx="7772400" cy="1143000"/>
          </a:xfrm>
        </p:spPr>
        <p:txBody>
          <a:bodyPr anchor="b">
            <a:normAutofit/>
          </a:bodyPr>
          <a:lstStyle/>
          <a:p>
            <a:pPr algn="ctr"/>
            <a:r>
              <a:rPr lang="ja-JP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charset="-128"/>
              </a:rPr>
              <a:t>工業高校におけるキャリア教育</a:t>
            </a:r>
          </a:p>
        </p:txBody>
      </p:sp>
      <p:sp>
        <p:nvSpPr>
          <p:cNvPr id="177156" name="Text Box 5"/>
          <p:cNvSpPr txBox="1">
            <a:spLocks noChangeArrowheads="1"/>
          </p:cNvSpPr>
          <p:nvPr/>
        </p:nvSpPr>
        <p:spPr bwMode="auto">
          <a:xfrm>
            <a:off x="7019925" y="439738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/>
              <a:t>高等学校（工業）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27088" y="6524625"/>
            <a:ext cx="83169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spcBef>
                <a:spcPct val="20000"/>
              </a:spcBef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ja-JP" altLang="en-US" sz="1050" dirty="0">
                <a:solidFill>
                  <a:schemeClr val="accent3"/>
                </a:solidFill>
                <a:ea typeface="ＭＳ Ｐゴシック" pitchFamily="50" charset="-128"/>
                <a:hlinkClick r:id="rId3" action="ppaction://hlinksldjump"/>
              </a:rPr>
              <a:t>品質管理とは</a:t>
            </a:r>
            <a:r>
              <a:rPr lang="ja-JP" altLang="en-US" sz="1050" dirty="0">
                <a:solidFill>
                  <a:schemeClr val="accent3"/>
                </a:solidFill>
                <a:ea typeface="ＭＳ Ｐゴシック" pitchFamily="50" charset="-128"/>
              </a:rPr>
              <a:t>　</a:t>
            </a:r>
            <a:r>
              <a:rPr lang="en-US" altLang="ja-JP" sz="1050" dirty="0">
                <a:solidFill>
                  <a:schemeClr val="accent3"/>
                </a:solidFill>
                <a:ea typeface="ＭＳ Ｐゴシック" pitchFamily="50" charset="-128"/>
                <a:hlinkClick r:id="" action="ppaction://noaction"/>
              </a:rPr>
              <a:t>PDCA</a:t>
            </a:r>
            <a:r>
              <a:rPr lang="ja-JP" altLang="en-US" sz="1050" dirty="0">
                <a:solidFill>
                  <a:schemeClr val="accent3"/>
                </a:solidFill>
                <a:ea typeface="ＭＳ Ｐゴシック" pitchFamily="50" charset="-128"/>
                <a:hlinkClick r:id="" action="ppaction://noaction"/>
              </a:rPr>
              <a:t>サイクル</a:t>
            </a:r>
            <a:r>
              <a:rPr lang="ja-JP" altLang="en-US" sz="1050" dirty="0">
                <a:solidFill>
                  <a:schemeClr val="accent3"/>
                </a:solidFill>
                <a:ea typeface="ＭＳ Ｐゴシック" pitchFamily="50" charset="-128"/>
              </a:rPr>
              <a:t>　</a:t>
            </a:r>
            <a:r>
              <a:rPr lang="en-US" altLang="ja-JP" sz="1050" dirty="0" smtClean="0">
                <a:solidFill>
                  <a:schemeClr val="accent3"/>
                </a:solidFill>
                <a:ea typeface="ＭＳ Ｐゴシック" pitchFamily="50" charset="-128"/>
                <a:hlinkClick r:id="" action="ppaction://noaction"/>
              </a:rPr>
              <a:t>QC</a:t>
            </a:r>
            <a:r>
              <a:rPr lang="ja-JP" altLang="en-US" sz="1050" dirty="0">
                <a:solidFill>
                  <a:schemeClr val="accent3"/>
                </a:solidFill>
                <a:ea typeface="ＭＳ Ｐゴシック" pitchFamily="50" charset="-128"/>
                <a:hlinkClick r:id="" action="ppaction://noaction"/>
              </a:rPr>
              <a:t>ストーリー</a:t>
            </a:r>
            <a:r>
              <a:rPr lang="ja-JP" altLang="en-US" sz="1050" dirty="0">
                <a:solidFill>
                  <a:schemeClr val="accent3"/>
                </a:solidFill>
                <a:ea typeface="ＭＳ Ｐゴシック" pitchFamily="50" charset="-128"/>
              </a:rPr>
              <a:t>　</a:t>
            </a:r>
            <a:r>
              <a:rPr lang="en-US" altLang="ja-JP" sz="1050" dirty="0">
                <a:solidFill>
                  <a:schemeClr val="accent3"/>
                </a:solidFill>
                <a:ea typeface="ＭＳ Ｐゴシック" pitchFamily="50" charset="-128"/>
                <a:hlinkClick r:id="" action="ppaction://noaction"/>
              </a:rPr>
              <a:t>QC</a:t>
            </a:r>
            <a:r>
              <a:rPr lang="ja-JP" altLang="en-US" sz="1050" dirty="0">
                <a:solidFill>
                  <a:schemeClr val="accent3"/>
                </a:solidFill>
                <a:ea typeface="ＭＳ Ｐゴシック" pitchFamily="50" charset="-128"/>
                <a:hlinkClick r:id="" action="ppaction://noaction"/>
              </a:rPr>
              <a:t>七つ</a:t>
            </a:r>
            <a:r>
              <a:rPr lang="ja-JP" altLang="en-US" sz="1050" dirty="0" smtClean="0">
                <a:solidFill>
                  <a:schemeClr val="accent3"/>
                </a:solidFill>
                <a:ea typeface="ＭＳ Ｐゴシック" pitchFamily="50" charset="-128"/>
                <a:hlinkClick r:id="" action="ppaction://noaction"/>
              </a:rPr>
              <a:t>道具</a:t>
            </a:r>
            <a:r>
              <a:rPr lang="ja-JP" altLang="en-US" sz="1050" dirty="0">
                <a:solidFill>
                  <a:schemeClr val="accent3"/>
                </a:solidFill>
                <a:ea typeface="ＭＳ Ｐゴシック" pitchFamily="50" charset="-128"/>
              </a:rPr>
              <a:t>　</a:t>
            </a:r>
            <a:r>
              <a:rPr lang="ja-JP" altLang="en-US" sz="1050" dirty="0">
                <a:solidFill>
                  <a:schemeClr val="accent3"/>
                </a:solidFill>
                <a:ea typeface="ＭＳ Ｐゴシック" pitchFamily="50" charset="-128"/>
                <a:hlinkClick r:id="" action="ppaction://noaction"/>
              </a:rPr>
              <a:t>４</a:t>
            </a:r>
            <a:r>
              <a:rPr lang="en-US" altLang="ja-JP" sz="1050" dirty="0">
                <a:solidFill>
                  <a:schemeClr val="accent3"/>
                </a:solidFill>
                <a:ea typeface="ＭＳ Ｐゴシック" pitchFamily="50" charset="-128"/>
                <a:hlinkClick r:id="" action="ppaction://noaction"/>
              </a:rPr>
              <a:t>S</a:t>
            </a:r>
            <a:r>
              <a:rPr lang="ja-JP" altLang="en-US" sz="1050" dirty="0">
                <a:solidFill>
                  <a:schemeClr val="accent3"/>
                </a:solidFill>
                <a:ea typeface="ＭＳ Ｐゴシック" pitchFamily="50" charset="-128"/>
                <a:hlinkClick r:id="" action="ppaction://noaction"/>
              </a:rPr>
              <a:t>・５</a:t>
            </a:r>
            <a:r>
              <a:rPr lang="en-US" altLang="ja-JP" sz="1050" dirty="0">
                <a:solidFill>
                  <a:schemeClr val="accent3"/>
                </a:solidFill>
                <a:ea typeface="ＭＳ Ｐゴシック" pitchFamily="50" charset="-128"/>
                <a:hlinkClick r:id="" action="ppaction://noaction"/>
              </a:rPr>
              <a:t>S</a:t>
            </a:r>
            <a:r>
              <a:rPr lang="ja-JP" altLang="en-US" sz="1050" dirty="0">
                <a:solidFill>
                  <a:schemeClr val="accent3"/>
                </a:solidFill>
                <a:ea typeface="ＭＳ Ｐゴシック" pitchFamily="50" charset="-128"/>
              </a:rPr>
              <a:t>　</a:t>
            </a:r>
            <a:r>
              <a:rPr lang="ja-JP" altLang="en-US" sz="1050" dirty="0">
                <a:solidFill>
                  <a:schemeClr val="accent3"/>
                </a:solidFill>
                <a:ea typeface="ＭＳ Ｐゴシック" pitchFamily="50" charset="-128"/>
                <a:hlinkClick r:id="rId4" action="ppaction://hlinksldjump"/>
              </a:rPr>
              <a:t>かんばん方式</a:t>
            </a:r>
            <a:r>
              <a:rPr lang="ja-JP" altLang="en-US" sz="1050" dirty="0">
                <a:solidFill>
                  <a:schemeClr val="accent3"/>
                </a:solidFill>
                <a:ea typeface="ＭＳ Ｐゴシック" pitchFamily="50" charset="-128"/>
              </a:rPr>
              <a:t>　</a:t>
            </a:r>
            <a:r>
              <a:rPr lang="ja-JP" altLang="en-US" sz="1050" dirty="0">
                <a:solidFill>
                  <a:schemeClr val="accent3"/>
                </a:solidFill>
                <a:ea typeface="ＭＳ Ｐゴシック" pitchFamily="50" charset="-128"/>
                <a:hlinkClick r:id="" action="ppaction://noaction"/>
              </a:rPr>
              <a:t>ほうれんそう</a:t>
            </a:r>
            <a:r>
              <a:rPr lang="ja-JP" altLang="en-US" sz="1050" dirty="0">
                <a:solidFill>
                  <a:schemeClr val="accent3"/>
                </a:solidFill>
                <a:ea typeface="ＭＳ Ｐゴシック" pitchFamily="50" charset="-128"/>
              </a:rPr>
              <a:t>　</a:t>
            </a:r>
            <a:r>
              <a:rPr lang="ja-JP" altLang="en-US" sz="1050" dirty="0">
                <a:solidFill>
                  <a:schemeClr val="accent3"/>
                </a:solidFill>
                <a:ea typeface="ＭＳ Ｐゴシック" pitchFamily="50" charset="-128"/>
                <a:hlinkClick r:id="" action="ppaction://noaction"/>
              </a:rPr>
              <a:t>５</a:t>
            </a:r>
            <a:r>
              <a:rPr lang="en-US" altLang="ja-JP" sz="1050" dirty="0">
                <a:solidFill>
                  <a:schemeClr val="accent3"/>
                </a:solidFill>
                <a:ea typeface="ＭＳ Ｐゴシック" pitchFamily="50" charset="-128"/>
                <a:hlinkClick r:id="" action="ppaction://noaction"/>
              </a:rPr>
              <a:t>W1H</a:t>
            </a:r>
            <a:r>
              <a:rPr lang="ja-JP" altLang="en-US" sz="1050" dirty="0">
                <a:solidFill>
                  <a:schemeClr val="accent3"/>
                </a:solidFill>
                <a:ea typeface="ＭＳ Ｐゴシック" pitchFamily="50" charset="-128"/>
              </a:rPr>
              <a:t>　</a:t>
            </a:r>
            <a:r>
              <a:rPr lang="ja-JP" altLang="en-US" sz="1050" dirty="0">
                <a:solidFill>
                  <a:schemeClr val="accent3"/>
                </a:solidFill>
                <a:ea typeface="ＭＳ Ｐゴシック" pitchFamily="50" charset="-128"/>
                <a:hlinkClick r:id="" action="ppaction://noaction"/>
              </a:rPr>
              <a:t>三現主義・５ゲン主義</a:t>
            </a:r>
            <a:r>
              <a:rPr lang="ja-JP" altLang="en-US" sz="1050" dirty="0">
                <a:solidFill>
                  <a:schemeClr val="accent3"/>
                </a:solidFill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solidFill>
                  <a:schemeClr val="accent3"/>
                </a:solidFill>
                <a:ea typeface="ＭＳ Ｐゴシック" pitchFamily="50" charset="-128"/>
                <a:hlinkClick r:id="" action="ppaction://noaction"/>
              </a:rPr>
              <a:t>マナー</a:t>
            </a:r>
            <a:endParaRPr lang="ja-JP" altLang="en-US" sz="1200" dirty="0">
              <a:solidFill>
                <a:schemeClr val="accent3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>
                <a:solidFill>
                  <a:srgbClr val="0070C0"/>
                </a:solidFill>
                <a:latin typeface="ＭＳ Ｐゴシック" charset="-128"/>
              </a:rPr>
              <a:t>４</a:t>
            </a:r>
            <a:r>
              <a:rPr lang="en-US" altLang="ja-JP" smtClean="0">
                <a:solidFill>
                  <a:srgbClr val="0070C0"/>
                </a:solidFill>
                <a:latin typeface="ＭＳ Ｐゴシック" charset="-128"/>
              </a:rPr>
              <a:t>S</a:t>
            </a:r>
            <a:endParaRPr lang="ja-JP" altLang="en-US" smtClean="0">
              <a:solidFill>
                <a:srgbClr val="0070C0"/>
              </a:solidFill>
              <a:latin typeface="ＭＳ Ｐゴシック" charset="-128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971550" y="1628775"/>
            <a:ext cx="3095625" cy="5229225"/>
          </a:xfrm>
          <a:prstGeom prst="rect">
            <a:avLst/>
          </a:prstGeom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rgbClr val="0070C0"/>
              </a:buClr>
              <a:buFont typeface="Wingdings" pitchFamily="2" charset="2"/>
              <a:buAutoNum type="circleNumDbPlain"/>
              <a:defRPr/>
            </a:pPr>
            <a:r>
              <a:rPr lang="ja-JP" altLang="en-US" sz="5400" kern="0" dirty="0">
                <a:solidFill>
                  <a:srgbClr val="FFFFFF"/>
                </a:solidFill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5400" kern="0" dirty="0">
                <a:latin typeface="HG丸ｺﾞｼｯｸM-PRO" pitchFamily="50" charset="-128"/>
                <a:ea typeface="HG丸ｺﾞｼｯｸM-PRO" pitchFamily="50" charset="-128"/>
              </a:rPr>
              <a:t>整理</a:t>
            </a:r>
          </a:p>
          <a:p>
            <a:pPr marL="609600" indent="-609600">
              <a:spcBef>
                <a:spcPct val="20000"/>
              </a:spcBef>
              <a:buClr>
                <a:srgbClr val="0070C0"/>
              </a:buClr>
              <a:buFont typeface="Wingdings" pitchFamily="2" charset="2"/>
              <a:buAutoNum type="circleNumDbPlain"/>
              <a:defRPr/>
            </a:pPr>
            <a:r>
              <a:rPr lang="ja-JP" altLang="en-US" sz="5400" kern="0" dirty="0">
                <a:latin typeface="HG丸ｺﾞｼｯｸM-PRO" pitchFamily="50" charset="-128"/>
                <a:ea typeface="HG丸ｺﾞｼｯｸM-PRO" pitchFamily="50" charset="-128"/>
              </a:rPr>
              <a:t> 整頓</a:t>
            </a:r>
            <a:endParaRPr lang="en-US" altLang="ja-JP" sz="54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609600" indent="-609600">
              <a:spcBef>
                <a:spcPct val="20000"/>
              </a:spcBef>
              <a:buClr>
                <a:srgbClr val="0070C0"/>
              </a:buClr>
              <a:buFont typeface="Wingdings" pitchFamily="2" charset="2"/>
              <a:buAutoNum type="circleNumDbPlain"/>
              <a:defRPr/>
            </a:pPr>
            <a:r>
              <a:rPr lang="ja-JP" altLang="en-US" sz="5400" kern="0" dirty="0">
                <a:latin typeface="HG丸ｺﾞｼｯｸM-PRO" pitchFamily="50" charset="-128"/>
                <a:ea typeface="HG丸ｺﾞｼｯｸM-PRO" pitchFamily="50" charset="-128"/>
              </a:rPr>
              <a:t> 清掃</a:t>
            </a:r>
            <a:endParaRPr lang="en-US" altLang="ja-JP" sz="54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609600" indent="-609600">
              <a:spcBef>
                <a:spcPct val="20000"/>
              </a:spcBef>
              <a:buClr>
                <a:srgbClr val="0070C0"/>
              </a:buClr>
              <a:buFont typeface="Wingdings" pitchFamily="2" charset="2"/>
              <a:buAutoNum type="circleNumDbPlain"/>
              <a:defRPr/>
            </a:pPr>
            <a:r>
              <a:rPr lang="ja-JP" altLang="en-US" sz="5400" kern="0" dirty="0">
                <a:latin typeface="HG丸ｺﾞｼｯｸM-PRO" pitchFamily="50" charset="-128"/>
                <a:ea typeface="HG丸ｺﾞｼｯｸM-PRO" pitchFamily="50" charset="-128"/>
              </a:rPr>
              <a:t> 清潔</a:t>
            </a:r>
            <a:endParaRPr lang="en-US" altLang="ja-JP" sz="5400" kern="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3972" name="テキスト ボックス 17"/>
          <p:cNvSpPr txBox="1">
            <a:spLocks noChangeArrowheads="1"/>
          </p:cNvSpPr>
          <p:nvPr/>
        </p:nvSpPr>
        <p:spPr bwMode="auto">
          <a:xfrm>
            <a:off x="3492500" y="1908175"/>
            <a:ext cx="56515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ja-JP" sz="2400">
                <a:latin typeface="HG丸ｺﾞｼｯｸM-PRO" pitchFamily="50" charset="-128"/>
                <a:ea typeface="HG丸ｺﾞｼｯｸM-PRO" pitchFamily="50" charset="-128"/>
              </a:rPr>
              <a:t>いらないものを捨てる</a:t>
            </a:r>
            <a:endParaRPr lang="ja-JP" altLang="en-US" sz="24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3973" name="テキスト ボックス 19"/>
          <p:cNvSpPr txBox="1">
            <a:spLocks noChangeArrowheads="1"/>
          </p:cNvSpPr>
          <p:nvPr/>
        </p:nvSpPr>
        <p:spPr bwMode="auto">
          <a:xfrm>
            <a:off x="3492500" y="2708275"/>
            <a:ext cx="58324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ja-JP" sz="2400">
                <a:latin typeface="HG丸ｺﾞｼｯｸM-PRO" pitchFamily="50" charset="-128"/>
                <a:ea typeface="HG丸ｺﾞｼｯｸM-PRO" pitchFamily="50" charset="-128"/>
              </a:rPr>
              <a:t>決められた物を決められた場所に置き、いつでも取り出せる状態にしておく </a:t>
            </a:r>
            <a:endParaRPr lang="en-US" altLang="ja-JP" sz="24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3974" name="テキスト ボックス 20"/>
          <p:cNvSpPr txBox="1">
            <a:spLocks noChangeArrowheads="1"/>
          </p:cNvSpPr>
          <p:nvPr/>
        </p:nvSpPr>
        <p:spPr bwMode="auto">
          <a:xfrm>
            <a:off x="3492500" y="3860800"/>
            <a:ext cx="56515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ja-JP" sz="2400">
                <a:latin typeface="HG丸ｺﾞｼｯｸM-PRO" pitchFamily="50" charset="-128"/>
                <a:ea typeface="HG丸ｺﾞｼｯｸM-PRO" pitchFamily="50" charset="-128"/>
              </a:rPr>
              <a:t>常に掃除をして、清潔に保つ</a:t>
            </a:r>
            <a:endParaRPr lang="en-US" altLang="ja-JP" sz="24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3975" name="テキスト ボックス 21"/>
          <p:cNvSpPr txBox="1">
            <a:spLocks noChangeArrowheads="1"/>
          </p:cNvSpPr>
          <p:nvPr/>
        </p:nvSpPr>
        <p:spPr bwMode="auto">
          <a:xfrm>
            <a:off x="3492500" y="4859338"/>
            <a:ext cx="5651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ja-JP" sz="2400">
                <a:latin typeface="HG丸ｺﾞｼｯｸM-PRO" pitchFamily="50" charset="-128"/>
                <a:ea typeface="HG丸ｺﾞｼｯｸM-PRO" pitchFamily="50" charset="-128"/>
              </a:rPr>
              <a:t>上の整理・整頓・清掃を維持する</a:t>
            </a:r>
            <a:endParaRPr lang="en-US" altLang="ja-JP" sz="24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2168" name="テキスト ボックス 8"/>
          <p:cNvSpPr txBox="1">
            <a:spLocks noChangeArrowheads="1"/>
          </p:cNvSpPr>
          <p:nvPr/>
        </p:nvSpPr>
        <p:spPr bwMode="auto">
          <a:xfrm>
            <a:off x="1008063" y="5589588"/>
            <a:ext cx="831691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200" b="1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４</a:t>
            </a:r>
            <a:r>
              <a:rPr lang="en-US" altLang="ja-JP" sz="3200" b="1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S</a:t>
            </a:r>
            <a:r>
              <a:rPr lang="ja-JP" altLang="en-US" sz="3200">
                <a:latin typeface="HG丸ｺﾞｼｯｸM-PRO" pitchFamily="50" charset="-128"/>
                <a:ea typeface="HG丸ｺﾞｼｯｸM-PRO" pitchFamily="50" charset="-128"/>
              </a:rPr>
              <a:t>の徹底 </a:t>
            </a:r>
            <a:endParaRPr lang="en-US" altLang="ja-JP" sz="320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3200">
                <a:latin typeface="HG丸ｺﾞｼｯｸM-PRO" pitchFamily="50" charset="-128"/>
                <a:ea typeface="HG丸ｺﾞｼｯｸM-PRO" pitchFamily="50" charset="-128"/>
              </a:rPr>
              <a:t>　→ </a:t>
            </a:r>
            <a:r>
              <a:rPr lang="ja-JP" altLang="en-US" sz="320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生産・サービスの効率化、品質向上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92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  <p:bldP spid="83973" grpId="0"/>
      <p:bldP spid="83974" grpId="0"/>
      <p:bldP spid="839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0070C0"/>
                </a:solidFill>
                <a:latin typeface="ＭＳ Ｐゴシック" charset="-128"/>
              </a:rPr>
              <a:t>５</a:t>
            </a:r>
            <a:r>
              <a:rPr lang="en-US" altLang="ja-JP" dirty="0" smtClean="0">
                <a:solidFill>
                  <a:srgbClr val="0070C0"/>
                </a:solidFill>
                <a:latin typeface="ＭＳ Ｐゴシック" charset="-128"/>
              </a:rPr>
              <a:t>S</a:t>
            </a:r>
            <a:endParaRPr lang="ja-JP" altLang="en-US" dirty="0" smtClean="0">
              <a:solidFill>
                <a:srgbClr val="0070C0"/>
              </a:solidFill>
              <a:latin typeface="ＭＳ Ｐゴシック" charset="-128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971550" y="1628775"/>
            <a:ext cx="7993063" cy="5229225"/>
          </a:xfrm>
          <a:prstGeom prst="rect">
            <a:avLst/>
          </a:prstGeom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rgbClr val="FFFF00"/>
              </a:buClr>
              <a:defRPr/>
            </a:pPr>
            <a:r>
              <a:rPr lang="ja-JP" altLang="en-US" sz="5400" b="1" kern="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４</a:t>
            </a:r>
            <a:r>
              <a:rPr lang="en-US" altLang="ja-JP" sz="5400" b="1" kern="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S</a:t>
            </a:r>
            <a:r>
              <a:rPr lang="ja-JP" altLang="en-US" sz="3200" kern="0" dirty="0">
                <a:latin typeface="HG丸ｺﾞｼｯｸM-PRO" pitchFamily="50" charset="-128"/>
                <a:ea typeface="HG丸ｺﾞｼｯｸM-PRO" pitchFamily="50" charset="-128"/>
              </a:rPr>
              <a:t>に</a:t>
            </a:r>
            <a:endParaRPr lang="en-US" altLang="ja-JP" sz="32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609600" indent="-609600">
              <a:spcBef>
                <a:spcPct val="20000"/>
              </a:spcBef>
              <a:buClr>
                <a:srgbClr val="FFFF00"/>
              </a:buClr>
              <a:defRPr/>
            </a:pPr>
            <a:endParaRPr lang="en-US" altLang="ja-JP" sz="40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609600" indent="-609600">
              <a:spcBef>
                <a:spcPct val="20000"/>
              </a:spcBef>
              <a:buClr>
                <a:srgbClr val="FFFF00"/>
              </a:buClr>
              <a:defRPr/>
            </a:pPr>
            <a:r>
              <a:rPr lang="ja-JP" altLang="en-US" sz="5400" kern="0" dirty="0">
                <a:latin typeface="HG丸ｺﾞｼｯｸM-PRO" pitchFamily="50" charset="-128"/>
                <a:ea typeface="HG丸ｺﾞｼｯｸM-PRO" pitchFamily="50" charset="-128"/>
              </a:rPr>
              <a:t>⑤ しつけ</a:t>
            </a:r>
            <a:endParaRPr lang="en-US" altLang="ja-JP" sz="54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609600" indent="-609600">
              <a:spcBef>
                <a:spcPct val="20000"/>
              </a:spcBef>
              <a:buClr>
                <a:srgbClr val="FFFF00"/>
              </a:buClr>
              <a:defRPr/>
            </a:pPr>
            <a:r>
              <a:rPr lang="ja-JP" altLang="en-US" sz="5400" kern="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en-US" altLang="ja-JP" sz="54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609600" indent="-609600" algn="ctr">
              <a:spcBef>
                <a:spcPct val="20000"/>
              </a:spcBef>
              <a:buClr>
                <a:srgbClr val="FFFF00"/>
              </a:buClr>
              <a:defRPr/>
            </a:pPr>
            <a:r>
              <a:rPr lang="ja-JP" altLang="en-US" sz="5400" kern="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3200" kern="0" dirty="0">
                <a:latin typeface="HG丸ｺﾞｼｯｸM-PRO" pitchFamily="50" charset="-128"/>
                <a:ea typeface="HG丸ｺﾞｼｯｸM-PRO" pitchFamily="50" charset="-128"/>
              </a:rPr>
              <a:t>を加えて、</a:t>
            </a:r>
            <a:r>
              <a:rPr lang="ja-JP" altLang="en-US" sz="5400" b="1" kern="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５</a:t>
            </a:r>
            <a:r>
              <a:rPr lang="en-US" altLang="ja-JP" sz="5400" b="1" kern="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S</a:t>
            </a:r>
            <a:r>
              <a:rPr lang="ja-JP" altLang="en-US" sz="3200" kern="0" dirty="0">
                <a:latin typeface="HG丸ｺﾞｼｯｸM-PRO" pitchFamily="50" charset="-128"/>
                <a:ea typeface="HG丸ｺﾞｼｯｸM-PRO" pitchFamily="50" charset="-128"/>
              </a:rPr>
              <a:t>という</a:t>
            </a:r>
            <a:endParaRPr lang="en-US" altLang="ja-JP" sz="5400" kern="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6020" name="テキスト ボックス 21"/>
          <p:cNvSpPr txBox="1">
            <a:spLocks noChangeArrowheads="1"/>
          </p:cNvSpPr>
          <p:nvPr/>
        </p:nvSpPr>
        <p:spPr bwMode="auto">
          <a:xfrm>
            <a:off x="4211638" y="3462338"/>
            <a:ext cx="4968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ja-JP" sz="2400" dirty="0">
                <a:latin typeface="HG丸ｺﾞｼｯｸM-PRO" pitchFamily="50" charset="-128"/>
                <a:ea typeface="HG丸ｺﾞｼｯｸM-PRO" pitchFamily="50" charset="-128"/>
              </a:rPr>
              <a:t>決められたルール・手順を正しく守る習慣</a:t>
            </a:r>
            <a:r>
              <a:rPr lang="ja-JP" altLang="ja-JP" sz="2400" dirty="0" smtClean="0">
                <a:latin typeface="HG丸ｺﾞｼｯｸM-PRO" pitchFamily="50" charset="-128"/>
                <a:ea typeface="HG丸ｺﾞｼｯｸM-PRO" pitchFamily="50" charset="-128"/>
              </a:rPr>
              <a:t>を</a:t>
            </a:r>
            <a:r>
              <a:rPr lang="ja-JP" altLang="en-US" sz="2400" dirty="0" smtClean="0">
                <a:latin typeface="HG丸ｺﾞｼｯｸM-PRO" pitchFamily="50" charset="-128"/>
                <a:ea typeface="HG丸ｺﾞｼｯｸM-PRO" pitchFamily="50" charset="-128"/>
              </a:rPr>
              <a:t>身に付ける</a:t>
            </a:r>
            <a:endParaRPr lang="en-US" altLang="ja-JP" sz="2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971550" y="1628775"/>
            <a:ext cx="3095625" cy="5229225"/>
          </a:xfrm>
          <a:prstGeom prst="rect">
            <a:avLst/>
          </a:prstGeom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rgbClr val="0070C0"/>
              </a:buClr>
              <a:buFont typeface="Wingdings" pitchFamily="2" charset="2"/>
              <a:buAutoNum type="circleNumDbPlain"/>
              <a:defRPr/>
            </a:pPr>
            <a:r>
              <a:rPr lang="ja-JP" altLang="en-US" sz="5400" kern="0" dirty="0">
                <a:solidFill>
                  <a:srgbClr val="FFFFFF"/>
                </a:solidFill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5400" kern="0" dirty="0">
                <a:latin typeface="HG丸ｺﾞｼｯｸM-PRO" pitchFamily="50" charset="-128"/>
                <a:ea typeface="HG丸ｺﾞｼｯｸM-PRO" pitchFamily="50" charset="-128"/>
              </a:rPr>
              <a:t>整理</a:t>
            </a:r>
          </a:p>
          <a:p>
            <a:pPr marL="609600" indent="-609600">
              <a:spcBef>
                <a:spcPct val="20000"/>
              </a:spcBef>
              <a:buClr>
                <a:srgbClr val="0070C0"/>
              </a:buClr>
              <a:buFont typeface="Wingdings" pitchFamily="2" charset="2"/>
              <a:buAutoNum type="circleNumDbPlain"/>
              <a:defRPr/>
            </a:pPr>
            <a:r>
              <a:rPr lang="ja-JP" altLang="en-US" sz="5400" kern="0" dirty="0">
                <a:latin typeface="HG丸ｺﾞｼｯｸM-PRO" pitchFamily="50" charset="-128"/>
                <a:ea typeface="HG丸ｺﾞｼｯｸM-PRO" pitchFamily="50" charset="-128"/>
              </a:rPr>
              <a:t> 整頓</a:t>
            </a:r>
            <a:endParaRPr lang="en-US" altLang="ja-JP" sz="54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609600" indent="-609600">
              <a:spcBef>
                <a:spcPct val="20000"/>
              </a:spcBef>
              <a:buClr>
                <a:srgbClr val="0070C0"/>
              </a:buClr>
              <a:buFont typeface="Wingdings" pitchFamily="2" charset="2"/>
              <a:buAutoNum type="circleNumDbPlain"/>
              <a:defRPr/>
            </a:pPr>
            <a:r>
              <a:rPr lang="ja-JP" altLang="en-US" sz="5400" kern="0" dirty="0">
                <a:latin typeface="HG丸ｺﾞｼｯｸM-PRO" pitchFamily="50" charset="-128"/>
                <a:ea typeface="HG丸ｺﾞｼｯｸM-PRO" pitchFamily="50" charset="-128"/>
              </a:rPr>
              <a:t> 清掃</a:t>
            </a:r>
            <a:endParaRPr lang="en-US" altLang="ja-JP" sz="54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609600" indent="-609600">
              <a:spcBef>
                <a:spcPct val="20000"/>
              </a:spcBef>
              <a:buClr>
                <a:srgbClr val="0070C0"/>
              </a:buClr>
              <a:buFont typeface="Wingdings" pitchFamily="2" charset="2"/>
              <a:buAutoNum type="circleNumDbPlain"/>
              <a:defRPr/>
            </a:pPr>
            <a:r>
              <a:rPr lang="ja-JP" altLang="en-US" sz="5400" kern="0" dirty="0">
                <a:latin typeface="HG丸ｺﾞｼｯｸM-PRO" pitchFamily="50" charset="-128"/>
                <a:ea typeface="HG丸ｺﾞｼｯｸM-PRO" pitchFamily="50" charset="-128"/>
              </a:rPr>
              <a:t> 清潔</a:t>
            </a:r>
            <a:endParaRPr lang="en-US" altLang="ja-JP" sz="54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609600" indent="-609600">
              <a:spcBef>
                <a:spcPct val="20000"/>
              </a:spcBef>
              <a:buClr>
                <a:srgbClr val="0070C0"/>
              </a:buClr>
              <a:buFont typeface="Wingdings" pitchFamily="2" charset="2"/>
              <a:buAutoNum type="circleNumDbPlain"/>
              <a:defRPr/>
            </a:pPr>
            <a:r>
              <a:rPr lang="ja-JP" altLang="en-US" sz="5400" kern="0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4400" kern="0" dirty="0">
                <a:latin typeface="HG丸ｺﾞｼｯｸM-PRO" pitchFamily="50" charset="-128"/>
                <a:ea typeface="HG丸ｺﾞｼｯｸM-PRO" pitchFamily="50" charset="-128"/>
              </a:rPr>
              <a:t>しつけ</a:t>
            </a:r>
          </a:p>
        </p:txBody>
      </p:sp>
      <p:sp>
        <p:nvSpPr>
          <p:cNvPr id="183300" name="テキスト ボックス 13"/>
          <p:cNvSpPr txBox="1">
            <a:spLocks noChangeArrowheads="1"/>
          </p:cNvSpPr>
          <p:nvPr/>
        </p:nvSpPr>
        <p:spPr bwMode="auto">
          <a:xfrm>
            <a:off x="3673475" y="1908175"/>
            <a:ext cx="56515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ja-JP" sz="2400">
                <a:latin typeface="HG丸ｺﾞｼｯｸM-PRO" pitchFamily="50" charset="-128"/>
                <a:ea typeface="HG丸ｺﾞｼｯｸM-PRO" pitchFamily="50" charset="-128"/>
              </a:rPr>
              <a:t>いらないものを捨てる</a:t>
            </a:r>
            <a:endParaRPr lang="ja-JP" altLang="en-US" sz="24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83301" name="テキスト ボックス 14"/>
          <p:cNvSpPr txBox="1">
            <a:spLocks noChangeArrowheads="1"/>
          </p:cNvSpPr>
          <p:nvPr/>
        </p:nvSpPr>
        <p:spPr bwMode="auto">
          <a:xfrm>
            <a:off x="3673475" y="2741613"/>
            <a:ext cx="57229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ja-JP" sz="2400">
                <a:latin typeface="HG丸ｺﾞｼｯｸM-PRO" pitchFamily="50" charset="-128"/>
                <a:ea typeface="HG丸ｺﾞｼｯｸM-PRO" pitchFamily="50" charset="-128"/>
              </a:rPr>
              <a:t>決められた物を決められた場所に置き、いつでも取り出せる状態にしておく </a:t>
            </a:r>
            <a:endParaRPr lang="en-US" altLang="ja-JP" sz="24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83302" name="テキスト ボックス 15"/>
          <p:cNvSpPr txBox="1">
            <a:spLocks noChangeArrowheads="1"/>
          </p:cNvSpPr>
          <p:nvPr/>
        </p:nvSpPr>
        <p:spPr bwMode="auto">
          <a:xfrm>
            <a:off x="3673475" y="3860800"/>
            <a:ext cx="56515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ja-JP" sz="2400">
                <a:latin typeface="HG丸ｺﾞｼｯｸM-PRO" pitchFamily="50" charset="-128"/>
                <a:ea typeface="HG丸ｺﾞｼｯｸM-PRO" pitchFamily="50" charset="-128"/>
              </a:rPr>
              <a:t>常に掃除をして、清潔に保つ</a:t>
            </a:r>
            <a:endParaRPr lang="en-US" altLang="ja-JP" sz="24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83303" name="テキスト ボックス 16"/>
          <p:cNvSpPr txBox="1">
            <a:spLocks noChangeArrowheads="1"/>
          </p:cNvSpPr>
          <p:nvPr/>
        </p:nvSpPr>
        <p:spPr bwMode="auto">
          <a:xfrm>
            <a:off x="3673475" y="4859338"/>
            <a:ext cx="5651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ja-JP" sz="2400">
                <a:latin typeface="HG丸ｺﾞｼｯｸM-PRO" pitchFamily="50" charset="-128"/>
                <a:ea typeface="HG丸ｺﾞｼｯｸM-PRO" pitchFamily="50" charset="-128"/>
              </a:rPr>
              <a:t>上の整理・整頓・清掃を維持する</a:t>
            </a:r>
            <a:endParaRPr lang="en-US" altLang="ja-JP" sz="24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83304" name="テキスト ボックス 10"/>
          <p:cNvSpPr txBox="1">
            <a:spLocks noChangeArrowheads="1"/>
          </p:cNvSpPr>
          <p:nvPr/>
        </p:nvSpPr>
        <p:spPr bwMode="auto">
          <a:xfrm>
            <a:off x="3673475" y="5661025"/>
            <a:ext cx="56515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ja-JP" sz="2400" dirty="0">
                <a:latin typeface="HG丸ｺﾞｼｯｸM-PRO" pitchFamily="50" charset="-128"/>
                <a:ea typeface="HG丸ｺﾞｼｯｸM-PRO" pitchFamily="50" charset="-128"/>
              </a:rPr>
              <a:t>決められたルール・手順を正しく守る習慣</a:t>
            </a:r>
            <a:r>
              <a:rPr lang="ja-JP" altLang="ja-JP" sz="2400" dirty="0" smtClean="0">
                <a:latin typeface="HG丸ｺﾞｼｯｸM-PRO" pitchFamily="50" charset="-128"/>
                <a:ea typeface="HG丸ｺﾞｼｯｸM-PRO" pitchFamily="50" charset="-128"/>
              </a:rPr>
              <a:t>を</a:t>
            </a:r>
            <a:r>
              <a:rPr lang="ja-JP" altLang="en-US" sz="2400" dirty="0" smtClean="0">
                <a:latin typeface="HG丸ｺﾞｼｯｸM-PRO" pitchFamily="50" charset="-128"/>
                <a:ea typeface="HG丸ｺﾞｼｯｸM-PRO" pitchFamily="50" charset="-128"/>
              </a:rPr>
              <a:t>身に付け</a:t>
            </a:r>
            <a:r>
              <a:rPr lang="ja-JP" altLang="ja-JP" sz="2400" dirty="0" smtClean="0">
                <a:latin typeface="HG丸ｺﾞｼｯｸM-PRO" pitchFamily="50" charset="-128"/>
                <a:ea typeface="HG丸ｺﾞｼｯｸM-PRO" pitchFamily="50" charset="-128"/>
              </a:rPr>
              <a:t>  </a:t>
            </a:r>
            <a:endParaRPr lang="en-US" altLang="ja-JP" sz="2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ＭＳ Ｐゴシック" charset="-128"/>
                <a:ea typeface="+mj-ea"/>
                <a:cs typeface="+mj-cs"/>
              </a:rPr>
              <a:t>５</a:t>
            </a:r>
            <a:r>
              <a:rPr kumimoji="1" lang="en-US" altLang="ja-JP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ＭＳ Ｐゴシック" charset="-128"/>
                <a:ea typeface="+mj-ea"/>
                <a:cs typeface="+mj-cs"/>
              </a:rPr>
              <a:t>S</a:t>
            </a:r>
            <a:endParaRPr kumimoji="1" lang="ja-JP" altLang="en-US" sz="44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ＭＳ Ｐゴシック" charset="-128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0070C0"/>
                </a:solidFill>
                <a:latin typeface="ＭＳ Ｐゴシック" charset="-128"/>
              </a:rPr>
              <a:t>身近な４</a:t>
            </a:r>
            <a:r>
              <a:rPr lang="en-US" altLang="ja-JP" dirty="0" smtClean="0">
                <a:solidFill>
                  <a:srgbClr val="0070C0"/>
                </a:solidFill>
                <a:latin typeface="ＭＳ Ｐゴシック" charset="-128"/>
              </a:rPr>
              <a:t>S</a:t>
            </a:r>
            <a:r>
              <a:rPr lang="ja-JP" altLang="en-US" dirty="0" smtClean="0">
                <a:solidFill>
                  <a:srgbClr val="0070C0"/>
                </a:solidFill>
                <a:latin typeface="ＭＳ Ｐゴシック" charset="-128"/>
              </a:rPr>
              <a:t>・５</a:t>
            </a:r>
            <a:r>
              <a:rPr lang="en-US" altLang="ja-JP" dirty="0" smtClean="0">
                <a:solidFill>
                  <a:srgbClr val="0070C0"/>
                </a:solidFill>
                <a:latin typeface="ＭＳ Ｐゴシック" charset="-128"/>
              </a:rPr>
              <a:t>S</a:t>
            </a:r>
            <a:r>
              <a:rPr lang="ja-JP" altLang="en-US" dirty="0" smtClean="0">
                <a:solidFill>
                  <a:srgbClr val="0070C0"/>
                </a:solidFill>
                <a:latin typeface="ＭＳ Ｐゴシック" charset="-128"/>
              </a:rPr>
              <a:t>の例</a:t>
            </a:r>
          </a:p>
        </p:txBody>
      </p:sp>
      <p:sp>
        <p:nvSpPr>
          <p:cNvPr id="185347" name="コンテンツ プレースホルダ 2"/>
          <p:cNvSpPr>
            <a:spLocks noGrp="1"/>
          </p:cNvSpPr>
          <p:nvPr>
            <p:ph sz="quarter" idx="4294967295"/>
          </p:nvPr>
        </p:nvSpPr>
        <p:spPr>
          <a:xfrm>
            <a:off x="1066800" y="1676400"/>
            <a:ext cx="7825680" cy="4992688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実習室の管理</a:t>
            </a:r>
            <a:endParaRPr lang="en-US" altLang="ja-JP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444500" lvl="1" indent="12700">
              <a:buNone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使用後には清掃をし、器具を元の位置に　　整理・整頓をして保管する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ごみの分別</a:t>
            </a:r>
            <a:endParaRPr lang="en-US" altLang="ja-JP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444500" lvl="1" indent="12700">
              <a:buNone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ごみは、指定された分別法に従う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掲示物の活用</a:t>
            </a:r>
            <a:endParaRPr lang="en-US" altLang="ja-JP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444500" lvl="1" indent="12700">
              <a:buNone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教室内に整理・整頓や掃除の励行等の　　　掲示をすることで全員の意識を高める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tory desig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FACTORY_TP01069018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4703</TotalTime>
  <Words>588</Words>
  <Application>Microsoft Office PowerPoint</Application>
  <PresentationFormat>画面に合わせる (4:3)</PresentationFormat>
  <Paragraphs>64</Paragraphs>
  <Slides>5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Factory design template</vt:lpstr>
      <vt:lpstr>工業高校におけるキャリア教育</vt:lpstr>
      <vt:lpstr>４S</vt:lpstr>
      <vt:lpstr>５S</vt:lpstr>
      <vt:lpstr>スライド 4</vt:lpstr>
      <vt:lpstr>身近な４S・５Sの例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工業高校におけるキャリア教育</dc:title>
  <cp:lastModifiedBy>愛知県教育委員会</cp:lastModifiedBy>
  <cp:revision>58</cp:revision>
  <dcterms:modified xsi:type="dcterms:W3CDTF">2013-03-07T01:00:39Z</dcterms:modified>
</cp:coreProperties>
</file>