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78" r:id="rId2"/>
    <p:sldId id="280" r:id="rId3"/>
    <p:sldId id="282" r:id="rId4"/>
    <p:sldId id="283" r:id="rId5"/>
    <p:sldId id="371" r:id="rId6"/>
    <p:sldId id="284" r:id="rId7"/>
    <p:sldId id="285" r:id="rId8"/>
    <p:sldId id="286" r:id="rId9"/>
    <p:sldId id="372" r:id="rId10"/>
    <p:sldId id="288" r:id="rId11"/>
    <p:sldId id="289" r:id="rId12"/>
    <p:sldId id="373" r:id="rId13"/>
    <p:sldId id="290" r:id="rId14"/>
    <p:sldId id="291" r:id="rId15"/>
    <p:sldId id="292" r:id="rId16"/>
    <p:sldId id="293" r:id="rId17"/>
    <p:sldId id="294" r:id="rId18"/>
    <p:sldId id="295" r:id="rId19"/>
    <p:sldId id="297" r:id="rId20"/>
    <p:sldId id="300" r:id="rId21"/>
    <p:sldId id="301" r:id="rId22"/>
    <p:sldId id="361" r:id="rId23"/>
    <p:sldId id="360"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5667" autoAdjust="0"/>
  </p:normalViewPr>
  <p:slideViewPr>
    <p:cSldViewPr>
      <p:cViewPr>
        <p:scale>
          <a:sx n="75" d="100"/>
          <a:sy n="75" d="100"/>
        </p:scale>
        <p:origin x="-10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164780672"/>
        <c:axId val="165012608"/>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165105024"/>
        <c:axId val="165102720"/>
      </c:lineChart>
      <c:catAx>
        <c:axId val="164780672"/>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012608"/>
        <c:crosses val="autoZero"/>
        <c:auto val="1"/>
        <c:lblAlgn val="ctr"/>
        <c:lblOffset val="100"/>
      </c:catAx>
      <c:valAx>
        <c:axId val="165012608"/>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4780672"/>
        <c:crosses val="autoZero"/>
        <c:crossBetween val="between"/>
      </c:valAx>
      <c:valAx>
        <c:axId val="165102720"/>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105024"/>
        <c:crosses val="max"/>
        <c:crossBetween val="midCat"/>
      </c:valAx>
      <c:catAx>
        <c:axId val="165105024"/>
        <c:scaling>
          <c:orientation val="minMax"/>
        </c:scaling>
        <c:axPos val="t"/>
        <c:majorTickMark val="none"/>
        <c:tickLblPos val="none"/>
        <c:crossAx val="165102720"/>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166848768"/>
        <c:axId val="180537216"/>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183353728"/>
        <c:axId val="183331072"/>
      </c:lineChart>
      <c:catAx>
        <c:axId val="166848768"/>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80537216"/>
        <c:crosses val="autoZero"/>
        <c:auto val="1"/>
        <c:lblAlgn val="ctr"/>
        <c:lblOffset val="100"/>
      </c:catAx>
      <c:valAx>
        <c:axId val="180537216"/>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6848768"/>
        <c:crosses val="autoZero"/>
        <c:crossBetween val="between"/>
      </c:valAx>
      <c:valAx>
        <c:axId val="183331072"/>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83353728"/>
        <c:crosses val="max"/>
        <c:crossBetween val="midCat"/>
      </c:valAx>
      <c:catAx>
        <c:axId val="183353728"/>
        <c:scaling>
          <c:orientation val="minMax"/>
        </c:scaling>
        <c:axPos val="t"/>
        <c:majorTickMark val="none"/>
        <c:tickLblPos val="none"/>
        <c:crossAx val="183331072"/>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239291776"/>
        <c:axId val="239770624"/>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265436544"/>
        <c:axId val="265433088"/>
      </c:lineChart>
      <c:catAx>
        <c:axId val="239291776"/>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39770624"/>
        <c:crosses val="autoZero"/>
        <c:auto val="1"/>
        <c:lblAlgn val="ctr"/>
        <c:lblOffset val="100"/>
      </c:catAx>
      <c:valAx>
        <c:axId val="239770624"/>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39291776"/>
        <c:crosses val="autoZero"/>
        <c:crossBetween val="between"/>
      </c:valAx>
      <c:valAx>
        <c:axId val="265433088"/>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65436544"/>
        <c:crosses val="max"/>
        <c:crossBetween val="midCat"/>
      </c:valAx>
      <c:catAx>
        <c:axId val="265436544"/>
        <c:scaling>
          <c:orientation val="minMax"/>
        </c:scaling>
        <c:axPos val="t"/>
        <c:majorTickMark val="none"/>
        <c:tickLblPos val="none"/>
        <c:crossAx val="265433088"/>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lineChart>
        <c:grouping val="standard"/>
        <c:ser>
          <c:idx val="0"/>
          <c:order val="0"/>
          <c:tx>
            <c:strRef>
              <c:f>Sheet1!$B$1</c:f>
              <c:strCache>
                <c:ptCount val="1"/>
                <c:pt idx="0">
                  <c:v>pH</c:v>
                </c:pt>
              </c:strCache>
            </c:strRef>
          </c:tx>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Sheet1!$B$2:$B$32</c:f>
              <c:numCache>
                <c:formatCode>General</c:formatCode>
                <c:ptCount val="31"/>
                <c:pt idx="0">
                  <c:v>6.8</c:v>
                </c:pt>
                <c:pt idx="1">
                  <c:v>6.2</c:v>
                </c:pt>
                <c:pt idx="2">
                  <c:v>6.3</c:v>
                </c:pt>
                <c:pt idx="3">
                  <c:v>7</c:v>
                </c:pt>
                <c:pt idx="4">
                  <c:v>7.2</c:v>
                </c:pt>
                <c:pt idx="5">
                  <c:v>7</c:v>
                </c:pt>
                <c:pt idx="6">
                  <c:v>6.4</c:v>
                </c:pt>
                <c:pt idx="7">
                  <c:v>5.3</c:v>
                </c:pt>
                <c:pt idx="8">
                  <c:v>6</c:v>
                </c:pt>
                <c:pt idx="9">
                  <c:v>5.2</c:v>
                </c:pt>
                <c:pt idx="10">
                  <c:v>4.8</c:v>
                </c:pt>
                <c:pt idx="11">
                  <c:v>5.5</c:v>
                </c:pt>
                <c:pt idx="12">
                  <c:v>6</c:v>
                </c:pt>
                <c:pt idx="13">
                  <c:v>5.8</c:v>
                </c:pt>
                <c:pt idx="14">
                  <c:v>6.5</c:v>
                </c:pt>
                <c:pt idx="15">
                  <c:v>6.8</c:v>
                </c:pt>
                <c:pt idx="16">
                  <c:v>6.5</c:v>
                </c:pt>
                <c:pt idx="17">
                  <c:v>6.8</c:v>
                </c:pt>
                <c:pt idx="18">
                  <c:v>7</c:v>
                </c:pt>
                <c:pt idx="19">
                  <c:v>7.2</c:v>
                </c:pt>
                <c:pt idx="20">
                  <c:v>6.4</c:v>
                </c:pt>
                <c:pt idx="21">
                  <c:v>7.1</c:v>
                </c:pt>
                <c:pt idx="22">
                  <c:v>7.3</c:v>
                </c:pt>
                <c:pt idx="23">
                  <c:v>7.5</c:v>
                </c:pt>
                <c:pt idx="24">
                  <c:v>6.4</c:v>
                </c:pt>
                <c:pt idx="25">
                  <c:v>6.8</c:v>
                </c:pt>
                <c:pt idx="26">
                  <c:v>6.2</c:v>
                </c:pt>
                <c:pt idx="27">
                  <c:v>7.8</c:v>
                </c:pt>
                <c:pt idx="28">
                  <c:v>7.4</c:v>
                </c:pt>
                <c:pt idx="29">
                  <c:v>6.5</c:v>
                </c:pt>
                <c:pt idx="30">
                  <c:v>7.3</c:v>
                </c:pt>
              </c:numCache>
            </c:numRef>
          </c:val>
        </c:ser>
        <c:ser>
          <c:idx val="1"/>
          <c:order val="1"/>
          <c:tx>
            <c:strRef>
              <c:f>Sheet1!$C$1</c:f>
              <c:strCache>
                <c:ptCount val="1"/>
                <c:pt idx="0">
                  <c:v>下方管理限界</c:v>
                </c:pt>
              </c:strCache>
            </c:strRef>
          </c:tx>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Sheet1!$C$2:$C$32</c:f>
              <c:numCache>
                <c:formatCode>General</c:formatCode>
                <c:ptCount val="31"/>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numCache>
            </c:numRef>
          </c:val>
        </c:ser>
        <c:ser>
          <c:idx val="2"/>
          <c:order val="2"/>
          <c:tx>
            <c:strRef>
              <c:f>Sheet1!$D$1</c:f>
              <c:strCache>
                <c:ptCount val="1"/>
                <c:pt idx="0">
                  <c:v>上方管理限界</c:v>
                </c:pt>
              </c:strCache>
            </c:strRef>
          </c:tx>
          <c:spPr>
            <a:ln>
              <a:solidFill>
                <a:srgbClr val="FF0000"/>
              </a:solidFill>
            </a:ln>
          </c:spPr>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Sheet1!$D$2:$D$32</c:f>
              <c:numCache>
                <c:formatCode>General</c:formatCode>
                <c:ptCount val="31"/>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pt idx="25">
                  <c:v>8</c:v>
                </c:pt>
                <c:pt idx="26">
                  <c:v>8</c:v>
                </c:pt>
                <c:pt idx="27">
                  <c:v>8</c:v>
                </c:pt>
                <c:pt idx="28">
                  <c:v>8</c:v>
                </c:pt>
                <c:pt idx="29">
                  <c:v>8</c:v>
                </c:pt>
                <c:pt idx="30">
                  <c:v>8</c:v>
                </c:pt>
              </c:numCache>
            </c:numRef>
          </c:val>
        </c:ser>
        <c:ser>
          <c:idx val="3"/>
          <c:order val="3"/>
          <c:tx>
            <c:strRef>
              <c:f>Sheet1!$E$1</c:f>
              <c:strCache>
                <c:ptCount val="1"/>
                <c:pt idx="0">
                  <c:v>平均値</c:v>
                </c:pt>
              </c:strCache>
            </c:strRef>
          </c:tx>
          <c:spPr>
            <a:ln>
              <a:solidFill>
                <a:srgbClr val="008000"/>
              </a:solidFill>
            </a:ln>
          </c:spPr>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Sheet1!$E$2:$E$32</c:f>
              <c:numCache>
                <c:formatCode>General</c:formatCode>
                <c:ptCount val="31"/>
                <c:pt idx="0">
                  <c:v>6.55</c:v>
                </c:pt>
                <c:pt idx="1">
                  <c:v>6.55</c:v>
                </c:pt>
                <c:pt idx="2">
                  <c:v>6.55</c:v>
                </c:pt>
                <c:pt idx="3">
                  <c:v>6.55</c:v>
                </c:pt>
                <c:pt idx="4">
                  <c:v>6.55</c:v>
                </c:pt>
                <c:pt idx="5">
                  <c:v>6.55</c:v>
                </c:pt>
                <c:pt idx="6">
                  <c:v>6.55</c:v>
                </c:pt>
                <c:pt idx="7">
                  <c:v>6.55</c:v>
                </c:pt>
                <c:pt idx="8">
                  <c:v>6.55</c:v>
                </c:pt>
                <c:pt idx="9">
                  <c:v>6.55</c:v>
                </c:pt>
                <c:pt idx="10">
                  <c:v>6.55</c:v>
                </c:pt>
                <c:pt idx="11">
                  <c:v>6.55</c:v>
                </c:pt>
                <c:pt idx="12">
                  <c:v>6.55</c:v>
                </c:pt>
                <c:pt idx="13">
                  <c:v>6.55</c:v>
                </c:pt>
                <c:pt idx="14">
                  <c:v>6.55</c:v>
                </c:pt>
                <c:pt idx="15">
                  <c:v>6.55</c:v>
                </c:pt>
                <c:pt idx="16">
                  <c:v>6.55</c:v>
                </c:pt>
                <c:pt idx="17">
                  <c:v>6.55</c:v>
                </c:pt>
                <c:pt idx="18">
                  <c:v>6.55</c:v>
                </c:pt>
                <c:pt idx="19">
                  <c:v>6.55</c:v>
                </c:pt>
                <c:pt idx="20">
                  <c:v>6.55</c:v>
                </c:pt>
                <c:pt idx="21">
                  <c:v>6.55</c:v>
                </c:pt>
                <c:pt idx="22">
                  <c:v>6.55</c:v>
                </c:pt>
                <c:pt idx="23">
                  <c:v>6.55</c:v>
                </c:pt>
                <c:pt idx="24">
                  <c:v>6.55</c:v>
                </c:pt>
                <c:pt idx="25">
                  <c:v>6.55</c:v>
                </c:pt>
                <c:pt idx="26">
                  <c:v>6.55</c:v>
                </c:pt>
                <c:pt idx="27">
                  <c:v>6.55</c:v>
                </c:pt>
                <c:pt idx="28">
                  <c:v>6.55</c:v>
                </c:pt>
                <c:pt idx="29">
                  <c:v>6.55</c:v>
                </c:pt>
                <c:pt idx="30">
                  <c:v>6.55</c:v>
                </c:pt>
              </c:numCache>
            </c:numRef>
          </c:val>
        </c:ser>
        <c:marker val="1"/>
        <c:axId val="289712384"/>
        <c:axId val="289723136"/>
      </c:lineChart>
      <c:dateAx>
        <c:axId val="289712384"/>
        <c:scaling>
          <c:orientation val="minMax"/>
        </c:scaling>
        <c:axPos val="b"/>
        <c:title>
          <c:tx>
            <c:rich>
              <a:bodyPr/>
              <a:lstStyle/>
              <a:p>
                <a:pPr>
                  <a:defRPr sz="1400" b="0"/>
                </a:pPr>
                <a:r>
                  <a:rPr lang="ja-JP" altLang="en-US" sz="1400" b="0" dirty="0" smtClean="0"/>
                  <a:t>日付</a:t>
                </a:r>
                <a:endParaRPr lang="ja-JP" altLang="en-US" sz="1400" b="0" dirty="0"/>
              </a:p>
            </c:rich>
          </c:tx>
          <c:layout/>
        </c:title>
        <c:numFmt formatCode="d;@" sourceLinked="0"/>
        <c:majorTickMark val="none"/>
        <c:tickLblPos val="nextTo"/>
        <c:txPr>
          <a:bodyPr/>
          <a:lstStyle/>
          <a:p>
            <a:pPr>
              <a:defRPr sz="1200"/>
            </a:pPr>
            <a:endParaRPr lang="ja-JP"/>
          </a:p>
        </c:txPr>
        <c:crossAx val="289723136"/>
        <c:crosses val="autoZero"/>
        <c:auto val="1"/>
        <c:lblOffset val="100"/>
      </c:dateAx>
      <c:valAx>
        <c:axId val="289723136"/>
        <c:scaling>
          <c:orientation val="minMax"/>
          <c:max val="8.5"/>
          <c:min val="4.5"/>
        </c:scaling>
        <c:axPos val="l"/>
        <c:majorGridlines/>
        <c:title>
          <c:tx>
            <c:rich>
              <a:bodyPr/>
              <a:lstStyle/>
              <a:p>
                <a:pPr>
                  <a:defRPr sz="1400" b="0"/>
                </a:pPr>
                <a:r>
                  <a:rPr lang="en-US" altLang="ja-JP" sz="1400" b="0" dirty="0" smtClean="0"/>
                  <a:t>pH</a:t>
                </a:r>
                <a:endParaRPr lang="ja-JP" altLang="en-US" sz="1400" b="0" dirty="0"/>
              </a:p>
            </c:rich>
          </c:tx>
          <c:layout/>
        </c:title>
        <c:numFmt formatCode="General" sourceLinked="1"/>
        <c:tickLblPos val="nextTo"/>
        <c:txPr>
          <a:bodyPr/>
          <a:lstStyle/>
          <a:p>
            <a:pPr>
              <a:defRPr sz="1400"/>
            </a:pPr>
            <a:endParaRPr lang="ja-JP"/>
          </a:p>
        </c:txPr>
        <c:crossAx val="289712384"/>
        <c:crosses val="autoZero"/>
        <c:crossBetween val="between"/>
      </c:valAx>
    </c:plotArea>
    <c:plotVisOnly val="1"/>
  </c:chart>
  <c:txPr>
    <a:bodyPr/>
    <a:lstStyle/>
    <a:p>
      <a:pPr>
        <a:defRPr sz="1800"/>
      </a:pPr>
      <a:endParaRPr lang="ja-JP"/>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 Id="rId4" Type="http://schemas.openxmlformats.org/officeDocument/2006/relationships/image" Target="../media/image13.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p:cNvSpPr>
            <a:spLocks noGrp="1" noChangeArrowheads="1"/>
          </p:cNvSpPr>
          <p:nvPr>
            <p:ph type="sldNum" sz="quarter" idx="5"/>
          </p:nvPr>
        </p:nvSpPr>
        <p:spPr>
          <a:noFill/>
          <a:ln>
            <a:miter lim="800000"/>
            <a:headEnd/>
            <a:tailEnd/>
          </a:ln>
        </p:spPr>
        <p:txBody>
          <a:bodyPr/>
          <a:lstStyle/>
          <a:p>
            <a:pPr defTabSz="957263"/>
            <a:fld id="{90D56413-8C4D-4BF3-B131-ADED82378D1D}" type="slidenum">
              <a:rPr lang="en-US" altLang="ja-JP" smtClean="0">
                <a:ea typeface="ＭＳ Ｐゴシック" charset="-128"/>
              </a:rPr>
              <a:pPr defTabSz="957263"/>
              <a:t>1</a:t>
            </a:fld>
            <a:endParaRPr lang="en-US" altLang="ja-JP" smtClean="0">
              <a:ea typeface="ＭＳ Ｐゴシック" charset="-128"/>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ln/>
        </p:spPr>
      </p:sp>
      <p:sp>
        <p:nvSpPr>
          <p:cNvPr id="102403" name="ノート プレースホルダ 2"/>
          <p:cNvSpPr>
            <a:spLocks noGrp="1"/>
          </p:cNvSpPr>
          <p:nvPr>
            <p:ph type="body" idx="1"/>
          </p:nvPr>
        </p:nvSpPr>
        <p:spPr>
          <a:noFill/>
        </p:spPr>
        <p:txBody>
          <a:bodyPr/>
          <a:lstStyle/>
          <a:p>
            <a:pPr eaLnBrk="1" hangingPunct="1"/>
            <a:r>
              <a:rPr lang="ja-JP" altLang="en-US" smtClean="0"/>
              <a:t>例として、目標を「はんだ不良を無くすこと」として考えてみる。</a:t>
            </a:r>
          </a:p>
          <a:p>
            <a:pPr eaLnBrk="1" hangingPunct="1"/>
            <a:r>
              <a:rPr lang="ja-JP" altLang="en-US" smtClean="0"/>
              <a:t>　工業製品を製造する場合、</a:t>
            </a:r>
          </a:p>
          <a:p>
            <a:pPr eaLnBrk="1" hangingPunct="1"/>
            <a:r>
              <a:rPr lang="ja-JP" altLang="en-US" smtClean="0"/>
              <a:t>　「人」や「材料」、「機械」や「操作」等が達成するための課題としてポイントとなることを説明する。</a:t>
            </a:r>
            <a:endParaRPr lang="en-US" altLang="ja-JP" smtClean="0"/>
          </a:p>
          <a:p>
            <a:pPr eaLnBrk="1" hangingPunct="1"/>
            <a:r>
              <a:rPr lang="ja-JP" altLang="en-US" smtClean="0"/>
              <a:t>大まかな原因項目を決めたら、次の手順で原因を追跡する。</a:t>
            </a:r>
          </a:p>
          <a:p>
            <a:pPr eaLnBrk="1" hangingPunct="1"/>
            <a:r>
              <a:rPr lang="ja-JP" altLang="en-US" smtClean="0"/>
              <a:t>　１、それらの、問題点をまず考えてみる。（理解不足、はんだ、機械不良など）</a:t>
            </a:r>
            <a:endParaRPr lang="en-US" altLang="ja-JP" smtClean="0"/>
          </a:p>
          <a:p>
            <a:pPr eaLnBrk="1" hangingPunct="1"/>
            <a:r>
              <a:rPr lang="ja-JP" altLang="en-US" smtClean="0"/>
              <a:t>　２、その後、それらの問題がおこった理由を考えてみる。（予習、掃除不足など）</a:t>
            </a:r>
            <a:endParaRPr lang="en-US" altLang="ja-JP" smtClean="0"/>
          </a:p>
          <a:p>
            <a:pPr eaLnBrk="1" hangingPunct="1"/>
            <a:r>
              <a:rPr lang="ja-JP" altLang="en-US" smtClean="0"/>
              <a:t>　３、考えられる原因をなくすための方法を考え行動に移す。（分かりやすいマニュアルを作るなど）</a:t>
            </a:r>
            <a:endParaRPr lang="en-US" altLang="ja-JP" smtClean="0"/>
          </a:p>
          <a:p>
            <a:pPr eaLnBrk="1" hangingPunct="1"/>
            <a:endParaRPr lang="en-US" altLang="ja-JP" smtClean="0"/>
          </a:p>
          <a:p>
            <a:pPr eaLnBrk="1" hangingPunct="1"/>
            <a:r>
              <a:rPr lang="ja-JP" altLang="en-US" smtClean="0"/>
              <a:t>課題を与え、個人またはグループで特性要因図を作成させ、発表させてもよい。</a:t>
            </a:r>
          </a:p>
        </p:txBody>
      </p:sp>
      <p:sp>
        <p:nvSpPr>
          <p:cNvPr id="102404" name="スライド番号プレースホルダ 3"/>
          <p:cNvSpPr>
            <a:spLocks noGrp="1"/>
          </p:cNvSpPr>
          <p:nvPr>
            <p:ph type="sldNum" sz="quarter" idx="5"/>
          </p:nvPr>
        </p:nvSpPr>
        <p:spPr>
          <a:noFill/>
          <a:ln>
            <a:miter lim="800000"/>
            <a:headEnd/>
            <a:tailEnd/>
          </a:ln>
        </p:spPr>
        <p:txBody>
          <a:bodyPr/>
          <a:lstStyle/>
          <a:p>
            <a:fld id="{B1329080-67CA-43CF-AB97-276FEF880669}" type="slidenum">
              <a:rPr lang="en-US" altLang="ja-JP"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ln/>
        </p:spPr>
      </p:sp>
      <p:sp>
        <p:nvSpPr>
          <p:cNvPr id="103427" name="ノート プレースホルダ 2"/>
          <p:cNvSpPr>
            <a:spLocks noGrp="1"/>
          </p:cNvSpPr>
          <p:nvPr>
            <p:ph type="body" idx="1"/>
          </p:nvPr>
        </p:nvSpPr>
        <p:spPr>
          <a:noFill/>
        </p:spPr>
        <p:txBody>
          <a:bodyPr/>
          <a:lstStyle/>
          <a:p>
            <a:pPr eaLnBrk="1" hangingPunct="1"/>
            <a:r>
              <a:rPr lang="ja-JP" altLang="en-US" smtClean="0"/>
              <a:t>ヒストグラムとは、</a:t>
            </a:r>
            <a:endParaRPr lang="en-US" altLang="ja-JP" smtClean="0"/>
          </a:p>
          <a:p>
            <a:pPr eaLnBrk="1" hangingPunct="1"/>
            <a:r>
              <a:rPr lang="ja-JP" altLang="en-US" smtClean="0"/>
              <a:t>　縦軸に個数、横軸にデータの区分を書いたグラフ</a:t>
            </a:r>
            <a:endParaRPr lang="en-US" altLang="ja-JP" smtClean="0"/>
          </a:p>
          <a:p>
            <a:pPr eaLnBrk="1" hangingPunct="1"/>
            <a:r>
              <a:rPr lang="ja-JP" altLang="en-US" smtClean="0"/>
              <a:t>　データ分布の分布状況を確認することができるグラフ</a:t>
            </a:r>
            <a:endParaRPr lang="en-US" altLang="ja-JP" smtClean="0"/>
          </a:p>
          <a:p>
            <a:pPr eaLnBrk="1" hangingPunct="1"/>
            <a:r>
              <a:rPr lang="ja-JP" altLang="en-US" smtClean="0"/>
              <a:t>であることを説明する。</a:t>
            </a:r>
            <a:endParaRPr lang="en-US" altLang="ja-JP" smtClean="0"/>
          </a:p>
        </p:txBody>
      </p:sp>
      <p:sp>
        <p:nvSpPr>
          <p:cNvPr id="103428" name="スライド番号プレースホルダ 3"/>
          <p:cNvSpPr>
            <a:spLocks noGrp="1"/>
          </p:cNvSpPr>
          <p:nvPr>
            <p:ph type="sldNum" sz="quarter" idx="5"/>
          </p:nvPr>
        </p:nvSpPr>
        <p:spPr>
          <a:noFill/>
          <a:ln>
            <a:miter lim="800000"/>
            <a:headEnd/>
            <a:tailEnd/>
          </a:ln>
        </p:spPr>
        <p:txBody>
          <a:bodyPr/>
          <a:lstStyle/>
          <a:p>
            <a:fld id="{7F635FA5-9F08-4F1E-B8CB-898CBCE494D1}" type="slidenum">
              <a:rPr lang="en-US" altLang="ja-JP" smtClean="0">
                <a:ea typeface="ＭＳ Ｐゴシック" charset="-128"/>
              </a:rPr>
              <a:pPr/>
              <a:t>11</a:t>
            </a:fld>
            <a:endParaRPr lang="en-US" altLang="ja-JP"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スライド イメージ プレースホルダ 1"/>
          <p:cNvSpPr>
            <a:spLocks noGrp="1" noRot="1" noChangeAspect="1" noTextEdit="1"/>
          </p:cNvSpPr>
          <p:nvPr>
            <p:ph type="sldImg"/>
          </p:nvPr>
        </p:nvSpPr>
        <p:spPr>
          <a:ln/>
        </p:spPr>
      </p:sp>
      <p:sp>
        <p:nvSpPr>
          <p:cNvPr id="200707" name="ノート プレースホルダ 2"/>
          <p:cNvSpPr>
            <a:spLocks noGrp="1"/>
          </p:cNvSpPr>
          <p:nvPr>
            <p:ph type="body" idx="1"/>
          </p:nvPr>
        </p:nvSpPr>
        <p:spPr>
          <a:noFill/>
        </p:spPr>
        <p:txBody>
          <a:bodyPr/>
          <a:lstStyle/>
          <a:p>
            <a:pPr eaLnBrk="1" hangingPunct="1"/>
            <a:r>
              <a:rPr lang="ja-JP" altLang="en-US" dirty="0" smtClean="0"/>
              <a:t>ヒストグラムの形から、データの分布状態が視覚的に確認できるので、</a:t>
            </a:r>
          </a:p>
          <a:p>
            <a:pPr eaLnBrk="1" hangingPunct="1"/>
            <a:r>
              <a:rPr lang="ja-JP" altLang="en-US" dirty="0" smtClean="0"/>
              <a:t>データのばらつきや中心、全体の形などが知りたいときに用いることを説明する。</a:t>
            </a:r>
          </a:p>
          <a:p>
            <a:pPr eaLnBrk="1" hangingPunct="1"/>
            <a:endParaRPr lang="ja-JP" altLang="en-US" dirty="0" smtClean="0"/>
          </a:p>
          <a:p>
            <a:pPr eaLnBrk="1" hangingPunct="1"/>
            <a:r>
              <a:rPr lang="ja-JP" altLang="en-US" dirty="0" smtClean="0"/>
              <a:t>左上：バランスのとれた状態</a:t>
            </a:r>
          </a:p>
          <a:p>
            <a:pPr eaLnBrk="1" hangingPunct="1"/>
            <a:r>
              <a:rPr lang="ja-JP" altLang="en-US" dirty="0" smtClean="0"/>
              <a:t>右上：左側に偏った状態</a:t>
            </a:r>
          </a:p>
          <a:p>
            <a:pPr eaLnBrk="1" hangingPunct="1"/>
            <a:r>
              <a:rPr lang="ja-JP" altLang="en-US" dirty="0" smtClean="0"/>
              <a:t>左下：極大が２ヶ所ある状態</a:t>
            </a:r>
          </a:p>
          <a:p>
            <a:pPr eaLnBrk="1" hangingPunct="1"/>
            <a:r>
              <a:rPr lang="ja-JP" altLang="en-US" dirty="0" smtClean="0"/>
              <a:t>右下：ばらついている状態</a:t>
            </a:r>
          </a:p>
        </p:txBody>
      </p:sp>
      <p:sp>
        <p:nvSpPr>
          <p:cNvPr id="20070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4A6277E-D550-4B73-9F1C-1C8BA8E351E8}" type="slidenum">
              <a:rPr lang="en-US" altLang="ja-JP" sz="1200"/>
              <a:pPr algn="r"/>
              <a:t>12</a:t>
            </a:fld>
            <a:endParaRPr lang="en-US" altLang="ja-JP"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ln/>
        </p:spPr>
      </p:sp>
      <p:sp>
        <p:nvSpPr>
          <p:cNvPr id="104451" name="ノート プレースホルダ 2"/>
          <p:cNvSpPr>
            <a:spLocks noGrp="1"/>
          </p:cNvSpPr>
          <p:nvPr>
            <p:ph type="body" idx="1"/>
          </p:nvPr>
        </p:nvSpPr>
        <p:spPr>
          <a:noFill/>
        </p:spPr>
        <p:txBody>
          <a:bodyPr/>
          <a:lstStyle/>
          <a:p>
            <a:pPr eaLnBrk="1" hangingPunct="1"/>
            <a:r>
              <a:rPr lang="ja-JP" altLang="en-US" smtClean="0"/>
              <a:t>また、中心値や規格限界を記すことで、品質の状態を判断することもできることを説明する。</a:t>
            </a:r>
          </a:p>
          <a:p>
            <a:pPr eaLnBrk="1" hangingPunct="1"/>
            <a:endParaRPr lang="ja-JP" altLang="en-US" smtClean="0"/>
          </a:p>
        </p:txBody>
      </p:sp>
      <p:sp>
        <p:nvSpPr>
          <p:cNvPr id="104452" name="スライド番号プレースホルダ 3"/>
          <p:cNvSpPr>
            <a:spLocks noGrp="1"/>
          </p:cNvSpPr>
          <p:nvPr>
            <p:ph type="sldNum" sz="quarter" idx="5"/>
          </p:nvPr>
        </p:nvSpPr>
        <p:spPr>
          <a:noFill/>
          <a:ln>
            <a:miter lim="800000"/>
            <a:headEnd/>
            <a:tailEnd/>
          </a:ln>
        </p:spPr>
        <p:txBody>
          <a:bodyPr/>
          <a:lstStyle/>
          <a:p>
            <a:fld id="{74C818B9-0233-4505-97E4-A8F8C926AB7A}" type="slidenum">
              <a:rPr lang="en-US" altLang="ja-JP" smtClean="0">
                <a:ea typeface="ＭＳ Ｐゴシック" charset="-128"/>
              </a:rPr>
              <a:pPr/>
              <a:t>13</a:t>
            </a:fld>
            <a:endParaRPr lang="en-US" altLang="ja-JP"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ln/>
        </p:spPr>
      </p:sp>
      <p:sp>
        <p:nvSpPr>
          <p:cNvPr id="105475" name="ノート プレースホルダ 2"/>
          <p:cNvSpPr>
            <a:spLocks noGrp="1"/>
          </p:cNvSpPr>
          <p:nvPr>
            <p:ph type="body" idx="1"/>
          </p:nvPr>
        </p:nvSpPr>
        <p:spPr>
          <a:noFill/>
        </p:spPr>
        <p:txBody>
          <a:bodyPr/>
          <a:lstStyle/>
          <a:p>
            <a:pPr eaLnBrk="1" hangingPunct="1"/>
            <a:r>
              <a:rPr lang="ja-JP" altLang="en-US" smtClean="0"/>
              <a:t>チェックシートとは、</a:t>
            </a:r>
            <a:endParaRPr lang="en-US" altLang="ja-JP" smtClean="0"/>
          </a:p>
          <a:p>
            <a:pPr eaLnBrk="1" hangingPunct="1"/>
            <a:r>
              <a:rPr lang="ja-JP" altLang="en-US" smtClean="0"/>
              <a:t>　データを簡単に整理し、点検・確認が漏れることなく記入できるようにした用紙であることを説明する。</a:t>
            </a:r>
          </a:p>
        </p:txBody>
      </p:sp>
      <p:sp>
        <p:nvSpPr>
          <p:cNvPr id="105476" name="スライド番号プレースホルダ 3"/>
          <p:cNvSpPr>
            <a:spLocks noGrp="1"/>
          </p:cNvSpPr>
          <p:nvPr>
            <p:ph type="sldNum" sz="quarter" idx="5"/>
          </p:nvPr>
        </p:nvSpPr>
        <p:spPr>
          <a:noFill/>
          <a:ln>
            <a:miter lim="800000"/>
            <a:headEnd/>
            <a:tailEnd/>
          </a:ln>
        </p:spPr>
        <p:txBody>
          <a:bodyPr/>
          <a:lstStyle/>
          <a:p>
            <a:fld id="{70CB5449-8F13-4F14-828D-8D2A6B84849F}" type="slidenum">
              <a:rPr lang="en-US" altLang="ja-JP" smtClean="0">
                <a:ea typeface="ＭＳ Ｐゴシック" charset="-128"/>
              </a:rPr>
              <a:pPr/>
              <a:t>14</a:t>
            </a:fld>
            <a:endParaRPr lang="en-US" altLang="ja-JP"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ln/>
        </p:spPr>
      </p:sp>
      <p:sp>
        <p:nvSpPr>
          <p:cNvPr id="106499" name="ノート プレースホルダ 2"/>
          <p:cNvSpPr>
            <a:spLocks noGrp="1"/>
          </p:cNvSpPr>
          <p:nvPr>
            <p:ph type="body" idx="1"/>
          </p:nvPr>
        </p:nvSpPr>
        <p:spPr>
          <a:noFill/>
        </p:spPr>
        <p:txBody>
          <a:bodyPr/>
          <a:lstStyle/>
          <a:p>
            <a:pPr eaLnBrk="1" hangingPunct="1"/>
            <a:r>
              <a:rPr lang="ja-JP" altLang="en-US" smtClean="0"/>
              <a:t>様式やフォーマット</a:t>
            </a:r>
            <a:endParaRPr lang="en-US" altLang="ja-JP" smtClean="0"/>
          </a:p>
          <a:p>
            <a:pPr eaLnBrk="1" hangingPunct="1"/>
            <a:r>
              <a:rPr lang="ja-JP" altLang="en-US" smtClean="0"/>
              <a:t>であることを説明する。</a:t>
            </a:r>
            <a:endParaRPr lang="en-US" altLang="ja-JP" smtClean="0"/>
          </a:p>
          <a:p>
            <a:pPr eaLnBrk="1" hangingPunct="1"/>
            <a:r>
              <a:rPr lang="ja-JP" altLang="en-US" smtClean="0"/>
              <a:t>チェックする内容や目標等によって改良して用いる。</a:t>
            </a:r>
            <a:endParaRPr lang="en-US" altLang="ja-JP" smtClean="0"/>
          </a:p>
          <a:p>
            <a:pPr eaLnBrk="1" hangingPunct="1"/>
            <a:endParaRPr lang="ja-JP" altLang="en-US" smtClean="0"/>
          </a:p>
        </p:txBody>
      </p:sp>
      <p:sp>
        <p:nvSpPr>
          <p:cNvPr id="106500" name="スライド番号プレースホルダ 3"/>
          <p:cNvSpPr>
            <a:spLocks noGrp="1"/>
          </p:cNvSpPr>
          <p:nvPr>
            <p:ph type="sldNum" sz="quarter" idx="5"/>
          </p:nvPr>
        </p:nvSpPr>
        <p:spPr>
          <a:noFill/>
          <a:ln>
            <a:miter lim="800000"/>
            <a:headEnd/>
            <a:tailEnd/>
          </a:ln>
        </p:spPr>
        <p:txBody>
          <a:bodyPr/>
          <a:lstStyle/>
          <a:p>
            <a:fld id="{F7DFDE2D-39C8-43E8-ACE0-9DB0DCCC12F7}" type="slidenum">
              <a:rPr lang="en-US" altLang="ja-JP" smtClean="0">
                <a:ea typeface="ＭＳ Ｐゴシック" charset="-128"/>
              </a:rPr>
              <a:pPr/>
              <a:t>15</a:t>
            </a:fld>
            <a:endParaRPr lang="en-US" altLang="ja-JP"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ln/>
        </p:spPr>
      </p:sp>
      <p:sp>
        <p:nvSpPr>
          <p:cNvPr id="107523" name="ノート プレースホルダ 2"/>
          <p:cNvSpPr>
            <a:spLocks noGrp="1"/>
          </p:cNvSpPr>
          <p:nvPr>
            <p:ph type="body" idx="1"/>
          </p:nvPr>
        </p:nvSpPr>
        <p:spPr>
          <a:noFill/>
        </p:spPr>
        <p:txBody>
          <a:bodyPr/>
          <a:lstStyle/>
          <a:p>
            <a:pPr eaLnBrk="1" hangingPunct="1"/>
            <a:r>
              <a:rPr lang="ja-JP" altLang="en-US" smtClean="0"/>
              <a:t>散布図とは、</a:t>
            </a:r>
            <a:endParaRPr lang="en-US" altLang="ja-JP" smtClean="0"/>
          </a:p>
          <a:p>
            <a:pPr eaLnBrk="1" hangingPunct="1"/>
            <a:r>
              <a:rPr lang="ja-JP" altLang="en-US" smtClean="0"/>
              <a:t>　結果である品質特性と原因と考えられる特性との関係のデータを打点（プロット）したもの</a:t>
            </a:r>
            <a:endParaRPr lang="en-US" altLang="ja-JP" smtClean="0"/>
          </a:p>
          <a:p>
            <a:pPr eaLnBrk="1" hangingPunct="1"/>
            <a:r>
              <a:rPr lang="ja-JP" altLang="en-US" smtClean="0"/>
              <a:t>であることを説明する。</a:t>
            </a:r>
            <a:endParaRPr lang="en-US" altLang="ja-JP" smtClean="0"/>
          </a:p>
          <a:p>
            <a:pPr eaLnBrk="1" hangingPunct="1"/>
            <a:endParaRPr lang="en-US" altLang="ja-JP" smtClean="0"/>
          </a:p>
          <a:p>
            <a:pPr eaLnBrk="1" hangingPunct="1"/>
            <a:endParaRPr lang="ja-JP" altLang="en-US" smtClean="0"/>
          </a:p>
        </p:txBody>
      </p:sp>
      <p:sp>
        <p:nvSpPr>
          <p:cNvPr id="107524" name="スライド番号プレースホルダ 3"/>
          <p:cNvSpPr>
            <a:spLocks noGrp="1"/>
          </p:cNvSpPr>
          <p:nvPr>
            <p:ph type="sldNum" sz="quarter" idx="5"/>
          </p:nvPr>
        </p:nvSpPr>
        <p:spPr>
          <a:noFill/>
          <a:ln>
            <a:miter lim="800000"/>
            <a:headEnd/>
            <a:tailEnd/>
          </a:ln>
        </p:spPr>
        <p:txBody>
          <a:bodyPr/>
          <a:lstStyle/>
          <a:p>
            <a:fld id="{E0A080F2-6F3A-4CB2-9760-88F14FF80CDA}" type="slidenum">
              <a:rPr lang="en-US" altLang="ja-JP" smtClean="0">
                <a:ea typeface="ＭＳ Ｐゴシック" charset="-128"/>
              </a:rPr>
              <a:pPr/>
              <a:t>16</a:t>
            </a:fld>
            <a:endParaRPr lang="en-US" altLang="ja-JP"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ln/>
        </p:spPr>
      </p:sp>
      <p:sp>
        <p:nvSpPr>
          <p:cNvPr id="108547" name="ノート プレースホルダ 2"/>
          <p:cNvSpPr>
            <a:spLocks noGrp="1"/>
          </p:cNvSpPr>
          <p:nvPr>
            <p:ph type="body" idx="1"/>
          </p:nvPr>
        </p:nvSpPr>
        <p:spPr>
          <a:noFill/>
        </p:spPr>
        <p:txBody>
          <a:bodyPr/>
          <a:lstStyle/>
          <a:p>
            <a:pPr eaLnBrk="1" hangingPunct="1"/>
            <a:r>
              <a:rPr lang="ja-JP" altLang="en-US" smtClean="0"/>
              <a:t>品質をばらつかせる原因を数量的に特定したいときに用いる。</a:t>
            </a:r>
          </a:p>
          <a:p>
            <a:pPr eaLnBrk="1" hangingPunct="1"/>
            <a:endParaRPr lang="ja-JP" altLang="en-US" smtClean="0"/>
          </a:p>
          <a:p>
            <a:pPr eaLnBrk="1" hangingPunct="1"/>
            <a:r>
              <a:rPr lang="ja-JP" altLang="en-US" smtClean="0"/>
              <a:t>スライドは「溶液の混合比と収量」の散布図である。</a:t>
            </a:r>
          </a:p>
          <a:p>
            <a:pPr eaLnBrk="1" hangingPunct="1"/>
            <a:r>
              <a:rPr lang="ja-JP" altLang="en-US" smtClean="0"/>
              <a:t>　この散布図から、混合比が大きくなるほど、収量が増加する傾向と、</a:t>
            </a:r>
          </a:p>
          <a:p>
            <a:pPr eaLnBrk="1" hangingPunct="1"/>
            <a:r>
              <a:rPr lang="ja-JP" altLang="en-US" smtClean="0"/>
              <a:t>　混合比が、</a:t>
            </a:r>
            <a:r>
              <a:rPr lang="en-US" altLang="ja-JP" smtClean="0"/>
              <a:t>1</a:t>
            </a:r>
            <a:r>
              <a:rPr lang="ja-JP" altLang="en-US" smtClean="0"/>
              <a:t>～</a:t>
            </a:r>
            <a:r>
              <a:rPr lang="en-US" altLang="ja-JP" smtClean="0"/>
              <a:t>1.5%</a:t>
            </a:r>
            <a:r>
              <a:rPr lang="ja-JP" altLang="en-US" smtClean="0"/>
              <a:t>付近に集中していることが分かる。</a:t>
            </a:r>
          </a:p>
        </p:txBody>
      </p:sp>
      <p:sp>
        <p:nvSpPr>
          <p:cNvPr id="108548" name="スライド番号プレースホルダ 3"/>
          <p:cNvSpPr>
            <a:spLocks noGrp="1"/>
          </p:cNvSpPr>
          <p:nvPr>
            <p:ph type="sldNum" sz="quarter" idx="5"/>
          </p:nvPr>
        </p:nvSpPr>
        <p:spPr>
          <a:noFill/>
          <a:ln>
            <a:miter lim="800000"/>
            <a:headEnd/>
            <a:tailEnd/>
          </a:ln>
        </p:spPr>
        <p:txBody>
          <a:bodyPr/>
          <a:lstStyle/>
          <a:p>
            <a:fld id="{AFF1F9E4-BC82-41D1-90C6-F2711E6A3017}" type="slidenum">
              <a:rPr lang="en-US" altLang="ja-JP" smtClean="0">
                <a:ea typeface="ＭＳ Ｐゴシック" charset="-128"/>
              </a:rPr>
              <a:pPr/>
              <a:t>17</a:t>
            </a:fld>
            <a:endParaRPr lang="en-US" altLang="ja-JP"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ln/>
        </p:spPr>
      </p:sp>
      <p:sp>
        <p:nvSpPr>
          <p:cNvPr id="109571" name="ノート プレースホルダ 2"/>
          <p:cNvSpPr>
            <a:spLocks noGrp="1"/>
          </p:cNvSpPr>
          <p:nvPr>
            <p:ph type="body" idx="1"/>
          </p:nvPr>
        </p:nvSpPr>
        <p:spPr>
          <a:noFill/>
        </p:spPr>
        <p:txBody>
          <a:bodyPr/>
          <a:lstStyle/>
          <a:p>
            <a:pPr eaLnBrk="1" hangingPunct="1"/>
            <a:r>
              <a:rPr lang="ja-JP" altLang="en-US" smtClean="0"/>
              <a:t>グラフとは、</a:t>
            </a:r>
            <a:endParaRPr lang="en-US" altLang="ja-JP" smtClean="0"/>
          </a:p>
          <a:p>
            <a:pPr eaLnBrk="1" hangingPunct="1"/>
            <a:r>
              <a:rPr lang="ja-JP" altLang="en-US" smtClean="0"/>
              <a:t>　データの時系列的な変化を確認したいときや、データの大きさを比較するときなどに、</a:t>
            </a:r>
          </a:p>
          <a:p>
            <a:pPr eaLnBrk="1" hangingPunct="1"/>
            <a:r>
              <a:rPr lang="ja-JP" altLang="en-US" smtClean="0"/>
              <a:t>　わかりやすい図形で表し、状態を把握するために使用することを説明する。</a:t>
            </a:r>
            <a:endParaRPr lang="en-US" altLang="ja-JP" smtClean="0"/>
          </a:p>
          <a:p>
            <a:pPr eaLnBrk="1" hangingPunct="1"/>
            <a:endParaRPr lang="en-US" altLang="ja-JP" smtClean="0"/>
          </a:p>
          <a:p>
            <a:pPr eaLnBrk="1" hangingPunct="1"/>
            <a:r>
              <a:rPr lang="ja-JP" altLang="en-US" smtClean="0"/>
              <a:t>グラフには多くの種類があり、</a:t>
            </a:r>
          </a:p>
          <a:p>
            <a:pPr eaLnBrk="1" hangingPunct="1"/>
            <a:r>
              <a:rPr lang="ja-JP" altLang="en-US" smtClean="0"/>
              <a:t>　代用的な例として、円グラフ、折れ線グラフ、棒グラフ、帯グラフを紹介する。</a:t>
            </a:r>
          </a:p>
        </p:txBody>
      </p:sp>
      <p:sp>
        <p:nvSpPr>
          <p:cNvPr id="109572" name="スライド番号プレースホルダ 3"/>
          <p:cNvSpPr>
            <a:spLocks noGrp="1"/>
          </p:cNvSpPr>
          <p:nvPr>
            <p:ph type="sldNum" sz="quarter" idx="5"/>
          </p:nvPr>
        </p:nvSpPr>
        <p:spPr>
          <a:noFill/>
          <a:ln>
            <a:miter lim="800000"/>
            <a:headEnd/>
            <a:tailEnd/>
          </a:ln>
        </p:spPr>
        <p:txBody>
          <a:bodyPr/>
          <a:lstStyle/>
          <a:p>
            <a:fld id="{709CD91C-8B6F-488F-81EB-A1E7578B4319}" type="slidenum">
              <a:rPr lang="en-US" altLang="ja-JP" smtClean="0">
                <a:ea typeface="ＭＳ Ｐゴシック" charset="-128"/>
              </a:rPr>
              <a:pPr/>
              <a:t>18</a:t>
            </a:fld>
            <a:endParaRPr lang="en-US" altLang="ja-JP"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スライド イメージ プレースホルダ 1"/>
          <p:cNvSpPr>
            <a:spLocks noGrp="1" noRot="1" noChangeAspect="1" noTextEdit="1"/>
          </p:cNvSpPr>
          <p:nvPr>
            <p:ph type="sldImg"/>
          </p:nvPr>
        </p:nvSpPr>
        <p:spPr>
          <a:ln/>
        </p:spPr>
      </p:sp>
      <p:sp>
        <p:nvSpPr>
          <p:cNvPr id="110595" name="ノート プレースホルダ 2"/>
          <p:cNvSpPr>
            <a:spLocks noGrp="1"/>
          </p:cNvSpPr>
          <p:nvPr>
            <p:ph type="body" idx="1"/>
          </p:nvPr>
        </p:nvSpPr>
        <p:spPr>
          <a:noFill/>
        </p:spPr>
        <p:txBody>
          <a:bodyPr/>
          <a:lstStyle/>
          <a:p>
            <a:pPr eaLnBrk="1" hangingPunct="1"/>
            <a:r>
              <a:rPr lang="ja-JP" altLang="en-US" dirty="0" smtClean="0"/>
              <a:t>管理図とは、</a:t>
            </a:r>
            <a:endParaRPr lang="en-US" altLang="ja-JP" dirty="0" smtClean="0"/>
          </a:p>
          <a:p>
            <a:pPr eaLnBrk="1" hangingPunct="1"/>
            <a:r>
              <a:rPr lang="ja-JP" altLang="en-US" dirty="0" smtClean="0"/>
              <a:t>　時間ごとの状態をグラフにプロットし、異常値の有無を把握するものであることを説明する。</a:t>
            </a:r>
            <a:endParaRPr lang="en-US" altLang="ja-JP" dirty="0" smtClean="0"/>
          </a:p>
          <a:p>
            <a:pPr eaLnBrk="1" hangingPunct="1"/>
            <a:endParaRPr lang="en-US" altLang="ja-JP" dirty="0" smtClean="0"/>
          </a:p>
          <a:p>
            <a:pPr eaLnBrk="1" hangingPunct="1"/>
            <a:r>
              <a:rPr lang="ja-JP" altLang="en-US" dirty="0" smtClean="0"/>
              <a:t>スライドは、工場排水を排水処理施設で処理した処理水の</a:t>
            </a:r>
            <a:r>
              <a:rPr lang="ja-JP" altLang="en-US" dirty="0" err="1" smtClean="0"/>
              <a:t>ｐ</a:t>
            </a:r>
            <a:r>
              <a:rPr lang="en-US" altLang="ja-JP" dirty="0" smtClean="0"/>
              <a:t>H</a:t>
            </a:r>
            <a:r>
              <a:rPr lang="ja-JP" altLang="en-US" dirty="0" smtClean="0"/>
              <a:t>測定値である。</a:t>
            </a:r>
            <a:endParaRPr lang="en-US" altLang="ja-JP" dirty="0" smtClean="0"/>
          </a:p>
          <a:p>
            <a:pPr eaLnBrk="1" hangingPunct="1"/>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管理限界線を超えたり、中心線の片側に連続したデータがあったり、連続して上昇、下降したりする場合、</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異常な状態であることを説明する。</a:t>
            </a:r>
          </a:p>
          <a:p>
            <a:pPr eaLnBrk="1" hangingPunct="1"/>
            <a:endParaRPr lang="ja-JP" altLang="en-US" dirty="0" smtClean="0"/>
          </a:p>
        </p:txBody>
      </p:sp>
      <p:sp>
        <p:nvSpPr>
          <p:cNvPr id="110596" name="スライド番号プレースホルダ 3"/>
          <p:cNvSpPr>
            <a:spLocks noGrp="1"/>
          </p:cNvSpPr>
          <p:nvPr>
            <p:ph type="sldNum" sz="quarter" idx="5"/>
          </p:nvPr>
        </p:nvSpPr>
        <p:spPr>
          <a:noFill/>
          <a:ln>
            <a:miter lim="800000"/>
            <a:headEnd/>
            <a:tailEnd/>
          </a:ln>
        </p:spPr>
        <p:txBody>
          <a:bodyPr/>
          <a:lstStyle/>
          <a:p>
            <a:fld id="{76BF2F0B-C5F2-4A72-96D7-A6FCBF03A779}" type="slidenum">
              <a:rPr lang="en-US" altLang="ja-JP" smtClean="0">
                <a:ea typeface="ＭＳ Ｐゴシック" charset="-128"/>
              </a:rPr>
              <a:pPr/>
              <a:t>19</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スライド イメージ プレースホルダ 1"/>
          <p:cNvSpPr>
            <a:spLocks noGrp="1" noRot="1" noChangeAspect="1" noTextEdit="1"/>
          </p:cNvSpPr>
          <p:nvPr>
            <p:ph type="sldImg"/>
          </p:nvPr>
        </p:nvSpPr>
        <p:spPr>
          <a:ln/>
        </p:spPr>
      </p:sp>
      <p:sp>
        <p:nvSpPr>
          <p:cNvPr id="95235" name="ノート プレースホルダ 2"/>
          <p:cNvSpPr>
            <a:spLocks noGrp="1"/>
          </p:cNvSpPr>
          <p:nvPr>
            <p:ph type="body" idx="1"/>
          </p:nvPr>
        </p:nvSpPr>
        <p:spPr>
          <a:noFill/>
        </p:spPr>
        <p:txBody>
          <a:bodyPr/>
          <a:lstStyle/>
          <a:p>
            <a:pPr eaLnBrk="1" hangingPunct="1"/>
            <a:r>
              <a:rPr lang="en-US" altLang="ja-JP" smtClean="0"/>
              <a:t>QC</a:t>
            </a:r>
            <a:r>
              <a:rPr lang="ja-JP" altLang="en-US" smtClean="0"/>
              <a:t>七つ道具には、</a:t>
            </a:r>
            <a:endParaRPr lang="en-US" altLang="ja-JP" smtClean="0"/>
          </a:p>
          <a:p>
            <a:pPr eaLnBrk="1" hangingPunct="1"/>
            <a:r>
              <a:rPr lang="ja-JP" altLang="en-US" smtClean="0"/>
              <a:t>「パレート図」、「特性要因図」、「ヒストグラム」、「チェックシート」、「散布図」、「グラフ」、「管理図」があり、</a:t>
            </a:r>
            <a:endParaRPr lang="en-US" altLang="ja-JP" smtClean="0"/>
          </a:p>
          <a:p>
            <a:pPr eaLnBrk="1" hangingPunct="1"/>
            <a:r>
              <a:rPr lang="ja-JP" altLang="en-US" smtClean="0"/>
              <a:t>「グラフ」と「管理図」は合わせて一つの道具として扱うことがあることを説明する。</a:t>
            </a:r>
          </a:p>
        </p:txBody>
      </p:sp>
      <p:sp>
        <p:nvSpPr>
          <p:cNvPr id="95236" name="スライド番号プレースホルダ 3"/>
          <p:cNvSpPr>
            <a:spLocks noGrp="1"/>
          </p:cNvSpPr>
          <p:nvPr>
            <p:ph type="sldNum" sz="quarter" idx="5"/>
          </p:nvPr>
        </p:nvSpPr>
        <p:spPr>
          <a:noFill/>
          <a:ln>
            <a:miter lim="800000"/>
            <a:headEnd/>
            <a:tailEnd/>
          </a:ln>
        </p:spPr>
        <p:txBody>
          <a:bodyPr/>
          <a:lstStyle/>
          <a:p>
            <a:fld id="{E6638455-78F6-4136-AD57-8BB7F2EF805A}" type="slidenum">
              <a:rPr lang="en-US" altLang="ja-JP" smtClean="0">
                <a:ea typeface="ＭＳ Ｐゴシック" charset="-128"/>
              </a:rPr>
              <a:pPr/>
              <a:t>2</a:t>
            </a:fld>
            <a:endParaRPr lang="en-US" altLang="ja-JP"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ln/>
        </p:spPr>
      </p:sp>
      <p:sp>
        <p:nvSpPr>
          <p:cNvPr id="112643" name="ノート プレースホルダ 2"/>
          <p:cNvSpPr>
            <a:spLocks noGrp="1"/>
          </p:cNvSpPr>
          <p:nvPr>
            <p:ph type="body" idx="1"/>
          </p:nvPr>
        </p:nvSpPr>
        <p:spPr>
          <a:noFill/>
        </p:spPr>
        <p:txBody>
          <a:bodyPr/>
          <a:lstStyle/>
          <a:p>
            <a:pPr eaLnBrk="1" hangingPunct="1"/>
            <a:r>
              <a:rPr lang="ja-JP" altLang="en-US" smtClean="0"/>
              <a:t>層別とは、</a:t>
            </a:r>
            <a:endParaRPr lang="en-US" altLang="ja-JP" smtClean="0"/>
          </a:p>
          <a:p>
            <a:pPr eaLnBrk="1" hangingPunct="1"/>
            <a:r>
              <a:rPr lang="ja-JP" altLang="en-US" smtClean="0"/>
              <a:t>　データを共通点を持つ層に分割することで、データの特徴をはっきりさせるためのもの</a:t>
            </a:r>
            <a:endParaRPr lang="en-US" altLang="ja-JP" smtClean="0"/>
          </a:p>
          <a:p>
            <a:pPr eaLnBrk="1" hangingPunct="1"/>
            <a:r>
              <a:rPr lang="ja-JP" altLang="en-US" smtClean="0"/>
              <a:t>であることを説明する。</a:t>
            </a:r>
            <a:endParaRPr lang="en-US" altLang="ja-JP" smtClean="0"/>
          </a:p>
        </p:txBody>
      </p:sp>
      <p:sp>
        <p:nvSpPr>
          <p:cNvPr id="112644" name="スライド番号プレースホルダ 3"/>
          <p:cNvSpPr>
            <a:spLocks noGrp="1"/>
          </p:cNvSpPr>
          <p:nvPr>
            <p:ph type="sldNum" sz="quarter" idx="5"/>
          </p:nvPr>
        </p:nvSpPr>
        <p:spPr>
          <a:noFill/>
          <a:ln>
            <a:miter lim="800000"/>
            <a:headEnd/>
            <a:tailEnd/>
          </a:ln>
        </p:spPr>
        <p:txBody>
          <a:bodyPr/>
          <a:lstStyle/>
          <a:p>
            <a:fld id="{F6230886-134C-41EA-BA5A-93A93EC9BBE9}" type="slidenum">
              <a:rPr lang="en-US" altLang="ja-JP" smtClean="0">
                <a:ea typeface="ＭＳ Ｐゴシック" charset="-128"/>
              </a:rPr>
              <a:pPr/>
              <a:t>20</a:t>
            </a:fld>
            <a:endParaRPr lang="en-US" altLang="ja-JP"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ln/>
        </p:spPr>
      </p:sp>
      <p:sp>
        <p:nvSpPr>
          <p:cNvPr id="113667" name="ノート プレースホルダ 2"/>
          <p:cNvSpPr>
            <a:spLocks noGrp="1"/>
          </p:cNvSpPr>
          <p:nvPr>
            <p:ph type="body" idx="1"/>
          </p:nvPr>
        </p:nvSpPr>
        <p:spPr>
          <a:noFill/>
        </p:spPr>
        <p:txBody>
          <a:bodyPr/>
          <a:lstStyle/>
          <a:p>
            <a:pPr eaLnBrk="1" hangingPunct="1"/>
            <a:r>
              <a:rPr lang="ja-JP" altLang="en-US" smtClean="0"/>
              <a:t>品質管理（</a:t>
            </a:r>
            <a:r>
              <a:rPr lang="en-US" altLang="ja-JP" smtClean="0"/>
              <a:t>QC</a:t>
            </a:r>
            <a:r>
              <a:rPr lang="ja-JP" altLang="en-US" smtClean="0"/>
              <a:t>）は、主に製造・検査部門で実施されてきたが、</a:t>
            </a:r>
          </a:p>
          <a:p>
            <a:pPr eaLnBrk="1" hangingPunct="1"/>
            <a:r>
              <a:rPr lang="ja-JP" altLang="en-US" smtClean="0"/>
              <a:t>企業全体での改善活動を目的として、総合的（全社的）品質管理（</a:t>
            </a:r>
            <a:r>
              <a:rPr lang="en-US" altLang="ja-JP" smtClean="0"/>
              <a:t>TQC</a:t>
            </a:r>
            <a:r>
              <a:rPr lang="ja-JP" altLang="en-US" smtClean="0"/>
              <a:t>）が行われるようになった。</a:t>
            </a:r>
          </a:p>
          <a:p>
            <a:pPr eaLnBrk="1" hangingPunct="1"/>
            <a:endParaRPr lang="ja-JP" altLang="en-US" smtClean="0"/>
          </a:p>
          <a:p>
            <a:pPr eaLnBrk="1" hangingPunct="1"/>
            <a:r>
              <a:rPr lang="ja-JP" altLang="en-US" smtClean="0"/>
              <a:t>そのため、企画・設計・計画等の部門では、</a:t>
            </a:r>
          </a:p>
          <a:p>
            <a:pPr eaLnBrk="1" hangingPunct="1"/>
            <a:r>
              <a:rPr lang="ja-JP" altLang="en-US" smtClean="0"/>
              <a:t>製造・検査部門で行っている数値データを取り扱う「</a:t>
            </a:r>
            <a:r>
              <a:rPr lang="en-US" altLang="ja-JP" smtClean="0"/>
              <a:t>QC</a:t>
            </a:r>
            <a:r>
              <a:rPr lang="ja-JP" altLang="en-US" smtClean="0"/>
              <a:t>七つ道具」だけではなく、</a:t>
            </a:r>
          </a:p>
          <a:p>
            <a:pPr eaLnBrk="1" hangingPunct="1"/>
            <a:r>
              <a:rPr lang="ja-JP" altLang="en-US" smtClean="0"/>
              <a:t>言語データを取り扱う、「新</a:t>
            </a:r>
            <a:r>
              <a:rPr lang="en-US" altLang="ja-JP" smtClean="0"/>
              <a:t>QC</a:t>
            </a:r>
            <a:r>
              <a:rPr lang="ja-JP" altLang="en-US" smtClean="0"/>
              <a:t>七つ道具」が考えられたことを説明する。</a:t>
            </a:r>
          </a:p>
        </p:txBody>
      </p:sp>
      <p:sp>
        <p:nvSpPr>
          <p:cNvPr id="113668" name="スライド番号プレースホルダ 3"/>
          <p:cNvSpPr>
            <a:spLocks noGrp="1"/>
          </p:cNvSpPr>
          <p:nvPr>
            <p:ph type="sldNum" sz="quarter" idx="5"/>
          </p:nvPr>
        </p:nvSpPr>
        <p:spPr>
          <a:noFill/>
          <a:ln>
            <a:miter lim="800000"/>
            <a:headEnd/>
            <a:tailEnd/>
          </a:ln>
        </p:spPr>
        <p:txBody>
          <a:bodyPr/>
          <a:lstStyle/>
          <a:p>
            <a:fld id="{26A7EFCA-4648-4ABF-839A-D585BB5C5B81}" type="slidenum">
              <a:rPr lang="en-US" altLang="ja-JP" smtClean="0">
                <a:ea typeface="ＭＳ Ｐゴシック" charset="-128"/>
              </a:rPr>
              <a:pPr/>
              <a:t>21</a:t>
            </a:fld>
            <a:endParaRPr lang="en-US" altLang="ja-JP"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ln/>
        </p:spPr>
      </p:sp>
      <p:sp>
        <p:nvSpPr>
          <p:cNvPr id="176131" name="ノート プレースホルダ 2"/>
          <p:cNvSpPr>
            <a:spLocks noGrp="1"/>
          </p:cNvSpPr>
          <p:nvPr>
            <p:ph type="body" idx="1"/>
          </p:nvPr>
        </p:nvSpPr>
        <p:spPr>
          <a:noFill/>
        </p:spPr>
        <p:txBody>
          <a:bodyPr/>
          <a:lstStyle/>
          <a:p>
            <a:pPr eaLnBrk="1" hangingPunct="1"/>
            <a:r>
              <a:rPr lang="ja-JP" altLang="en-US" smtClean="0"/>
              <a:t>新</a:t>
            </a:r>
            <a:r>
              <a:rPr lang="en-US" altLang="ja-JP" smtClean="0"/>
              <a:t>QC</a:t>
            </a:r>
            <a:r>
              <a:rPr lang="ja-JP" altLang="en-US" smtClean="0"/>
              <a:t>７つ道具には、</a:t>
            </a:r>
          </a:p>
          <a:p>
            <a:pPr eaLnBrk="1" hangingPunct="1"/>
            <a:r>
              <a:rPr lang="ja-JP" altLang="en-US" smtClean="0"/>
              <a:t>「</a:t>
            </a:r>
            <a:r>
              <a:rPr lang="ja-JP" altLang="en-US" sz="1600" smtClean="0">
                <a:latin typeface="HG丸ｺﾞｼｯｸM-PRO" pitchFamily="50" charset="-128"/>
                <a:ea typeface="HG丸ｺﾞｼｯｸM-PRO" pitchFamily="50" charset="-128"/>
              </a:rPr>
              <a:t>連関図法」「親和図法」「系統図法」「マトリックス図法」「マトリックスデータ解析法」</a:t>
            </a:r>
          </a:p>
          <a:p>
            <a:pPr eaLnBrk="1" hangingPunct="1"/>
            <a:r>
              <a:rPr lang="ja-JP" altLang="en-US" sz="1600" smtClean="0">
                <a:latin typeface="HG丸ｺﾞｼｯｸM-PRO" pitchFamily="50" charset="-128"/>
                <a:ea typeface="HG丸ｺﾞｼｯｸM-PRO" pitchFamily="50" charset="-128"/>
              </a:rPr>
              <a:t>「</a:t>
            </a:r>
            <a:r>
              <a:rPr lang="en-US" altLang="ja-JP" sz="1600" smtClean="0">
                <a:latin typeface="HG丸ｺﾞｼｯｸM-PRO" pitchFamily="50" charset="-128"/>
                <a:ea typeface="HG丸ｺﾞｼｯｸM-PRO" pitchFamily="50" charset="-128"/>
              </a:rPr>
              <a:t>PDPC</a:t>
            </a:r>
            <a:r>
              <a:rPr lang="ja-JP" altLang="en-US" sz="1600" smtClean="0">
                <a:latin typeface="HG丸ｺﾞｼｯｸM-PRO" pitchFamily="50" charset="-128"/>
                <a:ea typeface="HG丸ｺﾞｼｯｸM-PRO" pitchFamily="50" charset="-128"/>
              </a:rPr>
              <a:t>法（過程決定計画図）」「アローダイアグラム図」の</a:t>
            </a:r>
            <a:r>
              <a:rPr lang="ja-JP" altLang="en-US" smtClean="0"/>
              <a:t>七つがあることを説明する。</a:t>
            </a:r>
          </a:p>
        </p:txBody>
      </p:sp>
      <p:sp>
        <p:nvSpPr>
          <p:cNvPr id="17613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A7E45CB-EA71-4733-A278-FB2D1650DA79}" type="slidenum">
              <a:rPr lang="en-US" altLang="ja-JP" sz="1200"/>
              <a:pPr algn="r"/>
              <a:t>22</a:t>
            </a:fld>
            <a:endParaRPr lang="en-US" altLang="ja-JP"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スライド イメージ プレースホルダ 1"/>
          <p:cNvSpPr>
            <a:spLocks noGrp="1" noRot="1" noChangeAspect="1" noTextEdit="1"/>
          </p:cNvSpPr>
          <p:nvPr>
            <p:ph type="sldImg"/>
          </p:nvPr>
        </p:nvSpPr>
        <p:spPr>
          <a:ln/>
        </p:spPr>
      </p:sp>
      <p:sp>
        <p:nvSpPr>
          <p:cNvPr id="174083" name="ノート プレースホルダ 2"/>
          <p:cNvSpPr>
            <a:spLocks noGrp="1"/>
          </p:cNvSpPr>
          <p:nvPr>
            <p:ph type="body" idx="1"/>
          </p:nvPr>
        </p:nvSpPr>
        <p:spPr>
          <a:noFill/>
        </p:spPr>
        <p:txBody>
          <a:bodyPr/>
          <a:lstStyle/>
          <a:p>
            <a:pPr eaLnBrk="1" hangingPunct="1"/>
            <a:r>
              <a:rPr lang="ja-JP" altLang="en-US" smtClean="0"/>
              <a:t>そして、「</a:t>
            </a:r>
            <a:r>
              <a:rPr lang="en-US" altLang="ja-JP" smtClean="0"/>
              <a:t>QC</a:t>
            </a:r>
            <a:r>
              <a:rPr lang="ja-JP" altLang="en-US" smtClean="0"/>
              <a:t>七つ道具」と「新</a:t>
            </a:r>
            <a:r>
              <a:rPr lang="en-US" altLang="ja-JP" smtClean="0"/>
              <a:t>QC</a:t>
            </a:r>
            <a:r>
              <a:rPr lang="ja-JP" altLang="en-US" smtClean="0"/>
              <a:t>７つ道具」の大きな違いについて、</a:t>
            </a:r>
            <a:endParaRPr lang="en-US" altLang="ja-JP" smtClean="0"/>
          </a:p>
          <a:p>
            <a:pPr eaLnBrk="1" hangingPunct="1"/>
            <a:r>
              <a:rPr lang="ja-JP" altLang="en-US" smtClean="0"/>
              <a:t>　取り扱うデータ（数値と言語）</a:t>
            </a:r>
          </a:p>
          <a:p>
            <a:pPr eaLnBrk="1" hangingPunct="1"/>
            <a:r>
              <a:rPr lang="ja-JP" altLang="en-US" smtClean="0"/>
              <a:t>　管理の手法（定量的と定性的）</a:t>
            </a:r>
          </a:p>
          <a:p>
            <a:pPr eaLnBrk="1" hangingPunct="1"/>
            <a:r>
              <a:rPr lang="ja-JP" altLang="en-US" smtClean="0"/>
              <a:t>　管理する部門（製造・検査部門と企画・設計・計画部門）</a:t>
            </a:r>
          </a:p>
          <a:p>
            <a:pPr eaLnBrk="1" hangingPunct="1"/>
            <a:r>
              <a:rPr lang="ja-JP" altLang="en-US" smtClean="0"/>
              <a:t>について説明する。</a:t>
            </a:r>
          </a:p>
          <a:p>
            <a:pPr eaLnBrk="1" hangingPunct="1"/>
            <a:r>
              <a:rPr lang="ja-JP" altLang="en-US" smtClean="0"/>
              <a:t>　問題の把握から解決までで使いやすい手法として定めたもの</a:t>
            </a:r>
            <a:endParaRPr lang="en-US" altLang="ja-JP" smtClean="0"/>
          </a:p>
          <a:p>
            <a:pPr eaLnBrk="1" hangingPunct="1"/>
            <a:r>
              <a:rPr lang="ja-JP" altLang="en-US" smtClean="0"/>
              <a:t>　データを定量的に管理するもの</a:t>
            </a:r>
            <a:endParaRPr lang="en-US" altLang="ja-JP" smtClean="0"/>
          </a:p>
          <a:p>
            <a:pPr eaLnBrk="1" hangingPunct="1"/>
            <a:r>
              <a:rPr lang="ja-JP" altLang="en-US" smtClean="0"/>
              <a:t>　数値データを主として取り扱うもの</a:t>
            </a:r>
            <a:endParaRPr lang="en-US" altLang="ja-JP" smtClean="0"/>
          </a:p>
          <a:p>
            <a:pPr eaLnBrk="1" hangingPunct="1"/>
            <a:r>
              <a:rPr lang="ja-JP" altLang="en-US" smtClean="0"/>
              <a:t>であることを説明する。</a:t>
            </a:r>
          </a:p>
        </p:txBody>
      </p:sp>
      <p:sp>
        <p:nvSpPr>
          <p:cNvPr id="17408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65576D2-0202-453D-9AD6-B99C764B6323}" type="slidenum">
              <a:rPr lang="en-US" altLang="ja-JP" sz="1200"/>
              <a:pPr algn="r"/>
              <a:t>23</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 イメージ プレースホルダ 1"/>
          <p:cNvSpPr>
            <a:spLocks noGrp="1" noRot="1" noChangeAspect="1" noTextEdit="1"/>
          </p:cNvSpPr>
          <p:nvPr>
            <p:ph type="sldImg"/>
          </p:nvPr>
        </p:nvSpPr>
        <p:spPr>
          <a:ln/>
        </p:spPr>
      </p:sp>
      <p:sp>
        <p:nvSpPr>
          <p:cNvPr id="96259" name="ノート プレースホルダ 2"/>
          <p:cNvSpPr>
            <a:spLocks noGrp="1"/>
          </p:cNvSpPr>
          <p:nvPr>
            <p:ph type="body" idx="1"/>
          </p:nvPr>
        </p:nvSpPr>
        <p:spPr>
          <a:noFill/>
        </p:spPr>
        <p:txBody>
          <a:bodyPr/>
          <a:lstStyle/>
          <a:p>
            <a:pPr eaLnBrk="1" hangingPunct="1"/>
            <a:r>
              <a:rPr lang="ja-JP" altLang="en-US" smtClean="0"/>
              <a:t>その場合、「層別」を加えて、七つ道具となることを説明する。</a:t>
            </a:r>
          </a:p>
          <a:p>
            <a:pPr eaLnBrk="1" hangingPunct="1"/>
            <a:r>
              <a:rPr lang="ja-JP" altLang="en-US" smtClean="0"/>
              <a:t>先程、示した七つ道具に層別を加えたときの七つ道具である。</a:t>
            </a:r>
          </a:p>
        </p:txBody>
      </p:sp>
      <p:sp>
        <p:nvSpPr>
          <p:cNvPr id="96260" name="スライド番号プレースホルダ 3"/>
          <p:cNvSpPr>
            <a:spLocks noGrp="1"/>
          </p:cNvSpPr>
          <p:nvPr>
            <p:ph type="sldNum" sz="quarter" idx="5"/>
          </p:nvPr>
        </p:nvSpPr>
        <p:spPr>
          <a:noFill/>
          <a:ln>
            <a:miter lim="800000"/>
            <a:headEnd/>
            <a:tailEnd/>
          </a:ln>
        </p:spPr>
        <p:txBody>
          <a:bodyPr/>
          <a:lstStyle/>
          <a:p>
            <a:fld id="{7ED9E0EE-A0BF-4169-968F-7D89836E05CF}" type="slidenum">
              <a:rPr lang="en-US" altLang="ja-JP" smtClean="0">
                <a:ea typeface="ＭＳ Ｐゴシック" charset="-128"/>
              </a:rPr>
              <a:pPr/>
              <a:t>3</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ln/>
        </p:spPr>
      </p:sp>
      <p:sp>
        <p:nvSpPr>
          <p:cNvPr id="97283" name="ノート プレースホルダ 2"/>
          <p:cNvSpPr>
            <a:spLocks noGrp="1"/>
          </p:cNvSpPr>
          <p:nvPr>
            <p:ph type="body" idx="1"/>
          </p:nvPr>
        </p:nvSpPr>
        <p:spPr>
          <a:noFill/>
        </p:spPr>
        <p:txBody>
          <a:bodyPr/>
          <a:lstStyle/>
          <a:p>
            <a:pPr eaLnBrk="1" hangingPunct="1"/>
            <a:r>
              <a:rPr lang="ja-JP" altLang="en-US" smtClean="0"/>
              <a:t>パレート図とは、</a:t>
            </a:r>
            <a:endParaRPr lang="en-US" altLang="ja-JP" smtClean="0"/>
          </a:p>
          <a:p>
            <a:pPr eaLnBrk="1" hangingPunct="1"/>
            <a:r>
              <a:rPr lang="ja-JP" altLang="en-US" smtClean="0"/>
              <a:t>　値が大きい順に棒グラフを並べ、</a:t>
            </a:r>
          </a:p>
          <a:p>
            <a:pPr eaLnBrk="1" hangingPunct="1"/>
            <a:r>
              <a:rPr lang="ja-JP" altLang="en-US" smtClean="0"/>
              <a:t>　その累積を表す折れ線グラフを組み合わせたものであることを説明する。</a:t>
            </a:r>
            <a:endParaRPr lang="en-US" altLang="ja-JP" smtClean="0"/>
          </a:p>
          <a:p>
            <a:pPr eaLnBrk="1" hangingPunct="1"/>
            <a:endParaRPr lang="ja-JP" altLang="en-US" smtClean="0"/>
          </a:p>
          <a:p>
            <a:pPr eaLnBrk="1" hangingPunct="1"/>
            <a:r>
              <a:rPr lang="ja-JP" altLang="en-US" smtClean="0"/>
              <a:t>スライドは、不良内容と不良品の個数をパレート図にしたものである。</a:t>
            </a:r>
          </a:p>
        </p:txBody>
      </p:sp>
      <p:sp>
        <p:nvSpPr>
          <p:cNvPr id="97284" name="スライド番号プレースホルダ 3"/>
          <p:cNvSpPr>
            <a:spLocks noGrp="1"/>
          </p:cNvSpPr>
          <p:nvPr>
            <p:ph type="sldNum" sz="quarter" idx="5"/>
          </p:nvPr>
        </p:nvSpPr>
        <p:spPr>
          <a:noFill/>
          <a:ln>
            <a:miter lim="800000"/>
            <a:headEnd/>
            <a:tailEnd/>
          </a:ln>
        </p:spPr>
        <p:txBody>
          <a:bodyPr/>
          <a:lstStyle/>
          <a:p>
            <a:fld id="{713B5A40-2F9C-41B7-BAEF-E2507A823A39}" type="slidenum">
              <a:rPr lang="en-US" altLang="ja-JP"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スライド イメージ プレースホルダ 1"/>
          <p:cNvSpPr>
            <a:spLocks noGrp="1" noRot="1" noChangeAspect="1" noTextEdit="1"/>
          </p:cNvSpPr>
          <p:nvPr>
            <p:ph type="sldImg"/>
          </p:nvPr>
        </p:nvSpPr>
        <p:spPr>
          <a:ln/>
        </p:spPr>
      </p:sp>
      <p:sp>
        <p:nvSpPr>
          <p:cNvPr id="196611" name="ノート プレースホルダ 2"/>
          <p:cNvSpPr>
            <a:spLocks noGrp="1"/>
          </p:cNvSpPr>
          <p:nvPr>
            <p:ph type="body" idx="1"/>
          </p:nvPr>
        </p:nvSpPr>
        <p:spPr>
          <a:noFill/>
        </p:spPr>
        <p:txBody>
          <a:bodyPr/>
          <a:lstStyle/>
          <a:p>
            <a:pPr eaLnBrk="1" hangingPunct="1"/>
            <a:r>
              <a:rPr lang="ja-JP" altLang="en-US" dirty="0" smtClean="0"/>
              <a:t>パレート図は、</a:t>
            </a:r>
          </a:p>
          <a:p>
            <a:pPr eaLnBrk="1" hangingPunct="1"/>
            <a:r>
              <a:rPr lang="ja-JP" altLang="en-US" dirty="0" smtClean="0"/>
              <a:t>　各項目の、全体に占める割合が確認できるので、</a:t>
            </a:r>
          </a:p>
          <a:p>
            <a:pPr eaLnBrk="1" hangingPunct="1"/>
            <a:r>
              <a:rPr lang="ja-JP" altLang="en-US" dirty="0" smtClean="0"/>
              <a:t>　重点項目を絞って、改善策を立てることができることを説明する。</a:t>
            </a:r>
          </a:p>
          <a:p>
            <a:pPr eaLnBrk="1" hangingPunct="1"/>
            <a:endParaRPr lang="ja-JP" altLang="en-US" dirty="0" smtClean="0"/>
          </a:p>
        </p:txBody>
      </p:sp>
      <p:sp>
        <p:nvSpPr>
          <p:cNvPr id="19661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6BAF4C2-5537-40D2-8AC6-7014192B217D}" type="slidenum">
              <a:rPr lang="en-US" altLang="ja-JP" sz="1200"/>
              <a:pPr algn="r"/>
              <a:t>5</a:t>
            </a:fld>
            <a:endParaRPr lang="en-US" altLang="ja-JP"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ln/>
        </p:spPr>
      </p:sp>
      <p:sp>
        <p:nvSpPr>
          <p:cNvPr id="98307" name="ノート プレースホルダ 2"/>
          <p:cNvSpPr>
            <a:spLocks noGrp="1"/>
          </p:cNvSpPr>
          <p:nvPr>
            <p:ph type="body" idx="1"/>
          </p:nvPr>
        </p:nvSpPr>
        <p:spPr>
          <a:noFill/>
        </p:spPr>
        <p:txBody>
          <a:bodyPr/>
          <a:lstStyle/>
          <a:p>
            <a:pPr eaLnBrk="1" hangingPunct="1"/>
            <a:r>
              <a:rPr lang="ja-JP" altLang="en-US" smtClean="0"/>
              <a:t>よって、</a:t>
            </a:r>
          </a:p>
          <a:p>
            <a:pPr eaLnBrk="1" hangingPunct="1"/>
            <a:r>
              <a:rPr lang="ja-JP" altLang="en-US" smtClean="0"/>
              <a:t>　改善項目の優先順位を決める際に用いると便利であることを説明する。</a:t>
            </a:r>
          </a:p>
          <a:p>
            <a:pPr eaLnBrk="1" hangingPunct="1"/>
            <a:endParaRPr lang="ja-JP" altLang="en-US" smtClean="0"/>
          </a:p>
          <a:p>
            <a:pPr eaLnBrk="1" hangingPunct="1"/>
            <a:r>
              <a:rPr lang="ja-JP" altLang="en-US" smtClean="0"/>
              <a:t>具体的な例を示し、不良率を計算させて、パレート図を作成する問題演習をしても良い。</a:t>
            </a:r>
          </a:p>
        </p:txBody>
      </p:sp>
      <p:sp>
        <p:nvSpPr>
          <p:cNvPr id="98308" name="スライド番号プレースホルダ 3"/>
          <p:cNvSpPr>
            <a:spLocks noGrp="1"/>
          </p:cNvSpPr>
          <p:nvPr>
            <p:ph type="sldNum" sz="quarter" idx="5"/>
          </p:nvPr>
        </p:nvSpPr>
        <p:spPr>
          <a:noFill/>
          <a:ln>
            <a:miter lim="800000"/>
            <a:headEnd/>
            <a:tailEnd/>
          </a:ln>
        </p:spPr>
        <p:txBody>
          <a:bodyPr/>
          <a:lstStyle/>
          <a:p>
            <a:fld id="{60118DFF-949E-47FC-A1D6-045CB865DEF1}" type="slidenum">
              <a:rPr lang="en-US" altLang="ja-JP"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ln/>
        </p:spPr>
      </p:sp>
      <p:sp>
        <p:nvSpPr>
          <p:cNvPr id="99331" name="ノート プレースホルダ 2"/>
          <p:cNvSpPr>
            <a:spLocks noGrp="1"/>
          </p:cNvSpPr>
          <p:nvPr>
            <p:ph type="body" idx="1"/>
          </p:nvPr>
        </p:nvSpPr>
        <p:spPr>
          <a:noFill/>
        </p:spPr>
        <p:txBody>
          <a:bodyPr/>
          <a:lstStyle/>
          <a:p>
            <a:pPr eaLnBrk="1" hangingPunct="1"/>
            <a:r>
              <a:rPr lang="ja-JP" altLang="en-US" smtClean="0"/>
              <a:t>特性要因図とは、</a:t>
            </a:r>
            <a:endParaRPr lang="en-US" altLang="ja-JP" smtClean="0"/>
          </a:p>
          <a:p>
            <a:pPr eaLnBrk="1" hangingPunct="1"/>
            <a:r>
              <a:rPr lang="ja-JP" altLang="en-US" smtClean="0"/>
              <a:t>　特定の結果（問題）と原因を線で結び、魚の骨のようにあらわした図であることを説明する。</a:t>
            </a:r>
            <a:endParaRPr lang="en-US" altLang="ja-JP" smtClean="0"/>
          </a:p>
        </p:txBody>
      </p:sp>
      <p:sp>
        <p:nvSpPr>
          <p:cNvPr id="99332" name="スライド番号プレースホルダ 3"/>
          <p:cNvSpPr>
            <a:spLocks noGrp="1"/>
          </p:cNvSpPr>
          <p:nvPr>
            <p:ph type="sldNum" sz="quarter" idx="5"/>
          </p:nvPr>
        </p:nvSpPr>
        <p:spPr>
          <a:noFill/>
          <a:ln>
            <a:miter lim="800000"/>
            <a:headEnd/>
            <a:tailEnd/>
          </a:ln>
        </p:spPr>
        <p:txBody>
          <a:bodyPr/>
          <a:lstStyle/>
          <a:p>
            <a:fld id="{0DDC8D06-34D3-483E-B928-96E18D9B5BFC}" type="slidenum">
              <a:rPr lang="en-US" altLang="ja-JP"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ln/>
        </p:spPr>
      </p:sp>
      <p:sp>
        <p:nvSpPr>
          <p:cNvPr id="100355" name="ノート プレースホルダ 2"/>
          <p:cNvSpPr>
            <a:spLocks noGrp="1"/>
          </p:cNvSpPr>
          <p:nvPr>
            <p:ph type="body" idx="1"/>
          </p:nvPr>
        </p:nvSpPr>
        <p:spPr>
          <a:noFill/>
        </p:spPr>
        <p:txBody>
          <a:bodyPr/>
          <a:lstStyle/>
          <a:p>
            <a:pPr eaLnBrk="1" hangingPunct="1"/>
            <a:r>
              <a:rPr lang="ja-JP" altLang="en-US" smtClean="0"/>
              <a:t>結果（問題）についての原因を洗い出し、その根源を追跡して、</a:t>
            </a:r>
          </a:p>
          <a:p>
            <a:pPr eaLnBrk="1" hangingPunct="1"/>
            <a:r>
              <a:rPr lang="ja-JP" altLang="en-US" smtClean="0"/>
              <a:t>最も効果的な改善項目を、探し出すための手法であることを説明する。</a:t>
            </a:r>
          </a:p>
        </p:txBody>
      </p:sp>
      <p:sp>
        <p:nvSpPr>
          <p:cNvPr id="100356" name="スライド番号プレースホルダ 3"/>
          <p:cNvSpPr>
            <a:spLocks noGrp="1"/>
          </p:cNvSpPr>
          <p:nvPr>
            <p:ph type="sldNum" sz="quarter" idx="5"/>
          </p:nvPr>
        </p:nvSpPr>
        <p:spPr>
          <a:noFill/>
          <a:ln>
            <a:miter lim="800000"/>
            <a:headEnd/>
            <a:tailEnd/>
          </a:ln>
        </p:spPr>
        <p:txBody>
          <a:bodyPr/>
          <a:lstStyle/>
          <a:p>
            <a:fld id="{1A062040-AA1D-4ED8-813F-DA6F6D5FF858}" type="slidenum">
              <a:rPr lang="en-US" altLang="ja-JP" smtClean="0">
                <a:ea typeface="ＭＳ Ｐゴシック" charset="-128"/>
              </a:rPr>
              <a:pPr/>
              <a:t>8</a:t>
            </a:fld>
            <a:endParaRPr lang="en-US" altLang="ja-JP"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スライド イメージ プレースホルダ 1"/>
          <p:cNvSpPr>
            <a:spLocks noGrp="1" noRot="1" noChangeAspect="1" noTextEdit="1"/>
          </p:cNvSpPr>
          <p:nvPr>
            <p:ph type="sldImg"/>
          </p:nvPr>
        </p:nvSpPr>
        <p:spPr>
          <a:ln/>
        </p:spPr>
      </p:sp>
      <p:sp>
        <p:nvSpPr>
          <p:cNvPr id="198659" name="ノート プレースホルダ 2"/>
          <p:cNvSpPr>
            <a:spLocks noGrp="1"/>
          </p:cNvSpPr>
          <p:nvPr>
            <p:ph type="body" idx="1"/>
          </p:nvPr>
        </p:nvSpPr>
        <p:spPr>
          <a:noFill/>
        </p:spPr>
        <p:txBody>
          <a:bodyPr/>
          <a:lstStyle/>
          <a:p>
            <a:pPr eaLnBrk="1" hangingPunct="1"/>
            <a:r>
              <a:rPr lang="ja-JP" altLang="ja-JP" sz="1400" smtClean="0">
                <a:latin typeface="HG丸ｺﾞｼｯｸM-PRO" pitchFamily="50" charset="-128"/>
                <a:ea typeface="HG丸ｺﾞｼｯｸM-PRO" pitchFamily="50" charset="-128"/>
              </a:rPr>
              <a:t>特性要因図は、</a:t>
            </a:r>
            <a:endParaRPr lang="ja-JP" altLang="en-US" sz="1400" smtClean="0">
              <a:latin typeface="HG丸ｺﾞｼｯｸM-PRO" pitchFamily="50" charset="-128"/>
              <a:ea typeface="HG丸ｺﾞｼｯｸM-PRO" pitchFamily="50" charset="-128"/>
            </a:endParaRPr>
          </a:p>
          <a:p>
            <a:pPr eaLnBrk="1" hangingPunct="1"/>
            <a:r>
              <a:rPr lang="ja-JP" altLang="ja-JP" sz="1400" smtClean="0">
                <a:latin typeface="HG丸ｺﾞｼｯｸM-PRO" pitchFamily="50" charset="-128"/>
                <a:ea typeface="HG丸ｺﾞｼｯｸM-PRO" pitchFamily="50" charset="-128"/>
              </a:rPr>
              <a:t>　その形から、「フィッシュボーン・チャート」や</a:t>
            </a:r>
            <a:r>
              <a:rPr lang="ja-JP" altLang="en-US" sz="1400" smtClean="0">
                <a:latin typeface="HG丸ｺﾞｼｯｸM-PRO" pitchFamily="50" charset="-128"/>
                <a:ea typeface="HG丸ｺﾞｼｯｸM-PRO" pitchFamily="50" charset="-128"/>
              </a:rPr>
              <a:t>、「</a:t>
            </a:r>
            <a:r>
              <a:rPr lang="ja-JP" altLang="ja-JP" sz="1400" smtClean="0">
                <a:latin typeface="HG丸ｺﾞｼｯｸM-PRO" pitchFamily="50" charset="-128"/>
                <a:ea typeface="HG丸ｺﾞｼｯｸM-PRO" pitchFamily="50" charset="-128"/>
              </a:rPr>
              <a:t>魚骨図」と呼ばれたり</a:t>
            </a:r>
            <a:r>
              <a:rPr lang="ja-JP" altLang="en-US" sz="1400" smtClean="0">
                <a:latin typeface="HG丸ｺﾞｼｯｸM-PRO" pitchFamily="50" charset="-128"/>
                <a:ea typeface="HG丸ｺﾞｼｯｸM-PRO" pitchFamily="50" charset="-128"/>
              </a:rPr>
              <a:t>、</a:t>
            </a:r>
          </a:p>
          <a:p>
            <a:pPr eaLnBrk="1" hangingPunct="1"/>
            <a:r>
              <a:rPr lang="ja-JP" altLang="en-US" sz="1400" smtClean="0">
                <a:latin typeface="HG丸ｺﾞｼｯｸM-PRO" pitchFamily="50" charset="-128"/>
                <a:ea typeface="HG丸ｺﾞｼｯｸM-PRO" pitchFamily="50" charset="-128"/>
              </a:rPr>
              <a:t>　考案者の名前を取って、「</a:t>
            </a:r>
            <a:r>
              <a:rPr lang="ja-JP" altLang="ja-JP" sz="1400" smtClean="0">
                <a:latin typeface="HG丸ｺﾞｼｯｸM-PRO" pitchFamily="50" charset="-128"/>
                <a:ea typeface="HG丸ｺﾞｼｯｸM-PRO" pitchFamily="50" charset="-128"/>
              </a:rPr>
              <a:t>イシカワ・ダイアグラム」とも呼ばれることを補足する。</a:t>
            </a:r>
            <a:endParaRPr lang="ja-JP" altLang="en-US" sz="1400" smtClean="0">
              <a:latin typeface="HG丸ｺﾞｼｯｸM-PRO" pitchFamily="50" charset="-128"/>
              <a:ea typeface="HG丸ｺﾞｼｯｸM-PRO" pitchFamily="50" charset="-128"/>
            </a:endParaRPr>
          </a:p>
        </p:txBody>
      </p:sp>
      <p:sp>
        <p:nvSpPr>
          <p:cNvPr id="198660"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5CE5BC9-A4AE-4C7F-8F8F-BF28209FDADD}" type="slidenum">
              <a:rPr lang="en-US" altLang="ja-JP" sz="1200"/>
              <a:pPr algn="r"/>
              <a:t>9</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4.xml"/><Relationship Id="rId7" Type="http://schemas.openxmlformats.org/officeDocument/2006/relationships/slide" Target="slide1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slide" Target="slide11.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______1.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______2.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Microsoft_Office_Excel_97-2003_______6.xls"/><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Office_Excel_97-2003_______5.xls"/><Relationship Id="rId5" Type="http://schemas.openxmlformats.org/officeDocument/2006/relationships/oleObject" Target="../embeddings/Microsoft_Office_Excel_97-2003_______4.xls"/><Relationship Id="rId4" Type="http://schemas.openxmlformats.org/officeDocument/2006/relationships/oleObject" Target="../embeddings/Microsoft_Office_Excel_97-2003_______3.xls"/></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4.xml"/><Relationship Id="rId7" Type="http://schemas.openxmlformats.org/officeDocument/2006/relationships/slide" Target="slide1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1.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4.xml"/><Relationship Id="rId7"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1.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ＱＣ七つ道具</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21508"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6"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パレート図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4" action="ppaction://hlinksldjump"/>
              </a:rPr>
              <a:t>特性要因図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5" action="ppaction://hlinksldjump"/>
              </a:rPr>
              <a:t>ヒストグラム</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6" action="ppaction://hlinksldjump"/>
              </a:rPr>
              <a:t>チェックシート</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散布図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グラフ</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管理図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層別</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dirty="0" smtClean="0">
                <a:solidFill>
                  <a:srgbClr val="0070C0"/>
                </a:solidFill>
                <a:latin typeface="ＭＳ Ｐゴシック" charset="-128"/>
              </a:rPr>
              <a:t>特性要因図</a:t>
            </a:r>
            <a:endParaRPr lang="ja-JP" altLang="en-US" sz="3200" dirty="0" smtClean="0">
              <a:solidFill>
                <a:srgbClr val="0070C0"/>
              </a:solidFill>
              <a:latin typeface="ＭＳ Ｐゴシック" charset="-128"/>
            </a:endParaRPr>
          </a:p>
        </p:txBody>
      </p:sp>
      <p:sp>
        <p:nvSpPr>
          <p:cNvPr id="30723" name="右矢印 3"/>
          <p:cNvSpPr>
            <a:spLocks noChangeArrowheads="1"/>
          </p:cNvSpPr>
          <p:nvPr/>
        </p:nvSpPr>
        <p:spPr bwMode="auto">
          <a:xfrm>
            <a:off x="1763713" y="3573463"/>
            <a:ext cx="5976937" cy="719137"/>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30724" name="テキスト ボックス 4"/>
          <p:cNvSpPr txBox="1">
            <a:spLocks noChangeArrowheads="1"/>
          </p:cNvSpPr>
          <p:nvPr/>
        </p:nvSpPr>
        <p:spPr bwMode="auto">
          <a:xfrm>
            <a:off x="1763713" y="1692275"/>
            <a:ext cx="595312" cy="584200"/>
          </a:xfrm>
          <a:prstGeom prst="rect">
            <a:avLst/>
          </a:prstGeom>
          <a:noFill/>
          <a:ln w="9525">
            <a:noFill/>
            <a:miter lim="800000"/>
            <a:headEnd/>
            <a:tailEnd/>
          </a:ln>
        </p:spPr>
        <p:txBody>
          <a:bodyPr wrap="none">
            <a:spAutoFit/>
          </a:bodyPr>
          <a:lstStyle/>
          <a:p>
            <a:r>
              <a:rPr lang="ja-JP" altLang="en-US" sz="3200" dirty="0">
                <a:latin typeface="HG丸ｺﾞｼｯｸM-PRO" pitchFamily="50" charset="-128"/>
                <a:ea typeface="HG丸ｺﾞｼｯｸM-PRO" pitchFamily="50" charset="-128"/>
              </a:rPr>
              <a:t>人</a:t>
            </a:r>
          </a:p>
        </p:txBody>
      </p:sp>
      <p:sp>
        <p:nvSpPr>
          <p:cNvPr id="30725" name="テキスト ボックス 5"/>
          <p:cNvSpPr txBox="1">
            <a:spLocks noChangeArrowheads="1"/>
          </p:cNvSpPr>
          <p:nvPr/>
        </p:nvSpPr>
        <p:spPr bwMode="auto">
          <a:xfrm>
            <a:off x="1763713" y="5949950"/>
            <a:ext cx="1004887"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機械</a:t>
            </a:r>
          </a:p>
        </p:txBody>
      </p:sp>
      <p:sp>
        <p:nvSpPr>
          <p:cNvPr id="30726" name="テキスト ボックス 6"/>
          <p:cNvSpPr txBox="1">
            <a:spLocks noChangeArrowheads="1"/>
          </p:cNvSpPr>
          <p:nvPr/>
        </p:nvSpPr>
        <p:spPr bwMode="auto">
          <a:xfrm>
            <a:off x="4359275" y="5949950"/>
            <a:ext cx="1004888"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操作</a:t>
            </a:r>
          </a:p>
        </p:txBody>
      </p:sp>
      <p:sp>
        <p:nvSpPr>
          <p:cNvPr id="30727" name="テキスト ボックス 7"/>
          <p:cNvSpPr txBox="1">
            <a:spLocks noChangeArrowheads="1"/>
          </p:cNvSpPr>
          <p:nvPr/>
        </p:nvSpPr>
        <p:spPr bwMode="auto">
          <a:xfrm>
            <a:off x="4359275" y="1692275"/>
            <a:ext cx="1004888"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材料</a:t>
            </a:r>
          </a:p>
        </p:txBody>
      </p:sp>
      <p:sp>
        <p:nvSpPr>
          <p:cNvPr id="30728" name="テキスト ボックス 8"/>
          <p:cNvSpPr txBox="1">
            <a:spLocks noChangeArrowheads="1"/>
          </p:cNvSpPr>
          <p:nvPr/>
        </p:nvSpPr>
        <p:spPr bwMode="auto">
          <a:xfrm>
            <a:off x="7956550" y="1844675"/>
            <a:ext cx="954088" cy="4176713"/>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はんだ不良</a:t>
            </a:r>
          </a:p>
        </p:txBody>
      </p:sp>
      <p:cxnSp>
        <p:nvCxnSpPr>
          <p:cNvPr id="30729" name="直線矢印コネクタ 10"/>
          <p:cNvCxnSpPr>
            <a:cxnSpLocks noChangeShapeType="1"/>
            <a:stCxn id="30724" idx="2"/>
          </p:cNvCxnSpPr>
          <p:nvPr/>
        </p:nvCxnSpPr>
        <p:spPr bwMode="auto">
          <a:xfrm>
            <a:off x="2060575" y="2276475"/>
            <a:ext cx="1143000" cy="1439863"/>
          </a:xfrm>
          <a:prstGeom prst="straightConnector1">
            <a:avLst/>
          </a:prstGeom>
          <a:noFill/>
          <a:ln w="47625" algn="ctr">
            <a:solidFill>
              <a:schemeClr val="tx1"/>
            </a:solidFill>
            <a:miter lim="800000"/>
            <a:headEnd/>
            <a:tailEnd type="arrow" w="med" len="med"/>
          </a:ln>
        </p:spPr>
      </p:cxnSp>
      <p:cxnSp>
        <p:nvCxnSpPr>
          <p:cNvPr id="30730" name="直線矢印コネクタ 12"/>
          <p:cNvCxnSpPr>
            <a:cxnSpLocks noChangeShapeType="1"/>
            <a:stCxn id="30727" idx="2"/>
          </p:cNvCxnSpPr>
          <p:nvPr/>
        </p:nvCxnSpPr>
        <p:spPr bwMode="auto">
          <a:xfrm>
            <a:off x="4860925" y="2276475"/>
            <a:ext cx="1150938" cy="1439863"/>
          </a:xfrm>
          <a:prstGeom prst="straightConnector1">
            <a:avLst/>
          </a:prstGeom>
          <a:noFill/>
          <a:ln w="47625" algn="ctr">
            <a:solidFill>
              <a:schemeClr val="tx1"/>
            </a:solidFill>
            <a:miter lim="800000"/>
            <a:headEnd/>
            <a:tailEnd type="arrow" w="med" len="med"/>
          </a:ln>
        </p:spPr>
      </p:cxnSp>
      <p:cxnSp>
        <p:nvCxnSpPr>
          <p:cNvPr id="30731" name="直線矢印コネクタ 14"/>
          <p:cNvCxnSpPr>
            <a:cxnSpLocks noChangeShapeType="1"/>
            <a:stCxn id="30725" idx="0"/>
          </p:cNvCxnSpPr>
          <p:nvPr/>
        </p:nvCxnSpPr>
        <p:spPr bwMode="auto">
          <a:xfrm flipV="1">
            <a:off x="2266950" y="4149725"/>
            <a:ext cx="2017713" cy="1800225"/>
          </a:xfrm>
          <a:prstGeom prst="straightConnector1">
            <a:avLst/>
          </a:prstGeom>
          <a:noFill/>
          <a:ln w="47625" algn="ctr">
            <a:solidFill>
              <a:schemeClr val="tx1"/>
            </a:solidFill>
            <a:miter lim="800000"/>
            <a:headEnd/>
            <a:tailEnd type="arrow" w="med" len="med"/>
          </a:ln>
        </p:spPr>
      </p:cxnSp>
      <p:cxnSp>
        <p:nvCxnSpPr>
          <p:cNvPr id="30732" name="直線矢印コネクタ 17"/>
          <p:cNvCxnSpPr>
            <a:cxnSpLocks noChangeShapeType="1"/>
            <a:stCxn id="30726" idx="0"/>
          </p:cNvCxnSpPr>
          <p:nvPr/>
        </p:nvCxnSpPr>
        <p:spPr bwMode="auto">
          <a:xfrm flipV="1">
            <a:off x="4860925" y="4149725"/>
            <a:ext cx="1798638" cy="1800225"/>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2071688" y="5373688"/>
            <a:ext cx="792162"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2706688" y="2997200"/>
            <a:ext cx="1008062"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6516688" y="4941888"/>
            <a:ext cx="1728787" cy="646112"/>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はんだ付けの際の温度不足</a:t>
            </a:r>
            <a:endParaRPr lang="en-US" altLang="ja-JP">
              <a:latin typeface="HG丸ｺﾞｼｯｸM-PRO" pitchFamily="50" charset="-128"/>
              <a:ea typeface="HG丸ｺﾞｼｯｸM-PRO" pitchFamily="50" charset="-128"/>
            </a:endParaRPr>
          </a:p>
        </p:txBody>
      </p:sp>
      <p:sp>
        <p:nvSpPr>
          <p:cNvPr id="36881" name="テキスト ボックス 32"/>
          <p:cNvSpPr txBox="1">
            <a:spLocks noChangeArrowheads="1"/>
          </p:cNvSpPr>
          <p:nvPr/>
        </p:nvSpPr>
        <p:spPr bwMode="auto">
          <a:xfrm>
            <a:off x="900113" y="4797425"/>
            <a:ext cx="1150937" cy="1200150"/>
          </a:xfrm>
          <a:prstGeom prst="rect">
            <a:avLst/>
          </a:prstGeom>
          <a:noFill/>
          <a:ln w="9525">
            <a:noFill/>
            <a:miter lim="800000"/>
            <a:headEnd/>
            <a:tailEnd/>
          </a:ln>
        </p:spPr>
        <p:txBody>
          <a:bodyPr>
            <a:spAutoFit/>
          </a:bodyPr>
          <a:lstStyle/>
          <a:p>
            <a:r>
              <a:rPr lang="ja-JP" altLang="en-US" dirty="0" err="1">
                <a:latin typeface="HG丸ｺﾞｼｯｸM-PRO" pitchFamily="50" charset="-128"/>
                <a:ea typeface="HG丸ｺﾞｼｯｸM-PRO" pitchFamily="50" charset="-128"/>
              </a:rPr>
              <a:t>はんだの</a:t>
            </a:r>
            <a:r>
              <a:rPr lang="ja-JP" altLang="en-US" dirty="0">
                <a:latin typeface="HG丸ｺﾞｼｯｸM-PRO" pitchFamily="50" charset="-128"/>
                <a:ea typeface="HG丸ｺﾞｼｯｸM-PRO" pitchFamily="50" charset="-128"/>
              </a:rPr>
              <a:t>コテ先が汚れている</a:t>
            </a:r>
            <a:endParaRPr lang="en-US" altLang="ja-JP" dirty="0">
              <a:latin typeface="HG丸ｺﾞｼｯｸM-PRO" pitchFamily="50" charset="-128"/>
              <a:ea typeface="HG丸ｺﾞｼｯｸM-PRO" pitchFamily="50" charset="-128"/>
            </a:endParaRPr>
          </a:p>
        </p:txBody>
      </p:sp>
      <p:cxnSp>
        <p:nvCxnSpPr>
          <p:cNvPr id="36882" name="直線矢印コネクタ 34"/>
          <p:cNvCxnSpPr>
            <a:cxnSpLocks noChangeShapeType="1"/>
          </p:cNvCxnSpPr>
          <p:nvPr/>
        </p:nvCxnSpPr>
        <p:spPr bwMode="auto">
          <a:xfrm>
            <a:off x="5292725" y="2781300"/>
            <a:ext cx="792163"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6115050" y="2630488"/>
            <a:ext cx="1570038" cy="36988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はんだが古い</a:t>
            </a:r>
          </a:p>
        </p:txBody>
      </p:sp>
      <p:cxnSp>
        <p:nvCxnSpPr>
          <p:cNvPr id="36884" name="直線矢印コネクタ 22"/>
          <p:cNvCxnSpPr>
            <a:cxnSpLocks noChangeShapeType="1"/>
          </p:cNvCxnSpPr>
          <p:nvPr/>
        </p:nvCxnSpPr>
        <p:spPr bwMode="auto">
          <a:xfrm flipV="1">
            <a:off x="2357438" y="4929188"/>
            <a:ext cx="431800" cy="431800"/>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2268538" y="4581525"/>
            <a:ext cx="1108075" cy="368300"/>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掃除不足</a:t>
            </a:r>
          </a:p>
        </p:txBody>
      </p:sp>
      <p:cxnSp>
        <p:nvCxnSpPr>
          <p:cNvPr id="36886" name="直線矢印コネクタ 29"/>
          <p:cNvCxnSpPr>
            <a:cxnSpLocks noChangeShapeType="1"/>
          </p:cNvCxnSpPr>
          <p:nvPr/>
        </p:nvCxnSpPr>
        <p:spPr bwMode="auto">
          <a:xfrm flipH="1" flipV="1">
            <a:off x="5870575" y="5229225"/>
            <a:ext cx="214313" cy="504825"/>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3751263" y="2844800"/>
            <a:ext cx="1108075" cy="368300"/>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理解不足</a:t>
            </a:r>
          </a:p>
        </p:txBody>
      </p:sp>
      <p:sp>
        <p:nvSpPr>
          <p:cNvPr id="36888" name="テキスト ボックス 37"/>
          <p:cNvSpPr txBox="1">
            <a:spLocks noChangeArrowheads="1"/>
          </p:cNvSpPr>
          <p:nvPr/>
        </p:nvSpPr>
        <p:spPr bwMode="auto">
          <a:xfrm>
            <a:off x="5380038" y="5732463"/>
            <a:ext cx="1570037" cy="36988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作業を慌てた</a:t>
            </a:r>
          </a:p>
        </p:txBody>
      </p:sp>
      <p:cxnSp>
        <p:nvCxnSpPr>
          <p:cNvPr id="36889" name="直線矢印コネクタ 39"/>
          <p:cNvCxnSpPr>
            <a:cxnSpLocks noChangeShapeType="1"/>
          </p:cNvCxnSpPr>
          <p:nvPr/>
        </p:nvCxnSpPr>
        <p:spPr bwMode="auto">
          <a:xfrm>
            <a:off x="3059113" y="2636838"/>
            <a:ext cx="288925" cy="360362"/>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2484438" y="2276475"/>
            <a:ext cx="1108075" cy="36988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予習不足</a:t>
            </a:r>
          </a:p>
        </p:txBody>
      </p:sp>
      <p:cxnSp>
        <p:nvCxnSpPr>
          <p:cNvPr id="27" name="直線矢印コネクタ 34"/>
          <p:cNvCxnSpPr>
            <a:cxnSpLocks noChangeShapeType="1"/>
          </p:cNvCxnSpPr>
          <p:nvPr/>
        </p:nvCxnSpPr>
        <p:spPr bwMode="auto">
          <a:xfrm>
            <a:off x="5651500" y="5229225"/>
            <a:ext cx="865188" cy="0"/>
          </a:xfrm>
          <a:prstGeom prst="straightConnector1">
            <a:avLst/>
          </a:prstGeom>
          <a:noFill/>
          <a:ln w="9525" algn="ctr">
            <a:solidFill>
              <a:schemeClr val="tx1"/>
            </a:solidFill>
            <a:miter lim="800000"/>
            <a:headEnd type="arrow" w="med" len="med"/>
            <a:tailEnd/>
          </a:ln>
        </p:spPr>
      </p:cxnSp>
      <p:sp>
        <p:nvSpPr>
          <p:cNvPr id="28" name="Rectangle 11"/>
          <p:cNvSpPr>
            <a:spLocks noChangeArrowheads="1"/>
          </p:cNvSpPr>
          <p:nvPr/>
        </p:nvSpPr>
        <p:spPr bwMode="auto">
          <a:xfrm>
            <a:off x="1116013" y="1311151"/>
            <a:ext cx="2303836" cy="461665"/>
          </a:xfrm>
          <a:prstGeom prst="rect">
            <a:avLst/>
          </a:prstGeom>
          <a:noFill/>
          <a:ln w="9525">
            <a:noFill/>
            <a:miter lim="800000"/>
            <a:headEnd/>
            <a:tailEnd/>
          </a:ln>
          <a:effectLst/>
        </p:spPr>
        <p:txBody>
          <a:bodyPr wrap="none">
            <a:spAutoFit/>
          </a:bodyPr>
          <a:lstStyle/>
          <a:p>
            <a:r>
              <a:rPr lang="ja-JP" altLang="en-US" sz="2400" dirty="0"/>
              <a:t>例</a:t>
            </a:r>
            <a:r>
              <a:rPr lang="ja-JP" altLang="en-US" sz="2400" dirty="0" smtClean="0"/>
              <a:t>（はんだ不良）</a:t>
            </a:r>
            <a:endParaRPr lang="ja-JP" altLang="en-U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31"/>
                                        </p:tgtEl>
                                        <p:attrNameLst>
                                          <p:attrName>style.visibility</p:attrName>
                                        </p:attrNameLst>
                                      </p:cBhvr>
                                      <p:to>
                                        <p:strVal val="visible"/>
                                      </p:to>
                                    </p:set>
                                    <p:animEffect transition="in" filter="fade">
                                      <p:cBhvr>
                                        <p:cTn id="7" dur="1000"/>
                                        <p:tgtEl>
                                          <p:spTgt spid="30731"/>
                                        </p:tgtEl>
                                      </p:cBhvr>
                                    </p:animEffect>
                                  </p:childTnLst>
                                </p:cTn>
                              </p:par>
                              <p:par>
                                <p:cTn id="8" presetID="10" presetClass="entr" presetSubtype="0" fill="hold" nodeType="withEffect">
                                  <p:stCondLst>
                                    <p:cond delay="0"/>
                                  </p:stCondLst>
                                  <p:childTnLst>
                                    <p:set>
                                      <p:cBhvr>
                                        <p:cTn id="9" dur="1" fill="hold">
                                          <p:stCondLst>
                                            <p:cond delay="0"/>
                                          </p:stCondLst>
                                        </p:cTn>
                                        <p:tgtEl>
                                          <p:spTgt spid="30732"/>
                                        </p:tgtEl>
                                        <p:attrNameLst>
                                          <p:attrName>style.visibility</p:attrName>
                                        </p:attrNameLst>
                                      </p:cBhvr>
                                      <p:to>
                                        <p:strVal val="visible"/>
                                      </p:to>
                                    </p:set>
                                    <p:animEffect transition="in" filter="fade">
                                      <p:cBhvr>
                                        <p:cTn id="10" dur="1000"/>
                                        <p:tgtEl>
                                          <p:spTgt spid="307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26"/>
                                        </p:tgtEl>
                                        <p:attrNameLst>
                                          <p:attrName>style.visibility</p:attrName>
                                        </p:attrNameLst>
                                      </p:cBhvr>
                                      <p:to>
                                        <p:strVal val="visible"/>
                                      </p:to>
                                    </p:set>
                                    <p:animEffect transition="in" filter="fade">
                                      <p:cBhvr>
                                        <p:cTn id="13" dur="1000"/>
                                        <p:tgtEl>
                                          <p:spTgt spid="307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725"/>
                                        </p:tgtEl>
                                        <p:attrNameLst>
                                          <p:attrName>style.visibility</p:attrName>
                                        </p:attrNameLst>
                                      </p:cBhvr>
                                      <p:to>
                                        <p:strVal val="visible"/>
                                      </p:to>
                                    </p:set>
                                    <p:animEffect transition="in" filter="fade">
                                      <p:cBhvr>
                                        <p:cTn id="16" dur="1000"/>
                                        <p:tgtEl>
                                          <p:spTgt spid="30725"/>
                                        </p:tgtEl>
                                      </p:cBhvr>
                                    </p:animEffect>
                                  </p:childTnLst>
                                </p:cTn>
                              </p:par>
                              <p:par>
                                <p:cTn id="17" presetID="10" presetClass="entr" presetSubtype="0" fill="hold" nodeType="withEffect">
                                  <p:stCondLst>
                                    <p:cond delay="0"/>
                                  </p:stCondLst>
                                  <p:childTnLst>
                                    <p:set>
                                      <p:cBhvr>
                                        <p:cTn id="18" dur="1" fill="hold">
                                          <p:stCondLst>
                                            <p:cond delay="0"/>
                                          </p:stCondLst>
                                        </p:cTn>
                                        <p:tgtEl>
                                          <p:spTgt spid="30729"/>
                                        </p:tgtEl>
                                        <p:attrNameLst>
                                          <p:attrName>style.visibility</p:attrName>
                                        </p:attrNameLst>
                                      </p:cBhvr>
                                      <p:to>
                                        <p:strVal val="visible"/>
                                      </p:to>
                                    </p:set>
                                    <p:animEffect transition="in" filter="fade">
                                      <p:cBhvr>
                                        <p:cTn id="19" dur="1000"/>
                                        <p:tgtEl>
                                          <p:spTgt spid="30729"/>
                                        </p:tgtEl>
                                      </p:cBhvr>
                                    </p:animEffect>
                                  </p:childTnLst>
                                </p:cTn>
                              </p:par>
                              <p:par>
                                <p:cTn id="20" presetID="10" presetClass="entr" presetSubtype="0" fill="hold" nodeType="withEffect">
                                  <p:stCondLst>
                                    <p:cond delay="0"/>
                                  </p:stCondLst>
                                  <p:childTnLst>
                                    <p:set>
                                      <p:cBhvr>
                                        <p:cTn id="21" dur="1" fill="hold">
                                          <p:stCondLst>
                                            <p:cond delay="0"/>
                                          </p:stCondLst>
                                        </p:cTn>
                                        <p:tgtEl>
                                          <p:spTgt spid="30730"/>
                                        </p:tgtEl>
                                        <p:attrNameLst>
                                          <p:attrName>style.visibility</p:attrName>
                                        </p:attrNameLst>
                                      </p:cBhvr>
                                      <p:to>
                                        <p:strVal val="visible"/>
                                      </p:to>
                                    </p:set>
                                    <p:animEffect transition="in" filter="fade">
                                      <p:cBhvr>
                                        <p:cTn id="22" dur="1000"/>
                                        <p:tgtEl>
                                          <p:spTgt spid="307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727"/>
                                        </p:tgtEl>
                                        <p:attrNameLst>
                                          <p:attrName>style.visibility</p:attrName>
                                        </p:attrNameLst>
                                      </p:cBhvr>
                                      <p:to>
                                        <p:strVal val="visible"/>
                                      </p:to>
                                    </p:set>
                                    <p:animEffect transition="in" filter="fade">
                                      <p:cBhvr>
                                        <p:cTn id="25" dur="1000"/>
                                        <p:tgtEl>
                                          <p:spTgt spid="307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724"/>
                                        </p:tgtEl>
                                        <p:attrNameLst>
                                          <p:attrName>style.visibility</p:attrName>
                                        </p:attrNameLst>
                                      </p:cBhvr>
                                      <p:to>
                                        <p:strVal val="visible"/>
                                      </p:to>
                                    </p:set>
                                    <p:animEffect transition="in" filter="fade">
                                      <p:cBhvr>
                                        <p:cTn id="28" dur="1000"/>
                                        <p:tgtEl>
                                          <p:spTgt spid="307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6887"/>
                                        </p:tgtEl>
                                        <p:attrNameLst>
                                          <p:attrName>style.visibility</p:attrName>
                                        </p:attrNameLst>
                                      </p:cBhvr>
                                      <p:to>
                                        <p:strVal val="visible"/>
                                      </p:to>
                                    </p:set>
                                    <p:animEffect transition="in" filter="fade">
                                      <p:cBhvr>
                                        <p:cTn id="33" dur="500"/>
                                        <p:tgtEl>
                                          <p:spTgt spid="36887"/>
                                        </p:tgtEl>
                                      </p:cBhvr>
                                    </p:animEffect>
                                  </p:childTnLst>
                                </p:cTn>
                              </p:par>
                              <p:par>
                                <p:cTn id="34" presetID="10" presetClass="entr" presetSubtype="0" fill="hold" nodeType="withEffect">
                                  <p:stCondLst>
                                    <p:cond delay="0"/>
                                  </p:stCondLst>
                                  <p:childTnLst>
                                    <p:set>
                                      <p:cBhvr>
                                        <p:cTn id="35" dur="1" fill="hold">
                                          <p:stCondLst>
                                            <p:cond delay="0"/>
                                          </p:stCondLst>
                                        </p:cTn>
                                        <p:tgtEl>
                                          <p:spTgt spid="36879"/>
                                        </p:tgtEl>
                                        <p:attrNameLst>
                                          <p:attrName>style.visibility</p:attrName>
                                        </p:attrNameLst>
                                      </p:cBhvr>
                                      <p:to>
                                        <p:strVal val="visible"/>
                                      </p:to>
                                    </p:set>
                                    <p:animEffect transition="in" filter="fade">
                                      <p:cBhvr>
                                        <p:cTn id="36" dur="500"/>
                                        <p:tgtEl>
                                          <p:spTgt spid="3687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6882"/>
                                        </p:tgtEl>
                                        <p:attrNameLst>
                                          <p:attrName>style.visibility</p:attrName>
                                        </p:attrNameLst>
                                      </p:cBhvr>
                                      <p:to>
                                        <p:strVal val="visible"/>
                                      </p:to>
                                    </p:set>
                                    <p:animEffect transition="in" filter="fade">
                                      <p:cBhvr>
                                        <p:cTn id="41" dur="500"/>
                                        <p:tgtEl>
                                          <p:spTgt spid="3688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883"/>
                                        </p:tgtEl>
                                        <p:attrNameLst>
                                          <p:attrName>style.visibility</p:attrName>
                                        </p:attrNameLst>
                                      </p:cBhvr>
                                      <p:to>
                                        <p:strVal val="visible"/>
                                      </p:to>
                                    </p:set>
                                    <p:animEffect transition="in" filter="fade">
                                      <p:cBhvr>
                                        <p:cTn id="44" dur="500"/>
                                        <p:tgtEl>
                                          <p:spTgt spid="3688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6881"/>
                                        </p:tgtEl>
                                        <p:attrNameLst>
                                          <p:attrName>style.visibility</p:attrName>
                                        </p:attrNameLst>
                                      </p:cBhvr>
                                      <p:to>
                                        <p:strVal val="visible"/>
                                      </p:to>
                                    </p:set>
                                    <p:animEffect transition="in" filter="fade">
                                      <p:cBhvr>
                                        <p:cTn id="49" dur="500"/>
                                        <p:tgtEl>
                                          <p:spTgt spid="36881"/>
                                        </p:tgtEl>
                                      </p:cBhvr>
                                    </p:animEffect>
                                  </p:childTnLst>
                                </p:cTn>
                              </p:par>
                              <p:par>
                                <p:cTn id="50" presetID="10" presetClass="entr" presetSubtype="0" fill="hold" nodeType="withEffect">
                                  <p:stCondLst>
                                    <p:cond delay="0"/>
                                  </p:stCondLst>
                                  <p:childTnLst>
                                    <p:set>
                                      <p:cBhvr>
                                        <p:cTn id="51" dur="1" fill="hold">
                                          <p:stCondLst>
                                            <p:cond delay="0"/>
                                          </p:stCondLst>
                                        </p:cTn>
                                        <p:tgtEl>
                                          <p:spTgt spid="36877"/>
                                        </p:tgtEl>
                                        <p:attrNameLst>
                                          <p:attrName>style.visibility</p:attrName>
                                        </p:attrNameLst>
                                      </p:cBhvr>
                                      <p:to>
                                        <p:strVal val="visible"/>
                                      </p:to>
                                    </p:set>
                                    <p:animEffect transition="in" filter="fade">
                                      <p:cBhvr>
                                        <p:cTn id="52" dur="500"/>
                                        <p:tgtEl>
                                          <p:spTgt spid="3687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880"/>
                                        </p:tgtEl>
                                        <p:attrNameLst>
                                          <p:attrName>style.visibility</p:attrName>
                                        </p:attrNameLst>
                                      </p:cBhvr>
                                      <p:to>
                                        <p:strVal val="visible"/>
                                      </p:to>
                                    </p:set>
                                    <p:animEffect transition="in" filter="fade">
                                      <p:cBhvr>
                                        <p:cTn id="57" dur="500"/>
                                        <p:tgtEl>
                                          <p:spTgt spid="36880"/>
                                        </p:tgtEl>
                                      </p:cBhvr>
                                    </p:animEffect>
                                  </p:childTnLst>
                                </p:cTn>
                              </p:par>
                              <p:par>
                                <p:cTn id="58" presetID="10" presetClass="entr" presetSubtype="0"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6890"/>
                                        </p:tgtEl>
                                        <p:attrNameLst>
                                          <p:attrName>style.visibility</p:attrName>
                                        </p:attrNameLst>
                                      </p:cBhvr>
                                      <p:to>
                                        <p:strVal val="visible"/>
                                      </p:to>
                                    </p:set>
                                    <p:animEffect transition="in" filter="fade">
                                      <p:cBhvr>
                                        <p:cTn id="65" dur="500"/>
                                        <p:tgtEl>
                                          <p:spTgt spid="36890"/>
                                        </p:tgtEl>
                                      </p:cBhvr>
                                    </p:animEffect>
                                  </p:childTnLst>
                                </p:cTn>
                              </p:par>
                              <p:par>
                                <p:cTn id="66" presetID="10" presetClass="entr" presetSubtype="0" fill="hold" nodeType="withEffect">
                                  <p:stCondLst>
                                    <p:cond delay="0"/>
                                  </p:stCondLst>
                                  <p:childTnLst>
                                    <p:set>
                                      <p:cBhvr>
                                        <p:cTn id="67" dur="1" fill="hold">
                                          <p:stCondLst>
                                            <p:cond delay="0"/>
                                          </p:stCondLst>
                                        </p:cTn>
                                        <p:tgtEl>
                                          <p:spTgt spid="36889"/>
                                        </p:tgtEl>
                                        <p:attrNameLst>
                                          <p:attrName>style.visibility</p:attrName>
                                        </p:attrNameLst>
                                      </p:cBhvr>
                                      <p:to>
                                        <p:strVal val="visible"/>
                                      </p:to>
                                    </p:set>
                                    <p:animEffect transition="in" filter="fade">
                                      <p:cBhvr>
                                        <p:cTn id="68" dur="500"/>
                                        <p:tgtEl>
                                          <p:spTgt spid="3688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6885"/>
                                        </p:tgtEl>
                                        <p:attrNameLst>
                                          <p:attrName>style.visibility</p:attrName>
                                        </p:attrNameLst>
                                      </p:cBhvr>
                                      <p:to>
                                        <p:strVal val="visible"/>
                                      </p:to>
                                    </p:set>
                                    <p:animEffect transition="in" filter="fade">
                                      <p:cBhvr>
                                        <p:cTn id="73" dur="500"/>
                                        <p:tgtEl>
                                          <p:spTgt spid="36885"/>
                                        </p:tgtEl>
                                      </p:cBhvr>
                                    </p:animEffect>
                                  </p:childTnLst>
                                </p:cTn>
                              </p:par>
                              <p:par>
                                <p:cTn id="74" presetID="10" presetClass="entr" presetSubtype="0" fill="hold" nodeType="withEffect">
                                  <p:stCondLst>
                                    <p:cond delay="0"/>
                                  </p:stCondLst>
                                  <p:childTnLst>
                                    <p:set>
                                      <p:cBhvr>
                                        <p:cTn id="75" dur="1" fill="hold">
                                          <p:stCondLst>
                                            <p:cond delay="0"/>
                                          </p:stCondLst>
                                        </p:cTn>
                                        <p:tgtEl>
                                          <p:spTgt spid="36884"/>
                                        </p:tgtEl>
                                        <p:attrNameLst>
                                          <p:attrName>style.visibility</p:attrName>
                                        </p:attrNameLst>
                                      </p:cBhvr>
                                      <p:to>
                                        <p:strVal val="visible"/>
                                      </p:to>
                                    </p:set>
                                    <p:animEffect transition="in" filter="fade">
                                      <p:cBhvr>
                                        <p:cTn id="76" dur="500"/>
                                        <p:tgtEl>
                                          <p:spTgt spid="3688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6888"/>
                                        </p:tgtEl>
                                        <p:attrNameLst>
                                          <p:attrName>style.visibility</p:attrName>
                                        </p:attrNameLst>
                                      </p:cBhvr>
                                      <p:to>
                                        <p:strVal val="visible"/>
                                      </p:to>
                                    </p:set>
                                    <p:animEffect transition="in" filter="fade">
                                      <p:cBhvr>
                                        <p:cTn id="81" dur="500"/>
                                        <p:tgtEl>
                                          <p:spTgt spid="36888"/>
                                        </p:tgtEl>
                                      </p:cBhvr>
                                    </p:animEffect>
                                  </p:childTnLst>
                                </p:cTn>
                              </p:par>
                              <p:par>
                                <p:cTn id="82" presetID="10" presetClass="entr" presetSubtype="0" fill="hold" nodeType="withEffect">
                                  <p:stCondLst>
                                    <p:cond delay="0"/>
                                  </p:stCondLst>
                                  <p:childTnLst>
                                    <p:set>
                                      <p:cBhvr>
                                        <p:cTn id="83" dur="1" fill="hold">
                                          <p:stCondLst>
                                            <p:cond delay="0"/>
                                          </p:stCondLst>
                                        </p:cTn>
                                        <p:tgtEl>
                                          <p:spTgt spid="36886"/>
                                        </p:tgtEl>
                                        <p:attrNameLst>
                                          <p:attrName>style.visibility</p:attrName>
                                        </p:attrNameLst>
                                      </p:cBhvr>
                                      <p:to>
                                        <p:strVal val="visible"/>
                                      </p:to>
                                    </p:set>
                                    <p:animEffect transition="in" filter="fade">
                                      <p:cBhvr>
                                        <p:cTn id="84" dur="500"/>
                                        <p:tgtEl>
                                          <p:spTgt spid="36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p:bldP spid="30726" grpId="0"/>
      <p:bldP spid="30727" grpId="0"/>
      <p:bldP spid="36880" grpId="0"/>
      <p:bldP spid="36881" grpId="0"/>
      <p:bldP spid="36883" grpId="0"/>
      <p:bldP spid="36885" grpId="0"/>
      <p:bldP spid="36887" grpId="0"/>
      <p:bldP spid="36888" grpId="0"/>
      <p:bldP spid="368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smtClean="0">
                <a:solidFill>
                  <a:srgbClr val="0070C0"/>
                </a:solidFill>
                <a:latin typeface="ＭＳ Ｐゴシック" charset="-128"/>
              </a:rPr>
              <a:t>ヒストグラム</a:t>
            </a:r>
          </a:p>
        </p:txBody>
      </p:sp>
      <p:sp>
        <p:nvSpPr>
          <p:cNvPr id="31747" name="コンテンツ プレースホルダ 2"/>
          <p:cNvSpPr>
            <a:spLocks noGrp="1"/>
          </p:cNvSpPr>
          <p:nvPr>
            <p:ph sz="quarter" idx="1"/>
          </p:nvPr>
        </p:nvSpPr>
        <p:spPr>
          <a:xfrm>
            <a:off x="1066800" y="1341438"/>
            <a:ext cx="7105650" cy="1439862"/>
          </a:xfrm>
        </p:spPr>
        <p:txBody>
          <a:bodyPr/>
          <a:lstStyle/>
          <a:p>
            <a:pPr>
              <a:buClr>
                <a:schemeClr val="tx2"/>
              </a:buClr>
              <a:buFont typeface="Wingdings" pitchFamily="2" charset="2"/>
              <a:buChar char="l"/>
            </a:pPr>
            <a:r>
              <a:rPr lang="ja-JP" altLang="ja-JP" sz="2800" dirty="0" smtClean="0">
                <a:latin typeface="HG丸ｺﾞｼｯｸM-PRO" pitchFamily="50" charset="-128"/>
                <a:ea typeface="HG丸ｺﾞｼｯｸM-PRO" pitchFamily="50" charset="-128"/>
              </a:rPr>
              <a:t>縦軸に</a:t>
            </a:r>
            <a:r>
              <a:rPr lang="ja-JP" altLang="ja-JP" sz="2800" dirty="0" smtClean="0">
                <a:solidFill>
                  <a:srgbClr val="FF0000"/>
                </a:solidFill>
                <a:latin typeface="HG丸ｺﾞｼｯｸM-PRO" pitchFamily="50" charset="-128"/>
                <a:ea typeface="HG丸ｺﾞｼｯｸM-PRO" pitchFamily="50" charset="-128"/>
              </a:rPr>
              <a:t>度数</a:t>
            </a:r>
            <a:r>
              <a:rPr lang="ja-JP" altLang="ja-JP" sz="2800" dirty="0" smtClean="0">
                <a:latin typeface="HG丸ｺﾞｼｯｸM-PRO" pitchFamily="50" charset="-128"/>
                <a:ea typeface="HG丸ｺﾞｼｯｸM-PRO" pitchFamily="50" charset="-128"/>
              </a:rPr>
              <a:t>、横軸に</a:t>
            </a:r>
            <a:r>
              <a:rPr lang="ja-JP" altLang="en-US" sz="2800" dirty="0" smtClean="0">
                <a:latin typeface="HG丸ｺﾞｼｯｸM-PRO" pitchFamily="50" charset="-128"/>
                <a:ea typeface="HG丸ｺﾞｼｯｸM-PRO" pitchFamily="50" charset="-128"/>
              </a:rPr>
              <a:t>測定データの</a:t>
            </a:r>
            <a:r>
              <a:rPr lang="ja-JP" altLang="en-US" sz="2800" dirty="0" smtClean="0">
                <a:solidFill>
                  <a:srgbClr val="FF0000"/>
                </a:solidFill>
                <a:latin typeface="HG丸ｺﾞｼｯｸM-PRO" pitchFamily="50" charset="-128"/>
                <a:ea typeface="HG丸ｺﾞｼｯｸM-PRO" pitchFamily="50" charset="-128"/>
              </a:rPr>
              <a:t>階級</a:t>
            </a:r>
            <a:r>
              <a:rPr lang="ja-JP" altLang="en-US" sz="2800" dirty="0" smtClean="0">
                <a:latin typeface="HG丸ｺﾞｼｯｸM-PRO" pitchFamily="50" charset="-128"/>
                <a:ea typeface="HG丸ｺﾞｼｯｸM-PRO" pitchFamily="50" charset="-128"/>
              </a:rPr>
              <a:t>を</a:t>
            </a:r>
            <a:r>
              <a:rPr lang="ja-JP" altLang="ja-JP" sz="2800" dirty="0" smtClean="0">
                <a:latin typeface="HG丸ｺﾞｼｯｸM-PRO" pitchFamily="50" charset="-128"/>
                <a:ea typeface="HG丸ｺﾞｼｯｸM-PRO" pitchFamily="50" charset="-128"/>
              </a:rPr>
              <a:t>とった</a:t>
            </a:r>
            <a:r>
              <a:rPr lang="ja-JP" altLang="ja-JP" sz="2800" dirty="0" smtClean="0">
                <a:solidFill>
                  <a:srgbClr val="FF0000"/>
                </a:solidFill>
                <a:latin typeface="HG丸ｺﾞｼｯｸM-PRO" pitchFamily="50" charset="-128"/>
                <a:ea typeface="HG丸ｺﾞｼｯｸM-PRO" pitchFamily="50" charset="-128"/>
              </a:rPr>
              <a:t>棒</a:t>
            </a:r>
            <a:r>
              <a:rPr lang="ja-JP" altLang="en-US" sz="2800" dirty="0" smtClean="0">
                <a:solidFill>
                  <a:srgbClr val="FF0000"/>
                </a:solidFill>
                <a:latin typeface="HG丸ｺﾞｼｯｸM-PRO" pitchFamily="50" charset="-128"/>
                <a:ea typeface="HG丸ｺﾞｼｯｸM-PRO" pitchFamily="50" charset="-128"/>
              </a:rPr>
              <a:t>グラフ</a:t>
            </a:r>
            <a:r>
              <a:rPr lang="ja-JP" altLang="ja-JP" sz="2800" dirty="0" smtClean="0">
                <a:latin typeface="HG丸ｺﾞｼｯｸM-PRO" pitchFamily="50" charset="-128"/>
                <a:ea typeface="HG丸ｺﾞｼｯｸM-PRO" pitchFamily="50" charset="-128"/>
              </a:rPr>
              <a:t>の一種</a:t>
            </a:r>
            <a:endParaRPr lang="ja-JP" altLang="en-US" sz="2800" dirty="0" smtClean="0">
              <a:latin typeface="HG丸ｺﾞｼｯｸM-PRO" pitchFamily="50" charset="-128"/>
              <a:ea typeface="HG丸ｺﾞｼｯｸM-PRO" pitchFamily="50" charset="-128"/>
            </a:endParaRPr>
          </a:p>
        </p:txBody>
      </p:sp>
      <p:graphicFrame>
        <p:nvGraphicFramePr>
          <p:cNvPr id="31749" name="Object 5"/>
          <p:cNvGraphicFramePr>
            <a:graphicFrameLocks noChangeAspect="1"/>
          </p:cNvGraphicFramePr>
          <p:nvPr/>
        </p:nvGraphicFramePr>
        <p:xfrm>
          <a:off x="1406525" y="2349500"/>
          <a:ext cx="6694488" cy="4508500"/>
        </p:xfrm>
        <a:graphic>
          <a:graphicData uri="http://schemas.openxmlformats.org/presentationml/2006/ole">
            <p:oleObj spid="_x0000_s31749" name="グラフ" r:id="rId4" imgW="3933825" imgH="4057802" progId="MSGraph.Chart.8">
              <p:embed followColorScheme="full"/>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9685" name="Object 5"/>
          <p:cNvGraphicFramePr>
            <a:graphicFrameLocks noChangeAspect="1"/>
          </p:cNvGraphicFramePr>
          <p:nvPr/>
        </p:nvGraphicFramePr>
        <p:xfrm>
          <a:off x="1406525" y="2349500"/>
          <a:ext cx="3309938" cy="2228850"/>
        </p:xfrm>
        <a:graphic>
          <a:graphicData uri="http://schemas.openxmlformats.org/presentationml/2006/ole">
            <p:oleObj spid="_x0000_s199685" name="グラフ" r:id="rId4" imgW="3933825" imgH="4057802" progId="MSGraph.Chart.8">
              <p:embed followColorScheme="full"/>
            </p:oleObj>
          </a:graphicData>
        </a:graphic>
      </p:graphicFrame>
      <p:sp>
        <p:nvSpPr>
          <p:cNvPr id="199682" name="タイトル 1"/>
          <p:cNvSpPr>
            <a:spLocks noGrp="1"/>
          </p:cNvSpPr>
          <p:nvPr>
            <p:ph type="title" idx="4294967295"/>
          </p:nvPr>
        </p:nvSpPr>
        <p:spPr/>
        <p:txBody>
          <a:bodyPr/>
          <a:lstStyle/>
          <a:p>
            <a:r>
              <a:rPr lang="ja-JP" altLang="en-US" smtClean="0">
                <a:solidFill>
                  <a:srgbClr val="0070C0"/>
                </a:solidFill>
                <a:latin typeface="ＭＳ Ｐゴシック" charset="-128"/>
              </a:rPr>
              <a:t>ヒストグラム</a:t>
            </a:r>
          </a:p>
        </p:txBody>
      </p:sp>
      <p:sp>
        <p:nvSpPr>
          <p:cNvPr id="199684" name="コンテンツ プレースホルダ 2"/>
          <p:cNvSpPr>
            <a:spLocks/>
          </p:cNvSpPr>
          <p:nvPr/>
        </p:nvSpPr>
        <p:spPr bwMode="auto">
          <a:xfrm>
            <a:off x="1066800" y="1341438"/>
            <a:ext cx="7772400" cy="1031875"/>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ja-JP" sz="2800">
                <a:latin typeface="HG丸ｺﾞｼｯｸM-PRO" pitchFamily="50" charset="-128"/>
                <a:ea typeface="HG丸ｺﾞｼｯｸM-PRO" pitchFamily="50" charset="-128"/>
              </a:rPr>
              <a:t>ヒストグラムの</a:t>
            </a:r>
            <a:r>
              <a:rPr lang="ja-JP" altLang="ja-JP" sz="2800">
                <a:solidFill>
                  <a:srgbClr val="FF0000"/>
                </a:solidFill>
                <a:latin typeface="HG丸ｺﾞｼｯｸM-PRO" pitchFamily="50" charset="-128"/>
                <a:ea typeface="HG丸ｺﾞｼｯｸM-PRO" pitchFamily="50" charset="-128"/>
              </a:rPr>
              <a:t>形</a:t>
            </a:r>
            <a:r>
              <a:rPr lang="ja-JP" altLang="ja-JP" sz="2800">
                <a:latin typeface="HG丸ｺﾞｼｯｸM-PRO" pitchFamily="50" charset="-128"/>
                <a:ea typeface="HG丸ｺﾞｼｯｸM-PRO" pitchFamily="50" charset="-128"/>
              </a:rPr>
              <a:t>から、データの</a:t>
            </a:r>
            <a:r>
              <a:rPr lang="ja-JP" altLang="ja-JP" sz="2800">
                <a:solidFill>
                  <a:srgbClr val="FF0000"/>
                </a:solidFill>
                <a:latin typeface="HG丸ｺﾞｼｯｸM-PRO" pitchFamily="50" charset="-128"/>
                <a:ea typeface="HG丸ｺﾞｼｯｸM-PRO" pitchFamily="50" charset="-128"/>
              </a:rPr>
              <a:t>分布状況</a:t>
            </a:r>
            <a:r>
              <a:rPr lang="ja-JP" altLang="ja-JP" sz="2800">
                <a:latin typeface="HG丸ｺﾞｼｯｸM-PRO" pitchFamily="50" charset="-128"/>
                <a:ea typeface="HG丸ｺﾞｼｯｸM-PRO" pitchFamily="50" charset="-128"/>
              </a:rPr>
              <a:t>を</a:t>
            </a:r>
            <a:r>
              <a:rPr lang="ja-JP" altLang="ja-JP" sz="2800">
                <a:solidFill>
                  <a:srgbClr val="FF0000"/>
                </a:solidFill>
                <a:latin typeface="HG丸ｺﾞｼｯｸM-PRO" pitchFamily="50" charset="-128"/>
                <a:ea typeface="HG丸ｺﾞｼｯｸM-PRO" pitchFamily="50" charset="-128"/>
              </a:rPr>
              <a:t>視覚的</a:t>
            </a:r>
            <a:r>
              <a:rPr lang="ja-JP" altLang="ja-JP" sz="2800">
                <a:latin typeface="HG丸ｺﾞｼｯｸM-PRO" pitchFamily="50" charset="-128"/>
                <a:ea typeface="HG丸ｺﾞｼｯｸM-PRO" pitchFamily="50" charset="-128"/>
              </a:rPr>
              <a:t>に</a:t>
            </a:r>
            <a:r>
              <a:rPr lang="ja-JP" altLang="en-US" sz="2800">
                <a:latin typeface="HG丸ｺﾞｼｯｸM-PRO" pitchFamily="50" charset="-128"/>
                <a:ea typeface="HG丸ｺﾞｼｯｸM-PRO" pitchFamily="50" charset="-128"/>
              </a:rPr>
              <a:t>確認</a:t>
            </a:r>
            <a:r>
              <a:rPr lang="ja-JP" altLang="ja-JP" sz="2800">
                <a:latin typeface="HG丸ｺﾞｼｯｸM-PRO" pitchFamily="50" charset="-128"/>
                <a:ea typeface="HG丸ｺﾞｼｯｸM-PRO" pitchFamily="50" charset="-128"/>
              </a:rPr>
              <a:t>するために</a:t>
            </a:r>
            <a:r>
              <a:rPr lang="ja-JP" altLang="en-US" sz="2800">
                <a:latin typeface="HG丸ｺﾞｼｯｸM-PRO" pitchFamily="50" charset="-128"/>
                <a:ea typeface="HG丸ｺﾞｼｯｸM-PRO" pitchFamily="50" charset="-128"/>
              </a:rPr>
              <a:t>使用する</a:t>
            </a:r>
            <a:endParaRPr lang="en-US" altLang="ja-JP" sz="2800">
              <a:latin typeface="HG丸ｺﾞｼｯｸM-PRO" pitchFamily="50" charset="-128"/>
              <a:ea typeface="HG丸ｺﾞｼｯｸM-PRO" pitchFamily="50" charset="-128"/>
            </a:endParaRPr>
          </a:p>
        </p:txBody>
      </p:sp>
      <p:graphicFrame>
        <p:nvGraphicFramePr>
          <p:cNvPr id="199686" name="Object 6"/>
          <p:cNvGraphicFramePr>
            <a:graphicFrameLocks noChangeAspect="1"/>
          </p:cNvGraphicFramePr>
          <p:nvPr/>
        </p:nvGraphicFramePr>
        <p:xfrm>
          <a:off x="4787900" y="2276475"/>
          <a:ext cx="3309938" cy="2228850"/>
        </p:xfrm>
        <a:graphic>
          <a:graphicData uri="http://schemas.openxmlformats.org/presentationml/2006/ole">
            <p:oleObj spid="_x0000_s199686" name="グラフ" r:id="rId5" imgW="3933825" imgH="4057802" progId="MSGraph.Chart.8">
              <p:embed followColorScheme="full"/>
            </p:oleObj>
          </a:graphicData>
        </a:graphic>
      </p:graphicFrame>
      <p:graphicFrame>
        <p:nvGraphicFramePr>
          <p:cNvPr id="199687" name="Object 7"/>
          <p:cNvGraphicFramePr>
            <a:graphicFrameLocks noChangeAspect="1"/>
          </p:cNvGraphicFramePr>
          <p:nvPr/>
        </p:nvGraphicFramePr>
        <p:xfrm>
          <a:off x="1403350" y="4584700"/>
          <a:ext cx="3309938" cy="2228850"/>
        </p:xfrm>
        <a:graphic>
          <a:graphicData uri="http://schemas.openxmlformats.org/presentationml/2006/ole">
            <p:oleObj spid="_x0000_s199687" name="グラフ" r:id="rId6" imgW="3924300" imgH="4057802" progId="MSGraph.Chart.8">
              <p:embed followColorScheme="full"/>
            </p:oleObj>
          </a:graphicData>
        </a:graphic>
      </p:graphicFrame>
      <p:graphicFrame>
        <p:nvGraphicFramePr>
          <p:cNvPr id="199688" name="Object 8"/>
          <p:cNvGraphicFramePr>
            <a:graphicFrameLocks noChangeAspect="1"/>
          </p:cNvGraphicFramePr>
          <p:nvPr/>
        </p:nvGraphicFramePr>
        <p:xfrm>
          <a:off x="4787900" y="4584700"/>
          <a:ext cx="3309938" cy="2228850"/>
        </p:xfrm>
        <a:graphic>
          <a:graphicData uri="http://schemas.openxmlformats.org/presentationml/2006/ole">
            <p:oleObj spid="_x0000_s199688" name="グラフ" r:id="rId7" imgW="3924300" imgH="4057802" progId="MSGraph.Chart.8">
              <p:embed followColorScheme="full"/>
            </p:oleObj>
          </a:graphicData>
        </a:graphic>
      </p:graphicFrame>
      <p:sp>
        <p:nvSpPr>
          <p:cNvPr id="8" name="角丸四角形吹き出し 7"/>
          <p:cNvSpPr/>
          <p:nvPr/>
        </p:nvSpPr>
        <p:spPr bwMode="auto">
          <a:xfrm>
            <a:off x="3563888" y="2348880"/>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バランスのとれた状態</a:t>
            </a:r>
          </a:p>
        </p:txBody>
      </p:sp>
      <p:sp>
        <p:nvSpPr>
          <p:cNvPr id="9" name="角丸四角形吹き出し 8"/>
          <p:cNvSpPr/>
          <p:nvPr/>
        </p:nvSpPr>
        <p:spPr bwMode="auto">
          <a:xfrm>
            <a:off x="7020272" y="2348880"/>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左に偏った状態</a:t>
            </a:r>
          </a:p>
        </p:txBody>
      </p:sp>
      <p:sp>
        <p:nvSpPr>
          <p:cNvPr id="10" name="角丸四角形吹き出し 9"/>
          <p:cNvSpPr/>
          <p:nvPr/>
        </p:nvSpPr>
        <p:spPr bwMode="auto">
          <a:xfrm>
            <a:off x="3779912" y="4581128"/>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極大が２ヶ所ある状態</a:t>
            </a:r>
          </a:p>
        </p:txBody>
      </p:sp>
      <p:sp>
        <p:nvSpPr>
          <p:cNvPr id="11" name="角丸四角形吹き出し 10"/>
          <p:cNvSpPr/>
          <p:nvPr/>
        </p:nvSpPr>
        <p:spPr bwMode="auto">
          <a:xfrm>
            <a:off x="7020272" y="4581128"/>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050" dirty="0" smtClean="0">
                <a:ea typeface="ＭＳ Ｐゴシック" pitchFamily="50" charset="-128"/>
              </a:rPr>
              <a:t>ばらついている</a:t>
            </a:r>
            <a:endParaRPr lang="en-US" altLang="ja-JP" sz="1050" dirty="0" smtClean="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状態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9684"/>
                                        </p:tgtEl>
                                        <p:attrNameLst>
                                          <p:attrName>style.visibility</p:attrName>
                                        </p:attrNameLst>
                                      </p:cBhvr>
                                      <p:to>
                                        <p:strVal val="visible"/>
                                      </p:to>
                                    </p:set>
                                    <p:animEffect transition="in" filter="fade">
                                      <p:cBhvr>
                                        <p:cTn id="7" dur="500"/>
                                        <p:tgtEl>
                                          <p:spTgt spid="1996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mtClean="0">
                <a:solidFill>
                  <a:srgbClr val="0070C0"/>
                </a:solidFill>
                <a:latin typeface="ＭＳ Ｐゴシック" charset="-128"/>
              </a:rPr>
              <a:t>ヒストグラム</a:t>
            </a:r>
          </a:p>
        </p:txBody>
      </p:sp>
      <p:sp>
        <p:nvSpPr>
          <p:cNvPr id="32773" name="コンテンツ プレースホルダ 2"/>
          <p:cNvSpPr>
            <a:spLocks/>
          </p:cNvSpPr>
          <p:nvPr/>
        </p:nvSpPr>
        <p:spPr bwMode="auto">
          <a:xfrm>
            <a:off x="1066800" y="1341438"/>
            <a:ext cx="7466013"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solidFill>
                  <a:srgbClr val="FF0000"/>
                </a:solidFill>
                <a:latin typeface="HG丸ｺﾞｼｯｸM-PRO" pitchFamily="50" charset="-128"/>
                <a:ea typeface="HG丸ｺﾞｼｯｸM-PRO" pitchFamily="50" charset="-128"/>
              </a:rPr>
              <a:t>中心値</a:t>
            </a:r>
            <a:r>
              <a:rPr lang="ja-JP" altLang="en-US" sz="2800" dirty="0">
                <a:latin typeface="HG丸ｺﾞｼｯｸM-PRO" pitchFamily="50" charset="-128"/>
                <a:ea typeface="HG丸ｺﾞｼｯｸM-PRO" pitchFamily="50" charset="-128"/>
              </a:rPr>
              <a:t>、</a:t>
            </a:r>
            <a:r>
              <a:rPr lang="ja-JP" altLang="en-US" sz="2800" dirty="0">
                <a:solidFill>
                  <a:srgbClr val="FF0000"/>
                </a:solidFill>
                <a:latin typeface="HG丸ｺﾞｼｯｸM-PRO" pitchFamily="50" charset="-128"/>
                <a:ea typeface="HG丸ｺﾞｼｯｸM-PRO" pitchFamily="50" charset="-128"/>
              </a:rPr>
              <a:t>規格限界</a:t>
            </a:r>
            <a:r>
              <a:rPr lang="ja-JP" altLang="en-US" sz="2800" dirty="0">
                <a:latin typeface="HG丸ｺﾞｼｯｸM-PRO" pitchFamily="50" charset="-128"/>
                <a:ea typeface="HG丸ｺﾞｼｯｸM-PRO" pitchFamily="50" charset="-128"/>
              </a:rPr>
              <a:t>などを記入して</a:t>
            </a:r>
            <a:r>
              <a:rPr lang="ja-JP" altLang="en-US" sz="2800" dirty="0" smtClean="0">
                <a:latin typeface="HG丸ｺﾞｼｯｸM-PRO" pitchFamily="50" charset="-128"/>
                <a:ea typeface="HG丸ｺﾞｼｯｸM-PRO" pitchFamily="50" charset="-128"/>
              </a:rPr>
              <a:t>、　　　品質</a:t>
            </a:r>
            <a:r>
              <a:rPr lang="ja-JP" altLang="en-US" sz="2800" dirty="0">
                <a:latin typeface="HG丸ｺﾞｼｯｸM-PRO" pitchFamily="50" charset="-128"/>
                <a:ea typeface="HG丸ｺﾞｼｯｸM-PRO" pitchFamily="50" charset="-128"/>
              </a:rPr>
              <a:t>の状態を判断することができる</a:t>
            </a:r>
            <a:endParaRPr lang="en-US" altLang="ja-JP" sz="2800" dirty="0">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Char char="l"/>
            </a:pPr>
            <a:endParaRPr lang="ja-JP" altLang="en-US" sz="2800" dirty="0">
              <a:latin typeface="HG丸ｺﾞｼｯｸM-PRO" pitchFamily="50" charset="-128"/>
              <a:ea typeface="HG丸ｺﾞｼｯｸM-PRO" pitchFamily="50" charset="-128"/>
            </a:endParaRPr>
          </a:p>
        </p:txBody>
      </p:sp>
      <p:graphicFrame>
        <p:nvGraphicFramePr>
          <p:cNvPr id="32774" name="Object 6"/>
          <p:cNvGraphicFramePr>
            <a:graphicFrameLocks noChangeAspect="1"/>
          </p:cNvGraphicFramePr>
          <p:nvPr/>
        </p:nvGraphicFramePr>
        <p:xfrm>
          <a:off x="1406525" y="2349500"/>
          <a:ext cx="6694488" cy="4508500"/>
        </p:xfrm>
        <a:graphic>
          <a:graphicData uri="http://schemas.openxmlformats.org/presentationml/2006/ole">
            <p:oleObj spid="_x0000_s32774" name="グラフ" r:id="rId4" imgW="3933825" imgH="4057802" progId="MSGraph.Chart.8">
              <p:embed followColorScheme="full"/>
            </p:oleObj>
          </a:graphicData>
        </a:graphic>
      </p:graphicFrame>
      <p:sp>
        <p:nvSpPr>
          <p:cNvPr id="32775" name="Line 7"/>
          <p:cNvSpPr>
            <a:spLocks noChangeShapeType="1"/>
          </p:cNvSpPr>
          <p:nvPr/>
        </p:nvSpPr>
        <p:spPr bwMode="auto">
          <a:xfrm>
            <a:off x="5003800" y="2636838"/>
            <a:ext cx="0" cy="3133725"/>
          </a:xfrm>
          <a:prstGeom prst="line">
            <a:avLst/>
          </a:prstGeom>
          <a:noFill/>
          <a:ln w="19050">
            <a:solidFill>
              <a:srgbClr val="FF0000"/>
            </a:solidFill>
            <a:round/>
            <a:headEnd/>
            <a:tailEnd/>
          </a:ln>
          <a:effectLst/>
        </p:spPr>
        <p:txBody>
          <a:bodyPr/>
          <a:lstStyle/>
          <a:p>
            <a:endParaRPr lang="ja-JP" altLang="en-US"/>
          </a:p>
        </p:txBody>
      </p:sp>
      <p:sp>
        <p:nvSpPr>
          <p:cNvPr id="32776" name="Text Box 8"/>
          <p:cNvSpPr txBox="1">
            <a:spLocks noChangeArrowheads="1"/>
          </p:cNvSpPr>
          <p:nvPr/>
        </p:nvSpPr>
        <p:spPr bwMode="auto">
          <a:xfrm>
            <a:off x="4608000" y="2376000"/>
            <a:ext cx="792088" cy="276999"/>
          </a:xfrm>
          <a:prstGeom prst="rect">
            <a:avLst/>
          </a:prstGeom>
          <a:noFill/>
          <a:ln w="9525">
            <a:noFill/>
            <a:miter lim="800000"/>
            <a:headEnd/>
            <a:tailEnd/>
          </a:ln>
          <a:effectLst/>
        </p:spPr>
        <p:txBody>
          <a:bodyPr wrap="square">
            <a:spAutoFit/>
          </a:bodyPr>
          <a:lstStyle/>
          <a:p>
            <a:pPr algn="ctr">
              <a:spcBef>
                <a:spcPct val="50000"/>
              </a:spcBef>
            </a:pPr>
            <a:r>
              <a:rPr lang="ja-JP" altLang="en-US" sz="1200" dirty="0" smtClean="0">
                <a:solidFill>
                  <a:srgbClr val="FF0000"/>
                </a:solidFill>
              </a:rPr>
              <a:t>中心値</a:t>
            </a:r>
            <a:endParaRPr lang="en-US" altLang="ja-JP" sz="1200" dirty="0">
              <a:solidFill>
                <a:srgbClr val="FF0000"/>
              </a:solidFill>
            </a:endParaRPr>
          </a:p>
        </p:txBody>
      </p:sp>
      <p:sp>
        <p:nvSpPr>
          <p:cNvPr id="32778" name="Line 10"/>
          <p:cNvSpPr>
            <a:spLocks noChangeShapeType="1"/>
          </p:cNvSpPr>
          <p:nvPr/>
        </p:nvSpPr>
        <p:spPr bwMode="auto">
          <a:xfrm>
            <a:off x="2771775" y="2636838"/>
            <a:ext cx="0" cy="3133725"/>
          </a:xfrm>
          <a:prstGeom prst="line">
            <a:avLst/>
          </a:prstGeom>
          <a:noFill/>
          <a:ln w="19050">
            <a:solidFill>
              <a:srgbClr val="FF0000"/>
            </a:solidFill>
            <a:round/>
            <a:headEnd/>
            <a:tailEnd/>
          </a:ln>
          <a:effectLst/>
        </p:spPr>
        <p:txBody>
          <a:bodyPr/>
          <a:lstStyle/>
          <a:p>
            <a:endParaRPr lang="ja-JP" altLang="en-US"/>
          </a:p>
        </p:txBody>
      </p:sp>
      <p:sp>
        <p:nvSpPr>
          <p:cNvPr id="32779" name="Line 11"/>
          <p:cNvSpPr>
            <a:spLocks noChangeShapeType="1"/>
          </p:cNvSpPr>
          <p:nvPr/>
        </p:nvSpPr>
        <p:spPr bwMode="auto">
          <a:xfrm>
            <a:off x="7380288" y="2636838"/>
            <a:ext cx="0" cy="3133725"/>
          </a:xfrm>
          <a:prstGeom prst="line">
            <a:avLst/>
          </a:prstGeom>
          <a:noFill/>
          <a:ln w="19050">
            <a:solidFill>
              <a:srgbClr val="FF0000"/>
            </a:solidFill>
            <a:round/>
            <a:headEnd/>
            <a:tailEnd/>
          </a:ln>
          <a:effectLst/>
        </p:spPr>
        <p:txBody>
          <a:bodyPr/>
          <a:lstStyle/>
          <a:p>
            <a:endParaRPr lang="ja-JP" altLang="en-US"/>
          </a:p>
        </p:txBody>
      </p:sp>
      <p:sp>
        <p:nvSpPr>
          <p:cNvPr id="32780" name="Text Box 12"/>
          <p:cNvSpPr txBox="1">
            <a:spLocks noChangeArrowheads="1"/>
          </p:cNvSpPr>
          <p:nvPr/>
        </p:nvSpPr>
        <p:spPr bwMode="auto">
          <a:xfrm>
            <a:off x="2409825" y="2386013"/>
            <a:ext cx="863600" cy="274637"/>
          </a:xfrm>
          <a:prstGeom prst="rect">
            <a:avLst/>
          </a:prstGeom>
          <a:noFill/>
          <a:ln w="9525">
            <a:noFill/>
            <a:miter lim="800000"/>
            <a:headEnd/>
            <a:tailEnd/>
          </a:ln>
          <a:effectLst/>
        </p:spPr>
        <p:txBody>
          <a:bodyPr>
            <a:spAutoFit/>
          </a:bodyPr>
          <a:lstStyle/>
          <a:p>
            <a:pPr>
              <a:spcBef>
                <a:spcPct val="50000"/>
              </a:spcBef>
            </a:pPr>
            <a:r>
              <a:rPr lang="ja-JP" altLang="en-US" sz="1200">
                <a:solidFill>
                  <a:srgbClr val="FF0000"/>
                </a:solidFill>
              </a:rPr>
              <a:t>規格下限</a:t>
            </a:r>
          </a:p>
        </p:txBody>
      </p:sp>
      <p:sp>
        <p:nvSpPr>
          <p:cNvPr id="32781" name="Text Box 13"/>
          <p:cNvSpPr txBox="1">
            <a:spLocks noChangeArrowheads="1"/>
          </p:cNvSpPr>
          <p:nvPr/>
        </p:nvSpPr>
        <p:spPr bwMode="auto">
          <a:xfrm>
            <a:off x="6985000" y="2386013"/>
            <a:ext cx="863600" cy="274637"/>
          </a:xfrm>
          <a:prstGeom prst="rect">
            <a:avLst/>
          </a:prstGeom>
          <a:noFill/>
          <a:ln w="9525">
            <a:noFill/>
            <a:miter lim="800000"/>
            <a:headEnd/>
            <a:tailEnd/>
          </a:ln>
          <a:effectLst/>
        </p:spPr>
        <p:txBody>
          <a:bodyPr>
            <a:spAutoFit/>
          </a:bodyPr>
          <a:lstStyle/>
          <a:p>
            <a:pPr>
              <a:spcBef>
                <a:spcPct val="50000"/>
              </a:spcBef>
            </a:pPr>
            <a:r>
              <a:rPr lang="ja-JP" altLang="en-US" sz="1200" dirty="0">
                <a:solidFill>
                  <a:srgbClr val="FF0000"/>
                </a:solidFill>
              </a:rPr>
              <a:t>規格上限</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fade">
                                      <p:cBhvr>
                                        <p:cTn id="7"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sp>
        <p:nvSpPr>
          <p:cNvPr id="39939" name="コンテンツ プレースホルダ 2"/>
          <p:cNvSpPr>
            <a:spLocks noGrp="1"/>
          </p:cNvSpPr>
          <p:nvPr>
            <p:ph sz="quarter" idx="1"/>
          </p:nvPr>
        </p:nvSpPr>
        <p:spPr>
          <a:xfrm>
            <a:off x="1066800" y="1341438"/>
            <a:ext cx="7772400" cy="4489450"/>
          </a:xfrm>
        </p:spPr>
        <p:txBody>
          <a:bodyPr>
            <a:normAutofit/>
          </a:bodyPr>
          <a:lstStyle/>
          <a:p>
            <a:pPr>
              <a:lnSpc>
                <a:spcPct val="90000"/>
              </a:lnSpc>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a:t>
            </a:r>
            <a:r>
              <a:rPr lang="ja-JP" altLang="ja-JP" sz="2800" dirty="0" smtClean="0">
                <a:latin typeface="HG丸ｺﾞｼｯｸM-PRO" pitchFamily="50" charset="-128"/>
                <a:ea typeface="HG丸ｺﾞｼｯｸM-PRO" pitchFamily="50" charset="-128"/>
              </a:rPr>
              <a:t>の取得・整理を</a:t>
            </a:r>
            <a:r>
              <a:rPr lang="ja-JP" altLang="en-US" sz="2800" dirty="0" smtClean="0">
                <a:solidFill>
                  <a:srgbClr val="FF0000"/>
                </a:solidFill>
                <a:latin typeface="HG丸ｺﾞｼｯｸM-PRO" pitchFamily="50" charset="-128"/>
                <a:ea typeface="HG丸ｺﾞｼｯｸM-PRO" pitchFamily="50" charset="-128"/>
              </a:rPr>
              <a:t>簡単</a:t>
            </a:r>
            <a:r>
              <a:rPr lang="ja-JP" altLang="en-US" sz="2800" dirty="0" smtClean="0">
                <a:latin typeface="HG丸ｺﾞｼｯｸM-PRO" pitchFamily="50" charset="-128"/>
                <a:ea typeface="HG丸ｺﾞｼｯｸM-PRO" pitchFamily="50" charset="-128"/>
              </a:rPr>
              <a:t>にし</a:t>
            </a:r>
            <a:r>
              <a:rPr lang="ja-JP" altLang="ja-JP" sz="2800" dirty="0" smtClean="0">
                <a:latin typeface="HG丸ｺﾞｼｯｸM-PRO" pitchFamily="50" charset="-128"/>
                <a:ea typeface="HG丸ｺﾞｼｯｸM-PRO" pitchFamily="50" charset="-128"/>
              </a:rPr>
              <a:t>、点検・</a:t>
            </a:r>
            <a:r>
              <a:rPr lang="ja-JP" altLang="en-US" sz="2800" dirty="0" smtClean="0">
                <a:latin typeface="HG丸ｺﾞｼｯｸM-PRO" pitchFamily="50" charset="-128"/>
                <a:ea typeface="HG丸ｺﾞｼｯｸM-PRO" pitchFamily="50" charset="-128"/>
              </a:rPr>
              <a:t>　　</a:t>
            </a:r>
            <a:r>
              <a:rPr lang="ja-JP" altLang="ja-JP" sz="2800" dirty="0" smtClean="0">
                <a:latin typeface="HG丸ｺﾞｼｯｸM-PRO" pitchFamily="50" charset="-128"/>
                <a:ea typeface="HG丸ｺﾞｼｯｸM-PRO" pitchFamily="50" charset="-128"/>
              </a:rPr>
              <a:t>確認項目</a:t>
            </a:r>
            <a:r>
              <a:rPr lang="ja-JP" altLang="en-US" sz="2800" dirty="0" smtClean="0">
                <a:latin typeface="HG丸ｺﾞｼｯｸM-PRO" pitchFamily="50" charset="-128"/>
                <a:ea typeface="HG丸ｺﾞｼｯｸM-PRO" pitchFamily="50" charset="-128"/>
              </a:rPr>
              <a:t>を</a:t>
            </a:r>
            <a:r>
              <a:rPr lang="ja-JP" altLang="en-US" sz="2800" dirty="0" smtClean="0">
                <a:solidFill>
                  <a:srgbClr val="FF0000"/>
                </a:solidFill>
                <a:latin typeface="HG丸ｺﾞｼｯｸM-PRO" pitchFamily="50" charset="-128"/>
                <a:ea typeface="HG丸ｺﾞｼｯｸM-PRO" pitchFamily="50" charset="-128"/>
              </a:rPr>
              <a:t>漏れることなく</a:t>
            </a:r>
            <a:r>
              <a:rPr lang="ja-JP" altLang="en-US" sz="2800" dirty="0" smtClean="0">
                <a:latin typeface="HG丸ｺﾞｼｯｸM-PRO" pitchFamily="50" charset="-128"/>
                <a:ea typeface="HG丸ｺﾞｼｯｸM-PRO" pitchFamily="50" charset="-128"/>
              </a:rPr>
              <a:t>記入できる用紙</a:t>
            </a:r>
            <a:endParaRPr lang="en-US" altLang="ja-JP" sz="2800" dirty="0" smtClean="0">
              <a:latin typeface="HG丸ｺﾞｼｯｸM-PRO" pitchFamily="50" charset="-128"/>
              <a:ea typeface="HG丸ｺﾞｼｯｸM-PRO" pitchFamily="50" charset="-128"/>
            </a:endParaRPr>
          </a:p>
        </p:txBody>
      </p:sp>
      <p:pic>
        <p:nvPicPr>
          <p:cNvPr id="33798"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03" name="直線コネクタ 13"/>
          <p:cNvCxnSpPr>
            <a:cxnSpLocks noChangeShapeType="1"/>
          </p:cNvCxnSpPr>
          <p:nvPr/>
        </p:nvCxnSpPr>
        <p:spPr bwMode="auto">
          <a:xfrm>
            <a:off x="2916238" y="3525838"/>
            <a:ext cx="360362" cy="142875"/>
          </a:xfrm>
          <a:prstGeom prst="line">
            <a:avLst/>
          </a:prstGeom>
          <a:noFill/>
          <a:ln w="9525" algn="ctr">
            <a:solidFill>
              <a:schemeClr val="tx1"/>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38" name="直線コネクタ 31"/>
          <p:cNvCxnSpPr>
            <a:cxnSpLocks noChangeShapeType="1"/>
          </p:cNvCxnSpPr>
          <p:nvPr/>
        </p:nvCxnSpPr>
        <p:spPr bwMode="auto">
          <a:xfrm>
            <a:off x="2916238" y="3884613"/>
            <a:ext cx="360362" cy="144462"/>
          </a:xfrm>
          <a:prstGeom prst="line">
            <a:avLst/>
          </a:prstGeom>
          <a:noFill/>
          <a:ln w="9525" algn="ctr">
            <a:solidFill>
              <a:schemeClr val="tx1"/>
            </a:solidFill>
            <a:miter lim="800000"/>
            <a:headEnd/>
            <a:tailEnd/>
          </a:ln>
        </p:spPr>
      </p:cxnSp>
      <p:cxnSp>
        <p:nvCxnSpPr>
          <p:cNvPr id="33839" name="直線コネクタ 32"/>
          <p:cNvCxnSpPr>
            <a:cxnSpLocks noChangeShapeType="1"/>
          </p:cNvCxnSpPr>
          <p:nvPr/>
        </p:nvCxnSpPr>
        <p:spPr bwMode="auto">
          <a:xfrm>
            <a:off x="2916238" y="4244975"/>
            <a:ext cx="360362" cy="144463"/>
          </a:xfrm>
          <a:prstGeom prst="line">
            <a:avLst/>
          </a:prstGeom>
          <a:noFill/>
          <a:ln w="9525" algn="ctr">
            <a:solidFill>
              <a:schemeClr val="tx1"/>
            </a:solidFill>
            <a:miter lim="800000"/>
            <a:headEnd/>
            <a:tailEnd/>
          </a:ln>
        </p:spPr>
      </p:cxnSp>
      <p:cxnSp>
        <p:nvCxnSpPr>
          <p:cNvPr id="33840" name="直線コネクタ 33"/>
          <p:cNvCxnSpPr>
            <a:cxnSpLocks noChangeShapeType="1"/>
          </p:cNvCxnSpPr>
          <p:nvPr/>
        </p:nvCxnSpPr>
        <p:spPr bwMode="auto">
          <a:xfrm>
            <a:off x="2916238" y="4605338"/>
            <a:ext cx="360362" cy="144462"/>
          </a:xfrm>
          <a:prstGeom prst="line">
            <a:avLst/>
          </a:prstGeom>
          <a:noFill/>
          <a:ln w="9525" algn="ctr">
            <a:solidFill>
              <a:schemeClr val="tx1"/>
            </a:solidFill>
            <a:miter lim="800000"/>
            <a:headEnd/>
            <a:tailEnd/>
          </a:ln>
        </p:spPr>
      </p:cxnSp>
      <p:cxnSp>
        <p:nvCxnSpPr>
          <p:cNvPr id="33841" name="直線コネクタ 34"/>
          <p:cNvCxnSpPr>
            <a:cxnSpLocks noChangeShapeType="1"/>
          </p:cNvCxnSpPr>
          <p:nvPr/>
        </p:nvCxnSpPr>
        <p:spPr bwMode="auto">
          <a:xfrm>
            <a:off x="2916238" y="4965700"/>
            <a:ext cx="360362" cy="142875"/>
          </a:xfrm>
          <a:prstGeom prst="line">
            <a:avLst/>
          </a:prstGeom>
          <a:noFill/>
          <a:ln w="9525" algn="ctr">
            <a:solidFill>
              <a:schemeClr val="tx1"/>
            </a:solidFill>
            <a:miter lim="800000"/>
            <a:headEnd/>
            <a:tailEnd/>
          </a:ln>
        </p:spPr>
      </p:cxnSp>
      <p:cxnSp>
        <p:nvCxnSpPr>
          <p:cNvPr id="33842" name="直線コネクタ 35"/>
          <p:cNvCxnSpPr>
            <a:cxnSpLocks noChangeShapeType="1"/>
          </p:cNvCxnSpPr>
          <p:nvPr/>
        </p:nvCxnSpPr>
        <p:spPr bwMode="auto">
          <a:xfrm>
            <a:off x="2916238" y="5326063"/>
            <a:ext cx="360362" cy="142875"/>
          </a:xfrm>
          <a:prstGeom prst="line">
            <a:avLst/>
          </a:prstGeom>
          <a:noFill/>
          <a:ln w="9525" algn="ctr">
            <a:solidFill>
              <a:schemeClr val="tx1"/>
            </a:solidFill>
            <a:miter lim="800000"/>
            <a:headEnd/>
            <a:tailEnd/>
          </a:ln>
        </p:spPr>
      </p:cxnSp>
      <p:cxnSp>
        <p:nvCxnSpPr>
          <p:cNvPr id="33843" name="直線コネクタ 36"/>
          <p:cNvCxnSpPr>
            <a:cxnSpLocks noChangeShapeType="1"/>
          </p:cNvCxnSpPr>
          <p:nvPr/>
        </p:nvCxnSpPr>
        <p:spPr bwMode="auto">
          <a:xfrm>
            <a:off x="3492500" y="3884613"/>
            <a:ext cx="358775" cy="144462"/>
          </a:xfrm>
          <a:prstGeom prst="line">
            <a:avLst/>
          </a:prstGeom>
          <a:noFill/>
          <a:ln w="9525" algn="ctr">
            <a:solidFill>
              <a:schemeClr val="tx1"/>
            </a:solidFill>
            <a:miter lim="800000"/>
            <a:headEnd/>
            <a:tailEnd/>
          </a:ln>
        </p:spPr>
      </p:cxnSp>
      <p:cxnSp>
        <p:nvCxnSpPr>
          <p:cNvPr id="33844" name="直線コネクタ 37"/>
          <p:cNvCxnSpPr>
            <a:cxnSpLocks noChangeShapeType="1"/>
          </p:cNvCxnSpPr>
          <p:nvPr/>
        </p:nvCxnSpPr>
        <p:spPr bwMode="auto">
          <a:xfrm>
            <a:off x="3492500" y="4244975"/>
            <a:ext cx="358775" cy="144463"/>
          </a:xfrm>
          <a:prstGeom prst="line">
            <a:avLst/>
          </a:prstGeom>
          <a:noFill/>
          <a:ln w="9525" algn="ctr">
            <a:solidFill>
              <a:schemeClr val="tx1"/>
            </a:solidFill>
            <a:miter lim="800000"/>
            <a:headEnd/>
            <a:tailEnd/>
          </a:ln>
        </p:spPr>
      </p:cxnSp>
      <p:cxnSp>
        <p:nvCxnSpPr>
          <p:cNvPr id="33845" name="直線コネクタ 38"/>
          <p:cNvCxnSpPr>
            <a:cxnSpLocks noChangeShapeType="1"/>
          </p:cNvCxnSpPr>
          <p:nvPr/>
        </p:nvCxnSpPr>
        <p:spPr bwMode="auto">
          <a:xfrm>
            <a:off x="3492500" y="4605338"/>
            <a:ext cx="358775" cy="144462"/>
          </a:xfrm>
          <a:prstGeom prst="line">
            <a:avLst/>
          </a:prstGeom>
          <a:noFill/>
          <a:ln w="9525" algn="ctr">
            <a:solidFill>
              <a:schemeClr val="tx1"/>
            </a:solidFill>
            <a:miter lim="800000"/>
            <a:headEnd/>
            <a:tailEnd/>
          </a:ln>
        </p:spPr>
      </p:cxnSp>
      <p:cxnSp>
        <p:nvCxnSpPr>
          <p:cNvPr id="33846" name="直線コネクタ 39"/>
          <p:cNvCxnSpPr>
            <a:cxnSpLocks noChangeShapeType="1"/>
          </p:cNvCxnSpPr>
          <p:nvPr/>
        </p:nvCxnSpPr>
        <p:spPr bwMode="auto">
          <a:xfrm>
            <a:off x="3492500" y="4965700"/>
            <a:ext cx="358775" cy="142875"/>
          </a:xfrm>
          <a:prstGeom prst="line">
            <a:avLst/>
          </a:prstGeom>
          <a:noFill/>
          <a:ln w="9525" algn="ctr">
            <a:solidFill>
              <a:schemeClr val="tx1"/>
            </a:solidFill>
            <a:miter lim="800000"/>
            <a:headEnd/>
            <a:tailEnd/>
          </a:ln>
        </p:spPr>
      </p:cxnSp>
      <p:cxnSp>
        <p:nvCxnSpPr>
          <p:cNvPr id="33847" name="直線コネクタ 40"/>
          <p:cNvCxnSpPr>
            <a:cxnSpLocks noChangeShapeType="1"/>
          </p:cNvCxnSpPr>
          <p:nvPr/>
        </p:nvCxnSpPr>
        <p:spPr bwMode="auto">
          <a:xfrm>
            <a:off x="3995738" y="4244975"/>
            <a:ext cx="360362" cy="144463"/>
          </a:xfrm>
          <a:prstGeom prst="line">
            <a:avLst/>
          </a:prstGeom>
          <a:noFill/>
          <a:ln w="9525" algn="ctr">
            <a:solidFill>
              <a:schemeClr val="tx1"/>
            </a:solidFill>
            <a:miter lim="800000"/>
            <a:headEnd/>
            <a:tailEnd/>
          </a:ln>
        </p:spPr>
      </p:cxnSp>
      <p:cxnSp>
        <p:nvCxnSpPr>
          <p:cNvPr id="33848" name="直線コネクタ 41"/>
          <p:cNvCxnSpPr>
            <a:cxnSpLocks noChangeShapeType="1"/>
          </p:cNvCxnSpPr>
          <p:nvPr/>
        </p:nvCxnSpPr>
        <p:spPr bwMode="auto">
          <a:xfrm>
            <a:off x="3995738" y="4605338"/>
            <a:ext cx="360362" cy="144462"/>
          </a:xfrm>
          <a:prstGeom prst="line">
            <a:avLst/>
          </a:prstGeom>
          <a:noFill/>
          <a:ln w="9525" algn="ctr">
            <a:solidFill>
              <a:schemeClr val="tx1"/>
            </a:solidFill>
            <a:miter lim="800000"/>
            <a:headEnd/>
            <a:tailEnd/>
          </a:ln>
        </p:spPr>
      </p:cxnSp>
      <p:cxnSp>
        <p:nvCxnSpPr>
          <p:cNvPr id="33849" name="直線コネクタ 42"/>
          <p:cNvCxnSpPr>
            <a:cxnSpLocks noChangeShapeType="1"/>
          </p:cNvCxnSpPr>
          <p:nvPr/>
        </p:nvCxnSpPr>
        <p:spPr bwMode="auto">
          <a:xfrm>
            <a:off x="3995738" y="4965700"/>
            <a:ext cx="360362" cy="142875"/>
          </a:xfrm>
          <a:prstGeom prst="line">
            <a:avLst/>
          </a:prstGeom>
          <a:noFill/>
          <a:ln w="9525" algn="ctr">
            <a:solidFill>
              <a:schemeClr val="tx1"/>
            </a:solidFill>
            <a:miter lim="800000"/>
            <a:headEnd/>
            <a:tailEnd/>
          </a:ln>
        </p:spPr>
      </p:cxnSp>
      <p:cxnSp>
        <p:nvCxnSpPr>
          <p:cNvPr id="33850" name="直線コネクタ 43"/>
          <p:cNvCxnSpPr>
            <a:cxnSpLocks noChangeShapeType="1"/>
          </p:cNvCxnSpPr>
          <p:nvPr/>
        </p:nvCxnSpPr>
        <p:spPr bwMode="auto">
          <a:xfrm>
            <a:off x="4500563" y="4244975"/>
            <a:ext cx="358775" cy="144463"/>
          </a:xfrm>
          <a:prstGeom prst="line">
            <a:avLst/>
          </a:prstGeom>
          <a:noFill/>
          <a:ln w="9525" algn="ctr">
            <a:solidFill>
              <a:schemeClr val="tx1"/>
            </a:solidFill>
            <a:miter lim="800000"/>
            <a:headEnd/>
            <a:tailEnd/>
          </a:ln>
        </p:spPr>
      </p:cxnSp>
      <p:cxnSp>
        <p:nvCxnSpPr>
          <p:cNvPr id="33851" name="直線コネクタ 44"/>
          <p:cNvCxnSpPr>
            <a:cxnSpLocks noChangeShapeType="1"/>
          </p:cNvCxnSpPr>
          <p:nvPr/>
        </p:nvCxnSpPr>
        <p:spPr bwMode="auto">
          <a:xfrm>
            <a:off x="4500563" y="4605338"/>
            <a:ext cx="358775" cy="144462"/>
          </a:xfrm>
          <a:prstGeom prst="line">
            <a:avLst/>
          </a:prstGeom>
          <a:noFill/>
          <a:ln w="9525" algn="ctr">
            <a:solidFill>
              <a:schemeClr val="tx1"/>
            </a:solidFill>
            <a:miter lim="800000"/>
            <a:headEnd/>
            <a:tailEnd/>
          </a:ln>
        </p:spPr>
      </p:cxnSp>
      <p:cxnSp>
        <p:nvCxnSpPr>
          <p:cNvPr id="33852" name="直線コネクタ 45"/>
          <p:cNvCxnSpPr>
            <a:cxnSpLocks noChangeShapeType="1"/>
          </p:cNvCxnSpPr>
          <p:nvPr/>
        </p:nvCxnSpPr>
        <p:spPr bwMode="auto">
          <a:xfrm>
            <a:off x="5076825" y="4244975"/>
            <a:ext cx="358775" cy="144463"/>
          </a:xfrm>
          <a:prstGeom prst="line">
            <a:avLst/>
          </a:prstGeom>
          <a:noFill/>
          <a:ln w="9525" algn="ctr">
            <a:solidFill>
              <a:schemeClr val="tx1"/>
            </a:solidFill>
            <a:miter lim="800000"/>
            <a:headEnd/>
            <a:tailEnd/>
          </a:ln>
        </p:spPr>
      </p:cxnSp>
      <p:cxnSp>
        <p:nvCxnSpPr>
          <p:cNvPr id="33853" name="直線コネクタ 46"/>
          <p:cNvCxnSpPr>
            <a:cxnSpLocks noChangeShapeType="1"/>
          </p:cNvCxnSpPr>
          <p:nvPr/>
        </p:nvCxnSpPr>
        <p:spPr bwMode="auto">
          <a:xfrm>
            <a:off x="5580063" y="4244975"/>
            <a:ext cx="360362" cy="144463"/>
          </a:xfrm>
          <a:prstGeom prst="line">
            <a:avLst/>
          </a:prstGeom>
          <a:noFill/>
          <a:ln w="9525" algn="ctr">
            <a:solidFill>
              <a:schemeClr val="tx1"/>
            </a:solidFill>
            <a:miter lim="800000"/>
            <a:headEnd/>
            <a:tailEnd/>
          </a:ln>
        </p:spPr>
      </p:cxnSp>
      <p:cxnSp>
        <p:nvCxnSpPr>
          <p:cNvPr id="33854" name="直線コネクタ 47"/>
          <p:cNvCxnSpPr>
            <a:cxnSpLocks noChangeShapeType="1"/>
          </p:cNvCxnSpPr>
          <p:nvPr/>
        </p:nvCxnSpPr>
        <p:spPr bwMode="auto">
          <a:xfrm>
            <a:off x="5076825" y="4605338"/>
            <a:ext cx="358775" cy="144462"/>
          </a:xfrm>
          <a:prstGeom prst="line">
            <a:avLst/>
          </a:prstGeom>
          <a:noFill/>
          <a:ln w="9525" algn="ctr">
            <a:solidFill>
              <a:schemeClr val="tx1"/>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par>
                                <p:cTn id="12" presetID="22" presetClass="entr" presetSubtype="1"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par>
                                <p:cTn id="15" presetID="22" presetClass="entr" presetSubtype="1" fill="hold" nodeType="withEffect">
                                  <p:stCondLst>
                                    <p:cond delay="0"/>
                                  </p:stCondLst>
                                  <p:childTnLst>
                                    <p:set>
                                      <p:cBhvr>
                                        <p:cTn id="16" dur="1" fill="hold">
                                          <p:stCondLst>
                                            <p:cond delay="0"/>
                                          </p:stCondLst>
                                        </p:cTn>
                                        <p:tgtEl>
                                          <p:spTgt spid="33803"/>
                                        </p:tgtEl>
                                        <p:attrNameLst>
                                          <p:attrName>style.visibility</p:attrName>
                                        </p:attrNameLst>
                                      </p:cBhvr>
                                      <p:to>
                                        <p:strVal val="visible"/>
                                      </p:to>
                                    </p:set>
                                    <p:animEffect transition="in" filter="wipe(up)">
                                      <p:cBhvr>
                                        <p:cTn id="17" dur="500"/>
                                        <p:tgtEl>
                                          <p:spTgt spid="33803"/>
                                        </p:tgtEl>
                                      </p:cBhvr>
                                    </p:animEffect>
                                  </p:childTnLst>
                                </p:cTn>
                              </p:par>
                              <p:par>
                                <p:cTn id="18" presetID="22" presetClass="entr" presetSubtype="1"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par>
                                <p:cTn id="21" presetID="22" presetClass="entr" presetSubtype="1"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par>
                                <p:cTn id="24" presetID="22" presetClass="entr" presetSubtype="1"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par>
                                <p:cTn id="27" presetID="22" presetClass="entr" presetSubtype="1"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up)">
                                      <p:cBhvr>
                                        <p:cTn id="29" dur="500"/>
                                        <p:tgtEl>
                                          <p:spTgt spid="18"/>
                                        </p:tgtEl>
                                      </p:cBhvr>
                                    </p:animEffect>
                                  </p:childTnLst>
                                </p:cTn>
                              </p:par>
                              <p:par>
                                <p:cTn id="30" presetID="22" presetClass="entr" presetSubtype="1"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par>
                                <p:cTn id="33" presetID="22" presetClass="entr" presetSubtype="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par>
                                <p:cTn id="36" presetID="22" presetClass="entr" presetSubtype="1"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par>
                                <p:cTn id="39" presetID="22" presetClass="entr" presetSubtype="1"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up)">
                                      <p:cBhvr>
                                        <p:cTn id="41" dur="500"/>
                                        <p:tgtEl>
                                          <p:spTgt spid="22"/>
                                        </p:tgtEl>
                                      </p:cBhvr>
                                    </p:animEffect>
                                  </p:childTnLst>
                                </p:cTn>
                              </p:par>
                              <p:par>
                                <p:cTn id="42" presetID="22" presetClass="entr" presetSubtype="1"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up)">
                                      <p:cBhvr>
                                        <p:cTn id="44" dur="500"/>
                                        <p:tgtEl>
                                          <p:spTgt spid="23"/>
                                        </p:tgtEl>
                                      </p:cBhvr>
                                    </p:animEffect>
                                  </p:childTnLst>
                                </p:cTn>
                              </p:par>
                              <p:par>
                                <p:cTn id="45" presetID="22" presetClass="entr" presetSubtype="1"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up)">
                                      <p:cBhvr>
                                        <p:cTn id="47" dur="500"/>
                                        <p:tgtEl>
                                          <p:spTgt spid="24"/>
                                        </p:tgtEl>
                                      </p:cBhvr>
                                    </p:animEffect>
                                  </p:childTnLst>
                                </p:cTn>
                              </p:par>
                              <p:par>
                                <p:cTn id="48" presetID="22" presetClass="entr" presetSubtype="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up)">
                                      <p:cBhvr>
                                        <p:cTn id="50" dur="500"/>
                                        <p:tgtEl>
                                          <p:spTgt spid="25"/>
                                        </p:tgtEl>
                                      </p:cBhvr>
                                    </p:animEffect>
                                  </p:childTnLst>
                                </p:cTn>
                              </p:par>
                              <p:par>
                                <p:cTn id="51" presetID="22" presetClass="entr" presetSubtype="1"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500"/>
                                        <p:tgtEl>
                                          <p:spTgt spid="26"/>
                                        </p:tgtEl>
                                      </p:cBhvr>
                                    </p:animEffect>
                                  </p:childTnLst>
                                </p:cTn>
                              </p:par>
                              <p:par>
                                <p:cTn id="54" presetID="22" presetClass="entr" presetSubtype="1"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par>
                                <p:cTn id="57" presetID="22" presetClass="entr" presetSubtype="1"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up)">
                                      <p:cBhvr>
                                        <p:cTn id="59" dur="500"/>
                                        <p:tgtEl>
                                          <p:spTgt spid="28"/>
                                        </p:tgtEl>
                                      </p:cBhvr>
                                    </p:animEffect>
                                  </p:childTnLst>
                                </p:cTn>
                              </p:par>
                              <p:par>
                                <p:cTn id="60" presetID="22" presetClass="entr" presetSubtype="1"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up)">
                                      <p:cBhvr>
                                        <p:cTn id="62" dur="500"/>
                                        <p:tgtEl>
                                          <p:spTgt spid="29"/>
                                        </p:tgtEl>
                                      </p:cBhvr>
                                    </p:animEffect>
                                  </p:childTnLst>
                                </p:cTn>
                              </p:par>
                              <p:par>
                                <p:cTn id="63" presetID="22" presetClass="entr" presetSubtype="1"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par>
                                <p:cTn id="66" presetID="22" presetClass="entr" presetSubtype="1"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up)">
                                      <p:cBhvr>
                                        <p:cTn id="68" dur="500"/>
                                        <p:tgtEl>
                                          <p:spTgt spid="31"/>
                                        </p:tgtEl>
                                      </p:cBhvr>
                                    </p:animEffect>
                                  </p:childTnLst>
                                </p:cTn>
                              </p:par>
                              <p:par>
                                <p:cTn id="69" presetID="22" presetClass="entr" presetSubtype="1" fill="hold" nodeType="withEffect">
                                  <p:stCondLst>
                                    <p:cond delay="0"/>
                                  </p:stCondLst>
                                  <p:childTnLst>
                                    <p:set>
                                      <p:cBhvr>
                                        <p:cTn id="70" dur="1" fill="hold">
                                          <p:stCondLst>
                                            <p:cond delay="0"/>
                                          </p:stCondLst>
                                        </p:cTn>
                                        <p:tgtEl>
                                          <p:spTgt spid="33838"/>
                                        </p:tgtEl>
                                        <p:attrNameLst>
                                          <p:attrName>style.visibility</p:attrName>
                                        </p:attrNameLst>
                                      </p:cBhvr>
                                      <p:to>
                                        <p:strVal val="visible"/>
                                      </p:to>
                                    </p:set>
                                    <p:animEffect transition="in" filter="wipe(up)">
                                      <p:cBhvr>
                                        <p:cTn id="71" dur="500"/>
                                        <p:tgtEl>
                                          <p:spTgt spid="33838"/>
                                        </p:tgtEl>
                                      </p:cBhvr>
                                    </p:animEffect>
                                  </p:childTnLst>
                                </p:cTn>
                              </p:par>
                              <p:par>
                                <p:cTn id="72" presetID="22" presetClass="entr" presetSubtype="1" fill="hold" nodeType="withEffect">
                                  <p:stCondLst>
                                    <p:cond delay="0"/>
                                  </p:stCondLst>
                                  <p:childTnLst>
                                    <p:set>
                                      <p:cBhvr>
                                        <p:cTn id="73" dur="1" fill="hold">
                                          <p:stCondLst>
                                            <p:cond delay="0"/>
                                          </p:stCondLst>
                                        </p:cTn>
                                        <p:tgtEl>
                                          <p:spTgt spid="33839"/>
                                        </p:tgtEl>
                                        <p:attrNameLst>
                                          <p:attrName>style.visibility</p:attrName>
                                        </p:attrNameLst>
                                      </p:cBhvr>
                                      <p:to>
                                        <p:strVal val="visible"/>
                                      </p:to>
                                    </p:set>
                                    <p:animEffect transition="in" filter="wipe(up)">
                                      <p:cBhvr>
                                        <p:cTn id="74" dur="500"/>
                                        <p:tgtEl>
                                          <p:spTgt spid="33839"/>
                                        </p:tgtEl>
                                      </p:cBhvr>
                                    </p:animEffect>
                                  </p:childTnLst>
                                </p:cTn>
                              </p:par>
                              <p:par>
                                <p:cTn id="75" presetID="22" presetClass="entr" presetSubtype="1" fill="hold" nodeType="withEffect">
                                  <p:stCondLst>
                                    <p:cond delay="0"/>
                                  </p:stCondLst>
                                  <p:childTnLst>
                                    <p:set>
                                      <p:cBhvr>
                                        <p:cTn id="76" dur="1" fill="hold">
                                          <p:stCondLst>
                                            <p:cond delay="0"/>
                                          </p:stCondLst>
                                        </p:cTn>
                                        <p:tgtEl>
                                          <p:spTgt spid="33840"/>
                                        </p:tgtEl>
                                        <p:attrNameLst>
                                          <p:attrName>style.visibility</p:attrName>
                                        </p:attrNameLst>
                                      </p:cBhvr>
                                      <p:to>
                                        <p:strVal val="visible"/>
                                      </p:to>
                                    </p:set>
                                    <p:animEffect transition="in" filter="wipe(up)">
                                      <p:cBhvr>
                                        <p:cTn id="77" dur="500"/>
                                        <p:tgtEl>
                                          <p:spTgt spid="33840"/>
                                        </p:tgtEl>
                                      </p:cBhvr>
                                    </p:animEffect>
                                  </p:childTnLst>
                                </p:cTn>
                              </p:par>
                              <p:par>
                                <p:cTn id="78" presetID="22" presetClass="entr" presetSubtype="1" fill="hold" nodeType="withEffect">
                                  <p:stCondLst>
                                    <p:cond delay="0"/>
                                  </p:stCondLst>
                                  <p:childTnLst>
                                    <p:set>
                                      <p:cBhvr>
                                        <p:cTn id="79" dur="1" fill="hold">
                                          <p:stCondLst>
                                            <p:cond delay="0"/>
                                          </p:stCondLst>
                                        </p:cTn>
                                        <p:tgtEl>
                                          <p:spTgt spid="33841"/>
                                        </p:tgtEl>
                                        <p:attrNameLst>
                                          <p:attrName>style.visibility</p:attrName>
                                        </p:attrNameLst>
                                      </p:cBhvr>
                                      <p:to>
                                        <p:strVal val="visible"/>
                                      </p:to>
                                    </p:set>
                                    <p:animEffect transition="in" filter="wipe(up)">
                                      <p:cBhvr>
                                        <p:cTn id="80" dur="500"/>
                                        <p:tgtEl>
                                          <p:spTgt spid="33841"/>
                                        </p:tgtEl>
                                      </p:cBhvr>
                                    </p:animEffect>
                                  </p:childTnLst>
                                </p:cTn>
                              </p:par>
                              <p:par>
                                <p:cTn id="81" presetID="22" presetClass="entr" presetSubtype="1" fill="hold" nodeType="withEffect">
                                  <p:stCondLst>
                                    <p:cond delay="0"/>
                                  </p:stCondLst>
                                  <p:childTnLst>
                                    <p:set>
                                      <p:cBhvr>
                                        <p:cTn id="82" dur="1" fill="hold">
                                          <p:stCondLst>
                                            <p:cond delay="0"/>
                                          </p:stCondLst>
                                        </p:cTn>
                                        <p:tgtEl>
                                          <p:spTgt spid="33842"/>
                                        </p:tgtEl>
                                        <p:attrNameLst>
                                          <p:attrName>style.visibility</p:attrName>
                                        </p:attrNameLst>
                                      </p:cBhvr>
                                      <p:to>
                                        <p:strVal val="visible"/>
                                      </p:to>
                                    </p:set>
                                    <p:animEffect transition="in" filter="wipe(up)">
                                      <p:cBhvr>
                                        <p:cTn id="83" dur="500"/>
                                        <p:tgtEl>
                                          <p:spTgt spid="33842"/>
                                        </p:tgtEl>
                                      </p:cBhvr>
                                    </p:animEffect>
                                  </p:childTnLst>
                                </p:cTn>
                              </p:par>
                              <p:par>
                                <p:cTn id="84" presetID="22" presetClass="entr" presetSubtype="1" fill="hold" nodeType="withEffect">
                                  <p:stCondLst>
                                    <p:cond delay="0"/>
                                  </p:stCondLst>
                                  <p:childTnLst>
                                    <p:set>
                                      <p:cBhvr>
                                        <p:cTn id="85" dur="1" fill="hold">
                                          <p:stCondLst>
                                            <p:cond delay="0"/>
                                          </p:stCondLst>
                                        </p:cTn>
                                        <p:tgtEl>
                                          <p:spTgt spid="33843"/>
                                        </p:tgtEl>
                                        <p:attrNameLst>
                                          <p:attrName>style.visibility</p:attrName>
                                        </p:attrNameLst>
                                      </p:cBhvr>
                                      <p:to>
                                        <p:strVal val="visible"/>
                                      </p:to>
                                    </p:set>
                                    <p:animEffect transition="in" filter="wipe(up)">
                                      <p:cBhvr>
                                        <p:cTn id="86" dur="500"/>
                                        <p:tgtEl>
                                          <p:spTgt spid="33843"/>
                                        </p:tgtEl>
                                      </p:cBhvr>
                                    </p:animEffect>
                                  </p:childTnLst>
                                </p:cTn>
                              </p:par>
                              <p:par>
                                <p:cTn id="87" presetID="22" presetClass="entr" presetSubtype="1" fill="hold" nodeType="withEffect">
                                  <p:stCondLst>
                                    <p:cond delay="0"/>
                                  </p:stCondLst>
                                  <p:childTnLst>
                                    <p:set>
                                      <p:cBhvr>
                                        <p:cTn id="88" dur="1" fill="hold">
                                          <p:stCondLst>
                                            <p:cond delay="0"/>
                                          </p:stCondLst>
                                        </p:cTn>
                                        <p:tgtEl>
                                          <p:spTgt spid="33844"/>
                                        </p:tgtEl>
                                        <p:attrNameLst>
                                          <p:attrName>style.visibility</p:attrName>
                                        </p:attrNameLst>
                                      </p:cBhvr>
                                      <p:to>
                                        <p:strVal val="visible"/>
                                      </p:to>
                                    </p:set>
                                    <p:animEffect transition="in" filter="wipe(up)">
                                      <p:cBhvr>
                                        <p:cTn id="89" dur="500"/>
                                        <p:tgtEl>
                                          <p:spTgt spid="33844"/>
                                        </p:tgtEl>
                                      </p:cBhvr>
                                    </p:animEffect>
                                  </p:childTnLst>
                                </p:cTn>
                              </p:par>
                              <p:par>
                                <p:cTn id="90" presetID="22" presetClass="entr" presetSubtype="1" fill="hold" nodeType="withEffect">
                                  <p:stCondLst>
                                    <p:cond delay="0"/>
                                  </p:stCondLst>
                                  <p:childTnLst>
                                    <p:set>
                                      <p:cBhvr>
                                        <p:cTn id="91" dur="1" fill="hold">
                                          <p:stCondLst>
                                            <p:cond delay="0"/>
                                          </p:stCondLst>
                                        </p:cTn>
                                        <p:tgtEl>
                                          <p:spTgt spid="33845"/>
                                        </p:tgtEl>
                                        <p:attrNameLst>
                                          <p:attrName>style.visibility</p:attrName>
                                        </p:attrNameLst>
                                      </p:cBhvr>
                                      <p:to>
                                        <p:strVal val="visible"/>
                                      </p:to>
                                    </p:set>
                                    <p:animEffect transition="in" filter="wipe(up)">
                                      <p:cBhvr>
                                        <p:cTn id="92" dur="500"/>
                                        <p:tgtEl>
                                          <p:spTgt spid="33845"/>
                                        </p:tgtEl>
                                      </p:cBhvr>
                                    </p:animEffect>
                                  </p:childTnLst>
                                </p:cTn>
                              </p:par>
                              <p:par>
                                <p:cTn id="93" presetID="22" presetClass="entr" presetSubtype="1" fill="hold" nodeType="withEffect">
                                  <p:stCondLst>
                                    <p:cond delay="0"/>
                                  </p:stCondLst>
                                  <p:childTnLst>
                                    <p:set>
                                      <p:cBhvr>
                                        <p:cTn id="94" dur="1" fill="hold">
                                          <p:stCondLst>
                                            <p:cond delay="0"/>
                                          </p:stCondLst>
                                        </p:cTn>
                                        <p:tgtEl>
                                          <p:spTgt spid="33846"/>
                                        </p:tgtEl>
                                        <p:attrNameLst>
                                          <p:attrName>style.visibility</p:attrName>
                                        </p:attrNameLst>
                                      </p:cBhvr>
                                      <p:to>
                                        <p:strVal val="visible"/>
                                      </p:to>
                                    </p:set>
                                    <p:animEffect transition="in" filter="wipe(up)">
                                      <p:cBhvr>
                                        <p:cTn id="95" dur="500"/>
                                        <p:tgtEl>
                                          <p:spTgt spid="33846"/>
                                        </p:tgtEl>
                                      </p:cBhvr>
                                    </p:animEffect>
                                  </p:childTnLst>
                                </p:cTn>
                              </p:par>
                              <p:par>
                                <p:cTn id="96" presetID="22" presetClass="entr" presetSubtype="1" fill="hold" nodeType="withEffect">
                                  <p:stCondLst>
                                    <p:cond delay="0"/>
                                  </p:stCondLst>
                                  <p:childTnLst>
                                    <p:set>
                                      <p:cBhvr>
                                        <p:cTn id="97" dur="1" fill="hold">
                                          <p:stCondLst>
                                            <p:cond delay="0"/>
                                          </p:stCondLst>
                                        </p:cTn>
                                        <p:tgtEl>
                                          <p:spTgt spid="33847"/>
                                        </p:tgtEl>
                                        <p:attrNameLst>
                                          <p:attrName>style.visibility</p:attrName>
                                        </p:attrNameLst>
                                      </p:cBhvr>
                                      <p:to>
                                        <p:strVal val="visible"/>
                                      </p:to>
                                    </p:set>
                                    <p:animEffect transition="in" filter="wipe(up)">
                                      <p:cBhvr>
                                        <p:cTn id="98" dur="500"/>
                                        <p:tgtEl>
                                          <p:spTgt spid="33847"/>
                                        </p:tgtEl>
                                      </p:cBhvr>
                                    </p:animEffect>
                                  </p:childTnLst>
                                </p:cTn>
                              </p:par>
                              <p:par>
                                <p:cTn id="99" presetID="22" presetClass="entr" presetSubtype="1" fill="hold" nodeType="withEffect">
                                  <p:stCondLst>
                                    <p:cond delay="0"/>
                                  </p:stCondLst>
                                  <p:childTnLst>
                                    <p:set>
                                      <p:cBhvr>
                                        <p:cTn id="100" dur="1" fill="hold">
                                          <p:stCondLst>
                                            <p:cond delay="0"/>
                                          </p:stCondLst>
                                        </p:cTn>
                                        <p:tgtEl>
                                          <p:spTgt spid="33848"/>
                                        </p:tgtEl>
                                        <p:attrNameLst>
                                          <p:attrName>style.visibility</p:attrName>
                                        </p:attrNameLst>
                                      </p:cBhvr>
                                      <p:to>
                                        <p:strVal val="visible"/>
                                      </p:to>
                                    </p:set>
                                    <p:animEffect transition="in" filter="wipe(up)">
                                      <p:cBhvr>
                                        <p:cTn id="101" dur="500"/>
                                        <p:tgtEl>
                                          <p:spTgt spid="33848"/>
                                        </p:tgtEl>
                                      </p:cBhvr>
                                    </p:animEffect>
                                  </p:childTnLst>
                                </p:cTn>
                              </p:par>
                              <p:par>
                                <p:cTn id="102" presetID="22" presetClass="entr" presetSubtype="1" fill="hold" nodeType="withEffect">
                                  <p:stCondLst>
                                    <p:cond delay="0"/>
                                  </p:stCondLst>
                                  <p:childTnLst>
                                    <p:set>
                                      <p:cBhvr>
                                        <p:cTn id="103" dur="1" fill="hold">
                                          <p:stCondLst>
                                            <p:cond delay="0"/>
                                          </p:stCondLst>
                                        </p:cTn>
                                        <p:tgtEl>
                                          <p:spTgt spid="33849"/>
                                        </p:tgtEl>
                                        <p:attrNameLst>
                                          <p:attrName>style.visibility</p:attrName>
                                        </p:attrNameLst>
                                      </p:cBhvr>
                                      <p:to>
                                        <p:strVal val="visible"/>
                                      </p:to>
                                    </p:set>
                                    <p:animEffect transition="in" filter="wipe(up)">
                                      <p:cBhvr>
                                        <p:cTn id="104" dur="500"/>
                                        <p:tgtEl>
                                          <p:spTgt spid="33849"/>
                                        </p:tgtEl>
                                      </p:cBhvr>
                                    </p:animEffect>
                                  </p:childTnLst>
                                </p:cTn>
                              </p:par>
                              <p:par>
                                <p:cTn id="105" presetID="22" presetClass="entr" presetSubtype="1" fill="hold" nodeType="withEffect">
                                  <p:stCondLst>
                                    <p:cond delay="0"/>
                                  </p:stCondLst>
                                  <p:childTnLst>
                                    <p:set>
                                      <p:cBhvr>
                                        <p:cTn id="106" dur="1" fill="hold">
                                          <p:stCondLst>
                                            <p:cond delay="0"/>
                                          </p:stCondLst>
                                        </p:cTn>
                                        <p:tgtEl>
                                          <p:spTgt spid="33850"/>
                                        </p:tgtEl>
                                        <p:attrNameLst>
                                          <p:attrName>style.visibility</p:attrName>
                                        </p:attrNameLst>
                                      </p:cBhvr>
                                      <p:to>
                                        <p:strVal val="visible"/>
                                      </p:to>
                                    </p:set>
                                    <p:animEffect transition="in" filter="wipe(up)">
                                      <p:cBhvr>
                                        <p:cTn id="107" dur="500"/>
                                        <p:tgtEl>
                                          <p:spTgt spid="33850"/>
                                        </p:tgtEl>
                                      </p:cBhvr>
                                    </p:animEffect>
                                  </p:childTnLst>
                                </p:cTn>
                              </p:par>
                              <p:par>
                                <p:cTn id="108" presetID="22" presetClass="entr" presetSubtype="1" fill="hold" nodeType="withEffect">
                                  <p:stCondLst>
                                    <p:cond delay="0"/>
                                  </p:stCondLst>
                                  <p:childTnLst>
                                    <p:set>
                                      <p:cBhvr>
                                        <p:cTn id="109" dur="1" fill="hold">
                                          <p:stCondLst>
                                            <p:cond delay="0"/>
                                          </p:stCondLst>
                                        </p:cTn>
                                        <p:tgtEl>
                                          <p:spTgt spid="33851"/>
                                        </p:tgtEl>
                                        <p:attrNameLst>
                                          <p:attrName>style.visibility</p:attrName>
                                        </p:attrNameLst>
                                      </p:cBhvr>
                                      <p:to>
                                        <p:strVal val="visible"/>
                                      </p:to>
                                    </p:set>
                                    <p:animEffect transition="in" filter="wipe(up)">
                                      <p:cBhvr>
                                        <p:cTn id="110" dur="500"/>
                                        <p:tgtEl>
                                          <p:spTgt spid="33851"/>
                                        </p:tgtEl>
                                      </p:cBhvr>
                                    </p:animEffect>
                                  </p:childTnLst>
                                </p:cTn>
                              </p:par>
                              <p:par>
                                <p:cTn id="111" presetID="22" presetClass="entr" presetSubtype="1" fill="hold" nodeType="withEffect">
                                  <p:stCondLst>
                                    <p:cond delay="0"/>
                                  </p:stCondLst>
                                  <p:childTnLst>
                                    <p:set>
                                      <p:cBhvr>
                                        <p:cTn id="112" dur="1" fill="hold">
                                          <p:stCondLst>
                                            <p:cond delay="0"/>
                                          </p:stCondLst>
                                        </p:cTn>
                                        <p:tgtEl>
                                          <p:spTgt spid="33852"/>
                                        </p:tgtEl>
                                        <p:attrNameLst>
                                          <p:attrName>style.visibility</p:attrName>
                                        </p:attrNameLst>
                                      </p:cBhvr>
                                      <p:to>
                                        <p:strVal val="visible"/>
                                      </p:to>
                                    </p:set>
                                    <p:animEffect transition="in" filter="wipe(up)">
                                      <p:cBhvr>
                                        <p:cTn id="113" dur="500"/>
                                        <p:tgtEl>
                                          <p:spTgt spid="33852"/>
                                        </p:tgtEl>
                                      </p:cBhvr>
                                    </p:animEffect>
                                  </p:childTnLst>
                                </p:cTn>
                              </p:par>
                              <p:par>
                                <p:cTn id="114" presetID="22" presetClass="entr" presetSubtype="1" fill="hold" nodeType="withEffect">
                                  <p:stCondLst>
                                    <p:cond delay="0"/>
                                  </p:stCondLst>
                                  <p:childTnLst>
                                    <p:set>
                                      <p:cBhvr>
                                        <p:cTn id="115" dur="1" fill="hold">
                                          <p:stCondLst>
                                            <p:cond delay="0"/>
                                          </p:stCondLst>
                                        </p:cTn>
                                        <p:tgtEl>
                                          <p:spTgt spid="33853"/>
                                        </p:tgtEl>
                                        <p:attrNameLst>
                                          <p:attrName>style.visibility</p:attrName>
                                        </p:attrNameLst>
                                      </p:cBhvr>
                                      <p:to>
                                        <p:strVal val="visible"/>
                                      </p:to>
                                    </p:set>
                                    <p:animEffect transition="in" filter="wipe(up)">
                                      <p:cBhvr>
                                        <p:cTn id="116" dur="500"/>
                                        <p:tgtEl>
                                          <p:spTgt spid="33853"/>
                                        </p:tgtEl>
                                      </p:cBhvr>
                                    </p:animEffect>
                                  </p:childTnLst>
                                </p:cTn>
                              </p:par>
                              <p:par>
                                <p:cTn id="117" presetID="22" presetClass="entr" presetSubtype="1" fill="hold" nodeType="withEffect">
                                  <p:stCondLst>
                                    <p:cond delay="0"/>
                                  </p:stCondLst>
                                  <p:childTnLst>
                                    <p:set>
                                      <p:cBhvr>
                                        <p:cTn id="118" dur="1" fill="hold">
                                          <p:stCondLst>
                                            <p:cond delay="0"/>
                                          </p:stCondLst>
                                        </p:cTn>
                                        <p:tgtEl>
                                          <p:spTgt spid="33854"/>
                                        </p:tgtEl>
                                        <p:attrNameLst>
                                          <p:attrName>style.visibility</p:attrName>
                                        </p:attrNameLst>
                                      </p:cBhvr>
                                      <p:to>
                                        <p:strVal val="visible"/>
                                      </p:to>
                                    </p:set>
                                    <p:animEffect transition="in" filter="wipe(up)">
                                      <p:cBhvr>
                                        <p:cTn id="119" dur="500"/>
                                        <p:tgtEl>
                                          <p:spTgt spid="33854"/>
                                        </p:tgtEl>
                                      </p:cBhvr>
                                    </p:animEffect>
                                  </p:childTnLst>
                                </p:cTn>
                              </p:par>
                              <p:par>
                                <p:cTn id="120" presetID="22" presetClass="entr" presetSubtype="1" fill="hold" nodeType="with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up)">
                                      <p:cBhvr>
                                        <p:cTn id="122" dur="500"/>
                                        <p:tgtEl>
                                          <p:spTgt spid="49"/>
                                        </p:tgtEl>
                                      </p:cBhvr>
                                    </p:animEffect>
                                  </p:childTnLst>
                                </p:cTn>
                              </p:par>
                              <p:par>
                                <p:cTn id="123" presetID="22" presetClass="entr" presetSubtype="1" fill="hold"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up)">
                                      <p:cBhvr>
                                        <p:cTn id="125" dur="500"/>
                                        <p:tgtEl>
                                          <p:spTgt spid="50"/>
                                        </p:tgtEl>
                                      </p:cBhvr>
                                    </p:animEffect>
                                  </p:childTnLst>
                                </p:cTn>
                              </p:par>
                              <p:par>
                                <p:cTn id="126" presetID="22" presetClass="entr" presetSubtype="1" fill="hold"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up)">
                                      <p:cBhvr>
                                        <p:cTn id="128" dur="500"/>
                                        <p:tgtEl>
                                          <p:spTgt spid="52"/>
                                        </p:tgtEl>
                                      </p:cBhvr>
                                    </p:animEffect>
                                  </p:childTnLst>
                                </p:cTn>
                              </p:par>
                              <p:par>
                                <p:cTn id="129" presetID="22" presetClass="entr" presetSubtype="1" fill="hold"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wipe(up)">
                                      <p:cBhvr>
                                        <p:cTn id="131" dur="500"/>
                                        <p:tgtEl>
                                          <p:spTgt spid="53"/>
                                        </p:tgtEl>
                                      </p:cBhvr>
                                    </p:animEffect>
                                  </p:childTnLst>
                                </p:cTn>
                              </p:par>
                              <p:par>
                                <p:cTn id="132" presetID="22" presetClass="entr" presetSubtype="1" fill="hold"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wipe(up)">
                                      <p:cBhvr>
                                        <p:cTn id="1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pic>
        <p:nvPicPr>
          <p:cNvPr id="34819"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cxnSp>
        <p:nvCxnSpPr>
          <p:cNvPr id="8" name="直線コネクタ 7"/>
          <p:cNvCxnSpPr/>
          <p:nvPr/>
        </p:nvCxnSpPr>
        <p:spPr>
          <a:xfrm>
            <a:off x="152400" y="66675"/>
            <a:ext cx="342900" cy="476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12" name="直線コネクタ 11"/>
          <p:cNvCxnSpPr/>
          <p:nvPr/>
        </p:nvCxnSpPr>
        <p:spPr>
          <a:xfrm>
            <a:off x="161925" y="76200"/>
            <a:ext cx="36195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26" name="直線コネクタ 13"/>
          <p:cNvCxnSpPr>
            <a:cxnSpLocks noChangeShapeType="1"/>
          </p:cNvCxnSpPr>
          <p:nvPr/>
        </p:nvCxnSpPr>
        <p:spPr bwMode="auto">
          <a:xfrm>
            <a:off x="2916238" y="3525838"/>
            <a:ext cx="360362" cy="142875"/>
          </a:xfrm>
          <a:prstGeom prst="line">
            <a:avLst/>
          </a:prstGeom>
          <a:noFill/>
          <a:ln w="9525" algn="ctr">
            <a:solidFill>
              <a:srgbClr val="000000"/>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4861" name="直線コネクタ 31"/>
          <p:cNvCxnSpPr>
            <a:cxnSpLocks noChangeShapeType="1"/>
          </p:cNvCxnSpPr>
          <p:nvPr/>
        </p:nvCxnSpPr>
        <p:spPr bwMode="auto">
          <a:xfrm>
            <a:off x="2916238" y="3884613"/>
            <a:ext cx="360362" cy="144462"/>
          </a:xfrm>
          <a:prstGeom prst="line">
            <a:avLst/>
          </a:prstGeom>
          <a:noFill/>
          <a:ln w="9525" algn="ctr">
            <a:solidFill>
              <a:srgbClr val="000000"/>
            </a:solidFill>
            <a:miter lim="800000"/>
            <a:headEnd/>
            <a:tailEnd/>
          </a:ln>
        </p:spPr>
      </p:cxnSp>
      <p:cxnSp>
        <p:nvCxnSpPr>
          <p:cNvPr id="34862" name="直線コネクタ 32"/>
          <p:cNvCxnSpPr>
            <a:cxnSpLocks noChangeShapeType="1"/>
          </p:cNvCxnSpPr>
          <p:nvPr/>
        </p:nvCxnSpPr>
        <p:spPr bwMode="auto">
          <a:xfrm>
            <a:off x="2916238" y="4244975"/>
            <a:ext cx="360362" cy="144463"/>
          </a:xfrm>
          <a:prstGeom prst="line">
            <a:avLst/>
          </a:prstGeom>
          <a:noFill/>
          <a:ln w="9525" algn="ctr">
            <a:solidFill>
              <a:srgbClr val="000000"/>
            </a:solidFill>
            <a:miter lim="800000"/>
            <a:headEnd/>
            <a:tailEnd/>
          </a:ln>
        </p:spPr>
      </p:cxnSp>
      <p:cxnSp>
        <p:nvCxnSpPr>
          <p:cNvPr id="34863" name="直線コネクタ 33"/>
          <p:cNvCxnSpPr>
            <a:cxnSpLocks noChangeShapeType="1"/>
          </p:cNvCxnSpPr>
          <p:nvPr/>
        </p:nvCxnSpPr>
        <p:spPr bwMode="auto">
          <a:xfrm>
            <a:off x="2916238" y="4605338"/>
            <a:ext cx="360362" cy="144462"/>
          </a:xfrm>
          <a:prstGeom prst="line">
            <a:avLst/>
          </a:prstGeom>
          <a:noFill/>
          <a:ln w="9525" algn="ctr">
            <a:solidFill>
              <a:srgbClr val="000000"/>
            </a:solidFill>
            <a:miter lim="800000"/>
            <a:headEnd/>
            <a:tailEnd/>
          </a:ln>
        </p:spPr>
      </p:cxnSp>
      <p:cxnSp>
        <p:nvCxnSpPr>
          <p:cNvPr id="34864" name="直線コネクタ 34"/>
          <p:cNvCxnSpPr>
            <a:cxnSpLocks noChangeShapeType="1"/>
          </p:cNvCxnSpPr>
          <p:nvPr/>
        </p:nvCxnSpPr>
        <p:spPr bwMode="auto">
          <a:xfrm>
            <a:off x="2916238" y="4965700"/>
            <a:ext cx="360362" cy="142875"/>
          </a:xfrm>
          <a:prstGeom prst="line">
            <a:avLst/>
          </a:prstGeom>
          <a:noFill/>
          <a:ln w="9525" algn="ctr">
            <a:solidFill>
              <a:srgbClr val="000000"/>
            </a:solidFill>
            <a:miter lim="800000"/>
            <a:headEnd/>
            <a:tailEnd/>
          </a:ln>
        </p:spPr>
      </p:cxnSp>
      <p:cxnSp>
        <p:nvCxnSpPr>
          <p:cNvPr id="34865" name="直線コネクタ 35"/>
          <p:cNvCxnSpPr>
            <a:cxnSpLocks noChangeShapeType="1"/>
          </p:cNvCxnSpPr>
          <p:nvPr/>
        </p:nvCxnSpPr>
        <p:spPr bwMode="auto">
          <a:xfrm>
            <a:off x="2916238" y="5326063"/>
            <a:ext cx="360362" cy="142875"/>
          </a:xfrm>
          <a:prstGeom prst="line">
            <a:avLst/>
          </a:prstGeom>
          <a:noFill/>
          <a:ln w="9525" algn="ctr">
            <a:solidFill>
              <a:srgbClr val="000000"/>
            </a:solidFill>
            <a:miter lim="800000"/>
            <a:headEnd/>
            <a:tailEnd/>
          </a:ln>
        </p:spPr>
      </p:cxnSp>
      <p:cxnSp>
        <p:nvCxnSpPr>
          <p:cNvPr id="34866" name="直線コネクタ 36"/>
          <p:cNvCxnSpPr>
            <a:cxnSpLocks noChangeShapeType="1"/>
          </p:cNvCxnSpPr>
          <p:nvPr/>
        </p:nvCxnSpPr>
        <p:spPr bwMode="auto">
          <a:xfrm>
            <a:off x="3492500" y="3884613"/>
            <a:ext cx="358775" cy="144462"/>
          </a:xfrm>
          <a:prstGeom prst="line">
            <a:avLst/>
          </a:prstGeom>
          <a:noFill/>
          <a:ln w="9525" algn="ctr">
            <a:solidFill>
              <a:srgbClr val="000000"/>
            </a:solidFill>
            <a:miter lim="800000"/>
            <a:headEnd/>
            <a:tailEnd/>
          </a:ln>
        </p:spPr>
      </p:cxnSp>
      <p:cxnSp>
        <p:nvCxnSpPr>
          <p:cNvPr id="34867" name="直線コネクタ 37"/>
          <p:cNvCxnSpPr>
            <a:cxnSpLocks noChangeShapeType="1"/>
          </p:cNvCxnSpPr>
          <p:nvPr/>
        </p:nvCxnSpPr>
        <p:spPr bwMode="auto">
          <a:xfrm>
            <a:off x="3492500" y="4244975"/>
            <a:ext cx="358775" cy="144463"/>
          </a:xfrm>
          <a:prstGeom prst="line">
            <a:avLst/>
          </a:prstGeom>
          <a:noFill/>
          <a:ln w="9525" algn="ctr">
            <a:solidFill>
              <a:srgbClr val="000000"/>
            </a:solidFill>
            <a:miter lim="800000"/>
            <a:headEnd/>
            <a:tailEnd/>
          </a:ln>
        </p:spPr>
      </p:cxnSp>
      <p:cxnSp>
        <p:nvCxnSpPr>
          <p:cNvPr id="34868" name="直線コネクタ 38"/>
          <p:cNvCxnSpPr>
            <a:cxnSpLocks noChangeShapeType="1"/>
          </p:cNvCxnSpPr>
          <p:nvPr/>
        </p:nvCxnSpPr>
        <p:spPr bwMode="auto">
          <a:xfrm>
            <a:off x="3492500" y="4605338"/>
            <a:ext cx="358775" cy="144462"/>
          </a:xfrm>
          <a:prstGeom prst="line">
            <a:avLst/>
          </a:prstGeom>
          <a:noFill/>
          <a:ln w="9525" algn="ctr">
            <a:solidFill>
              <a:srgbClr val="000000"/>
            </a:solidFill>
            <a:miter lim="800000"/>
            <a:headEnd/>
            <a:tailEnd/>
          </a:ln>
        </p:spPr>
      </p:cxnSp>
      <p:cxnSp>
        <p:nvCxnSpPr>
          <p:cNvPr id="34869" name="直線コネクタ 39"/>
          <p:cNvCxnSpPr>
            <a:cxnSpLocks noChangeShapeType="1"/>
          </p:cNvCxnSpPr>
          <p:nvPr/>
        </p:nvCxnSpPr>
        <p:spPr bwMode="auto">
          <a:xfrm>
            <a:off x="3492500" y="4965700"/>
            <a:ext cx="358775" cy="142875"/>
          </a:xfrm>
          <a:prstGeom prst="line">
            <a:avLst/>
          </a:prstGeom>
          <a:noFill/>
          <a:ln w="9525" algn="ctr">
            <a:solidFill>
              <a:srgbClr val="000000"/>
            </a:solidFill>
            <a:miter lim="800000"/>
            <a:headEnd/>
            <a:tailEnd/>
          </a:ln>
        </p:spPr>
      </p:cxnSp>
      <p:cxnSp>
        <p:nvCxnSpPr>
          <p:cNvPr id="34870" name="直線コネクタ 40"/>
          <p:cNvCxnSpPr>
            <a:cxnSpLocks noChangeShapeType="1"/>
          </p:cNvCxnSpPr>
          <p:nvPr/>
        </p:nvCxnSpPr>
        <p:spPr bwMode="auto">
          <a:xfrm>
            <a:off x="3995738" y="4244975"/>
            <a:ext cx="360362" cy="144463"/>
          </a:xfrm>
          <a:prstGeom prst="line">
            <a:avLst/>
          </a:prstGeom>
          <a:noFill/>
          <a:ln w="9525" algn="ctr">
            <a:solidFill>
              <a:srgbClr val="000000"/>
            </a:solidFill>
            <a:miter lim="800000"/>
            <a:headEnd/>
            <a:tailEnd/>
          </a:ln>
        </p:spPr>
      </p:cxnSp>
      <p:cxnSp>
        <p:nvCxnSpPr>
          <p:cNvPr id="34871" name="直線コネクタ 41"/>
          <p:cNvCxnSpPr>
            <a:cxnSpLocks noChangeShapeType="1"/>
          </p:cNvCxnSpPr>
          <p:nvPr/>
        </p:nvCxnSpPr>
        <p:spPr bwMode="auto">
          <a:xfrm>
            <a:off x="3995738" y="4605338"/>
            <a:ext cx="360362" cy="144462"/>
          </a:xfrm>
          <a:prstGeom prst="line">
            <a:avLst/>
          </a:prstGeom>
          <a:noFill/>
          <a:ln w="9525" algn="ctr">
            <a:solidFill>
              <a:srgbClr val="000000"/>
            </a:solidFill>
            <a:miter lim="800000"/>
            <a:headEnd/>
            <a:tailEnd/>
          </a:ln>
        </p:spPr>
      </p:cxnSp>
      <p:cxnSp>
        <p:nvCxnSpPr>
          <p:cNvPr id="34872" name="直線コネクタ 42"/>
          <p:cNvCxnSpPr>
            <a:cxnSpLocks noChangeShapeType="1"/>
          </p:cNvCxnSpPr>
          <p:nvPr/>
        </p:nvCxnSpPr>
        <p:spPr bwMode="auto">
          <a:xfrm>
            <a:off x="3995738" y="4965700"/>
            <a:ext cx="360362" cy="142875"/>
          </a:xfrm>
          <a:prstGeom prst="line">
            <a:avLst/>
          </a:prstGeom>
          <a:noFill/>
          <a:ln w="9525" algn="ctr">
            <a:solidFill>
              <a:srgbClr val="000000"/>
            </a:solidFill>
            <a:miter lim="800000"/>
            <a:headEnd/>
            <a:tailEnd/>
          </a:ln>
        </p:spPr>
      </p:cxnSp>
      <p:cxnSp>
        <p:nvCxnSpPr>
          <p:cNvPr id="34873" name="直線コネクタ 43"/>
          <p:cNvCxnSpPr>
            <a:cxnSpLocks noChangeShapeType="1"/>
          </p:cNvCxnSpPr>
          <p:nvPr/>
        </p:nvCxnSpPr>
        <p:spPr bwMode="auto">
          <a:xfrm>
            <a:off x="4500563" y="4244975"/>
            <a:ext cx="358775" cy="144463"/>
          </a:xfrm>
          <a:prstGeom prst="line">
            <a:avLst/>
          </a:prstGeom>
          <a:noFill/>
          <a:ln w="9525" algn="ctr">
            <a:solidFill>
              <a:srgbClr val="000000"/>
            </a:solidFill>
            <a:miter lim="800000"/>
            <a:headEnd/>
            <a:tailEnd/>
          </a:ln>
        </p:spPr>
      </p:cxnSp>
      <p:cxnSp>
        <p:nvCxnSpPr>
          <p:cNvPr id="34874" name="直線コネクタ 44"/>
          <p:cNvCxnSpPr>
            <a:cxnSpLocks noChangeShapeType="1"/>
          </p:cNvCxnSpPr>
          <p:nvPr/>
        </p:nvCxnSpPr>
        <p:spPr bwMode="auto">
          <a:xfrm>
            <a:off x="4500563" y="4605338"/>
            <a:ext cx="358775" cy="144462"/>
          </a:xfrm>
          <a:prstGeom prst="line">
            <a:avLst/>
          </a:prstGeom>
          <a:noFill/>
          <a:ln w="9525" algn="ctr">
            <a:solidFill>
              <a:srgbClr val="000000"/>
            </a:solidFill>
            <a:miter lim="800000"/>
            <a:headEnd/>
            <a:tailEnd/>
          </a:ln>
        </p:spPr>
      </p:cxnSp>
      <p:cxnSp>
        <p:nvCxnSpPr>
          <p:cNvPr id="34875" name="直線コネクタ 45"/>
          <p:cNvCxnSpPr>
            <a:cxnSpLocks noChangeShapeType="1"/>
          </p:cNvCxnSpPr>
          <p:nvPr/>
        </p:nvCxnSpPr>
        <p:spPr bwMode="auto">
          <a:xfrm>
            <a:off x="5076825" y="4244975"/>
            <a:ext cx="358775" cy="144463"/>
          </a:xfrm>
          <a:prstGeom prst="line">
            <a:avLst/>
          </a:prstGeom>
          <a:noFill/>
          <a:ln w="9525" algn="ctr">
            <a:solidFill>
              <a:srgbClr val="000000"/>
            </a:solidFill>
            <a:miter lim="800000"/>
            <a:headEnd/>
            <a:tailEnd/>
          </a:ln>
        </p:spPr>
      </p:cxnSp>
      <p:cxnSp>
        <p:nvCxnSpPr>
          <p:cNvPr id="34876" name="直線コネクタ 46"/>
          <p:cNvCxnSpPr>
            <a:cxnSpLocks noChangeShapeType="1"/>
          </p:cNvCxnSpPr>
          <p:nvPr/>
        </p:nvCxnSpPr>
        <p:spPr bwMode="auto">
          <a:xfrm>
            <a:off x="5580063" y="4244975"/>
            <a:ext cx="360362" cy="144463"/>
          </a:xfrm>
          <a:prstGeom prst="line">
            <a:avLst/>
          </a:prstGeom>
          <a:noFill/>
          <a:ln w="9525" algn="ctr">
            <a:solidFill>
              <a:srgbClr val="000000"/>
            </a:solidFill>
            <a:miter lim="800000"/>
            <a:headEnd/>
            <a:tailEnd/>
          </a:ln>
        </p:spPr>
      </p:cxnSp>
      <p:cxnSp>
        <p:nvCxnSpPr>
          <p:cNvPr id="34877" name="直線コネクタ 47"/>
          <p:cNvCxnSpPr>
            <a:cxnSpLocks noChangeShapeType="1"/>
          </p:cNvCxnSpPr>
          <p:nvPr/>
        </p:nvCxnSpPr>
        <p:spPr bwMode="auto">
          <a:xfrm>
            <a:off x="5076825" y="4605338"/>
            <a:ext cx="358775" cy="144462"/>
          </a:xfrm>
          <a:prstGeom prst="line">
            <a:avLst/>
          </a:prstGeom>
          <a:noFill/>
          <a:ln w="9525" algn="ctr">
            <a:solidFill>
              <a:srgbClr val="000000"/>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
        <p:nvSpPr>
          <p:cNvPr id="39939" name="コンテンツ プレースホルダ 2"/>
          <p:cNvSpPr>
            <a:spLocks/>
          </p:cNvSpPr>
          <p:nvPr/>
        </p:nvSpPr>
        <p:spPr bwMode="auto">
          <a:xfrm>
            <a:off x="1066800" y="1341438"/>
            <a:ext cx="7826375" cy="4489450"/>
          </a:xfrm>
          <a:prstGeom prst="rect">
            <a:avLst/>
          </a:prstGeom>
          <a:noFill/>
          <a:ln w="9525">
            <a:noFill/>
            <a:miter lim="800000"/>
            <a:headEnd/>
            <a:tailEnd/>
          </a:ln>
        </p:spPr>
        <p:txBody>
          <a:bodyPr/>
          <a:lstStyle/>
          <a:p>
            <a:pPr marL="342900" indent="-342900">
              <a:lnSpc>
                <a:spcPct val="90000"/>
              </a:lnSpc>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チェックする内容・目的などによって</a:t>
            </a:r>
            <a:r>
              <a:rPr lang="ja-JP" altLang="en-US" sz="2800" dirty="0" smtClean="0">
                <a:latin typeface="HG丸ｺﾞｼｯｸM-PRO" pitchFamily="50" charset="-128"/>
                <a:ea typeface="HG丸ｺﾞｼｯｸM-PRO" pitchFamily="50" charset="-128"/>
              </a:rPr>
              <a:t>、　　</a:t>
            </a:r>
            <a:r>
              <a:rPr lang="ja-JP" altLang="ja-JP" sz="2800" dirty="0" smtClean="0">
                <a:solidFill>
                  <a:srgbClr val="FF0000"/>
                </a:solidFill>
                <a:latin typeface="HG丸ｺﾞｼｯｸM-PRO" pitchFamily="50" charset="-128"/>
                <a:ea typeface="HG丸ｺﾞｼｯｸM-PRO" pitchFamily="50" charset="-128"/>
              </a:rPr>
              <a:t>様式</a:t>
            </a:r>
            <a:r>
              <a:rPr lang="ja-JP" altLang="ja-JP" sz="2800" dirty="0">
                <a:solidFill>
                  <a:srgbClr val="FF0000"/>
                </a:solidFill>
                <a:latin typeface="HG丸ｺﾞｼｯｸM-PRO" pitchFamily="50" charset="-128"/>
                <a:ea typeface="HG丸ｺﾞｼｯｸM-PRO" pitchFamily="50" charset="-128"/>
              </a:rPr>
              <a:t>（</a:t>
            </a:r>
            <a:r>
              <a:rPr lang="ja-JP" altLang="en-US" sz="2800" dirty="0">
                <a:solidFill>
                  <a:srgbClr val="FF0000"/>
                </a:solidFill>
                <a:latin typeface="HG丸ｺﾞｼｯｸM-PRO" pitchFamily="50" charset="-128"/>
                <a:ea typeface="HG丸ｺﾞｼｯｸM-PRO" pitchFamily="50" charset="-128"/>
              </a:rPr>
              <a:t>フォーマット）</a:t>
            </a:r>
            <a:r>
              <a:rPr lang="ja-JP" altLang="en-US" sz="2800" dirty="0">
                <a:latin typeface="HG丸ｺﾞｼｯｸM-PRO" pitchFamily="50" charset="-128"/>
                <a:ea typeface="HG丸ｺﾞｼｯｸM-PRO" pitchFamily="50" charset="-128"/>
              </a:rPr>
              <a:t>を工夫して使用する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5" name="コンテンツ プレースホルダ 3"/>
          <p:cNvGraphicFramePr>
            <a:graphicFrameLocks/>
          </p:cNvGraphicFramePr>
          <p:nvPr/>
        </p:nvGraphicFramePr>
        <p:xfrm>
          <a:off x="969963" y="2395538"/>
          <a:ext cx="7661275" cy="4418012"/>
        </p:xfrm>
        <a:graphic>
          <a:graphicData uri="http://schemas.openxmlformats.org/presentationml/2006/ole">
            <p:oleObj spid="_x0000_s35845" name="Worksheet" r:id="rId4" imgW="8143875" imgH="4695825" progId="Excel.Sheet.8">
              <p:embed/>
            </p:oleObj>
          </a:graphicData>
        </a:graphic>
      </p:graphicFrame>
      <p:sp>
        <p:nvSpPr>
          <p:cNvPr id="35842" name="タイトル 1"/>
          <p:cNvSpPr>
            <a:spLocks noGrp="1"/>
          </p:cNvSpPr>
          <p:nvPr>
            <p:ph type="title"/>
          </p:nvPr>
        </p:nvSpPr>
        <p:spPr/>
        <p:txBody>
          <a:bodyPr/>
          <a:lstStyle/>
          <a:p>
            <a:r>
              <a:rPr lang="ja-JP" altLang="en-US" smtClean="0">
                <a:solidFill>
                  <a:srgbClr val="0070C0"/>
                </a:solidFill>
                <a:latin typeface="ＭＳ Ｐゴシック" charset="-128"/>
              </a:rPr>
              <a:t>散布図</a:t>
            </a:r>
          </a:p>
        </p:txBody>
      </p:sp>
      <p:sp>
        <p:nvSpPr>
          <p:cNvPr id="35843" name="コンテンツ プレースホルダ 2"/>
          <p:cNvSpPr>
            <a:spLocks noGrp="1"/>
          </p:cNvSpPr>
          <p:nvPr>
            <p:ph sz="quarter" idx="1"/>
          </p:nvPr>
        </p:nvSpPr>
        <p:spPr>
          <a:xfrm>
            <a:off x="1066800" y="1341438"/>
            <a:ext cx="7753672" cy="4114800"/>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結果である</a:t>
            </a:r>
            <a:r>
              <a:rPr lang="ja-JP" altLang="en-US" sz="2800" dirty="0" smtClean="0">
                <a:solidFill>
                  <a:srgbClr val="FF0000"/>
                </a:solidFill>
                <a:latin typeface="HG丸ｺﾞｼｯｸM-PRO" pitchFamily="50" charset="-128"/>
                <a:ea typeface="HG丸ｺﾞｼｯｸM-PRO" pitchFamily="50" charset="-128"/>
              </a:rPr>
              <a:t>品質特性</a:t>
            </a:r>
            <a:r>
              <a:rPr lang="ja-JP" altLang="en-US" sz="2800" dirty="0" smtClean="0">
                <a:latin typeface="HG丸ｺﾞｼｯｸM-PRO" pitchFamily="50" charset="-128"/>
                <a:ea typeface="HG丸ｺﾞｼｯｸM-PRO" pitchFamily="50" charset="-128"/>
              </a:rPr>
              <a:t>と</a:t>
            </a:r>
            <a:r>
              <a:rPr lang="ja-JP" altLang="en-US" sz="2800" dirty="0" smtClean="0">
                <a:solidFill>
                  <a:srgbClr val="FF0000"/>
                </a:solidFill>
                <a:latin typeface="HG丸ｺﾞｼｯｸM-PRO" pitchFamily="50" charset="-128"/>
                <a:ea typeface="HG丸ｺﾞｼｯｸM-PRO" pitchFamily="50" charset="-128"/>
              </a:rPr>
              <a:t>原因</a:t>
            </a:r>
            <a:r>
              <a:rPr lang="ja-JP" altLang="en-US" sz="2800" dirty="0" smtClean="0">
                <a:latin typeface="HG丸ｺﾞｼｯｸM-PRO" pitchFamily="50" charset="-128"/>
                <a:ea typeface="HG丸ｺﾞｼｯｸM-PRO" pitchFamily="50" charset="-128"/>
              </a:rPr>
              <a:t>と考えられる　　特性</a:t>
            </a:r>
            <a:r>
              <a:rPr lang="ja-JP" altLang="ja-JP" sz="2800" dirty="0" smtClean="0">
                <a:latin typeface="HG丸ｺﾞｼｯｸM-PRO" pitchFamily="50" charset="-128"/>
                <a:ea typeface="HG丸ｺﾞｼｯｸM-PRO" pitchFamily="50" charset="-128"/>
              </a:rPr>
              <a:t>との関係のデータを打点</a:t>
            </a:r>
            <a:r>
              <a:rPr lang="ja-JP" altLang="en-US" sz="2800" dirty="0" smtClean="0">
                <a:latin typeface="HG丸ｺﾞｼｯｸM-PRO" pitchFamily="50" charset="-128"/>
                <a:ea typeface="HG丸ｺﾞｼｯｸM-PRO" pitchFamily="50" charset="-128"/>
              </a:rPr>
              <a:t>した</a:t>
            </a:r>
            <a:r>
              <a:rPr lang="ja-JP" altLang="ja-JP" sz="2800" dirty="0" smtClean="0">
                <a:latin typeface="HG丸ｺﾞｼｯｸM-PRO" pitchFamily="50" charset="-128"/>
                <a:ea typeface="HG丸ｺﾞｼｯｸM-PRO" pitchFamily="50" charset="-128"/>
              </a:rPr>
              <a:t>もの</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fade">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タイトル 1"/>
          <p:cNvSpPr>
            <a:spLocks noGrp="1"/>
          </p:cNvSpPr>
          <p:nvPr>
            <p:ph type="title"/>
          </p:nvPr>
        </p:nvSpPr>
        <p:spPr/>
        <p:txBody>
          <a:bodyPr/>
          <a:lstStyle/>
          <a:p>
            <a:r>
              <a:rPr lang="ja-JP" altLang="en-US" smtClean="0">
                <a:solidFill>
                  <a:srgbClr val="0070C0"/>
                </a:solidFill>
                <a:latin typeface="ＭＳ Ｐゴシック" charset="-128"/>
              </a:rPr>
              <a:t>散布図</a:t>
            </a:r>
          </a:p>
        </p:txBody>
      </p:sp>
      <p:graphicFrame>
        <p:nvGraphicFramePr>
          <p:cNvPr id="1026" name="コンテンツ プレースホルダ 3"/>
          <p:cNvGraphicFramePr>
            <a:graphicFrameLocks noGrp="1"/>
          </p:cNvGraphicFramePr>
          <p:nvPr>
            <p:ph sz="quarter" idx="1"/>
          </p:nvPr>
        </p:nvGraphicFramePr>
        <p:xfrm>
          <a:off x="969963" y="2395538"/>
          <a:ext cx="7661275" cy="4418012"/>
        </p:xfrm>
        <a:graphic>
          <a:graphicData uri="http://schemas.openxmlformats.org/presentationml/2006/ole">
            <p:oleObj spid="_x0000_s1026" name="Worksheet" r:id="rId4" imgW="8143875" imgH="4695825" progId="Excel.Sheet.8">
              <p:embed/>
            </p:oleObj>
          </a:graphicData>
        </a:graphic>
      </p:graphicFrame>
      <p:sp>
        <p:nvSpPr>
          <p:cNvPr id="1029" name="コンテンツ プレースホルダ 2"/>
          <p:cNvSpPr>
            <a:spLocks/>
          </p:cNvSpPr>
          <p:nvPr/>
        </p:nvSpPr>
        <p:spPr bwMode="auto">
          <a:xfrm>
            <a:off x="1066800" y="1341438"/>
            <a:ext cx="710560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品質をばらつかせる原因を、</a:t>
            </a:r>
            <a:r>
              <a:rPr lang="ja-JP" altLang="en-US" sz="2800" dirty="0" smtClean="0">
                <a:latin typeface="HG丸ｺﾞｼｯｸM-PRO" pitchFamily="50" charset="-128"/>
                <a:ea typeface="HG丸ｺﾞｼｯｸM-PRO" pitchFamily="50" charset="-128"/>
              </a:rPr>
              <a:t>グラフから</a:t>
            </a:r>
            <a:r>
              <a:rPr lang="ja-JP" altLang="en-US" sz="2800" dirty="0">
                <a:solidFill>
                  <a:srgbClr val="FF0000"/>
                </a:solidFill>
                <a:latin typeface="HG丸ｺﾞｼｯｸM-PRO" pitchFamily="50" charset="-128"/>
                <a:ea typeface="HG丸ｺﾞｼｯｸM-PRO" pitchFamily="50" charset="-128"/>
              </a:rPr>
              <a:t>数量的</a:t>
            </a:r>
            <a:r>
              <a:rPr lang="ja-JP" altLang="en-US" sz="2800" dirty="0" smtClean="0">
                <a:solidFill>
                  <a:srgbClr val="FF0000"/>
                </a:solidFill>
                <a:latin typeface="HG丸ｺﾞｼｯｸM-PRO" pitchFamily="50" charset="-128"/>
                <a:ea typeface="HG丸ｺﾞｼｯｸM-PRO" pitchFamily="50" charset="-128"/>
              </a:rPr>
              <a:t>に傾向</a:t>
            </a:r>
            <a:r>
              <a:rPr lang="ja-JP" altLang="en-US" sz="2800" dirty="0" smtClean="0">
                <a:latin typeface="HG丸ｺﾞｼｯｸM-PRO" pitchFamily="50" charset="-128"/>
                <a:ea typeface="HG丸ｺﾞｼｯｸM-PRO" pitchFamily="50" charset="-128"/>
              </a:rPr>
              <a:t>を特定</a:t>
            </a:r>
            <a:r>
              <a:rPr lang="ja-JP" altLang="en-US" sz="2800" dirty="0">
                <a:latin typeface="HG丸ｺﾞｼｯｸM-PRO" pitchFamily="50" charset="-128"/>
                <a:ea typeface="HG丸ｺﾞｼｯｸM-PRO" pitchFamily="50" charset="-128"/>
              </a:rPr>
              <a:t>することができる</a:t>
            </a:r>
          </a:p>
        </p:txBody>
      </p:sp>
      <p:sp>
        <p:nvSpPr>
          <p:cNvPr id="1030" name="Oval 6"/>
          <p:cNvSpPr>
            <a:spLocks noChangeArrowheads="1"/>
          </p:cNvSpPr>
          <p:nvPr/>
        </p:nvSpPr>
        <p:spPr bwMode="auto">
          <a:xfrm rot="-989964">
            <a:off x="3776663" y="3136900"/>
            <a:ext cx="2087562" cy="1487488"/>
          </a:xfrm>
          <a:prstGeom prst="ellipse">
            <a:avLst/>
          </a:prstGeom>
          <a:noFill/>
          <a:ln w="28575">
            <a:solidFill>
              <a:srgbClr val="FF0000"/>
            </a:solidFill>
            <a:round/>
            <a:headEnd/>
            <a:tailEnd/>
          </a:ln>
          <a:effectLst/>
        </p:spPr>
        <p:txBody>
          <a:bodyPr wrap="none" anchor="ctr"/>
          <a:lstStyle/>
          <a:p>
            <a:endParaRPr lang="ja-JP" altLang="en-US"/>
          </a:p>
        </p:txBody>
      </p:sp>
      <p:sp>
        <p:nvSpPr>
          <p:cNvPr id="1031" name="Line 7"/>
          <p:cNvSpPr>
            <a:spLocks noChangeShapeType="1"/>
          </p:cNvSpPr>
          <p:nvPr/>
        </p:nvSpPr>
        <p:spPr bwMode="auto">
          <a:xfrm flipV="1">
            <a:off x="2124075" y="2781300"/>
            <a:ext cx="4897438" cy="2519363"/>
          </a:xfrm>
          <a:prstGeom prst="line">
            <a:avLst/>
          </a:prstGeom>
          <a:noFill/>
          <a:ln w="57150">
            <a:solidFill>
              <a:srgbClr val="FF0000"/>
            </a:solidFill>
            <a:round/>
            <a:headEnd/>
            <a:tailEnd type="triangle" w="med" len="med"/>
          </a:ln>
          <a:effectLst/>
        </p:spPr>
        <p:txBody>
          <a:bodyPr/>
          <a:lstStyle/>
          <a:p>
            <a:endParaRPr lang="ja-JP"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wipe(left)">
                                      <p:cBhvr>
                                        <p:cTn id="12" dur="5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031"/>
                                        </p:tgtEl>
                                      </p:cBhvr>
                                    </p:animEffect>
                                    <p:set>
                                      <p:cBhvr>
                                        <p:cTn id="17" dur="1" fill="hold">
                                          <p:stCondLst>
                                            <p:cond delay="499"/>
                                          </p:stCondLst>
                                        </p:cTn>
                                        <p:tgtEl>
                                          <p:spTgt spid="1031"/>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030"/>
                                        </p:tgtEl>
                                        <p:attrNameLst>
                                          <p:attrName>style.visibility</p:attrName>
                                        </p:attrNameLst>
                                      </p:cBhvr>
                                      <p:to>
                                        <p:strVal val="visible"/>
                                      </p:to>
                                    </p:set>
                                    <p:animEffect transition="in" filter="fade">
                                      <p:cBhvr>
                                        <p:cTn id="21"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animBg="1"/>
      <p:bldP spid="1031" grpId="0" animBg="1"/>
      <p:bldP spid="103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solidFill>
                  <a:srgbClr val="0070C0"/>
                </a:solidFill>
                <a:latin typeface="ＭＳ Ｐゴシック" charset="-128"/>
              </a:rPr>
              <a:t>グラフ</a:t>
            </a:r>
          </a:p>
        </p:txBody>
      </p:sp>
      <p:sp>
        <p:nvSpPr>
          <p:cNvPr id="43011" name="コンテンツ プレースホルダ 2"/>
          <p:cNvSpPr>
            <a:spLocks noGrp="1"/>
          </p:cNvSpPr>
          <p:nvPr>
            <p:ph sz="quarter" idx="1"/>
          </p:nvPr>
        </p:nvSpPr>
        <p:spPr>
          <a:xfrm>
            <a:off x="1066800" y="1268760"/>
            <a:ext cx="8077200" cy="1440160"/>
          </a:xfrm>
        </p:spPr>
        <p:txBody>
          <a:bodyPr>
            <a:normAutofit lnSpcReduction="10000"/>
          </a:bodyPr>
          <a:lstStyle/>
          <a:p>
            <a:pPr>
              <a:lnSpc>
                <a:spcPct val="110000"/>
              </a:lnSpc>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データの時系列的な</a:t>
            </a:r>
            <a:r>
              <a:rPr lang="ja-JP" altLang="en-US" sz="2800" dirty="0" smtClean="0">
                <a:solidFill>
                  <a:srgbClr val="FF0000"/>
                </a:solidFill>
                <a:latin typeface="HG丸ｺﾞｼｯｸM-PRO" pitchFamily="50" charset="-128"/>
                <a:ea typeface="HG丸ｺﾞｼｯｸM-PRO" pitchFamily="50" charset="-128"/>
              </a:rPr>
              <a:t>変化</a:t>
            </a:r>
            <a:r>
              <a:rPr lang="ja-JP" altLang="en-US" sz="2800" dirty="0" smtClean="0">
                <a:latin typeface="HG丸ｺﾞｼｯｸM-PRO" pitchFamily="50" charset="-128"/>
                <a:ea typeface="HG丸ｺﾞｼｯｸM-PRO" pitchFamily="50" charset="-128"/>
              </a:rPr>
              <a:t>や大きさを</a:t>
            </a:r>
            <a:r>
              <a:rPr lang="ja-JP" altLang="en-US" sz="2800" dirty="0" smtClean="0">
                <a:solidFill>
                  <a:srgbClr val="FF0000"/>
                </a:solidFill>
                <a:latin typeface="HG丸ｺﾞｼｯｸM-PRO" pitchFamily="50" charset="-128"/>
                <a:ea typeface="HG丸ｺﾞｼｯｸM-PRO" pitchFamily="50" charset="-128"/>
              </a:rPr>
              <a:t>比較</a:t>
            </a:r>
            <a:r>
              <a:rPr lang="ja-JP" altLang="en-US" sz="2800" dirty="0" smtClean="0">
                <a:latin typeface="HG丸ｺﾞｼｯｸM-PRO" pitchFamily="50" charset="-128"/>
                <a:ea typeface="HG丸ｺﾞｼｯｸM-PRO" pitchFamily="50" charset="-128"/>
              </a:rPr>
              <a:t>したいときなどに、</a:t>
            </a:r>
            <a:r>
              <a:rPr lang="ja-JP" altLang="en-US" sz="2800" dirty="0" smtClean="0">
                <a:solidFill>
                  <a:srgbClr val="FF0000"/>
                </a:solidFill>
                <a:latin typeface="HG丸ｺﾞｼｯｸM-PRO" pitchFamily="50" charset="-128"/>
                <a:ea typeface="HG丸ｺﾞｼｯｸM-PRO" pitchFamily="50" charset="-128"/>
              </a:rPr>
              <a:t>わかりやすい図形</a:t>
            </a:r>
            <a:r>
              <a:rPr lang="ja-JP" altLang="en-US" sz="2800" dirty="0" smtClean="0">
                <a:latin typeface="HG丸ｺﾞｼｯｸM-PRO" pitchFamily="50" charset="-128"/>
                <a:ea typeface="HG丸ｺﾞｼｯｸM-PRO" pitchFamily="50" charset="-128"/>
              </a:rPr>
              <a:t>で表し、　　　状態を把握するために使用する</a:t>
            </a:r>
            <a:endParaRPr lang="en-US" altLang="ja-JP" sz="2800" dirty="0" smtClean="0">
              <a:latin typeface="HG丸ｺﾞｼｯｸM-PRO" pitchFamily="50" charset="-128"/>
              <a:ea typeface="HG丸ｺﾞｼｯｸM-PRO" pitchFamily="50" charset="-128"/>
            </a:endParaRPr>
          </a:p>
        </p:txBody>
      </p:sp>
      <p:graphicFrame>
        <p:nvGraphicFramePr>
          <p:cNvPr id="36869" name="コンテンツ プレースホルダ 3"/>
          <p:cNvGraphicFramePr>
            <a:graphicFrameLocks/>
          </p:cNvGraphicFramePr>
          <p:nvPr/>
        </p:nvGraphicFramePr>
        <p:xfrm>
          <a:off x="1619250" y="2636838"/>
          <a:ext cx="3117850" cy="2051050"/>
        </p:xfrm>
        <a:graphic>
          <a:graphicData uri="http://schemas.openxmlformats.org/presentationml/2006/ole">
            <p:oleObj spid="_x0000_s36869" r:id="rId4" imgW="3932261" imgH="2505673" progId="Excel.Sheet.8">
              <p:embed/>
            </p:oleObj>
          </a:graphicData>
        </a:graphic>
      </p:graphicFrame>
      <p:graphicFrame>
        <p:nvGraphicFramePr>
          <p:cNvPr id="36870" name="グラフ 4"/>
          <p:cNvGraphicFramePr>
            <a:graphicFrameLocks/>
          </p:cNvGraphicFramePr>
          <p:nvPr/>
        </p:nvGraphicFramePr>
        <p:xfrm>
          <a:off x="5067300" y="2565400"/>
          <a:ext cx="3176588" cy="2109788"/>
        </p:xfrm>
        <a:graphic>
          <a:graphicData uri="http://schemas.openxmlformats.org/presentationml/2006/ole">
            <p:oleObj spid="_x0000_s36870" r:id="rId5" imgW="4005419" imgH="2572735" progId="Excel.Sheet.8">
              <p:embed/>
            </p:oleObj>
          </a:graphicData>
        </a:graphic>
      </p:graphicFrame>
      <p:graphicFrame>
        <p:nvGraphicFramePr>
          <p:cNvPr id="36871" name="グラフ 5"/>
          <p:cNvGraphicFramePr>
            <a:graphicFrameLocks/>
          </p:cNvGraphicFramePr>
          <p:nvPr/>
        </p:nvGraphicFramePr>
        <p:xfrm>
          <a:off x="1619250" y="4675188"/>
          <a:ext cx="3121025" cy="2108200"/>
        </p:xfrm>
        <a:graphic>
          <a:graphicData uri="http://schemas.openxmlformats.org/presentationml/2006/ole">
            <p:oleObj spid="_x0000_s36871" r:id="rId6" imgW="3932261" imgH="2572735" progId="Excel.Sheet.8">
              <p:embed/>
            </p:oleObj>
          </a:graphicData>
        </a:graphic>
      </p:graphicFrame>
      <p:graphicFrame>
        <p:nvGraphicFramePr>
          <p:cNvPr id="36872" name="グラフ 6"/>
          <p:cNvGraphicFramePr>
            <a:graphicFrameLocks/>
          </p:cNvGraphicFramePr>
          <p:nvPr/>
        </p:nvGraphicFramePr>
        <p:xfrm>
          <a:off x="5076825" y="4711700"/>
          <a:ext cx="3184525" cy="2146300"/>
        </p:xfrm>
        <a:graphic>
          <a:graphicData uri="http://schemas.openxmlformats.org/presentationml/2006/ole">
            <p:oleObj spid="_x0000_s36872" r:id="rId7" imgW="4011516" imgH="2615411" progId="Excel.Shee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5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コンテンツ プレースホルダ 2"/>
          <p:cNvSpPr>
            <a:spLocks noGrp="1"/>
          </p:cNvSpPr>
          <p:nvPr>
            <p:ph sz="quarter" idx="1"/>
          </p:nvPr>
        </p:nvSpPr>
        <p:spPr>
          <a:xfrm>
            <a:off x="1042988" y="1341438"/>
            <a:ext cx="7772400" cy="4114800"/>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時間</a:t>
            </a:r>
            <a:r>
              <a:rPr lang="ja-JP" altLang="ja-JP" sz="2800" dirty="0" smtClean="0">
                <a:latin typeface="HG丸ｺﾞｼｯｸM-PRO" pitchFamily="50" charset="-128"/>
                <a:ea typeface="HG丸ｺﾞｼｯｸM-PRO" pitchFamily="50" charset="-128"/>
              </a:rPr>
              <a:t>ごとの状態を</a:t>
            </a:r>
            <a:r>
              <a:rPr lang="ja-JP" altLang="en-US" sz="2800" dirty="0" smtClean="0">
                <a:solidFill>
                  <a:srgbClr val="0066FF"/>
                </a:solidFill>
                <a:latin typeface="HG丸ｺﾞｼｯｸM-PRO" pitchFamily="50" charset="-128"/>
                <a:ea typeface="HG丸ｺﾞｼｯｸM-PRO" pitchFamily="50" charset="-128"/>
              </a:rPr>
              <a:t>プロット</a:t>
            </a:r>
            <a:r>
              <a:rPr lang="ja-JP" altLang="en-US" sz="2800" dirty="0" smtClean="0">
                <a:latin typeface="HG丸ｺﾞｼｯｸM-PRO" pitchFamily="50" charset="-128"/>
                <a:ea typeface="HG丸ｺﾞｼｯｸM-PRO" pitchFamily="50" charset="-128"/>
              </a:rPr>
              <a:t>し</a:t>
            </a:r>
            <a:r>
              <a:rPr lang="ja-JP" altLang="ja-JP" sz="2800" dirty="0" smtClean="0">
                <a:latin typeface="HG丸ｺﾞｼｯｸM-PRO" pitchFamily="50" charset="-128"/>
                <a:ea typeface="HG丸ｺﾞｼｯｸM-PRO" pitchFamily="50" charset="-128"/>
              </a:rPr>
              <a:t>、</a:t>
            </a:r>
            <a:r>
              <a:rPr lang="ja-JP" altLang="ja-JP" sz="2800" dirty="0" smtClean="0">
                <a:solidFill>
                  <a:srgbClr val="008000"/>
                </a:solidFill>
                <a:latin typeface="HG丸ｺﾞｼｯｸM-PRO" pitchFamily="50" charset="-128"/>
                <a:ea typeface="HG丸ｺﾞｼｯｸM-PRO" pitchFamily="50" charset="-128"/>
              </a:rPr>
              <a:t>中心線</a:t>
            </a:r>
            <a:r>
              <a:rPr lang="ja-JP" altLang="ja-JP" sz="2800" dirty="0" smtClean="0">
                <a:latin typeface="HG丸ｺﾞｼｯｸM-PRO" pitchFamily="50" charset="-128"/>
                <a:ea typeface="HG丸ｺﾞｼｯｸM-PRO" pitchFamily="50" charset="-128"/>
              </a:rPr>
              <a:t>と</a:t>
            </a:r>
            <a:r>
              <a:rPr lang="ja-JP" altLang="en-US" sz="2800" dirty="0" smtClean="0">
                <a:latin typeface="HG丸ｺﾞｼｯｸM-PRO" pitchFamily="50" charset="-128"/>
                <a:ea typeface="HG丸ｺﾞｼｯｸM-PRO" pitchFamily="50" charset="-128"/>
              </a:rPr>
              <a:t>　　</a:t>
            </a:r>
            <a:r>
              <a:rPr lang="ja-JP" altLang="ja-JP" sz="2800" dirty="0" smtClean="0">
                <a:solidFill>
                  <a:srgbClr val="FF0000"/>
                </a:solidFill>
                <a:latin typeface="HG丸ｺﾞｼｯｸM-PRO" pitchFamily="50" charset="-128"/>
                <a:ea typeface="HG丸ｺﾞｼｯｸM-PRO" pitchFamily="50" charset="-128"/>
              </a:rPr>
              <a:t>管理限界線</a:t>
            </a:r>
            <a:r>
              <a:rPr lang="ja-JP" altLang="ja-JP" sz="2800" dirty="0" smtClean="0">
                <a:latin typeface="HG丸ｺﾞｼｯｸM-PRO" pitchFamily="50" charset="-128"/>
                <a:ea typeface="HG丸ｺﾞｼｯｸM-PRO" pitchFamily="50" charset="-128"/>
              </a:rPr>
              <a:t>からデータの</a:t>
            </a:r>
            <a:r>
              <a:rPr lang="ja-JP" altLang="ja-JP" sz="2800" dirty="0" smtClean="0">
                <a:solidFill>
                  <a:srgbClr val="FF6600"/>
                </a:solidFill>
                <a:latin typeface="HG丸ｺﾞｼｯｸM-PRO" pitchFamily="50" charset="-128"/>
                <a:ea typeface="HG丸ｺﾞｼｯｸM-PRO" pitchFamily="50" charset="-128"/>
              </a:rPr>
              <a:t>異常</a:t>
            </a:r>
            <a:r>
              <a:rPr lang="ja-JP" altLang="ja-JP" sz="2800" dirty="0" smtClean="0">
                <a:latin typeface="HG丸ｺﾞｼｯｸM-PRO" pitchFamily="50" charset="-128"/>
                <a:ea typeface="HG丸ｺﾞｼｯｸM-PRO" pitchFamily="50" charset="-128"/>
              </a:rPr>
              <a:t>を判定する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ja-JP" altLang="en-US" sz="2800" dirty="0" smtClean="0">
              <a:latin typeface="HG丸ｺﾞｼｯｸM-PRO" pitchFamily="50" charset="-128"/>
              <a:ea typeface="HG丸ｺﾞｼｯｸM-PRO" pitchFamily="50" charset="-128"/>
            </a:endParaRPr>
          </a:p>
        </p:txBody>
      </p:sp>
      <p:sp>
        <p:nvSpPr>
          <p:cNvPr id="37890" name="タイトル 1"/>
          <p:cNvSpPr>
            <a:spLocks noGrp="1"/>
          </p:cNvSpPr>
          <p:nvPr>
            <p:ph type="title"/>
          </p:nvPr>
        </p:nvSpPr>
        <p:spPr/>
        <p:txBody>
          <a:bodyPr/>
          <a:lstStyle/>
          <a:p>
            <a:r>
              <a:rPr lang="ja-JP" altLang="en-US" smtClean="0">
                <a:solidFill>
                  <a:srgbClr val="0070C0"/>
                </a:solidFill>
                <a:latin typeface="ＭＳ Ｐゴシック" charset="-128"/>
              </a:rPr>
              <a:t>管理図</a:t>
            </a:r>
          </a:p>
        </p:txBody>
      </p:sp>
      <p:graphicFrame>
        <p:nvGraphicFramePr>
          <p:cNvPr id="6" name="グラフ 5"/>
          <p:cNvGraphicFramePr/>
          <p:nvPr/>
        </p:nvGraphicFramePr>
        <p:xfrm>
          <a:off x="1187624" y="2348880"/>
          <a:ext cx="741682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円/楕円 6"/>
          <p:cNvSpPr/>
          <p:nvPr/>
        </p:nvSpPr>
        <p:spPr bwMode="auto">
          <a:xfrm>
            <a:off x="4067944" y="5373216"/>
            <a:ext cx="216024" cy="216024"/>
          </a:xfrm>
          <a:prstGeom prst="ellipse">
            <a:avLst/>
          </a:prstGeom>
          <a:noFill/>
          <a:ln w="19050" cap="flat" cmpd="sng" algn="ctr">
            <a:solidFill>
              <a:srgbClr val="FF66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sp>
        <p:nvSpPr>
          <p:cNvPr id="8" name="正方形/長方形 7"/>
          <p:cNvSpPr/>
          <p:nvPr/>
        </p:nvSpPr>
        <p:spPr bwMode="auto">
          <a:xfrm>
            <a:off x="3275856" y="4077072"/>
            <a:ext cx="1872208" cy="1584176"/>
          </a:xfrm>
          <a:prstGeom prst="rect">
            <a:avLst/>
          </a:prstGeom>
          <a:noFill/>
          <a:ln w="19050" cap="flat" cmpd="sng" algn="ctr">
            <a:solidFill>
              <a:srgbClr val="FF66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sp>
        <p:nvSpPr>
          <p:cNvPr id="9" name="直線矢印コネクタ 8"/>
          <p:cNvSpPr/>
          <p:nvPr/>
        </p:nvSpPr>
        <p:spPr bwMode="auto">
          <a:xfrm>
            <a:off x="4283961" y="5442983"/>
            <a:ext cx="1584183" cy="45719"/>
          </a:xfrm>
          <a:prstGeom prst="straightConnector1">
            <a:avLst/>
          </a:prstGeom>
          <a:solidFill>
            <a:schemeClr val="accent1"/>
          </a:solidFill>
          <a:ln w="9525" cap="flat" cmpd="sng" algn="ctr">
            <a:solidFill>
              <a:schemeClr val="tx1"/>
            </a:solidFill>
            <a:prstDash val="solid"/>
            <a:miter lim="800000"/>
            <a:headEnd type="arrow" w="med" len="med"/>
            <a:tailEnd type="none"/>
          </a:ln>
          <a:effectLst/>
        </p:spPr>
        <p:txBody>
          <a:bodyPr vert="horz" wrap="non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p>
        </p:txBody>
      </p:sp>
      <p:sp>
        <p:nvSpPr>
          <p:cNvPr id="10" name="テキスト ボックス 1"/>
          <p:cNvSpPr txBox="1"/>
          <p:nvPr/>
        </p:nvSpPr>
        <p:spPr>
          <a:xfrm>
            <a:off x="5868144" y="5301208"/>
            <a:ext cx="928644"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smtClean="0">
                <a:latin typeface="HG丸ｺﾞｼｯｸM-PRO" pitchFamily="50" charset="-128"/>
                <a:ea typeface="HG丸ｺﾞｼｯｸM-PRO" pitchFamily="50" charset="-128"/>
              </a:rPr>
              <a:t>異常値</a:t>
            </a:r>
            <a:endParaRPr lang="ja-JP" altLang="en-US" sz="2000" b="1" dirty="0">
              <a:latin typeface="HG丸ｺﾞｼｯｸM-PRO" pitchFamily="50" charset="-128"/>
              <a:ea typeface="HG丸ｺﾞｼｯｸM-PRO" pitchFamily="50" charset="-128"/>
            </a:endParaRPr>
          </a:p>
        </p:txBody>
      </p:sp>
      <p:sp>
        <p:nvSpPr>
          <p:cNvPr id="11" name="テキスト ボックス 1"/>
          <p:cNvSpPr txBox="1"/>
          <p:nvPr/>
        </p:nvSpPr>
        <p:spPr>
          <a:xfrm>
            <a:off x="5868144" y="4509120"/>
            <a:ext cx="1512168"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smtClean="0">
                <a:latin typeface="HG丸ｺﾞｼｯｸM-PRO" pitchFamily="50" charset="-128"/>
                <a:ea typeface="HG丸ｺﾞｼｯｸM-PRO" pitchFamily="50" charset="-128"/>
              </a:rPr>
              <a:t>異常な状態</a:t>
            </a:r>
            <a:endParaRPr lang="ja-JP" altLang="en-US" sz="2000" b="1" dirty="0">
              <a:latin typeface="HG丸ｺﾞｼｯｸM-PRO" pitchFamily="50" charset="-128"/>
              <a:ea typeface="HG丸ｺﾞｼｯｸM-PRO" pitchFamily="50" charset="-128"/>
            </a:endParaRPr>
          </a:p>
        </p:txBody>
      </p:sp>
      <p:sp>
        <p:nvSpPr>
          <p:cNvPr id="12" name="直線矢印コネクタ 11"/>
          <p:cNvSpPr/>
          <p:nvPr/>
        </p:nvSpPr>
        <p:spPr bwMode="auto">
          <a:xfrm flipV="1">
            <a:off x="5148064" y="4725143"/>
            <a:ext cx="792088" cy="45719"/>
          </a:xfrm>
          <a:prstGeom prst="straightConnector1">
            <a:avLst/>
          </a:prstGeom>
          <a:solidFill>
            <a:schemeClr val="accent1"/>
          </a:solidFill>
          <a:ln w="9525" cap="flat" cmpd="sng" algn="ctr">
            <a:solidFill>
              <a:schemeClr val="tx1"/>
            </a:solidFill>
            <a:prstDash val="solid"/>
            <a:miter lim="800000"/>
            <a:headEnd type="arrow" w="med" len="med"/>
            <a:tailEnd type="none"/>
          </a:ln>
          <a:effectLst/>
        </p:spPr>
        <p:txBody>
          <a:bodyPr vert="horz" wrap="non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p>
        </p:txBody>
      </p:sp>
      <p:sp>
        <p:nvSpPr>
          <p:cNvPr id="13" name="テキスト ボックス 1"/>
          <p:cNvSpPr txBox="1"/>
          <p:nvPr/>
        </p:nvSpPr>
        <p:spPr>
          <a:xfrm>
            <a:off x="6876256" y="2567144"/>
            <a:ext cx="1728192"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FF0000"/>
                </a:solidFill>
                <a:latin typeface="HG丸ｺﾞｼｯｸM-PRO" pitchFamily="50" charset="-128"/>
                <a:ea typeface="HG丸ｺﾞｼｯｸM-PRO" pitchFamily="50" charset="-128"/>
              </a:rPr>
              <a:t>上方管理限界線</a:t>
            </a:r>
            <a:endParaRPr lang="ja-JP" altLang="en-US" sz="1600" b="1" dirty="0">
              <a:solidFill>
                <a:srgbClr val="FF0000"/>
              </a:solidFill>
              <a:latin typeface="HG丸ｺﾞｼｯｸM-PRO" pitchFamily="50" charset="-128"/>
              <a:ea typeface="HG丸ｺﾞｼｯｸM-PRO" pitchFamily="50" charset="-128"/>
            </a:endParaRPr>
          </a:p>
        </p:txBody>
      </p:sp>
      <p:sp>
        <p:nvSpPr>
          <p:cNvPr id="14" name="テキスト ボックス 1"/>
          <p:cNvSpPr txBox="1"/>
          <p:nvPr/>
        </p:nvSpPr>
        <p:spPr>
          <a:xfrm>
            <a:off x="6876256" y="5013176"/>
            <a:ext cx="1800200"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FF0000"/>
                </a:solidFill>
                <a:latin typeface="HG丸ｺﾞｼｯｸM-PRO" pitchFamily="50" charset="-128"/>
                <a:ea typeface="HG丸ｺﾞｼｯｸM-PRO" pitchFamily="50" charset="-128"/>
              </a:rPr>
              <a:t>下方管理限界線</a:t>
            </a:r>
            <a:endParaRPr lang="ja-JP" altLang="en-US" sz="1600" b="1" dirty="0">
              <a:solidFill>
                <a:srgbClr val="FF0000"/>
              </a:solidFill>
              <a:latin typeface="HG丸ｺﾞｼｯｸM-PRO" pitchFamily="50" charset="-128"/>
              <a:ea typeface="HG丸ｺﾞｼｯｸM-PRO" pitchFamily="50" charset="-128"/>
            </a:endParaRPr>
          </a:p>
        </p:txBody>
      </p:sp>
      <p:sp>
        <p:nvSpPr>
          <p:cNvPr id="15" name="テキスト ボックス 1"/>
          <p:cNvSpPr txBox="1"/>
          <p:nvPr/>
        </p:nvSpPr>
        <p:spPr>
          <a:xfrm>
            <a:off x="8028384" y="4149080"/>
            <a:ext cx="936104"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008000"/>
                </a:solidFill>
                <a:latin typeface="HG丸ｺﾞｼｯｸM-PRO" pitchFamily="50" charset="-128"/>
                <a:ea typeface="HG丸ｺﾞｼｯｸM-PRO" pitchFamily="50" charset="-128"/>
              </a:rPr>
              <a:t>中心線</a:t>
            </a:r>
            <a:endParaRPr lang="ja-JP" altLang="en-US" sz="1600" b="1" dirty="0">
              <a:solidFill>
                <a:srgbClr val="008000"/>
              </a:solidFill>
              <a:latin typeface="HG丸ｺﾞｼｯｸM-PRO" pitchFamily="50" charset="-128"/>
              <a:ea typeface="HG丸ｺﾞｼｯｸM-PRO" pitchFamily="50" charset="-128"/>
            </a:endParaRPr>
          </a:p>
        </p:txBody>
      </p:sp>
      <p:sp>
        <p:nvSpPr>
          <p:cNvPr id="16" name="テキスト ボックス 1"/>
          <p:cNvSpPr txBox="1"/>
          <p:nvPr/>
        </p:nvSpPr>
        <p:spPr>
          <a:xfrm>
            <a:off x="3995936" y="6309320"/>
            <a:ext cx="2520280"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latin typeface="HG丸ｺﾞｼｯｸM-PRO" pitchFamily="50" charset="-128"/>
                <a:ea typeface="HG丸ｺﾞｼｯｸM-PRO" pitchFamily="50" charset="-128"/>
              </a:rPr>
              <a:t>工場排水の処理水の</a:t>
            </a:r>
            <a:r>
              <a:rPr lang="en-US" altLang="ja-JP" sz="1600" b="1" dirty="0" smtClean="0">
                <a:latin typeface="HG丸ｺﾞｼｯｸM-PRO" pitchFamily="50" charset="-128"/>
                <a:ea typeface="HG丸ｺﾞｼｯｸM-PRO" pitchFamily="50" charset="-128"/>
              </a:rPr>
              <a:t>pH</a:t>
            </a:r>
            <a:endParaRPr lang="ja-JP" altLang="en-US" sz="1600" b="1"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7" grpId="0" animBg="1"/>
      <p:bldP spid="8" grpId="0" animBg="1"/>
      <p:bldP spid="9" grpId="0" animBg="1"/>
      <p:bldP spid="10" grpId="0"/>
      <p:bldP spid="11"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23555" name="コンテンツ プレースホルダ 2"/>
          <p:cNvSpPr>
            <a:spLocks noGrp="1"/>
          </p:cNvSpPr>
          <p:nvPr>
            <p:ph sz="quarter" idx="1"/>
          </p:nvPr>
        </p:nvSpPr>
        <p:spPr>
          <a:xfrm>
            <a:off x="1042988" y="1412875"/>
            <a:ext cx="7921625" cy="4752975"/>
          </a:xfrm>
        </p:spPr>
        <p:txBody>
          <a:bodyPr/>
          <a:lstStyle/>
          <a:p>
            <a:pPr marL="354013" indent="-354013">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品質管理で活用される効果の高い７つの手法</a:t>
            </a: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パレート図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特性要因図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ヒストグラム</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チェックシート</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散布図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グラフ</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管理図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endParaRPr lang="ja-JP" altLang="en-US" dirty="0" smtClean="0">
              <a:latin typeface="HG丸ｺﾞｼｯｸM-PRO" pitchFamily="50" charset="-128"/>
              <a:ea typeface="HG丸ｺﾞｼｯｸM-PRO" pitchFamily="50" charset="-128"/>
            </a:endParaRPr>
          </a:p>
        </p:txBody>
      </p:sp>
      <p:sp>
        <p:nvSpPr>
          <p:cNvPr id="5"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パレート図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4" action="ppaction://hlinksldjump"/>
              </a:rPr>
              <a:t>特性要因図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5" action="ppaction://hlinksldjump"/>
              </a:rPr>
              <a:t>ヒストグラム</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6" action="ppaction://hlinksldjump"/>
              </a:rPr>
              <a:t>チェックシート</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散布図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グラフ</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管理図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層別</a:t>
            </a:r>
            <a:endParaRPr lang="ja-JP" altLang="en-US" sz="1200" dirty="0">
              <a:solidFill>
                <a:schemeClr val="accent3"/>
              </a:solidFill>
              <a:ea typeface="ＭＳ Ｐゴシック" pitchFamily="50" charset="-128"/>
            </a:endParaRPr>
          </a:p>
        </p:txBody>
      </p:sp>
      <p:sp>
        <p:nvSpPr>
          <p:cNvPr id="8" name="右中かっこ 4"/>
          <p:cNvSpPr>
            <a:spLocks/>
          </p:cNvSpPr>
          <p:nvPr/>
        </p:nvSpPr>
        <p:spPr bwMode="auto">
          <a:xfrm>
            <a:off x="2916238" y="5084763"/>
            <a:ext cx="576262" cy="719137"/>
          </a:xfrm>
          <a:prstGeom prst="rightBrace">
            <a:avLst>
              <a:gd name="adj1" fmla="val 8320"/>
              <a:gd name="adj2" fmla="val 50000"/>
            </a:avLst>
          </a:prstGeom>
          <a:noFill/>
          <a:ln w="9525" algn="ctr">
            <a:solidFill>
              <a:schemeClr val="tx1"/>
            </a:solidFill>
            <a:miter lim="800000"/>
            <a:headEnd/>
            <a:tailEnd/>
          </a:ln>
        </p:spPr>
        <p:txBody>
          <a:bodyPr wrap="none"/>
          <a:lstStyle/>
          <a:p>
            <a:endParaRPr lang="ja-JP" altLang="en-US"/>
          </a:p>
        </p:txBody>
      </p:sp>
      <p:sp>
        <p:nvSpPr>
          <p:cNvPr id="9" name="テキスト ボックス 5"/>
          <p:cNvSpPr txBox="1">
            <a:spLocks noChangeArrowheads="1"/>
          </p:cNvSpPr>
          <p:nvPr/>
        </p:nvSpPr>
        <p:spPr bwMode="auto">
          <a:xfrm>
            <a:off x="3492500" y="5180013"/>
            <a:ext cx="5400675" cy="519112"/>
          </a:xfrm>
          <a:prstGeom prst="rect">
            <a:avLst/>
          </a:prstGeom>
          <a:noFill/>
          <a:ln w="9525">
            <a:noFill/>
            <a:miter lim="800000"/>
            <a:headEnd/>
            <a:tailEnd/>
          </a:ln>
        </p:spPr>
        <p:txBody>
          <a:bodyPr anchor="ctr">
            <a:spAutoFit/>
          </a:bodyPr>
          <a:lstStyle/>
          <a:p>
            <a:r>
              <a:rPr lang="ja-JP" altLang="en-US" sz="2800">
                <a:latin typeface="HG丸ｺﾞｼｯｸM-PRO" pitchFamily="50" charset="-128"/>
                <a:ea typeface="HG丸ｺﾞｼｯｸM-PRO" pitchFamily="50" charset="-128"/>
              </a:rPr>
              <a:t>２つをまとめて１つとすると</a:t>
            </a:r>
            <a:endParaRPr lang="ja-JP" altLang="en-US" sz="2800">
              <a:solidFill>
                <a:schemeClr val="tx2"/>
              </a:solidFill>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wipe(up)">
                                      <p:cBhvr>
                                        <p:cTn id="7" dur="1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8"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コンテンツ プレースホルダ 2"/>
          <p:cNvSpPr>
            <a:spLocks noGrp="1"/>
          </p:cNvSpPr>
          <p:nvPr>
            <p:ph sz="quarter" idx="1"/>
          </p:nvPr>
        </p:nvSpPr>
        <p:spPr>
          <a:xfrm>
            <a:off x="1066800" y="1531938"/>
            <a:ext cx="7897688" cy="4633912"/>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データを</a:t>
            </a:r>
            <a:r>
              <a:rPr lang="ja-JP" altLang="en-US" sz="2800" dirty="0" smtClean="0">
                <a:solidFill>
                  <a:srgbClr val="FF0000"/>
                </a:solidFill>
                <a:latin typeface="HG丸ｺﾞｼｯｸM-PRO" pitchFamily="50" charset="-128"/>
                <a:ea typeface="HG丸ｺﾞｼｯｸM-PRO" pitchFamily="50" charset="-128"/>
              </a:rPr>
              <a:t>共通点を持つ層</a:t>
            </a:r>
            <a:r>
              <a:rPr lang="ja-JP" altLang="en-US" sz="2800" dirty="0" smtClean="0">
                <a:latin typeface="HG丸ｺﾞｼｯｸM-PRO" pitchFamily="50" charset="-128"/>
                <a:ea typeface="HG丸ｺﾞｼｯｸM-PRO" pitchFamily="50" charset="-128"/>
              </a:rPr>
              <a:t>に分割することで、データの特徴をはっきりさせる</a:t>
            </a:r>
          </a:p>
          <a:p>
            <a:pPr lvl="1">
              <a:buFont typeface="Wingdings" pitchFamily="2" charset="2"/>
              <a:buChar char="l"/>
            </a:pPr>
            <a:endParaRPr lang="ja-JP" altLang="en-US" sz="3200" dirty="0" smtClean="0">
              <a:latin typeface="HG丸ｺﾞｼｯｸM-PRO" pitchFamily="50" charset="-128"/>
              <a:ea typeface="HG丸ｺﾞｼｯｸM-PRO" pitchFamily="50" charset="-128"/>
            </a:endParaRPr>
          </a:p>
          <a:p>
            <a:pPr lvl="1">
              <a:buFont typeface="Wingdings" pitchFamily="2" charset="2"/>
              <a:buChar char="l"/>
            </a:pPr>
            <a:r>
              <a:rPr lang="ja-JP" altLang="en-US" sz="3200" dirty="0" smtClean="0">
                <a:latin typeface="HG丸ｺﾞｼｯｸM-PRO" pitchFamily="50" charset="-128"/>
                <a:ea typeface="HG丸ｺﾞｼｯｸM-PRO" pitchFamily="50" charset="-128"/>
              </a:rPr>
              <a:t>機械→</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機・</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機・</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機</a:t>
            </a:r>
          </a:p>
          <a:p>
            <a:pPr lvl="1">
              <a:buFont typeface="Wingdings" pitchFamily="2" charset="2"/>
              <a:buChar char="l"/>
            </a:pPr>
            <a:r>
              <a:rPr lang="ja-JP" altLang="en-US" sz="3200" dirty="0" smtClean="0">
                <a:latin typeface="HG丸ｺﾞｼｯｸM-PRO" pitchFamily="50" charset="-128"/>
                <a:ea typeface="HG丸ｺﾞｼｯｸM-PRO" pitchFamily="50" charset="-128"/>
              </a:rPr>
              <a:t>原材料→</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社製・</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社製・</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社製</a:t>
            </a:r>
          </a:p>
          <a:p>
            <a:pPr lvl="1">
              <a:buFont typeface="Wingdings" pitchFamily="2" charset="2"/>
              <a:buChar char="l"/>
            </a:pPr>
            <a:r>
              <a:rPr lang="ja-JP" altLang="en-US" sz="3200" dirty="0" smtClean="0">
                <a:latin typeface="HG丸ｺﾞｼｯｸM-PRO" pitchFamily="50" charset="-128"/>
                <a:ea typeface="HG丸ｺﾞｼｯｸM-PRO" pitchFamily="50" charset="-128"/>
              </a:rPr>
              <a:t>作業者→</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班・</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班・</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班</a:t>
            </a:r>
          </a:p>
        </p:txBody>
      </p:sp>
      <p:sp>
        <p:nvSpPr>
          <p:cNvPr id="40962" name="タイトル 1"/>
          <p:cNvSpPr>
            <a:spLocks noGrp="1"/>
          </p:cNvSpPr>
          <p:nvPr>
            <p:ph type="title"/>
          </p:nvPr>
        </p:nvSpPr>
        <p:spPr/>
        <p:txBody>
          <a:bodyPr/>
          <a:lstStyle/>
          <a:p>
            <a:r>
              <a:rPr lang="ja-JP" altLang="en-US" smtClean="0">
                <a:solidFill>
                  <a:srgbClr val="0070C0"/>
                </a:solidFill>
                <a:latin typeface="ＭＳ Ｐゴシック" charset="-128"/>
              </a:rPr>
              <a:t>層別</a:t>
            </a:r>
          </a:p>
        </p:txBody>
      </p:sp>
      <p:graphicFrame>
        <p:nvGraphicFramePr>
          <p:cNvPr id="40966" name="Object 6"/>
          <p:cNvGraphicFramePr>
            <a:graphicFrameLocks noChangeAspect="1"/>
          </p:cNvGraphicFramePr>
          <p:nvPr/>
        </p:nvGraphicFramePr>
        <p:xfrm>
          <a:off x="34925" y="2636838"/>
          <a:ext cx="3165475" cy="3889375"/>
        </p:xfrm>
        <a:graphic>
          <a:graphicData uri="http://schemas.openxmlformats.org/presentationml/2006/ole">
            <p:oleObj spid="_x0000_s40966" name="グラフ" r:id="rId4" imgW="3933825" imgH="4057802" progId="MSGraph.Chart.8">
              <p:embed followColorScheme="full"/>
            </p:oleObj>
          </a:graphicData>
        </a:graphic>
      </p:graphicFrame>
      <p:graphicFrame>
        <p:nvGraphicFramePr>
          <p:cNvPr id="40968" name="Object 8"/>
          <p:cNvGraphicFramePr>
            <a:graphicFrameLocks noChangeAspect="1"/>
          </p:cNvGraphicFramePr>
          <p:nvPr/>
        </p:nvGraphicFramePr>
        <p:xfrm>
          <a:off x="3022600" y="2852738"/>
          <a:ext cx="3165475" cy="3889375"/>
        </p:xfrm>
        <a:graphic>
          <a:graphicData uri="http://schemas.openxmlformats.org/presentationml/2006/ole">
            <p:oleObj spid="_x0000_s40968" name="グラフ" r:id="rId5" imgW="3933825" imgH="4057802" progId="MSGraph.Chart.8">
              <p:embed followColorScheme="full"/>
            </p:oleObj>
          </a:graphicData>
        </a:graphic>
      </p:graphicFrame>
      <p:graphicFrame>
        <p:nvGraphicFramePr>
          <p:cNvPr id="40969" name="Object 9"/>
          <p:cNvGraphicFramePr>
            <a:graphicFrameLocks noChangeAspect="1"/>
          </p:cNvGraphicFramePr>
          <p:nvPr/>
        </p:nvGraphicFramePr>
        <p:xfrm>
          <a:off x="6013450" y="3068638"/>
          <a:ext cx="3165475" cy="3889375"/>
        </p:xfrm>
        <a:graphic>
          <a:graphicData uri="http://schemas.openxmlformats.org/presentationml/2006/ole">
            <p:oleObj spid="_x0000_s40969" name="グラフ" r:id="rId6" imgW="3933825" imgH="4057802" progId="MSGraph.Chart.8">
              <p:embed followColorScheme="full"/>
            </p:oleObj>
          </a:graphicData>
        </a:graphic>
      </p:graphicFrame>
      <p:sp>
        <p:nvSpPr>
          <p:cNvPr id="40971" name="Rectangle 11"/>
          <p:cNvSpPr>
            <a:spLocks noChangeArrowheads="1"/>
          </p:cNvSpPr>
          <p:nvPr/>
        </p:nvSpPr>
        <p:spPr bwMode="auto">
          <a:xfrm>
            <a:off x="1116013" y="58769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2" name="Rectangle 12"/>
          <p:cNvSpPr>
            <a:spLocks noChangeArrowheads="1"/>
          </p:cNvSpPr>
          <p:nvPr/>
        </p:nvSpPr>
        <p:spPr bwMode="auto">
          <a:xfrm>
            <a:off x="4140200" y="60928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3" name="Rectangle 13"/>
          <p:cNvSpPr>
            <a:spLocks noChangeArrowheads="1"/>
          </p:cNvSpPr>
          <p:nvPr/>
        </p:nvSpPr>
        <p:spPr bwMode="auto">
          <a:xfrm>
            <a:off x="7092950" y="63087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4" name="Line 14"/>
          <p:cNvSpPr>
            <a:spLocks noChangeShapeType="1"/>
          </p:cNvSpPr>
          <p:nvPr/>
        </p:nvSpPr>
        <p:spPr bwMode="auto">
          <a:xfrm>
            <a:off x="1692275" y="6165850"/>
            <a:ext cx="0" cy="179388"/>
          </a:xfrm>
          <a:prstGeom prst="line">
            <a:avLst/>
          </a:prstGeom>
          <a:noFill/>
          <a:ln w="9525">
            <a:solidFill>
              <a:srgbClr val="FF0000"/>
            </a:solidFill>
            <a:round/>
            <a:headEnd/>
            <a:tailEnd/>
          </a:ln>
          <a:effectLst/>
        </p:spPr>
        <p:txBody>
          <a:bodyPr/>
          <a:lstStyle/>
          <a:p>
            <a:endParaRPr lang="ja-JP" altLang="en-US"/>
          </a:p>
        </p:txBody>
      </p:sp>
      <p:sp>
        <p:nvSpPr>
          <p:cNvPr id="40975" name="Line 15"/>
          <p:cNvSpPr>
            <a:spLocks noChangeShapeType="1"/>
          </p:cNvSpPr>
          <p:nvPr/>
        </p:nvSpPr>
        <p:spPr bwMode="auto">
          <a:xfrm>
            <a:off x="2771775" y="6237288"/>
            <a:ext cx="1368425" cy="0"/>
          </a:xfrm>
          <a:prstGeom prst="line">
            <a:avLst/>
          </a:prstGeom>
          <a:noFill/>
          <a:ln w="9525">
            <a:solidFill>
              <a:srgbClr val="FF0000"/>
            </a:solidFill>
            <a:round/>
            <a:headEnd/>
            <a:tailEnd type="triangle" w="med" len="med"/>
          </a:ln>
          <a:effectLst/>
        </p:spPr>
        <p:txBody>
          <a:bodyPr/>
          <a:lstStyle/>
          <a:p>
            <a:endParaRPr lang="ja-JP" altLang="en-US"/>
          </a:p>
        </p:txBody>
      </p:sp>
      <p:sp>
        <p:nvSpPr>
          <p:cNvPr id="40976" name="Line 16"/>
          <p:cNvSpPr>
            <a:spLocks noChangeShapeType="1"/>
          </p:cNvSpPr>
          <p:nvPr/>
        </p:nvSpPr>
        <p:spPr bwMode="auto">
          <a:xfrm>
            <a:off x="2771775" y="6453188"/>
            <a:ext cx="4319588" cy="0"/>
          </a:xfrm>
          <a:prstGeom prst="line">
            <a:avLst/>
          </a:prstGeom>
          <a:noFill/>
          <a:ln w="9525">
            <a:solidFill>
              <a:srgbClr val="FF0000"/>
            </a:solidFill>
            <a:round/>
            <a:headEnd/>
            <a:tailEnd type="triangle" w="med" len="med"/>
          </a:ln>
          <a:effectLst/>
        </p:spPr>
        <p:txBody>
          <a:bodyPr/>
          <a:lstStyle/>
          <a:p>
            <a:endParaRPr lang="ja-JP" altLang="en-US"/>
          </a:p>
        </p:txBody>
      </p:sp>
      <p:sp>
        <p:nvSpPr>
          <p:cNvPr id="40977" name="Line 17"/>
          <p:cNvSpPr>
            <a:spLocks noChangeShapeType="1"/>
          </p:cNvSpPr>
          <p:nvPr/>
        </p:nvSpPr>
        <p:spPr bwMode="auto">
          <a:xfrm>
            <a:off x="2771775" y="6237288"/>
            <a:ext cx="0" cy="215900"/>
          </a:xfrm>
          <a:prstGeom prst="line">
            <a:avLst/>
          </a:prstGeom>
          <a:noFill/>
          <a:ln w="9525">
            <a:solidFill>
              <a:srgbClr val="FF0000"/>
            </a:solidFill>
            <a:round/>
            <a:headEnd/>
            <a:tailEnd/>
          </a:ln>
          <a:effectLst/>
        </p:spPr>
        <p:txBody>
          <a:bodyPr/>
          <a:lstStyle/>
          <a:p>
            <a:endParaRPr lang="ja-JP" altLang="en-US"/>
          </a:p>
        </p:txBody>
      </p:sp>
      <p:sp>
        <p:nvSpPr>
          <p:cNvPr id="40978" name="Line 18"/>
          <p:cNvSpPr>
            <a:spLocks noChangeShapeType="1"/>
          </p:cNvSpPr>
          <p:nvPr/>
        </p:nvSpPr>
        <p:spPr bwMode="auto">
          <a:xfrm>
            <a:off x="1692275" y="6343650"/>
            <a:ext cx="1079500" cy="0"/>
          </a:xfrm>
          <a:prstGeom prst="line">
            <a:avLst/>
          </a:prstGeom>
          <a:noFill/>
          <a:ln w="9525">
            <a:solidFill>
              <a:srgbClr val="FF0000"/>
            </a:solidFill>
            <a:round/>
            <a:headEnd/>
            <a:tailEnd/>
          </a:ln>
          <a:effectLst/>
        </p:spPr>
        <p:txBody>
          <a:bodyPr/>
          <a:lstStyle/>
          <a:p>
            <a:endParaRPr lang="ja-JP"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animEffect transition="in" filter="fade">
                                      <p:cBhvr>
                                        <p:cTn id="7" dur="500"/>
                                        <p:tgtEl>
                                          <p:spTgt spid="4096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animEffect transition="in" filter="fade">
                                      <p:cBhvr>
                                        <p:cTn id="11" dur="500"/>
                                        <p:tgtEl>
                                          <p:spTgt spid="40963">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animEffect transition="in" filter="fade">
                                      <p:cBhvr>
                                        <p:cTn id="15" dur="500"/>
                                        <p:tgtEl>
                                          <p:spTgt spid="4096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40963">
                                            <p:txEl>
                                              <p:pRg st="2" end="2"/>
                                            </p:txEl>
                                          </p:spTgt>
                                        </p:tgtEl>
                                      </p:cBhvr>
                                    </p:animEffect>
                                    <p:set>
                                      <p:cBhvr>
                                        <p:cTn id="20" dur="1" fill="hold">
                                          <p:stCondLst>
                                            <p:cond delay="499"/>
                                          </p:stCondLst>
                                        </p:cTn>
                                        <p:tgtEl>
                                          <p:spTgt spid="40963">
                                            <p:txEl>
                                              <p:pRg st="2" end="2"/>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40963">
                                            <p:txEl>
                                              <p:pRg st="3" end="3"/>
                                            </p:txEl>
                                          </p:spTgt>
                                        </p:tgtEl>
                                      </p:cBhvr>
                                    </p:animEffect>
                                    <p:set>
                                      <p:cBhvr>
                                        <p:cTn id="23" dur="1" fill="hold">
                                          <p:stCondLst>
                                            <p:cond delay="499"/>
                                          </p:stCondLst>
                                        </p:cTn>
                                        <p:tgtEl>
                                          <p:spTgt spid="40963">
                                            <p:txEl>
                                              <p:pRg st="3" end="3"/>
                                            </p:txEl>
                                          </p:spTgt>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40963">
                                            <p:txEl>
                                              <p:pRg st="4" end="4"/>
                                            </p:txEl>
                                          </p:spTgt>
                                        </p:tgtEl>
                                      </p:cBhvr>
                                    </p:animEffect>
                                    <p:set>
                                      <p:cBhvr>
                                        <p:cTn id="26" dur="1" fill="hold">
                                          <p:stCondLst>
                                            <p:cond delay="499"/>
                                          </p:stCondLst>
                                        </p:cTn>
                                        <p:tgtEl>
                                          <p:spTgt spid="40963">
                                            <p:txEl>
                                              <p:pRg st="4" end="4"/>
                                            </p:txEl>
                                          </p:spTgt>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40966"/>
                                        </p:tgtEl>
                                        <p:attrNameLst>
                                          <p:attrName>style.visibility</p:attrName>
                                        </p:attrNameLst>
                                      </p:cBhvr>
                                      <p:to>
                                        <p:strVal val="visible"/>
                                      </p:to>
                                    </p:set>
                                    <p:animEffect transition="in" filter="fade">
                                      <p:cBhvr>
                                        <p:cTn id="30" dur="500"/>
                                        <p:tgtEl>
                                          <p:spTgt spid="40966"/>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40971"/>
                                        </p:tgtEl>
                                        <p:attrNameLst>
                                          <p:attrName>style.visibility</p:attrName>
                                        </p:attrNameLst>
                                      </p:cBhvr>
                                      <p:to>
                                        <p:strVal val="visible"/>
                                      </p:to>
                                    </p:set>
                                    <p:animEffect transition="in" filter="fade">
                                      <p:cBhvr>
                                        <p:cTn id="34" dur="500"/>
                                        <p:tgtEl>
                                          <p:spTgt spid="40971"/>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40974"/>
                                        </p:tgtEl>
                                        <p:attrNameLst>
                                          <p:attrName>style.visibility</p:attrName>
                                        </p:attrNameLst>
                                      </p:cBhvr>
                                      <p:to>
                                        <p:strVal val="visible"/>
                                      </p:to>
                                    </p:set>
                                    <p:animEffect transition="in" filter="wipe(up)">
                                      <p:cBhvr>
                                        <p:cTn id="38" dur="200"/>
                                        <p:tgtEl>
                                          <p:spTgt spid="40974"/>
                                        </p:tgtEl>
                                      </p:cBhvr>
                                    </p:animEffect>
                                  </p:childTnLst>
                                </p:cTn>
                              </p:par>
                            </p:childTnLst>
                          </p:cTn>
                        </p:par>
                        <p:par>
                          <p:cTn id="39" fill="hold">
                            <p:stCondLst>
                              <p:cond delay="1700"/>
                            </p:stCondLst>
                            <p:childTnLst>
                              <p:par>
                                <p:cTn id="40" presetID="22" presetClass="entr" presetSubtype="8" fill="hold" grpId="0" nodeType="afterEffect">
                                  <p:stCondLst>
                                    <p:cond delay="0"/>
                                  </p:stCondLst>
                                  <p:childTnLst>
                                    <p:set>
                                      <p:cBhvr>
                                        <p:cTn id="41" dur="1" fill="hold">
                                          <p:stCondLst>
                                            <p:cond delay="0"/>
                                          </p:stCondLst>
                                        </p:cTn>
                                        <p:tgtEl>
                                          <p:spTgt spid="40978"/>
                                        </p:tgtEl>
                                        <p:attrNameLst>
                                          <p:attrName>style.visibility</p:attrName>
                                        </p:attrNameLst>
                                      </p:cBhvr>
                                      <p:to>
                                        <p:strVal val="visible"/>
                                      </p:to>
                                    </p:set>
                                    <p:animEffect transition="in" filter="wipe(left)">
                                      <p:cBhvr>
                                        <p:cTn id="42" dur="500"/>
                                        <p:tgtEl>
                                          <p:spTgt spid="40978"/>
                                        </p:tgtEl>
                                      </p:cBhvr>
                                    </p:animEffect>
                                  </p:childTnLst>
                                </p:cTn>
                              </p:par>
                            </p:childTnLst>
                          </p:cTn>
                        </p:par>
                        <p:par>
                          <p:cTn id="43" fill="hold">
                            <p:stCondLst>
                              <p:cond delay="2200"/>
                            </p:stCondLst>
                            <p:childTnLst>
                              <p:par>
                                <p:cTn id="44" presetID="16" presetClass="entr" presetSubtype="42" fill="hold" grpId="0" nodeType="afterEffect">
                                  <p:stCondLst>
                                    <p:cond delay="0"/>
                                  </p:stCondLst>
                                  <p:childTnLst>
                                    <p:set>
                                      <p:cBhvr>
                                        <p:cTn id="45" dur="1" fill="hold">
                                          <p:stCondLst>
                                            <p:cond delay="0"/>
                                          </p:stCondLst>
                                        </p:cTn>
                                        <p:tgtEl>
                                          <p:spTgt spid="40977"/>
                                        </p:tgtEl>
                                        <p:attrNameLst>
                                          <p:attrName>style.visibility</p:attrName>
                                        </p:attrNameLst>
                                      </p:cBhvr>
                                      <p:to>
                                        <p:strVal val="visible"/>
                                      </p:to>
                                    </p:set>
                                    <p:animEffect transition="in" filter="barn(outHorizontal)">
                                      <p:cBhvr>
                                        <p:cTn id="46" dur="200"/>
                                        <p:tgtEl>
                                          <p:spTgt spid="40977"/>
                                        </p:tgtEl>
                                      </p:cBhvr>
                                    </p:animEffect>
                                  </p:childTnLst>
                                </p:cTn>
                              </p:par>
                            </p:childTnLst>
                          </p:cTn>
                        </p:par>
                        <p:par>
                          <p:cTn id="47" fill="hold">
                            <p:stCondLst>
                              <p:cond delay="2400"/>
                            </p:stCondLst>
                            <p:childTnLst>
                              <p:par>
                                <p:cTn id="48" presetID="22" presetClass="entr" presetSubtype="8" fill="hold" grpId="0" nodeType="afterEffect">
                                  <p:stCondLst>
                                    <p:cond delay="0"/>
                                  </p:stCondLst>
                                  <p:childTnLst>
                                    <p:set>
                                      <p:cBhvr>
                                        <p:cTn id="49" dur="1" fill="hold">
                                          <p:stCondLst>
                                            <p:cond delay="0"/>
                                          </p:stCondLst>
                                        </p:cTn>
                                        <p:tgtEl>
                                          <p:spTgt spid="40975"/>
                                        </p:tgtEl>
                                        <p:attrNameLst>
                                          <p:attrName>style.visibility</p:attrName>
                                        </p:attrNameLst>
                                      </p:cBhvr>
                                      <p:to>
                                        <p:strVal val="visible"/>
                                      </p:to>
                                    </p:set>
                                    <p:animEffect transition="in" filter="wipe(left)">
                                      <p:cBhvr>
                                        <p:cTn id="50" dur="500"/>
                                        <p:tgtEl>
                                          <p:spTgt spid="4097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0976"/>
                                        </p:tgtEl>
                                        <p:attrNameLst>
                                          <p:attrName>style.visibility</p:attrName>
                                        </p:attrNameLst>
                                      </p:cBhvr>
                                      <p:to>
                                        <p:strVal val="visible"/>
                                      </p:to>
                                    </p:set>
                                    <p:animEffect transition="in" filter="wipe(left)">
                                      <p:cBhvr>
                                        <p:cTn id="53" dur="500"/>
                                        <p:tgtEl>
                                          <p:spTgt spid="4097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0968"/>
                                        </p:tgtEl>
                                        <p:attrNameLst>
                                          <p:attrName>style.visibility</p:attrName>
                                        </p:attrNameLst>
                                      </p:cBhvr>
                                      <p:to>
                                        <p:strVal val="visible"/>
                                      </p:to>
                                    </p:set>
                                    <p:animEffect transition="in" filter="fade">
                                      <p:cBhvr>
                                        <p:cTn id="56" dur="500"/>
                                        <p:tgtEl>
                                          <p:spTgt spid="4096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969"/>
                                        </p:tgtEl>
                                        <p:attrNameLst>
                                          <p:attrName>style.visibility</p:attrName>
                                        </p:attrNameLst>
                                      </p:cBhvr>
                                      <p:to>
                                        <p:strVal val="visible"/>
                                      </p:to>
                                    </p:set>
                                    <p:animEffect transition="in" filter="fade">
                                      <p:cBhvr>
                                        <p:cTn id="59" dur="500"/>
                                        <p:tgtEl>
                                          <p:spTgt spid="40969"/>
                                        </p:tgtEl>
                                      </p:cBhvr>
                                    </p:animEffect>
                                  </p:childTnLst>
                                </p:cTn>
                              </p:par>
                            </p:childTnLst>
                          </p:cTn>
                        </p:par>
                        <p:par>
                          <p:cTn id="60" fill="hold">
                            <p:stCondLst>
                              <p:cond delay="2900"/>
                            </p:stCondLst>
                            <p:childTnLst>
                              <p:par>
                                <p:cTn id="61" presetID="10" presetClass="entr" presetSubtype="0" fill="hold" grpId="0" nodeType="afterEffect">
                                  <p:stCondLst>
                                    <p:cond delay="0"/>
                                  </p:stCondLst>
                                  <p:childTnLst>
                                    <p:set>
                                      <p:cBhvr>
                                        <p:cTn id="62" dur="1" fill="hold">
                                          <p:stCondLst>
                                            <p:cond delay="0"/>
                                          </p:stCondLst>
                                        </p:cTn>
                                        <p:tgtEl>
                                          <p:spTgt spid="40972"/>
                                        </p:tgtEl>
                                        <p:attrNameLst>
                                          <p:attrName>style.visibility</p:attrName>
                                        </p:attrNameLst>
                                      </p:cBhvr>
                                      <p:to>
                                        <p:strVal val="visible"/>
                                      </p:to>
                                    </p:set>
                                    <p:animEffect transition="in" filter="fade">
                                      <p:cBhvr>
                                        <p:cTn id="63" dur="500"/>
                                        <p:tgtEl>
                                          <p:spTgt spid="4097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0973"/>
                                        </p:tgtEl>
                                        <p:attrNameLst>
                                          <p:attrName>style.visibility</p:attrName>
                                        </p:attrNameLst>
                                      </p:cBhvr>
                                      <p:to>
                                        <p:strVal val="visible"/>
                                      </p:to>
                                    </p:set>
                                    <p:animEffect transition="in" filter="fade">
                                      <p:cBhvr>
                                        <p:cTn id="66" dur="500"/>
                                        <p:tgtEl>
                                          <p:spTgt spid="40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0966" grpId="0"/>
      <p:bldOleChart spid="40968" grpId="0"/>
      <p:bldOleChart spid="40969" grpId="0"/>
      <p:bldP spid="40971" grpId="0" animBg="1"/>
      <p:bldP spid="40972" grpId="0" animBg="1"/>
      <p:bldP spid="40973" grpId="0" animBg="1"/>
      <p:bldP spid="40974" grpId="0" animBg="1"/>
      <p:bldP spid="40975" grpId="0" animBg="1"/>
      <p:bldP spid="40976" grpId="0" animBg="1"/>
      <p:bldP spid="40977" grpId="0" animBg="1"/>
      <p:bldP spid="4097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solidFill>
                  <a:srgbClr val="0070C0"/>
                </a:solidFill>
                <a:latin typeface="ＭＳ Ｐゴシック" charset="-128"/>
              </a:rPr>
              <a:t>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3" name="コンテンツ プレースホルダ 2"/>
          <p:cNvSpPr>
            <a:spLocks noGrp="1"/>
          </p:cNvSpPr>
          <p:nvPr>
            <p:ph sz="quarter" idx="1"/>
          </p:nvPr>
        </p:nvSpPr>
        <p:spPr>
          <a:xfrm>
            <a:off x="971600" y="1676400"/>
            <a:ext cx="7992888" cy="4114800"/>
          </a:xfrm>
        </p:spPr>
        <p:txBody>
          <a:bodyPr>
            <a:normAutofit/>
          </a:bodyPr>
          <a:lstStyle/>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品質管理（</a:t>
            </a:r>
            <a:r>
              <a:rPr lang="en-US" altLang="ja-JP" dirty="0" smtClean="0">
                <a:latin typeface="HG丸ｺﾞｼｯｸM-PRO" pitchFamily="50" charset="-128"/>
                <a:ea typeface="HG丸ｺﾞｼｯｸM-PRO" pitchFamily="50" charset="-128"/>
              </a:rPr>
              <a:t>QC</a:t>
            </a:r>
            <a:r>
              <a:rPr lang="ja-JP" altLang="en-US" dirty="0" smtClean="0">
                <a:latin typeface="HG丸ｺﾞｼｯｸM-PRO" pitchFamily="50" charset="-128"/>
                <a:ea typeface="HG丸ｺﾞｼｯｸM-PRO" pitchFamily="50" charset="-128"/>
              </a:rPr>
              <a:t>）：</a:t>
            </a:r>
            <a:r>
              <a:rPr lang="ja-JP" altLang="en-US" dirty="0" smtClean="0">
                <a:solidFill>
                  <a:schemeClr val="hlink"/>
                </a:solidFill>
                <a:latin typeface="HG丸ｺﾞｼｯｸM-PRO" pitchFamily="50" charset="-128"/>
                <a:ea typeface="HG丸ｺﾞｼｯｸM-PRO" pitchFamily="50" charset="-128"/>
              </a:rPr>
              <a:t>製造・検査部門</a:t>
            </a:r>
          </a:p>
          <a:p>
            <a:pPr algn="ctr">
              <a:lnSpc>
                <a:spcPct val="90000"/>
              </a:lnSpc>
              <a:buClr>
                <a:schemeClr val="tx2"/>
              </a:buClr>
              <a:buFont typeface="Wingdings" pitchFamily="2" charset="2"/>
              <a:buNone/>
            </a:pPr>
            <a:r>
              <a:rPr lang="en-US" altLang="ja-JP" dirty="0" smtClean="0">
                <a:solidFill>
                  <a:srgbClr val="FF0000"/>
                </a:solidFill>
                <a:latin typeface="HG丸ｺﾞｼｯｸM-PRO" pitchFamily="50" charset="-128"/>
                <a:ea typeface="HG丸ｺﾞｼｯｸM-PRO" pitchFamily="50" charset="-128"/>
              </a:rPr>
              <a:t>QC</a:t>
            </a:r>
            <a:r>
              <a:rPr lang="ja-JP" altLang="en-US" dirty="0" smtClean="0">
                <a:solidFill>
                  <a:srgbClr val="FF0000"/>
                </a:solidFill>
                <a:latin typeface="HG丸ｺﾞｼｯｸM-PRO" pitchFamily="50" charset="-128"/>
                <a:ea typeface="HG丸ｺﾞｼｯｸM-PRO" pitchFamily="50" charset="-128"/>
              </a:rPr>
              <a:t>７つ道具（数値データ）</a:t>
            </a:r>
          </a:p>
          <a:p>
            <a:pPr algn="ctr">
              <a:lnSpc>
                <a:spcPct val="90000"/>
              </a:lnSpc>
              <a:buClr>
                <a:schemeClr val="tx2"/>
              </a:buClr>
              <a:buFont typeface="Wingdings" pitchFamily="2" charset="2"/>
              <a:buNone/>
            </a:pPr>
            <a:endParaRPr lang="ja-JP" altLang="en-US" sz="1000" dirty="0" smtClean="0">
              <a:solidFill>
                <a:srgbClr val="FF0000"/>
              </a:solidFill>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en-US" altLang="ja-JP" dirty="0" smtClean="0">
                <a:latin typeface="HG丸ｺﾞｼｯｸM-PRO" pitchFamily="50" charset="-128"/>
                <a:ea typeface="HG丸ｺﾞｼｯｸM-PRO" pitchFamily="50" charset="-128"/>
              </a:rPr>
              <a:t>↓</a:t>
            </a:r>
          </a:p>
          <a:p>
            <a:pPr algn="ctr">
              <a:lnSpc>
                <a:spcPct val="90000"/>
              </a:lnSpc>
              <a:buClr>
                <a:schemeClr val="tx2"/>
              </a:buClr>
              <a:buFont typeface="Wingdings" pitchFamily="2" charset="2"/>
              <a:buNone/>
            </a:pPr>
            <a:endParaRPr lang="en-US" altLang="ja-JP" sz="1000" dirty="0" smtClean="0">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総合的品質管理（ＴＱＣ）：</a:t>
            </a:r>
            <a:r>
              <a:rPr lang="ja-JP" altLang="en-US" dirty="0" smtClean="0">
                <a:solidFill>
                  <a:schemeClr val="hlink"/>
                </a:solidFill>
                <a:latin typeface="HG丸ｺﾞｼｯｸM-PRO" pitchFamily="50" charset="-128"/>
                <a:ea typeface="HG丸ｺﾞｼｯｸM-PRO" pitchFamily="50" charset="-128"/>
              </a:rPr>
              <a:t>全部門</a:t>
            </a:r>
            <a:endParaRPr lang="en-US" altLang="ja-JP" dirty="0" smtClean="0">
              <a:solidFill>
                <a:schemeClr val="hlink"/>
              </a:solidFill>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a:t>
            </a:r>
            <a:r>
              <a:rPr lang="ja-JP" altLang="en-US" dirty="0" smtClean="0">
                <a:solidFill>
                  <a:schemeClr val="hlink"/>
                </a:solidFill>
                <a:latin typeface="HG丸ｺﾞｼｯｸM-PRO" pitchFamily="50" charset="-128"/>
                <a:ea typeface="HG丸ｺﾞｼｯｸM-PRO" pitchFamily="50" charset="-128"/>
              </a:rPr>
              <a:t>企画・設計・計画</a:t>
            </a:r>
            <a:r>
              <a:rPr lang="ja-JP" altLang="en-US" dirty="0" smtClean="0">
                <a:latin typeface="HG丸ｺﾞｼｯｸM-PRO" pitchFamily="50" charset="-128"/>
                <a:ea typeface="HG丸ｺﾞｼｯｸM-PRO" pitchFamily="50" charset="-128"/>
              </a:rPr>
              <a:t>等に関する改善活動）</a:t>
            </a:r>
          </a:p>
          <a:p>
            <a:pPr algn="ctr">
              <a:lnSpc>
                <a:spcPct val="90000"/>
              </a:lnSpc>
              <a:buClr>
                <a:schemeClr val="tx2"/>
              </a:buClr>
              <a:buFont typeface="Wingdings" pitchFamily="2" charset="2"/>
              <a:buNone/>
            </a:pPr>
            <a:r>
              <a:rPr lang="ja-JP" altLang="en-US" dirty="0" smtClean="0">
                <a:solidFill>
                  <a:srgbClr val="FF0000"/>
                </a:solidFill>
                <a:latin typeface="HG丸ｺﾞｼｯｸM-PRO" pitchFamily="50" charset="-128"/>
                <a:ea typeface="HG丸ｺﾞｼｯｸM-PRO" pitchFamily="50" charset="-128"/>
              </a:rPr>
              <a:t>新</a:t>
            </a:r>
            <a:r>
              <a:rPr lang="en-US" altLang="ja-JP" dirty="0" smtClean="0">
                <a:solidFill>
                  <a:srgbClr val="FF0000"/>
                </a:solidFill>
                <a:latin typeface="HG丸ｺﾞｼｯｸM-PRO" pitchFamily="50" charset="-128"/>
                <a:ea typeface="HG丸ｺﾞｼｯｸM-PRO" pitchFamily="50" charset="-128"/>
              </a:rPr>
              <a:t>QC</a:t>
            </a:r>
            <a:r>
              <a:rPr lang="ja-JP" altLang="en-US" dirty="0" smtClean="0">
                <a:solidFill>
                  <a:srgbClr val="FF0000"/>
                </a:solidFill>
                <a:latin typeface="HG丸ｺﾞｼｯｸM-PRO" pitchFamily="50" charset="-128"/>
                <a:ea typeface="HG丸ｺﾞｼｯｸM-PRO" pitchFamily="50" charset="-128"/>
              </a:rPr>
              <a:t>七つ道具（言語データ）</a:t>
            </a:r>
          </a:p>
          <a:p>
            <a:pPr algn="ctr">
              <a:lnSpc>
                <a:spcPct val="90000"/>
              </a:lnSpc>
              <a:buClr>
                <a:schemeClr val="tx2"/>
              </a:buClr>
              <a:buFont typeface="Wingdings" pitchFamily="2" charset="2"/>
              <a:buNone/>
            </a:pPr>
            <a:endParaRPr lang="ja-JP" altLang="en-US"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12" presetClass="entr" presetSubtype="1"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slide(fromTop)">
                                      <p:cBhvr>
                                        <p:cTn id="14" dur="500"/>
                                        <p:tgtEl>
                                          <p:spTgt spid="3">
                                            <p:txEl>
                                              <p:pRg st="3" end="3"/>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タイトル 1"/>
          <p:cNvSpPr>
            <a:spLocks noGrp="1"/>
          </p:cNvSpPr>
          <p:nvPr>
            <p:ph type="title" idx="4294967295"/>
          </p:nvPr>
        </p:nvSpPr>
        <p:spPr/>
        <p:txBody>
          <a:bodyPr/>
          <a:lstStyle/>
          <a:p>
            <a:r>
              <a:rPr lang="ja-JP" altLang="en-US" smtClean="0">
                <a:solidFill>
                  <a:srgbClr val="0070C0"/>
                </a:solidFill>
                <a:latin typeface="ＭＳ Ｐゴシック" charset="-128"/>
              </a:rPr>
              <a:t>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175107" name="コンテンツ プレースホルダ 2"/>
          <p:cNvSpPr>
            <a:spLocks noGrp="1"/>
          </p:cNvSpPr>
          <p:nvPr>
            <p:ph sz="quarter" idx="4294967295"/>
          </p:nvPr>
        </p:nvSpPr>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連関図法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親和図法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系統図法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マトリックス図法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マトリックスデータ解析法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en-US" altLang="ja-JP" dirty="0" smtClean="0">
                <a:latin typeface="HG丸ｺﾞｼｯｸM-PRO" pitchFamily="50" charset="-128"/>
                <a:ea typeface="HG丸ｺﾞｼｯｸM-PRO" pitchFamily="50" charset="-128"/>
              </a:rPr>
              <a:t>PDPC</a:t>
            </a:r>
            <a:r>
              <a:rPr lang="ja-JP" altLang="en-US" dirty="0" smtClean="0">
                <a:latin typeface="HG丸ｺﾞｼｯｸM-PRO" pitchFamily="50" charset="-128"/>
                <a:ea typeface="HG丸ｺﾞｼｯｸM-PRO" pitchFamily="50" charset="-128"/>
              </a:rPr>
              <a:t>法（過程決定計画図）</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アローダイアグラム図</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wipe(up)">
                                      <p:cBhvr>
                                        <p:cTn id="7" dur="1000"/>
                                        <p:tgtEl>
                                          <p:spTgt spid="175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タイトル 1"/>
          <p:cNvSpPr>
            <a:spLocks noGrp="1"/>
          </p:cNvSpPr>
          <p:nvPr>
            <p:ph type="title" idx="4294967295"/>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　　 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173059" name="コンテンツ プレースホルダ 2"/>
          <p:cNvSpPr>
            <a:spLocks noGrp="1"/>
          </p:cNvSpPr>
          <p:nvPr>
            <p:ph sz="quarter" idx="4294967295"/>
          </p:nvPr>
        </p:nvSpPr>
        <p:spPr>
          <a:xfrm>
            <a:off x="1066800" y="1676400"/>
            <a:ext cx="3792538" cy="4416425"/>
          </a:xfrm>
        </p:spPr>
        <p:txBody>
          <a:bodyPr/>
          <a:lstStyle/>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数値データ</a:t>
            </a:r>
            <a:r>
              <a:rPr lang="ja-JP" altLang="en-US" sz="2800" dirty="0" smtClean="0">
                <a:latin typeface="HG丸ｺﾞｼｯｸM-PRO" pitchFamily="50" charset="-128"/>
                <a:ea typeface="HG丸ｺﾞｼｯｸM-PRO" pitchFamily="50" charset="-128"/>
              </a:rPr>
              <a:t>を主として扱う</a:t>
            </a:r>
          </a:p>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品質に関するデータを</a:t>
            </a:r>
            <a:r>
              <a:rPr lang="ja-JP" altLang="en-US" sz="2800" dirty="0" smtClean="0">
                <a:solidFill>
                  <a:srgbClr val="FF0000"/>
                </a:solidFill>
                <a:latin typeface="HG丸ｺﾞｼｯｸM-PRO" pitchFamily="50" charset="-128"/>
                <a:ea typeface="HG丸ｺﾞｼｯｸM-PRO" pitchFamily="50" charset="-128"/>
              </a:rPr>
              <a:t>定量的</a:t>
            </a:r>
            <a:r>
              <a:rPr lang="ja-JP" altLang="en-US" sz="2800" dirty="0" smtClean="0">
                <a:latin typeface="HG丸ｺﾞｼｯｸM-PRO" pitchFamily="50" charset="-128"/>
                <a:ea typeface="HG丸ｺﾞｼｯｸM-PRO" pitchFamily="50" charset="-128"/>
              </a:rPr>
              <a:t>に管理する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製造・検査部門</a:t>
            </a:r>
            <a:r>
              <a:rPr lang="ja-JP" altLang="en-US" sz="2800" dirty="0" smtClean="0">
                <a:latin typeface="HG丸ｺﾞｼｯｸM-PRO" pitchFamily="50" charset="-128"/>
                <a:ea typeface="HG丸ｺﾞｼｯｸM-PRO" pitchFamily="50" charset="-128"/>
              </a:rPr>
              <a:t>での問題の把握から解決するまでの手法として適している</a:t>
            </a:r>
            <a:endParaRPr lang="en-US" altLang="ja-JP" sz="2800" dirty="0" smtClean="0">
              <a:latin typeface="HG丸ｺﾞｼｯｸM-PRO" pitchFamily="50" charset="-128"/>
              <a:ea typeface="HG丸ｺﾞｼｯｸM-PRO" pitchFamily="50" charset="-128"/>
            </a:endParaRPr>
          </a:p>
        </p:txBody>
      </p:sp>
      <p:sp>
        <p:nvSpPr>
          <p:cNvPr id="173062" name="コンテンツ プレースホルダ 2"/>
          <p:cNvSpPr>
            <a:spLocks/>
          </p:cNvSpPr>
          <p:nvPr/>
        </p:nvSpPr>
        <p:spPr bwMode="auto">
          <a:xfrm>
            <a:off x="5027613" y="1700213"/>
            <a:ext cx="3792537" cy="4416425"/>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solidFill>
                  <a:srgbClr val="FF0000"/>
                </a:solidFill>
                <a:latin typeface="HG丸ｺﾞｼｯｸM-PRO" pitchFamily="50" charset="-128"/>
                <a:ea typeface="HG丸ｺﾞｼｯｸM-PRO" pitchFamily="50" charset="-128"/>
              </a:rPr>
              <a:t>言語データ</a:t>
            </a:r>
            <a:r>
              <a:rPr lang="ja-JP" altLang="en-US" sz="2800" dirty="0">
                <a:latin typeface="HG丸ｺﾞｼｯｸM-PRO" pitchFamily="50" charset="-128"/>
                <a:ea typeface="HG丸ｺﾞｼｯｸM-PRO" pitchFamily="50" charset="-128"/>
              </a:rPr>
              <a:t>を主として扱う</a:t>
            </a:r>
          </a:p>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品質の特性や性質を</a:t>
            </a:r>
            <a:r>
              <a:rPr lang="ja-JP" altLang="en-US" sz="2800" dirty="0">
                <a:solidFill>
                  <a:srgbClr val="FF0000"/>
                </a:solidFill>
                <a:latin typeface="HG丸ｺﾞｼｯｸM-PRO" pitchFamily="50" charset="-128"/>
                <a:ea typeface="HG丸ｺﾞｼｯｸM-PRO" pitchFamily="50" charset="-128"/>
              </a:rPr>
              <a:t>定性的</a:t>
            </a:r>
            <a:r>
              <a:rPr lang="ja-JP" altLang="en-US" sz="2800" dirty="0">
                <a:latin typeface="HG丸ｺﾞｼｯｸM-PRO" pitchFamily="50" charset="-128"/>
                <a:ea typeface="HG丸ｺﾞｼｯｸM-PRO" pitchFamily="50" charset="-128"/>
              </a:rPr>
              <a:t>に管理する</a:t>
            </a:r>
            <a:endParaRPr lang="en-US" altLang="ja-JP" sz="2800" dirty="0">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Char char="l"/>
            </a:pPr>
            <a:r>
              <a:rPr lang="ja-JP" altLang="en-US" sz="2800" dirty="0">
                <a:solidFill>
                  <a:srgbClr val="FF0000"/>
                </a:solidFill>
                <a:latin typeface="HG丸ｺﾞｼｯｸM-PRO" pitchFamily="50" charset="-128"/>
                <a:ea typeface="HG丸ｺﾞｼｯｸM-PRO" pitchFamily="50" charset="-128"/>
              </a:rPr>
              <a:t>企画・設計・計画等</a:t>
            </a:r>
            <a:r>
              <a:rPr lang="ja-JP" altLang="en-US" sz="2800" dirty="0">
                <a:latin typeface="HG丸ｺﾞｼｯｸM-PRO" pitchFamily="50" charset="-128"/>
                <a:ea typeface="HG丸ｺﾞｼｯｸM-PRO" pitchFamily="50" charset="-128"/>
              </a:rPr>
              <a:t>に関する改善活動に使う手法として適している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3059"/>
                                        </p:tgtEl>
                                        <p:attrNameLst>
                                          <p:attrName>style.visibility</p:attrName>
                                        </p:attrNameLst>
                                      </p:cBhvr>
                                      <p:to>
                                        <p:strVal val="visible"/>
                                      </p:to>
                                    </p:set>
                                    <p:animEffect transition="in" filter="wipe(up)">
                                      <p:cBhvr>
                                        <p:cTn id="7" dur="1000"/>
                                        <p:tgtEl>
                                          <p:spTgt spid="17305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3062"/>
                                        </p:tgtEl>
                                        <p:attrNameLst>
                                          <p:attrName>style.visibility</p:attrName>
                                        </p:attrNameLst>
                                      </p:cBhvr>
                                      <p:to>
                                        <p:strVal val="visible"/>
                                      </p:to>
                                    </p:set>
                                    <p:animEffect transition="in" filter="wipe(up)">
                                      <p:cBhvr>
                                        <p:cTn id="10" dur="10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p:bldP spid="1730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24580" name="コンテンツ プレースホルダ 2"/>
          <p:cNvSpPr>
            <a:spLocks noGrp="1"/>
          </p:cNvSpPr>
          <p:nvPr>
            <p:ph sz="quarter" idx="1"/>
          </p:nvPr>
        </p:nvSpPr>
        <p:spPr>
          <a:xfrm>
            <a:off x="1042988" y="1412875"/>
            <a:ext cx="7772400" cy="4679950"/>
          </a:xfrm>
        </p:spPr>
        <p:txBody>
          <a:bodyPr/>
          <a:lstStyle/>
          <a:p>
            <a:pPr marL="354013" indent="-354013">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品質管理で活用される効果の高い７つの手法</a:t>
            </a: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パレート図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特性要因図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ヒストグラム</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チェックシート</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散布図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グラフ・管理図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層別</a:t>
            </a:r>
          </a:p>
        </p:txBody>
      </p:sp>
      <p:sp>
        <p:nvSpPr>
          <p:cNvPr id="6"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パレート図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4" action="ppaction://hlinksldjump"/>
              </a:rPr>
              <a:t>特性要因図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5" action="ppaction://hlinksldjump"/>
              </a:rPr>
              <a:t>ヒストグラム</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6" action="ppaction://hlinksldjump"/>
              </a:rPr>
              <a:t>チェックシート</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散布図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グラフ</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管理図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層別</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580">
                                            <p:txEl>
                                              <p:pRg st="7" end="7"/>
                                            </p:txEl>
                                          </p:spTgt>
                                        </p:tgtEl>
                                        <p:attrNameLst>
                                          <p:attrName>style.visibility</p:attrName>
                                        </p:attrNameLst>
                                      </p:cBhvr>
                                      <p:to>
                                        <p:strVal val="visible"/>
                                      </p:to>
                                    </p:set>
                                    <p:animEffect transition="in" filter="wipe(left)">
                                      <p:cBhvr>
                                        <p:cTn id="7" dur="500"/>
                                        <p:tgtEl>
                                          <p:spTgt spid="2458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25602"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5603" name="コンテンツ プレースホルダ 2"/>
          <p:cNvSpPr>
            <a:spLocks noGrp="1"/>
          </p:cNvSpPr>
          <p:nvPr>
            <p:ph sz="quarter" idx="1"/>
          </p:nvPr>
        </p:nvSpPr>
        <p:spPr>
          <a:xfrm>
            <a:off x="1066800" y="1341438"/>
            <a:ext cx="7772400" cy="4992687"/>
          </a:xfrm>
        </p:spPr>
        <p:txBody>
          <a:bodyPr/>
          <a:lstStyle/>
          <a:p>
            <a:pPr>
              <a:buClr>
                <a:schemeClr val="tx2"/>
              </a:buClr>
              <a:buFont typeface="Wingdings" pitchFamily="2" charset="2"/>
              <a:buChar char="l"/>
            </a:pPr>
            <a:r>
              <a:rPr lang="ja-JP" altLang="ja-JP" sz="2800" dirty="0" smtClean="0">
                <a:latin typeface="HG丸ｺﾞｼｯｸM-PRO" pitchFamily="50" charset="-128"/>
                <a:ea typeface="HG丸ｺﾞｼｯｸM-PRO" pitchFamily="50" charset="-128"/>
              </a:rPr>
              <a:t>値が</a:t>
            </a:r>
            <a:r>
              <a:rPr lang="ja-JP" altLang="en-US" sz="2800" dirty="0" smtClean="0">
                <a:latin typeface="HG丸ｺﾞｼｯｸM-PRO" pitchFamily="50" charset="-128"/>
                <a:ea typeface="HG丸ｺﾞｼｯｸM-PRO" pitchFamily="50" charset="-128"/>
              </a:rPr>
              <a:t>大きい</a:t>
            </a:r>
            <a:r>
              <a:rPr lang="ja-JP" altLang="ja-JP" sz="2800" dirty="0" smtClean="0">
                <a:latin typeface="HG丸ｺﾞｼｯｸM-PRO" pitchFamily="50" charset="-128"/>
                <a:ea typeface="HG丸ｺﾞｼｯｸM-PRO" pitchFamily="50" charset="-128"/>
              </a:rPr>
              <a:t>順に</a:t>
            </a:r>
            <a:r>
              <a:rPr lang="ja-JP" altLang="en-US" sz="2800" dirty="0" smtClean="0">
                <a:latin typeface="HG丸ｺﾞｼｯｸM-PRO" pitchFamily="50" charset="-128"/>
                <a:ea typeface="HG丸ｺﾞｼｯｸM-PRO" pitchFamily="50" charset="-128"/>
              </a:rPr>
              <a:t>並べた</a:t>
            </a:r>
            <a:r>
              <a:rPr lang="ja-JP" altLang="en-US" sz="2800" dirty="0" smtClean="0">
                <a:solidFill>
                  <a:srgbClr val="FF0000"/>
                </a:solidFill>
                <a:latin typeface="HG丸ｺﾞｼｯｸM-PRO" pitchFamily="50" charset="-128"/>
                <a:ea typeface="HG丸ｺﾞｼｯｸM-PRO" pitchFamily="50" charset="-128"/>
              </a:rPr>
              <a:t>棒グラフ</a:t>
            </a:r>
            <a:r>
              <a:rPr lang="ja-JP" altLang="ja-JP" sz="2800" dirty="0" smtClean="0">
                <a:latin typeface="HG丸ｺﾞｼｯｸM-PRO" pitchFamily="50" charset="-128"/>
                <a:ea typeface="HG丸ｺﾞｼｯｸM-PRO" pitchFamily="50" charset="-128"/>
              </a:rPr>
              <a:t>と</a:t>
            </a:r>
            <a:r>
              <a:rPr lang="ja-JP" altLang="en-US" sz="2800" dirty="0" smtClean="0">
                <a:latin typeface="HG丸ｺﾞｼｯｸM-PRO" pitchFamily="50" charset="-128"/>
                <a:ea typeface="HG丸ｺﾞｼｯｸM-PRO" pitchFamily="50" charset="-128"/>
              </a:rPr>
              <a:t>　　　　　</a:t>
            </a:r>
            <a:r>
              <a:rPr lang="ja-JP" altLang="ja-JP" sz="2800" dirty="0" smtClean="0">
                <a:latin typeface="HG丸ｺﾞｼｯｸM-PRO" pitchFamily="50" charset="-128"/>
                <a:ea typeface="HG丸ｺﾞｼｯｸM-PRO" pitchFamily="50" charset="-128"/>
              </a:rPr>
              <a:t>その累積</a:t>
            </a:r>
            <a:r>
              <a:rPr lang="ja-JP" altLang="en-US" sz="2800" dirty="0" smtClean="0">
                <a:latin typeface="HG丸ｺﾞｼｯｸM-PRO" pitchFamily="50" charset="-128"/>
                <a:ea typeface="HG丸ｺﾞｼｯｸM-PRO" pitchFamily="50" charset="-128"/>
              </a:rPr>
              <a:t>数</a:t>
            </a:r>
            <a:r>
              <a:rPr lang="ja-JP" altLang="ja-JP" sz="2800" dirty="0" smtClean="0">
                <a:latin typeface="HG丸ｺﾞｼｯｸM-PRO" pitchFamily="50" charset="-128"/>
                <a:ea typeface="HG丸ｺﾞｼｯｸM-PRO" pitchFamily="50" charset="-128"/>
              </a:rPr>
              <a:t>を表す</a:t>
            </a:r>
            <a:r>
              <a:rPr lang="ja-JP" altLang="en-US" sz="2800" dirty="0" smtClean="0">
                <a:solidFill>
                  <a:srgbClr val="FF0000"/>
                </a:solidFill>
                <a:latin typeface="HG丸ｺﾞｼｯｸM-PRO" pitchFamily="50" charset="-128"/>
                <a:ea typeface="HG丸ｺﾞｼｯｸM-PRO" pitchFamily="50" charset="-128"/>
              </a:rPr>
              <a:t>折れ線グラフ</a:t>
            </a:r>
            <a:r>
              <a:rPr lang="ja-JP" altLang="ja-JP" sz="2800" dirty="0" smtClean="0">
                <a:latin typeface="HG丸ｺﾞｼｯｸM-PRO" pitchFamily="50" charset="-128"/>
                <a:ea typeface="HG丸ｺﾞｼｯｸM-PRO" pitchFamily="50" charset="-128"/>
              </a:rPr>
              <a:t>の複合グラフ</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idx="4294967295"/>
          </p:nvPr>
        </p:nvSpPr>
        <p:spPr/>
        <p:txBody>
          <a:bodyPr/>
          <a:lstStyle/>
          <a:p>
            <a:r>
              <a:rPr lang="ja-JP" altLang="en-US" smtClean="0">
                <a:solidFill>
                  <a:srgbClr val="0070C0"/>
                </a:solidFill>
                <a:latin typeface="ＭＳ Ｐゴシック" charset="-128"/>
              </a:rPr>
              <a:t>パレート図</a:t>
            </a: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195588" name="コンテンツ プレースホルダ 2"/>
          <p:cNvSpPr>
            <a:spLocks/>
          </p:cNvSpPr>
          <p:nvPr/>
        </p:nvSpPr>
        <p:spPr bwMode="auto">
          <a:xfrm>
            <a:off x="1066800" y="1341438"/>
            <a:ext cx="77724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各項目の</a:t>
            </a:r>
            <a:r>
              <a:rPr lang="ja-JP" altLang="en-US" sz="2800" dirty="0">
                <a:solidFill>
                  <a:srgbClr val="FF0000"/>
                </a:solidFill>
                <a:latin typeface="HG丸ｺﾞｼｯｸM-PRO" pitchFamily="50" charset="-128"/>
                <a:ea typeface="HG丸ｺﾞｼｯｸM-PRO" pitchFamily="50" charset="-128"/>
              </a:rPr>
              <a:t>全体に占める割合</a:t>
            </a:r>
            <a:r>
              <a:rPr lang="ja-JP" altLang="en-US" sz="2800" dirty="0" smtClean="0">
                <a:latin typeface="HG丸ｺﾞｼｯｸM-PRO" pitchFamily="50" charset="-128"/>
                <a:ea typeface="HG丸ｺﾞｼｯｸM-PRO" pitchFamily="50" charset="-128"/>
              </a:rPr>
              <a:t>を確認することができる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fade">
                                      <p:cBhvr>
                                        <p:cTn id="7" dur="500"/>
                                        <p:tgtEl>
                                          <p:spTgt spid="195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6629" name="コンテンツ プレースホルダ 2"/>
          <p:cNvSpPr>
            <a:spLocks/>
          </p:cNvSpPr>
          <p:nvPr/>
        </p:nvSpPr>
        <p:spPr bwMode="auto">
          <a:xfrm>
            <a:off x="1066800" y="1341438"/>
            <a:ext cx="77724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改善項目の</a:t>
            </a:r>
            <a:r>
              <a:rPr lang="ja-JP" altLang="en-US" sz="2800" dirty="0">
                <a:solidFill>
                  <a:srgbClr val="FF0000"/>
                </a:solidFill>
                <a:latin typeface="HG丸ｺﾞｼｯｸM-PRO" pitchFamily="50" charset="-128"/>
                <a:ea typeface="HG丸ｺﾞｼｯｸM-PRO" pitchFamily="50" charset="-128"/>
              </a:rPr>
              <a:t>優先順位</a:t>
            </a:r>
            <a:r>
              <a:rPr lang="ja-JP" altLang="en-US" sz="2800" dirty="0">
                <a:latin typeface="HG丸ｺﾞｼｯｸM-PRO" pitchFamily="50" charset="-128"/>
                <a:ea typeface="HG丸ｺﾞｼｯｸM-PRO" pitchFamily="50" charset="-128"/>
              </a:rPr>
              <a:t>を決めるときに使用する</a:t>
            </a: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fade">
                                      <p:cBhvr>
                                        <p:cTn id="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solidFill>
                  <a:srgbClr val="0070C0"/>
                </a:solidFill>
                <a:latin typeface="ＭＳ Ｐゴシック" charset="-128"/>
              </a:rPr>
              <a:t>特性要因図</a:t>
            </a:r>
          </a:p>
        </p:txBody>
      </p:sp>
      <p:sp>
        <p:nvSpPr>
          <p:cNvPr id="27651" name="コンテンツ プレースホルダ 2"/>
          <p:cNvSpPr>
            <a:spLocks noGrp="1"/>
          </p:cNvSpPr>
          <p:nvPr>
            <p:ph sz="quarter" idx="1"/>
          </p:nvPr>
        </p:nvSpPr>
        <p:spPr>
          <a:xfrm>
            <a:off x="1066800" y="1341438"/>
            <a:ext cx="7608888" cy="4114800"/>
          </a:xfrm>
        </p:spPr>
        <p:txBody>
          <a:bodyPr/>
          <a:lstStyle/>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特定の結果</a:t>
            </a:r>
            <a:r>
              <a:rPr lang="ja-JP" altLang="ja-JP" sz="2800" dirty="0" smtClean="0">
                <a:latin typeface="HG丸ｺﾞｼｯｸM-PRO" pitchFamily="50" charset="-128"/>
                <a:ea typeface="HG丸ｺﾞｼｯｸM-PRO" pitchFamily="50" charset="-128"/>
              </a:rPr>
              <a:t>と</a:t>
            </a:r>
            <a:r>
              <a:rPr lang="ja-JP" altLang="ja-JP" sz="2800" dirty="0" smtClean="0">
                <a:solidFill>
                  <a:srgbClr val="FF0000"/>
                </a:solidFill>
                <a:latin typeface="HG丸ｺﾞｼｯｸM-PRO" pitchFamily="50" charset="-128"/>
                <a:ea typeface="HG丸ｺﾞｼｯｸM-PRO" pitchFamily="50" charset="-128"/>
              </a:rPr>
              <a:t>その</a:t>
            </a:r>
            <a:r>
              <a:rPr lang="ja-JP" altLang="en-US" sz="2800" dirty="0" smtClean="0">
                <a:solidFill>
                  <a:srgbClr val="FF0000"/>
                </a:solidFill>
                <a:latin typeface="HG丸ｺﾞｼｯｸM-PRO" pitchFamily="50" charset="-128"/>
                <a:ea typeface="HG丸ｺﾞｼｯｸM-PRO" pitchFamily="50" charset="-128"/>
              </a:rPr>
              <a:t>原因</a:t>
            </a:r>
            <a:r>
              <a:rPr lang="ja-JP" altLang="ja-JP" sz="2800" dirty="0" smtClean="0">
                <a:latin typeface="HG丸ｺﾞｼｯｸM-PRO" pitchFamily="50" charset="-128"/>
                <a:ea typeface="HG丸ｺﾞｼｯｸM-PRO" pitchFamily="50" charset="-128"/>
              </a:rPr>
              <a:t>の関係を線で結んで表した</a:t>
            </a:r>
            <a:r>
              <a:rPr lang="ja-JP" altLang="en-US" sz="2800" dirty="0" smtClean="0">
                <a:latin typeface="HG丸ｺﾞｼｯｸM-PRO" pitchFamily="50" charset="-128"/>
                <a:ea typeface="HG丸ｺﾞｼｯｸM-PRO" pitchFamily="50" charset="-128"/>
              </a:rPr>
              <a:t>図</a:t>
            </a:r>
            <a:endParaRPr lang="en-US" altLang="ja-JP" sz="2800" dirty="0" smtClean="0">
              <a:latin typeface="HG丸ｺﾞｼｯｸM-PRO" pitchFamily="50" charset="-128"/>
              <a:ea typeface="HG丸ｺﾞｼｯｸM-PRO" pitchFamily="50" charset="-128"/>
            </a:endParaRPr>
          </a:p>
        </p:txBody>
      </p:sp>
      <p:grpSp>
        <p:nvGrpSpPr>
          <p:cNvPr id="27653" name="Group 5"/>
          <p:cNvGrpSpPr>
            <a:grpSpLocks/>
          </p:cNvGrpSpPr>
          <p:nvPr/>
        </p:nvGrpSpPr>
        <p:grpSpPr bwMode="auto">
          <a:xfrm>
            <a:off x="971550" y="2349500"/>
            <a:ext cx="7939088" cy="4259263"/>
            <a:chOff x="612" y="1066"/>
            <a:chExt cx="5001" cy="3105"/>
          </a:xfrm>
        </p:grpSpPr>
        <p:sp>
          <p:nvSpPr>
            <p:cNvPr id="27654"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27655"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27656"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27657"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27658"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27659"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27660" name="直線矢印コネクタ 10"/>
            <p:cNvCxnSpPr>
              <a:cxnSpLocks noChangeShapeType="1"/>
              <a:stCxn id="27655"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27661" name="直線矢印コネクタ 12"/>
            <p:cNvCxnSpPr>
              <a:cxnSpLocks noChangeShapeType="1"/>
              <a:stCxn id="27658"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27662" name="直線矢印コネクタ 14"/>
            <p:cNvCxnSpPr>
              <a:cxnSpLocks noChangeShapeType="1"/>
              <a:stCxn id="27656"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27663" name="直線矢印コネクタ 17"/>
            <p:cNvCxnSpPr>
              <a:cxnSpLocks noChangeShapeType="1"/>
              <a:stCxn id="27657"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fade">
                                      <p:cBhvr>
                                        <p:cTn id="7"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mtClean="0">
                <a:solidFill>
                  <a:srgbClr val="0070C0"/>
                </a:solidFill>
                <a:latin typeface="ＭＳ Ｐゴシック" charset="-128"/>
              </a:rPr>
              <a:t>特性要因図</a:t>
            </a:r>
          </a:p>
        </p:txBody>
      </p:sp>
      <p:grpSp>
        <p:nvGrpSpPr>
          <p:cNvPr id="28700" name="Group 28"/>
          <p:cNvGrpSpPr>
            <a:grpSpLocks/>
          </p:cNvGrpSpPr>
          <p:nvPr/>
        </p:nvGrpSpPr>
        <p:grpSpPr bwMode="auto">
          <a:xfrm>
            <a:off x="971550" y="2349500"/>
            <a:ext cx="7939088" cy="4259263"/>
            <a:chOff x="612" y="1066"/>
            <a:chExt cx="5001" cy="3105"/>
          </a:xfrm>
        </p:grpSpPr>
        <p:sp>
          <p:nvSpPr>
            <p:cNvPr id="28675"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28676"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28677"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28678"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28679"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28680"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28681" name="直線矢印コネクタ 10"/>
            <p:cNvCxnSpPr>
              <a:cxnSpLocks noChangeShapeType="1"/>
              <a:stCxn id="28676"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28682" name="直線矢印コネクタ 12"/>
            <p:cNvCxnSpPr>
              <a:cxnSpLocks noChangeShapeType="1"/>
              <a:stCxn id="28679"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28683" name="直線矢印コネクタ 14"/>
            <p:cNvCxnSpPr>
              <a:cxnSpLocks noChangeShapeType="1"/>
              <a:stCxn id="28677"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28684" name="直線矢印コネクタ 17"/>
            <p:cNvCxnSpPr>
              <a:cxnSpLocks noChangeShapeType="1"/>
              <a:stCxn id="28678"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
        <p:nvSpPr>
          <p:cNvPr id="28701" name="コンテンツ プレースホルダ 2"/>
          <p:cNvSpPr>
            <a:spLocks/>
          </p:cNvSpPr>
          <p:nvPr/>
        </p:nvSpPr>
        <p:spPr bwMode="auto">
          <a:xfrm>
            <a:off x="1066800" y="1341438"/>
            <a:ext cx="710565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原因を</a:t>
            </a:r>
            <a:r>
              <a:rPr lang="ja-JP" altLang="en-US" sz="2800" dirty="0">
                <a:solidFill>
                  <a:srgbClr val="FF0000"/>
                </a:solidFill>
                <a:latin typeface="HG丸ｺﾞｼｯｸM-PRO" pitchFamily="50" charset="-128"/>
                <a:ea typeface="HG丸ｺﾞｼｯｸM-PRO" pitchFamily="50" charset="-128"/>
              </a:rPr>
              <a:t>追跡</a:t>
            </a:r>
            <a:r>
              <a:rPr lang="ja-JP" altLang="en-US" sz="2800" dirty="0">
                <a:latin typeface="HG丸ｺﾞｼｯｸM-PRO" pitchFamily="50" charset="-128"/>
                <a:ea typeface="HG丸ｺﾞｼｯｸM-PRO" pitchFamily="50" charset="-128"/>
              </a:rPr>
              <a:t>し、最も効果的な</a:t>
            </a:r>
            <a:r>
              <a:rPr lang="ja-JP" altLang="en-US" sz="2800" dirty="0">
                <a:solidFill>
                  <a:srgbClr val="FF0000"/>
                </a:solidFill>
                <a:latin typeface="HG丸ｺﾞｼｯｸM-PRO" pitchFamily="50" charset="-128"/>
                <a:ea typeface="HG丸ｺﾞｼｯｸM-PRO" pitchFamily="50" charset="-128"/>
              </a:rPr>
              <a:t>改善項目</a:t>
            </a:r>
            <a:r>
              <a:rPr lang="ja-JP" altLang="en-US" sz="2800" dirty="0">
                <a:latin typeface="HG丸ｺﾞｼｯｸM-PRO" pitchFamily="50" charset="-128"/>
                <a:ea typeface="HG丸ｺﾞｼｯｸM-PRO" pitchFamily="50" charset="-128"/>
              </a:rPr>
              <a:t>を</a:t>
            </a:r>
            <a:r>
              <a:rPr lang="ja-JP" altLang="en-US" sz="2800" dirty="0">
                <a:solidFill>
                  <a:srgbClr val="FF0000"/>
                </a:solidFill>
                <a:latin typeface="HG丸ｺﾞｼｯｸM-PRO" pitchFamily="50" charset="-128"/>
                <a:ea typeface="HG丸ｺﾞｼｯｸM-PRO" pitchFamily="50" charset="-128"/>
              </a:rPr>
              <a:t>探し出す</a:t>
            </a:r>
            <a:r>
              <a:rPr lang="ja-JP" altLang="en-US" sz="2800" dirty="0">
                <a:latin typeface="HG丸ｺﾞｼｯｸM-PRO" pitchFamily="50" charset="-128"/>
                <a:ea typeface="HG丸ｺﾞｼｯｸM-PRO" pitchFamily="50" charset="-128"/>
              </a:rPr>
              <a:t>ための手法</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701"/>
                                        </p:tgtEl>
                                        <p:attrNameLst>
                                          <p:attrName>style.visibility</p:attrName>
                                        </p:attrNameLst>
                                      </p:cBhvr>
                                      <p:to>
                                        <p:strVal val="visible"/>
                                      </p:to>
                                    </p:set>
                                    <p:animEffect transition="in" filter="fade">
                                      <p:cBhvr>
                                        <p:cTn id="7" dur="500"/>
                                        <p:tgtEl>
                                          <p:spTgt spid="28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タイトル 1"/>
          <p:cNvSpPr>
            <a:spLocks noGrp="1"/>
          </p:cNvSpPr>
          <p:nvPr>
            <p:ph type="title" idx="4294967295"/>
          </p:nvPr>
        </p:nvSpPr>
        <p:spPr/>
        <p:txBody>
          <a:bodyPr/>
          <a:lstStyle/>
          <a:p>
            <a:r>
              <a:rPr lang="ja-JP" altLang="en-US" smtClean="0">
                <a:solidFill>
                  <a:srgbClr val="0070C0"/>
                </a:solidFill>
                <a:latin typeface="ＭＳ Ｐゴシック" charset="-128"/>
              </a:rPr>
              <a:t>特性要因図</a:t>
            </a:r>
          </a:p>
        </p:txBody>
      </p:sp>
      <p:grpSp>
        <p:nvGrpSpPr>
          <p:cNvPr id="197635" name="Group 3"/>
          <p:cNvGrpSpPr>
            <a:grpSpLocks/>
          </p:cNvGrpSpPr>
          <p:nvPr/>
        </p:nvGrpSpPr>
        <p:grpSpPr bwMode="auto">
          <a:xfrm>
            <a:off x="971550" y="2349500"/>
            <a:ext cx="7939088" cy="4259263"/>
            <a:chOff x="612" y="1066"/>
            <a:chExt cx="5001" cy="3105"/>
          </a:xfrm>
        </p:grpSpPr>
        <p:sp>
          <p:nvSpPr>
            <p:cNvPr id="197636"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197637"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197638"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197639"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197640"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197641"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197642" name="直線矢印コネクタ 10"/>
            <p:cNvCxnSpPr>
              <a:cxnSpLocks noChangeShapeType="1"/>
              <a:stCxn id="197637"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197643" name="直線矢印コネクタ 12"/>
            <p:cNvCxnSpPr>
              <a:cxnSpLocks noChangeShapeType="1"/>
              <a:stCxn id="197640"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197644" name="直線矢印コネクタ 14"/>
            <p:cNvCxnSpPr>
              <a:cxnSpLocks noChangeShapeType="1"/>
              <a:stCxn id="197638"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197645" name="直線矢印コネクタ 17"/>
            <p:cNvCxnSpPr>
              <a:cxnSpLocks noChangeShapeType="1"/>
              <a:stCxn id="197639"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
        <p:nvSpPr>
          <p:cNvPr id="197660" name="コンテンツ プレースホルダ 2"/>
          <p:cNvSpPr>
            <a:spLocks/>
          </p:cNvSpPr>
          <p:nvPr/>
        </p:nvSpPr>
        <p:spPr bwMode="auto">
          <a:xfrm>
            <a:off x="1066800" y="1341438"/>
            <a:ext cx="807720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ja-JP" sz="2800" dirty="0">
                <a:latin typeface="HG丸ｺﾞｼｯｸM-PRO" pitchFamily="50" charset="-128"/>
                <a:ea typeface="HG丸ｺﾞｼｯｸM-PRO" pitchFamily="50" charset="-128"/>
              </a:rPr>
              <a:t>「フィッシュボーン・チャート」</a:t>
            </a:r>
            <a:r>
              <a:rPr lang="ja-JP" altLang="en-US" sz="2800" dirty="0">
                <a:latin typeface="HG丸ｺﾞｼｯｸM-PRO" pitchFamily="50" charset="-128"/>
                <a:ea typeface="HG丸ｺﾞｼｯｸM-PRO" pitchFamily="50" charset="-128"/>
              </a:rPr>
              <a:t>「</a:t>
            </a:r>
            <a:r>
              <a:rPr lang="ja-JP" altLang="ja-JP" sz="2800" dirty="0">
                <a:latin typeface="HG丸ｺﾞｼｯｸM-PRO" pitchFamily="50" charset="-128"/>
                <a:ea typeface="HG丸ｺﾞｼｯｸM-PRO" pitchFamily="50" charset="-128"/>
              </a:rPr>
              <a:t>魚骨図」</a:t>
            </a:r>
            <a:r>
              <a:rPr lang="ja-JP" altLang="en-US" sz="2800" dirty="0">
                <a:latin typeface="HG丸ｺﾞｼｯｸM-PRO" pitchFamily="50" charset="-128"/>
                <a:ea typeface="HG丸ｺﾞｼｯｸM-PRO" pitchFamily="50" charset="-128"/>
              </a:rPr>
              <a:t>「</a:t>
            </a:r>
            <a:r>
              <a:rPr lang="ja-JP" altLang="ja-JP" sz="2800" dirty="0">
                <a:latin typeface="HG丸ｺﾞｼｯｸM-PRO" pitchFamily="50" charset="-128"/>
                <a:ea typeface="HG丸ｺﾞｼｯｸM-PRO" pitchFamily="50" charset="-128"/>
              </a:rPr>
              <a:t>イシカワ・ダイアグラム」とも呼ばれる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7660"/>
                                        </p:tgtEl>
                                        <p:attrNameLst>
                                          <p:attrName>style.visibility</p:attrName>
                                        </p:attrNameLst>
                                      </p:cBhvr>
                                      <p:to>
                                        <p:strVal val="visible"/>
                                      </p:to>
                                    </p:set>
                                    <p:animEffect transition="in" filter="fade">
                                      <p:cBhvr>
                                        <p:cTn id="7" dur="500"/>
                                        <p:tgtEl>
                                          <p:spTgt spid="19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60" grpId="0"/>
    </p:bld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4705</TotalTime>
  <Words>1197</Words>
  <Application>Microsoft Office PowerPoint</Application>
  <PresentationFormat>画面に合わせる (4:3)</PresentationFormat>
  <Paragraphs>323</Paragraphs>
  <Slides>23</Slides>
  <Notes>23</Notes>
  <HiddenSlides>0</HiddenSlides>
  <MMClips>0</MMClips>
  <ScaleCrop>false</ScaleCrop>
  <HeadingPairs>
    <vt:vector size="6" baseType="variant">
      <vt:variant>
        <vt:lpstr>テーマ</vt:lpstr>
      </vt:variant>
      <vt:variant>
        <vt:i4>1</vt:i4>
      </vt:variant>
      <vt:variant>
        <vt:lpstr>埋め込まれた OLE サーバー</vt:lpstr>
      </vt:variant>
      <vt:variant>
        <vt:i4>3</vt:i4>
      </vt:variant>
      <vt:variant>
        <vt:lpstr>スライド タイトル</vt:lpstr>
      </vt:variant>
      <vt:variant>
        <vt:i4>23</vt:i4>
      </vt:variant>
    </vt:vector>
  </HeadingPairs>
  <TitlesOfParts>
    <vt:vector size="27" baseType="lpstr">
      <vt:lpstr>Factory design template</vt:lpstr>
      <vt:lpstr>グラフ</vt:lpstr>
      <vt:lpstr>Worksheet</vt:lpstr>
      <vt:lpstr>Microsoft Office Excel 97-2003 ワークシート</vt:lpstr>
      <vt:lpstr>工業高校におけるキャリア教育</vt:lpstr>
      <vt:lpstr>QC七つ道具</vt:lpstr>
      <vt:lpstr>QC七つ道具</vt:lpstr>
      <vt:lpstr>パレート図</vt:lpstr>
      <vt:lpstr>パレート図</vt:lpstr>
      <vt:lpstr>パレート図</vt:lpstr>
      <vt:lpstr>特性要因図</vt:lpstr>
      <vt:lpstr>特性要因図</vt:lpstr>
      <vt:lpstr>特性要因図</vt:lpstr>
      <vt:lpstr>特性要因図</vt:lpstr>
      <vt:lpstr>ヒストグラム</vt:lpstr>
      <vt:lpstr>ヒストグラム</vt:lpstr>
      <vt:lpstr>ヒストグラム</vt:lpstr>
      <vt:lpstr>チェックシート</vt:lpstr>
      <vt:lpstr>チェックシート</vt:lpstr>
      <vt:lpstr>散布図</vt:lpstr>
      <vt:lpstr>散布図</vt:lpstr>
      <vt:lpstr>グラフ</vt:lpstr>
      <vt:lpstr>管理図</vt:lpstr>
      <vt:lpstr>層別</vt:lpstr>
      <vt:lpstr>新QC七つ道具</vt:lpstr>
      <vt:lpstr>新QC七つ道具</vt:lpstr>
      <vt:lpstr>QC七つ道具　　 新QC七つ道具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57</cp:revision>
  <dcterms:modified xsi:type="dcterms:W3CDTF">2013-03-07T00:59:19Z</dcterms:modified>
</cp:coreProperties>
</file>