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301" r:id="rId2"/>
    <p:sldId id="361" r:id="rId3"/>
    <p:sldId id="360" r:id="rId4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FF6600"/>
    <a:srgbClr val="FF9900"/>
    <a:srgbClr val="0066FF"/>
    <a:srgbClr val="C0504D"/>
    <a:srgbClr val="FF0066"/>
    <a:srgbClr val="FF9966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6" autoAdjust="0"/>
    <p:restoredTop sz="95667" autoAdjust="0"/>
  </p:normalViewPr>
  <p:slideViewPr>
    <p:cSldViewPr>
      <p:cViewPr>
        <p:scale>
          <a:sx n="75" d="100"/>
          <a:sy n="75" d="100"/>
        </p:scale>
        <p:origin x="-10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83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68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38610C82-C3A1-41B9-98ED-89AD39A2370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dirty="0" smtClean="0"/>
              <a:t>品質管理（</a:t>
            </a:r>
            <a:r>
              <a:rPr lang="en-US" altLang="ja-JP" dirty="0" smtClean="0"/>
              <a:t>QC</a:t>
            </a:r>
            <a:r>
              <a:rPr lang="ja-JP" altLang="en-US" dirty="0" smtClean="0"/>
              <a:t>）は、主に製造・検査部門で実施されてきたが、</a:t>
            </a:r>
          </a:p>
          <a:p>
            <a:pPr eaLnBrk="1" hangingPunct="1"/>
            <a:r>
              <a:rPr lang="ja-JP" altLang="en-US" dirty="0" smtClean="0"/>
              <a:t>企業全体での改善活動を目的として、総合的（全社的）品質管理（</a:t>
            </a:r>
            <a:r>
              <a:rPr lang="en-US" altLang="ja-JP" dirty="0" smtClean="0"/>
              <a:t>TQC</a:t>
            </a:r>
            <a:r>
              <a:rPr lang="ja-JP" altLang="en-US" dirty="0" smtClean="0"/>
              <a:t>）が行われるようになった。</a:t>
            </a:r>
          </a:p>
          <a:p>
            <a:pPr eaLnBrk="1" hangingPunct="1"/>
            <a:endParaRPr lang="ja-JP" altLang="en-US" dirty="0" smtClean="0"/>
          </a:p>
          <a:p>
            <a:pPr eaLnBrk="1" hangingPunct="1"/>
            <a:r>
              <a:rPr lang="ja-JP" altLang="en-US" dirty="0" smtClean="0"/>
              <a:t>そのため、企画・設計・計画等の部門では、</a:t>
            </a:r>
          </a:p>
          <a:p>
            <a:pPr eaLnBrk="1" hangingPunct="1"/>
            <a:r>
              <a:rPr lang="ja-JP" altLang="en-US" dirty="0" smtClean="0"/>
              <a:t>製造・検査部門で行っている数値データを取り扱う「</a:t>
            </a:r>
            <a:r>
              <a:rPr lang="en-US" altLang="ja-JP" dirty="0" smtClean="0"/>
              <a:t>QC</a:t>
            </a:r>
            <a:r>
              <a:rPr lang="ja-JP" altLang="en-US" dirty="0" smtClean="0"/>
              <a:t>七つ道具」だけではなく、</a:t>
            </a:r>
          </a:p>
          <a:p>
            <a:pPr eaLnBrk="1" hangingPunct="1"/>
            <a:r>
              <a:rPr lang="ja-JP" altLang="en-US" dirty="0" smtClean="0"/>
              <a:t>言語データを取り扱う、「新</a:t>
            </a:r>
            <a:r>
              <a:rPr lang="en-US" altLang="ja-JP" dirty="0" smtClean="0"/>
              <a:t>QC</a:t>
            </a:r>
            <a:r>
              <a:rPr lang="ja-JP" altLang="en-US" dirty="0" smtClean="0"/>
              <a:t>七つ道具」が考えられたことを説明する。</a:t>
            </a:r>
          </a:p>
        </p:txBody>
      </p:sp>
      <p:sp>
        <p:nvSpPr>
          <p:cNvPr id="11366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6A7EFCA-4648-4ABF-839A-D585BB5C5B81}" type="slidenum">
              <a:rPr lang="en-US" altLang="ja-JP" smtClean="0">
                <a:ea typeface="ＭＳ Ｐゴシック" charset="-128"/>
              </a:rPr>
              <a:pPr/>
              <a:t>1</a:t>
            </a:fld>
            <a:endParaRPr lang="en-US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dirty="0" smtClean="0"/>
              <a:t>新</a:t>
            </a:r>
            <a:r>
              <a:rPr lang="en-US" altLang="ja-JP" dirty="0" smtClean="0"/>
              <a:t>QC</a:t>
            </a:r>
            <a:r>
              <a:rPr lang="ja-JP" altLang="en-US" dirty="0" smtClean="0"/>
              <a:t>七つ道具には、</a:t>
            </a:r>
          </a:p>
          <a:p>
            <a:pPr eaLnBrk="1" hangingPunct="1"/>
            <a:r>
              <a:rPr lang="ja-JP" altLang="en-US" dirty="0" smtClean="0"/>
              <a:t>「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連関図法」「親和図法」「系統図法」「マトリックス図法」「マトリックスデータ解析法」</a:t>
            </a:r>
          </a:p>
          <a:p>
            <a:pPr eaLnBrk="1" hangingPunct="1"/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「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PDPC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法（過程決定計画図）」「アローダイアグラム図」の</a:t>
            </a:r>
            <a:r>
              <a:rPr lang="ja-JP" altLang="en-US" dirty="0" smtClean="0"/>
              <a:t>七つがあることを説明する。</a:t>
            </a:r>
          </a:p>
        </p:txBody>
      </p:sp>
      <p:sp>
        <p:nvSpPr>
          <p:cNvPr id="176132" name="スライド番号プレースホル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A7E45CB-EA71-4733-A278-FB2D1650DA79}" type="slidenum">
              <a:rPr lang="en-US" altLang="ja-JP" sz="1200"/>
              <a:pPr algn="r"/>
              <a:t>2</a:t>
            </a:fld>
            <a:endParaRPr lang="en-US" altLang="ja-JP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083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dirty="0" smtClean="0"/>
              <a:t>そして、「</a:t>
            </a:r>
            <a:r>
              <a:rPr lang="en-US" altLang="ja-JP" dirty="0" smtClean="0"/>
              <a:t>QC</a:t>
            </a:r>
            <a:r>
              <a:rPr lang="ja-JP" altLang="en-US" dirty="0" smtClean="0"/>
              <a:t>七つ道具」と「新</a:t>
            </a:r>
            <a:r>
              <a:rPr lang="en-US" altLang="ja-JP" dirty="0" smtClean="0"/>
              <a:t>QC</a:t>
            </a:r>
            <a:r>
              <a:rPr lang="ja-JP" altLang="en-US" dirty="0" smtClean="0"/>
              <a:t>七つ道具」の大きな違いについて、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　取り扱うデータ（数値と言語）</a:t>
            </a:r>
          </a:p>
          <a:p>
            <a:pPr eaLnBrk="1" hangingPunct="1"/>
            <a:r>
              <a:rPr lang="ja-JP" altLang="en-US" dirty="0" smtClean="0"/>
              <a:t>　管理の手法（定量的と定性的）</a:t>
            </a:r>
          </a:p>
          <a:p>
            <a:pPr eaLnBrk="1" hangingPunct="1"/>
            <a:r>
              <a:rPr lang="ja-JP" altLang="en-US" dirty="0" smtClean="0"/>
              <a:t>　管理する部門（製造・検査部門と企画・設計・計画部門）</a:t>
            </a:r>
          </a:p>
          <a:p>
            <a:pPr eaLnBrk="1" hangingPunct="1"/>
            <a:r>
              <a:rPr lang="ja-JP" altLang="en-US" dirty="0" smtClean="0"/>
              <a:t>について説明する。</a:t>
            </a:r>
          </a:p>
          <a:p>
            <a:pPr eaLnBrk="1" hangingPunct="1"/>
            <a:r>
              <a:rPr lang="ja-JP" altLang="en-US" dirty="0" smtClean="0"/>
              <a:t>　問題の把握から解決までで使いやすい手法として定めたもの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　データを定量的に管理するもの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　数値データを主として取り扱うもの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であることを説明する。</a:t>
            </a:r>
          </a:p>
        </p:txBody>
      </p:sp>
      <p:sp>
        <p:nvSpPr>
          <p:cNvPr id="174084" name="スライド番号プレースホル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65576D2-0202-453D-9AD6-B99C764B6323}" type="slidenum">
              <a:rPr lang="en-US" altLang="ja-JP" sz="1200"/>
              <a:pPr algn="r"/>
              <a:t>3</a:t>
            </a:fld>
            <a:endParaRPr lang="en-US" altLang="ja-JP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-11113" y="-3175"/>
            <a:ext cx="9166226" cy="6897688"/>
            <a:chOff x="-7" y="-2"/>
            <a:chExt cx="5774" cy="4345"/>
          </a:xfrm>
        </p:grpSpPr>
        <p:grpSp>
          <p:nvGrpSpPr>
            <p:cNvPr id="5" name="Group 22"/>
            <p:cNvGrpSpPr>
              <a:grpSpLocks/>
            </p:cNvGrpSpPr>
            <p:nvPr userDrawn="1"/>
          </p:nvGrpSpPr>
          <p:grpSpPr bwMode="auto">
            <a:xfrm>
              <a:off x="-7" y="0"/>
              <a:ext cx="5774" cy="4343"/>
              <a:chOff x="-7" y="0"/>
              <a:chExt cx="5774" cy="4343"/>
            </a:xfrm>
          </p:grpSpPr>
          <p:sp>
            <p:nvSpPr>
              <p:cNvPr id="7" name="Freeform 3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5" name="Freeform 19"/>
              <p:cNvSpPr>
                <a:spLocks/>
              </p:cNvSpPr>
              <p:nvPr/>
            </p:nvSpPr>
            <p:spPr bwMode="hidden">
              <a:xfrm rot="-5400000">
                <a:off x="2505" y="-537"/>
                <a:ext cx="1085" cy="2160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</p:grpSp>
        <p:pic>
          <p:nvPicPr>
            <p:cNvPr id="6" name="Picture 7" descr="Facbanna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>
              <a:ext uri="{909E8E84-426E-40DD-AFC4-6F175D3DCCD1}"/>
            </a:extLst>
          </p:spPr>
        </p:pic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08596-9803-4AE0-A683-49C1681E697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CA7F6-A8CE-47B5-BCA8-2E42A1B8512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3D298-2163-4C77-97F6-580CAFD0387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874C1-D077-4991-A76C-0F62FF7AF6F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CAC10-F8BC-4620-8082-76353A0E282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8F841-4A88-454C-A6DC-DED168E616D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E4562-4334-4E61-A537-2B959E8F24F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B7470-488C-466F-8E83-572AA493525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69F59-D9E9-4A20-977F-19F326EEA33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CB11B-32CA-436A-9B24-8B44DEA972C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D4903-2215-49AB-B7B6-A4D0C0B9C42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0"/>
          <p:cNvGrpSpPr>
            <a:grpSpLocks/>
          </p:cNvGrpSpPr>
          <p:nvPr/>
        </p:nvGrpSpPr>
        <p:grpSpPr bwMode="auto">
          <a:xfrm>
            <a:off x="-11113" y="-3175"/>
            <a:ext cx="9166226" cy="6897688"/>
            <a:chOff x="-7" y="-2"/>
            <a:chExt cx="5774" cy="4345"/>
          </a:xfrm>
        </p:grpSpPr>
        <p:grpSp>
          <p:nvGrpSpPr>
            <p:cNvPr id="3080" name="Group 19"/>
            <p:cNvGrpSpPr>
              <a:grpSpLocks/>
            </p:cNvGrpSpPr>
            <p:nvPr userDrawn="1"/>
          </p:nvGrpSpPr>
          <p:grpSpPr bwMode="auto">
            <a:xfrm>
              <a:off x="-7" y="10"/>
              <a:ext cx="5774" cy="4333"/>
              <a:chOff x="-7" y="10"/>
              <a:chExt cx="5774" cy="4333"/>
            </a:xfrm>
          </p:grpSpPr>
          <p:sp>
            <p:nvSpPr>
              <p:cNvPr id="1032" name="Freeform 8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</p:grpSp>
        <p:pic>
          <p:nvPicPr>
            <p:cNvPr id="1036" name="Picture 12" descr="Facbanna"/>
            <p:cNvPicPr>
              <a:picLocks noChangeAspect="1" noChangeArrowheads="1"/>
            </p:cNvPicPr>
            <p:nvPr/>
          </p:nvPicPr>
          <p:blipFill>
            <a:blip r:embed="rId1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>
              <a:ext uri="{909E8E84-426E-40DD-AFC4-6F175D3DCCD1}"/>
            </a:extLst>
          </p:spPr>
        </p:pic>
      </p:grp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502E336A-39EB-4107-8124-EFF1C3D724B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>
                <a:solidFill>
                  <a:srgbClr val="0070C0"/>
                </a:solidFill>
                <a:latin typeface="ＭＳ Ｐゴシック" charset="-128"/>
              </a:rPr>
              <a:t>新</a:t>
            </a:r>
            <a:r>
              <a:rPr lang="en-US" altLang="ja-JP" smtClean="0">
                <a:solidFill>
                  <a:srgbClr val="0070C0"/>
                </a:solidFill>
                <a:latin typeface="ＭＳ Ｐゴシック" charset="-128"/>
              </a:rPr>
              <a:t>QC</a:t>
            </a:r>
            <a:r>
              <a:rPr lang="ja-JP" altLang="en-US" smtClean="0">
                <a:solidFill>
                  <a:srgbClr val="0070C0"/>
                </a:solidFill>
                <a:latin typeface="ＭＳ Ｐゴシック" charset="-128"/>
              </a:rPr>
              <a:t>七つ道具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971600" y="1676400"/>
            <a:ext cx="7992888" cy="411480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品質管理（</a:t>
            </a: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QC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）：</a:t>
            </a:r>
            <a:r>
              <a:rPr lang="ja-JP" altLang="en-US" dirty="0" smtClean="0">
                <a:solidFill>
                  <a:schemeClr val="hlink"/>
                </a:solidFill>
                <a:latin typeface="HG丸ｺﾞｼｯｸM-PRO" pitchFamily="50" charset="-128"/>
                <a:ea typeface="HG丸ｺﾞｼｯｸM-PRO" pitchFamily="50" charset="-128"/>
              </a:rPr>
              <a:t>製造・検査部門</a:t>
            </a:r>
          </a:p>
          <a:p>
            <a:pPr algn="ctr"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</a:pPr>
            <a:r>
              <a:rPr lang="en-US" altLang="ja-JP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QC</a:t>
            </a:r>
            <a:r>
              <a:rPr lang="ja-JP" altLang="en-US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七つ道具（数値データ）</a:t>
            </a:r>
          </a:p>
          <a:p>
            <a:pPr algn="ctr"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</a:pPr>
            <a:endParaRPr lang="ja-JP" altLang="en-US" sz="1000" dirty="0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</a:pP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↓</a:t>
            </a:r>
          </a:p>
          <a:p>
            <a:pPr algn="ctr"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</a:pPr>
            <a:endParaRPr lang="en-US" altLang="ja-JP" sz="10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総合的品質管理（ＴＱＣ）：</a:t>
            </a:r>
            <a:r>
              <a:rPr lang="ja-JP" altLang="en-US" dirty="0" smtClean="0">
                <a:solidFill>
                  <a:schemeClr val="hlink"/>
                </a:solidFill>
                <a:latin typeface="HG丸ｺﾞｼｯｸM-PRO" pitchFamily="50" charset="-128"/>
                <a:ea typeface="HG丸ｺﾞｼｯｸM-PRO" pitchFamily="50" charset="-128"/>
              </a:rPr>
              <a:t>全部門</a:t>
            </a:r>
            <a:endParaRPr lang="en-US" altLang="ja-JP" dirty="0" smtClean="0">
              <a:solidFill>
                <a:schemeClr val="hlin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（</a:t>
            </a:r>
            <a:r>
              <a:rPr lang="ja-JP" altLang="en-US" dirty="0" smtClean="0">
                <a:solidFill>
                  <a:schemeClr val="hlink"/>
                </a:solidFill>
                <a:latin typeface="HG丸ｺﾞｼｯｸM-PRO" pitchFamily="50" charset="-128"/>
                <a:ea typeface="HG丸ｺﾞｼｯｸM-PRO" pitchFamily="50" charset="-128"/>
              </a:rPr>
              <a:t>企画・設計・計画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等に関する改善活動）</a:t>
            </a:r>
          </a:p>
          <a:p>
            <a:pPr algn="ctr"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</a:pPr>
            <a:r>
              <a:rPr lang="ja-JP" altLang="en-US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新</a:t>
            </a:r>
            <a:r>
              <a:rPr lang="en-US" altLang="ja-JP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QC</a:t>
            </a:r>
            <a:r>
              <a:rPr lang="ja-JP" altLang="en-US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七つ道具（言語データ）</a:t>
            </a:r>
          </a:p>
          <a:p>
            <a:pPr algn="ctr"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</a:pPr>
            <a:endParaRPr lang="ja-JP" altLang="en-US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mtClean="0">
                <a:solidFill>
                  <a:srgbClr val="0070C0"/>
                </a:solidFill>
                <a:latin typeface="ＭＳ Ｐゴシック" charset="-128"/>
              </a:rPr>
              <a:t>新</a:t>
            </a:r>
            <a:r>
              <a:rPr lang="en-US" altLang="ja-JP" smtClean="0">
                <a:solidFill>
                  <a:srgbClr val="0070C0"/>
                </a:solidFill>
                <a:latin typeface="ＭＳ Ｐゴシック" charset="-128"/>
              </a:rPr>
              <a:t>QC</a:t>
            </a:r>
            <a:r>
              <a:rPr lang="ja-JP" altLang="en-US" smtClean="0">
                <a:solidFill>
                  <a:srgbClr val="0070C0"/>
                </a:solidFill>
                <a:latin typeface="ＭＳ Ｐゴシック" charset="-128"/>
              </a:rPr>
              <a:t>七つ道具</a:t>
            </a:r>
          </a:p>
        </p:txBody>
      </p:sp>
      <p:sp>
        <p:nvSpPr>
          <p:cNvPr id="175107" name="コンテンツ プレースホルダ 2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l"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連関図法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l"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親和図法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l"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系統図法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l"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マトリックス図法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l"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マトリックスデータ解析法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l"/>
            </a:pP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PDPC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法（過程決定計画図）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l"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アローダイアグラム図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75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smtClean="0">
                <a:solidFill>
                  <a:srgbClr val="0070C0"/>
                </a:solidFill>
                <a:latin typeface="ＭＳ Ｐゴシック" charset="-128"/>
              </a:rPr>
              <a:t>QC</a:t>
            </a:r>
            <a:r>
              <a:rPr lang="ja-JP" altLang="en-US" smtClean="0">
                <a:solidFill>
                  <a:srgbClr val="0070C0"/>
                </a:solidFill>
                <a:latin typeface="ＭＳ Ｐゴシック" charset="-128"/>
              </a:rPr>
              <a:t>七つ道具　　 新</a:t>
            </a:r>
            <a:r>
              <a:rPr lang="en-US" altLang="ja-JP" smtClean="0">
                <a:solidFill>
                  <a:srgbClr val="0070C0"/>
                </a:solidFill>
                <a:latin typeface="ＭＳ Ｐゴシック" charset="-128"/>
              </a:rPr>
              <a:t>QC</a:t>
            </a:r>
            <a:r>
              <a:rPr lang="ja-JP" altLang="en-US" smtClean="0">
                <a:solidFill>
                  <a:srgbClr val="0070C0"/>
                </a:solidFill>
                <a:latin typeface="ＭＳ Ｐゴシック" charset="-128"/>
              </a:rPr>
              <a:t>七つ道具</a:t>
            </a:r>
          </a:p>
        </p:txBody>
      </p:sp>
      <p:sp>
        <p:nvSpPr>
          <p:cNvPr id="173059" name="コンテンツ プレースホルダ 2"/>
          <p:cNvSpPr>
            <a:spLocks noGrp="1"/>
          </p:cNvSpPr>
          <p:nvPr>
            <p:ph sz="quarter" idx="4294967295"/>
          </p:nvPr>
        </p:nvSpPr>
        <p:spPr>
          <a:xfrm>
            <a:off x="1066800" y="1676400"/>
            <a:ext cx="3792538" cy="4416425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l"/>
            </a:pPr>
            <a:r>
              <a:rPr lang="ja-JP" altLang="en-US" sz="2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数値データ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を主として扱う</a:t>
            </a:r>
          </a:p>
          <a:p>
            <a:pPr>
              <a:buClr>
                <a:schemeClr val="tx2"/>
              </a:buClr>
              <a:buFont typeface="Wingdings" pitchFamily="2" charset="2"/>
              <a:buChar char="l"/>
            </a:pP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品質に関するデータを</a:t>
            </a:r>
            <a:r>
              <a:rPr lang="ja-JP" altLang="en-US" sz="2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定量的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に管理する</a:t>
            </a:r>
            <a:endParaRPr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l"/>
            </a:pPr>
            <a:r>
              <a:rPr lang="ja-JP" altLang="en-US" sz="2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製造・検査部門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での問題の把握から解決するまでの手法として適している</a:t>
            </a:r>
            <a:endParaRPr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73062" name="コンテンツ プレースホルダ 2"/>
          <p:cNvSpPr>
            <a:spLocks/>
          </p:cNvSpPr>
          <p:nvPr/>
        </p:nvSpPr>
        <p:spPr bwMode="auto">
          <a:xfrm>
            <a:off x="5027613" y="1700213"/>
            <a:ext cx="3792537" cy="441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l"/>
            </a:pPr>
            <a:r>
              <a:rPr lang="ja-JP" altLang="en-US" sz="28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言語データ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を主として扱う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l"/>
            </a:pP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品質の特性や性質を</a:t>
            </a:r>
            <a:r>
              <a:rPr lang="ja-JP" altLang="en-US" sz="28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定性的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に管理する</a:t>
            </a:r>
            <a:endParaRPr lang="en-US" altLang="ja-JP" sz="28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l"/>
            </a:pPr>
            <a:r>
              <a:rPr lang="ja-JP" altLang="en-US" sz="28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企画・設計・計画等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に関する改善活動に使う手法として適している</a:t>
            </a:r>
            <a:endParaRPr lang="en-US" altLang="ja-JP" sz="28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73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173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9" grpId="0"/>
      <p:bldP spid="173062" grpId="0"/>
    </p:bldLst>
  </p:timing>
</p:sld>
</file>

<file path=ppt/theme/theme1.xml><?xml version="1.0" encoding="utf-8"?>
<a:theme xmlns:a="http://schemas.openxmlformats.org/drawingml/2006/main" name="Factory desig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テクノロジー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FACTORY_TP01069018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7176BB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666AA9"/>
        </a:accent6>
        <a:hlink>
          <a:srgbClr val="B97C01"/>
        </a:hlink>
        <a:folHlink>
          <a:srgbClr val="555B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CEA79C"/>
        </a:hlink>
        <a:folHlink>
          <a:srgbClr val="FDF1C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DDDDDD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EAEAE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B97C01"/>
        </a:hlink>
        <a:folHlink>
          <a:srgbClr val="9E4C0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808000"/>
        </a:hlink>
        <a:folHlink>
          <a:srgbClr val="6856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B97C01"/>
        </a:hlink>
        <a:folHlink>
          <a:srgbClr val="3C504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B97C01"/>
        </a:hlink>
        <a:folHlink>
          <a:srgbClr val="2D302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4705</TotalTime>
  <Words>307</Words>
  <Application>Microsoft Office PowerPoint</Application>
  <PresentationFormat>画面に合わせる (4:3)</PresentationFormat>
  <Paragraphs>45</Paragraphs>
  <Slides>3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Factory design template</vt:lpstr>
      <vt:lpstr>新QC七つ道具</vt:lpstr>
      <vt:lpstr>新QC七つ道具</vt:lpstr>
      <vt:lpstr>QC七つ道具　　 新QC七つ道具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工業高校におけるキャリア教育</dc:title>
  <cp:lastModifiedBy>愛知県教育委員会</cp:lastModifiedBy>
  <cp:revision>59</cp:revision>
  <dcterms:modified xsi:type="dcterms:W3CDTF">2013-03-07T00:58:45Z</dcterms:modified>
</cp:coreProperties>
</file>