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9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6600"/>
    <a:srgbClr val="FF9900"/>
    <a:srgbClr val="0066FF"/>
    <a:srgbClr val="C0504D"/>
    <a:srgbClr val="FF0066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5667" autoAdjust="0"/>
  </p:normalViewPr>
  <p:slideViewPr>
    <p:cSldViewPr>
      <p:cViewPr>
        <p:scale>
          <a:sx n="75" d="100"/>
          <a:sy n="75" d="100"/>
        </p:scale>
        <p:origin x="-966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pH</c:v>
                </c:pt>
              </c:strCache>
            </c:strRef>
          </c:tx>
          <c:cat>
            <c:numRef>
              <c:f>Sheet1!$A$2:$A$32</c:f>
              <c:numCache>
                <c:formatCode>mm"月"dd"日"</c:formatCode>
                <c:ptCount val="31"/>
                <c:pt idx="0">
                  <c:v>41091</c:v>
                </c:pt>
                <c:pt idx="1">
                  <c:v>41092</c:v>
                </c:pt>
                <c:pt idx="2">
                  <c:v>41093</c:v>
                </c:pt>
                <c:pt idx="3">
                  <c:v>41094</c:v>
                </c:pt>
                <c:pt idx="4">
                  <c:v>41095</c:v>
                </c:pt>
                <c:pt idx="5">
                  <c:v>41096</c:v>
                </c:pt>
                <c:pt idx="6">
                  <c:v>41097</c:v>
                </c:pt>
                <c:pt idx="7">
                  <c:v>41098</c:v>
                </c:pt>
                <c:pt idx="8">
                  <c:v>41099</c:v>
                </c:pt>
                <c:pt idx="9">
                  <c:v>41100</c:v>
                </c:pt>
                <c:pt idx="10">
                  <c:v>41101</c:v>
                </c:pt>
                <c:pt idx="11">
                  <c:v>41102</c:v>
                </c:pt>
                <c:pt idx="12">
                  <c:v>41103</c:v>
                </c:pt>
                <c:pt idx="13">
                  <c:v>41104</c:v>
                </c:pt>
                <c:pt idx="14">
                  <c:v>41105</c:v>
                </c:pt>
                <c:pt idx="15">
                  <c:v>41106</c:v>
                </c:pt>
                <c:pt idx="16">
                  <c:v>41107</c:v>
                </c:pt>
                <c:pt idx="17">
                  <c:v>41108</c:v>
                </c:pt>
                <c:pt idx="18">
                  <c:v>41109</c:v>
                </c:pt>
                <c:pt idx="19">
                  <c:v>41110</c:v>
                </c:pt>
                <c:pt idx="20">
                  <c:v>41111</c:v>
                </c:pt>
                <c:pt idx="21">
                  <c:v>41112</c:v>
                </c:pt>
                <c:pt idx="22">
                  <c:v>41113</c:v>
                </c:pt>
                <c:pt idx="23">
                  <c:v>41114</c:v>
                </c:pt>
                <c:pt idx="24">
                  <c:v>41115</c:v>
                </c:pt>
                <c:pt idx="25">
                  <c:v>41116</c:v>
                </c:pt>
                <c:pt idx="26">
                  <c:v>41117</c:v>
                </c:pt>
                <c:pt idx="27">
                  <c:v>41118</c:v>
                </c:pt>
                <c:pt idx="28">
                  <c:v>41119</c:v>
                </c:pt>
                <c:pt idx="29">
                  <c:v>41120</c:v>
                </c:pt>
                <c:pt idx="30">
                  <c:v>41121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6.8</c:v>
                </c:pt>
                <c:pt idx="1">
                  <c:v>6.2</c:v>
                </c:pt>
                <c:pt idx="2">
                  <c:v>6.3</c:v>
                </c:pt>
                <c:pt idx="3">
                  <c:v>7</c:v>
                </c:pt>
                <c:pt idx="4">
                  <c:v>7.2</c:v>
                </c:pt>
                <c:pt idx="5">
                  <c:v>7</c:v>
                </c:pt>
                <c:pt idx="6">
                  <c:v>6.4</c:v>
                </c:pt>
                <c:pt idx="7">
                  <c:v>5.3</c:v>
                </c:pt>
                <c:pt idx="8">
                  <c:v>6</c:v>
                </c:pt>
                <c:pt idx="9">
                  <c:v>5.2</c:v>
                </c:pt>
                <c:pt idx="10">
                  <c:v>4.8</c:v>
                </c:pt>
                <c:pt idx="11">
                  <c:v>5.5</c:v>
                </c:pt>
                <c:pt idx="12">
                  <c:v>6</c:v>
                </c:pt>
                <c:pt idx="13">
                  <c:v>5.8</c:v>
                </c:pt>
                <c:pt idx="14">
                  <c:v>6.5</c:v>
                </c:pt>
                <c:pt idx="15">
                  <c:v>6.8</c:v>
                </c:pt>
                <c:pt idx="16">
                  <c:v>6.5</c:v>
                </c:pt>
                <c:pt idx="17">
                  <c:v>6.8</c:v>
                </c:pt>
                <c:pt idx="18">
                  <c:v>7</c:v>
                </c:pt>
                <c:pt idx="19">
                  <c:v>7.2</c:v>
                </c:pt>
                <c:pt idx="20">
                  <c:v>6.4</c:v>
                </c:pt>
                <c:pt idx="21">
                  <c:v>7.1</c:v>
                </c:pt>
                <c:pt idx="22">
                  <c:v>7.3</c:v>
                </c:pt>
                <c:pt idx="23">
                  <c:v>7.5</c:v>
                </c:pt>
                <c:pt idx="24">
                  <c:v>6.4</c:v>
                </c:pt>
                <c:pt idx="25">
                  <c:v>6.8</c:v>
                </c:pt>
                <c:pt idx="26">
                  <c:v>6.2</c:v>
                </c:pt>
                <c:pt idx="27">
                  <c:v>7.8</c:v>
                </c:pt>
                <c:pt idx="28">
                  <c:v>7.4</c:v>
                </c:pt>
                <c:pt idx="29">
                  <c:v>6.5</c:v>
                </c:pt>
                <c:pt idx="30">
                  <c:v>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下方管理限界</c:v>
                </c:pt>
              </c:strCache>
            </c:strRef>
          </c:tx>
          <c:marker>
            <c:symbol val="none"/>
          </c:marker>
          <c:cat>
            <c:numRef>
              <c:f>Sheet1!$A$2:$A$32</c:f>
              <c:numCache>
                <c:formatCode>mm"月"dd"日"</c:formatCode>
                <c:ptCount val="31"/>
                <c:pt idx="0">
                  <c:v>41091</c:v>
                </c:pt>
                <c:pt idx="1">
                  <c:v>41092</c:v>
                </c:pt>
                <c:pt idx="2">
                  <c:v>41093</c:v>
                </c:pt>
                <c:pt idx="3">
                  <c:v>41094</c:v>
                </c:pt>
                <c:pt idx="4">
                  <c:v>41095</c:v>
                </c:pt>
                <c:pt idx="5">
                  <c:v>41096</c:v>
                </c:pt>
                <c:pt idx="6">
                  <c:v>41097</c:v>
                </c:pt>
                <c:pt idx="7">
                  <c:v>41098</c:v>
                </c:pt>
                <c:pt idx="8">
                  <c:v>41099</c:v>
                </c:pt>
                <c:pt idx="9">
                  <c:v>41100</c:v>
                </c:pt>
                <c:pt idx="10">
                  <c:v>41101</c:v>
                </c:pt>
                <c:pt idx="11">
                  <c:v>41102</c:v>
                </c:pt>
                <c:pt idx="12">
                  <c:v>41103</c:v>
                </c:pt>
                <c:pt idx="13">
                  <c:v>41104</c:v>
                </c:pt>
                <c:pt idx="14">
                  <c:v>41105</c:v>
                </c:pt>
                <c:pt idx="15">
                  <c:v>41106</c:v>
                </c:pt>
                <c:pt idx="16">
                  <c:v>41107</c:v>
                </c:pt>
                <c:pt idx="17">
                  <c:v>41108</c:v>
                </c:pt>
                <c:pt idx="18">
                  <c:v>41109</c:v>
                </c:pt>
                <c:pt idx="19">
                  <c:v>41110</c:v>
                </c:pt>
                <c:pt idx="20">
                  <c:v>41111</c:v>
                </c:pt>
                <c:pt idx="21">
                  <c:v>41112</c:v>
                </c:pt>
                <c:pt idx="22">
                  <c:v>41113</c:v>
                </c:pt>
                <c:pt idx="23">
                  <c:v>41114</c:v>
                </c:pt>
                <c:pt idx="24">
                  <c:v>41115</c:v>
                </c:pt>
                <c:pt idx="25">
                  <c:v>41116</c:v>
                </c:pt>
                <c:pt idx="26">
                  <c:v>41117</c:v>
                </c:pt>
                <c:pt idx="27">
                  <c:v>41118</c:v>
                </c:pt>
                <c:pt idx="28">
                  <c:v>41119</c:v>
                </c:pt>
                <c:pt idx="29">
                  <c:v>41120</c:v>
                </c:pt>
                <c:pt idx="30">
                  <c:v>41121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上方管理限界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mm"月"dd"日"</c:formatCode>
                <c:ptCount val="31"/>
                <c:pt idx="0">
                  <c:v>41091</c:v>
                </c:pt>
                <c:pt idx="1">
                  <c:v>41092</c:v>
                </c:pt>
                <c:pt idx="2">
                  <c:v>41093</c:v>
                </c:pt>
                <c:pt idx="3">
                  <c:v>41094</c:v>
                </c:pt>
                <c:pt idx="4">
                  <c:v>41095</c:v>
                </c:pt>
                <c:pt idx="5">
                  <c:v>41096</c:v>
                </c:pt>
                <c:pt idx="6">
                  <c:v>41097</c:v>
                </c:pt>
                <c:pt idx="7">
                  <c:v>41098</c:v>
                </c:pt>
                <c:pt idx="8">
                  <c:v>41099</c:v>
                </c:pt>
                <c:pt idx="9">
                  <c:v>41100</c:v>
                </c:pt>
                <c:pt idx="10">
                  <c:v>41101</c:v>
                </c:pt>
                <c:pt idx="11">
                  <c:v>41102</c:v>
                </c:pt>
                <c:pt idx="12">
                  <c:v>41103</c:v>
                </c:pt>
                <c:pt idx="13">
                  <c:v>41104</c:v>
                </c:pt>
                <c:pt idx="14">
                  <c:v>41105</c:v>
                </c:pt>
                <c:pt idx="15">
                  <c:v>41106</c:v>
                </c:pt>
                <c:pt idx="16">
                  <c:v>41107</c:v>
                </c:pt>
                <c:pt idx="17">
                  <c:v>41108</c:v>
                </c:pt>
                <c:pt idx="18">
                  <c:v>41109</c:v>
                </c:pt>
                <c:pt idx="19">
                  <c:v>41110</c:v>
                </c:pt>
                <c:pt idx="20">
                  <c:v>41111</c:v>
                </c:pt>
                <c:pt idx="21">
                  <c:v>41112</c:v>
                </c:pt>
                <c:pt idx="22">
                  <c:v>41113</c:v>
                </c:pt>
                <c:pt idx="23">
                  <c:v>41114</c:v>
                </c:pt>
                <c:pt idx="24">
                  <c:v>41115</c:v>
                </c:pt>
                <c:pt idx="25">
                  <c:v>41116</c:v>
                </c:pt>
                <c:pt idx="26">
                  <c:v>41117</c:v>
                </c:pt>
                <c:pt idx="27">
                  <c:v>41118</c:v>
                </c:pt>
                <c:pt idx="28">
                  <c:v>41119</c:v>
                </c:pt>
                <c:pt idx="29">
                  <c:v>41120</c:v>
                </c:pt>
                <c:pt idx="30">
                  <c:v>41121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8</c:v>
                </c:pt>
                <c:pt idx="29">
                  <c:v>8</c:v>
                </c:pt>
                <c:pt idx="3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平均値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numRef>
              <c:f>Sheet1!$A$2:$A$32</c:f>
              <c:numCache>
                <c:formatCode>mm"月"dd"日"</c:formatCode>
                <c:ptCount val="31"/>
                <c:pt idx="0">
                  <c:v>41091</c:v>
                </c:pt>
                <c:pt idx="1">
                  <c:v>41092</c:v>
                </c:pt>
                <c:pt idx="2">
                  <c:v>41093</c:v>
                </c:pt>
                <c:pt idx="3">
                  <c:v>41094</c:v>
                </c:pt>
                <c:pt idx="4">
                  <c:v>41095</c:v>
                </c:pt>
                <c:pt idx="5">
                  <c:v>41096</c:v>
                </c:pt>
                <c:pt idx="6">
                  <c:v>41097</c:v>
                </c:pt>
                <c:pt idx="7">
                  <c:v>41098</c:v>
                </c:pt>
                <c:pt idx="8">
                  <c:v>41099</c:v>
                </c:pt>
                <c:pt idx="9">
                  <c:v>41100</c:v>
                </c:pt>
                <c:pt idx="10">
                  <c:v>41101</c:v>
                </c:pt>
                <c:pt idx="11">
                  <c:v>41102</c:v>
                </c:pt>
                <c:pt idx="12">
                  <c:v>41103</c:v>
                </c:pt>
                <c:pt idx="13">
                  <c:v>41104</c:v>
                </c:pt>
                <c:pt idx="14">
                  <c:v>41105</c:v>
                </c:pt>
                <c:pt idx="15">
                  <c:v>41106</c:v>
                </c:pt>
                <c:pt idx="16">
                  <c:v>41107</c:v>
                </c:pt>
                <c:pt idx="17">
                  <c:v>41108</c:v>
                </c:pt>
                <c:pt idx="18">
                  <c:v>41109</c:v>
                </c:pt>
                <c:pt idx="19">
                  <c:v>41110</c:v>
                </c:pt>
                <c:pt idx="20">
                  <c:v>41111</c:v>
                </c:pt>
                <c:pt idx="21">
                  <c:v>41112</c:v>
                </c:pt>
                <c:pt idx="22">
                  <c:v>41113</c:v>
                </c:pt>
                <c:pt idx="23">
                  <c:v>41114</c:v>
                </c:pt>
                <c:pt idx="24">
                  <c:v>41115</c:v>
                </c:pt>
                <c:pt idx="25">
                  <c:v>41116</c:v>
                </c:pt>
                <c:pt idx="26">
                  <c:v>41117</c:v>
                </c:pt>
                <c:pt idx="27">
                  <c:v>41118</c:v>
                </c:pt>
                <c:pt idx="28">
                  <c:v>41119</c:v>
                </c:pt>
                <c:pt idx="29">
                  <c:v>41120</c:v>
                </c:pt>
                <c:pt idx="30">
                  <c:v>41121</c:v>
                </c:pt>
              </c:numCache>
            </c:numRef>
          </c:cat>
          <c:val>
            <c:numRef>
              <c:f>Sheet1!$E$2:$E$32</c:f>
              <c:numCache>
                <c:formatCode>General</c:formatCode>
                <c:ptCount val="31"/>
                <c:pt idx="0">
                  <c:v>6.55</c:v>
                </c:pt>
                <c:pt idx="1">
                  <c:v>6.55</c:v>
                </c:pt>
                <c:pt idx="2">
                  <c:v>6.55</c:v>
                </c:pt>
                <c:pt idx="3">
                  <c:v>6.55</c:v>
                </c:pt>
                <c:pt idx="4">
                  <c:v>6.55</c:v>
                </c:pt>
                <c:pt idx="5">
                  <c:v>6.55</c:v>
                </c:pt>
                <c:pt idx="6">
                  <c:v>6.55</c:v>
                </c:pt>
                <c:pt idx="7">
                  <c:v>6.55</c:v>
                </c:pt>
                <c:pt idx="8">
                  <c:v>6.55</c:v>
                </c:pt>
                <c:pt idx="9">
                  <c:v>6.55</c:v>
                </c:pt>
                <c:pt idx="10">
                  <c:v>6.55</c:v>
                </c:pt>
                <c:pt idx="11">
                  <c:v>6.55</c:v>
                </c:pt>
                <c:pt idx="12">
                  <c:v>6.55</c:v>
                </c:pt>
                <c:pt idx="13">
                  <c:v>6.55</c:v>
                </c:pt>
                <c:pt idx="14">
                  <c:v>6.55</c:v>
                </c:pt>
                <c:pt idx="15">
                  <c:v>6.55</c:v>
                </c:pt>
                <c:pt idx="16">
                  <c:v>6.55</c:v>
                </c:pt>
                <c:pt idx="17">
                  <c:v>6.55</c:v>
                </c:pt>
                <c:pt idx="18">
                  <c:v>6.55</c:v>
                </c:pt>
                <c:pt idx="19">
                  <c:v>6.55</c:v>
                </c:pt>
                <c:pt idx="20">
                  <c:v>6.55</c:v>
                </c:pt>
                <c:pt idx="21">
                  <c:v>6.55</c:v>
                </c:pt>
                <c:pt idx="22">
                  <c:v>6.55</c:v>
                </c:pt>
                <c:pt idx="23">
                  <c:v>6.55</c:v>
                </c:pt>
                <c:pt idx="24">
                  <c:v>6.55</c:v>
                </c:pt>
                <c:pt idx="25">
                  <c:v>6.55</c:v>
                </c:pt>
                <c:pt idx="26">
                  <c:v>6.55</c:v>
                </c:pt>
                <c:pt idx="27">
                  <c:v>6.55</c:v>
                </c:pt>
                <c:pt idx="28">
                  <c:v>6.55</c:v>
                </c:pt>
                <c:pt idx="29">
                  <c:v>6.55</c:v>
                </c:pt>
                <c:pt idx="30">
                  <c:v>6.55</c:v>
                </c:pt>
              </c:numCache>
            </c:numRef>
          </c:val>
        </c:ser>
        <c:marker val="1"/>
        <c:axId val="225620736"/>
        <c:axId val="225622656"/>
      </c:lineChart>
      <c:dateAx>
        <c:axId val="225620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ja-JP" altLang="en-US" sz="1400" b="0" dirty="0" smtClean="0"/>
                  <a:t>日付</a:t>
                </a:r>
                <a:endParaRPr lang="ja-JP" altLang="en-US" sz="1400" b="0" dirty="0"/>
              </a:p>
            </c:rich>
          </c:tx>
          <c:layout/>
        </c:title>
        <c:numFmt formatCode="d;@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225622656"/>
        <c:crosses val="autoZero"/>
        <c:auto val="1"/>
        <c:lblOffset val="100"/>
      </c:dateAx>
      <c:valAx>
        <c:axId val="225622656"/>
        <c:scaling>
          <c:orientation val="minMax"/>
          <c:max val="8.5"/>
          <c:min val="4.5"/>
        </c:scaling>
        <c:axPos val="l"/>
        <c:majorGridlines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altLang="ja-JP" sz="1400" b="0" dirty="0" smtClean="0"/>
                  <a:t>pH</a:t>
                </a:r>
                <a:endParaRPr lang="ja-JP" altLang="en-US" sz="1400" b="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225620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8610C82-C3A1-41B9-98ED-89AD39A237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dirty="0" smtClean="0"/>
              <a:t>管理図とは、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　時間ごとの状態をグラフにプロットし、異常値の有無を把握するものであることを説明する。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スライドは、工場排水を排水処理施設で処理した処理水の</a:t>
            </a:r>
            <a:r>
              <a:rPr lang="ja-JP" altLang="en-US" dirty="0" err="1" smtClean="0"/>
              <a:t>ｐ</a:t>
            </a:r>
            <a:r>
              <a:rPr lang="en-US" altLang="ja-JP" dirty="0" smtClean="0"/>
              <a:t>H</a:t>
            </a:r>
            <a:r>
              <a:rPr lang="ja-JP" altLang="en-US" dirty="0" smtClean="0"/>
              <a:t>測定値である。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管理限界線を超えたり、中心線の片側に連続したデータがあったり、連続して上昇、下降したりする場合、</a:t>
            </a:r>
            <a:endParaRPr lang="en-US" altLang="ja-JP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異常な状態であることを説明する。</a:t>
            </a:r>
          </a:p>
          <a:p>
            <a:pPr eaLnBrk="1" hangingPunct="1"/>
            <a:endParaRPr lang="ja-JP" altLang="en-US" dirty="0" smtClean="0"/>
          </a:p>
        </p:txBody>
      </p:sp>
      <p:sp>
        <p:nvSpPr>
          <p:cNvPr id="1105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BF2F0B-C5F2-4A72-96D7-A6FCBF03A779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>
                <a:ext uri="{91240B29-F687-4F45-9708-019B960494DF}"/>
                <a:ext uri="{AF507438-7753-43E0-B8FC-AC1667EBCBE1}"/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502E336A-39EB-4107-8124-EFF1C3D724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1042988" y="1341438"/>
            <a:ext cx="7772400" cy="41148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l"/>
            </a:pP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時間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ごとの状態を</a:t>
            </a:r>
            <a:r>
              <a:rPr lang="ja-JP" altLang="en-US" sz="2800" dirty="0" smtClean="0">
                <a:solidFill>
                  <a:srgbClr val="0066FF"/>
                </a:solidFill>
                <a:latin typeface="HG丸ｺﾞｼｯｸM-PRO" pitchFamily="50" charset="-128"/>
                <a:ea typeface="HG丸ｺﾞｼｯｸM-PRO" pitchFamily="50" charset="-128"/>
              </a:rPr>
              <a:t>プロット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し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ja-JP" sz="2800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中心線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と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管理限界線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からデータの</a:t>
            </a:r>
            <a:r>
              <a:rPr lang="ja-JP" altLang="ja-JP" sz="2800" dirty="0" smtClean="0">
                <a:solidFill>
                  <a:srgbClr val="FF6600"/>
                </a:solidFill>
                <a:latin typeface="HG丸ｺﾞｼｯｸM-PRO" pitchFamily="50" charset="-128"/>
                <a:ea typeface="HG丸ｺﾞｼｯｸM-PRO" pitchFamily="50" charset="-128"/>
              </a:rPr>
              <a:t>異常</a:t>
            </a:r>
            <a:r>
              <a:rPr lang="ja-JP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を判定する</a:t>
            </a:r>
            <a:endParaRPr lang="en-US" altLang="ja-JP" sz="28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l"/>
            </a:pPr>
            <a:endParaRPr lang="ja-JP" altLang="en-US" sz="28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8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70C0"/>
                </a:solidFill>
                <a:latin typeface="ＭＳ Ｐゴシック" charset="-128"/>
              </a:rPr>
              <a:t>管理図</a:t>
            </a:r>
          </a:p>
        </p:txBody>
      </p:sp>
      <p:graphicFrame>
        <p:nvGraphicFramePr>
          <p:cNvPr id="6" name="グラフ 5"/>
          <p:cNvGraphicFramePr/>
          <p:nvPr/>
        </p:nvGraphicFramePr>
        <p:xfrm>
          <a:off x="1187624" y="2348880"/>
          <a:ext cx="74168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円/楕円 6"/>
          <p:cNvSpPr/>
          <p:nvPr/>
        </p:nvSpPr>
        <p:spPr bwMode="auto">
          <a:xfrm>
            <a:off x="4067944" y="5373216"/>
            <a:ext cx="216024" cy="216024"/>
          </a:xfrm>
          <a:prstGeom prst="ellipse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275856" y="4077072"/>
            <a:ext cx="1872208" cy="1584176"/>
          </a:xfrm>
          <a:prstGeom prst="rect">
            <a:avLst/>
          </a:prstGeom>
          <a:noFill/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ＭＳ Ｐゴシック" pitchFamily="50" charset="-128"/>
            </a:endParaRPr>
          </a:p>
        </p:txBody>
      </p:sp>
      <p:sp>
        <p:nvSpPr>
          <p:cNvPr id="9" name="直線矢印コネクタ 8"/>
          <p:cNvSpPr/>
          <p:nvPr/>
        </p:nvSpPr>
        <p:spPr bwMode="auto">
          <a:xfrm>
            <a:off x="4283961" y="5442983"/>
            <a:ext cx="1584183" cy="457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 w="med" len="med"/>
            <a:tailEnd type="none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0" name="テキスト ボックス 1"/>
          <p:cNvSpPr txBox="1"/>
          <p:nvPr/>
        </p:nvSpPr>
        <p:spPr>
          <a:xfrm>
            <a:off x="5868144" y="5301208"/>
            <a:ext cx="928644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異常値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"/>
          <p:cNvSpPr txBox="1"/>
          <p:nvPr/>
        </p:nvSpPr>
        <p:spPr>
          <a:xfrm>
            <a:off x="5868144" y="4509120"/>
            <a:ext cx="1512168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異常な状態</a:t>
            </a:r>
            <a:endParaRPr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直線矢印コネクタ 11"/>
          <p:cNvSpPr/>
          <p:nvPr/>
        </p:nvSpPr>
        <p:spPr bwMode="auto">
          <a:xfrm flipV="1">
            <a:off x="5148064" y="4725143"/>
            <a:ext cx="792088" cy="457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 w="med" len="med"/>
            <a:tailEnd type="none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6876256" y="2567144"/>
            <a:ext cx="1728192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上方管理限界線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"/>
          <p:cNvSpPr txBox="1"/>
          <p:nvPr/>
        </p:nvSpPr>
        <p:spPr>
          <a:xfrm>
            <a:off x="6876256" y="5013176"/>
            <a:ext cx="1800200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下方管理限界線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8028384" y="4149080"/>
            <a:ext cx="936104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solidFill>
                  <a:srgbClr val="008000"/>
                </a:solidFill>
                <a:latin typeface="HG丸ｺﾞｼｯｸM-PRO" pitchFamily="50" charset="-128"/>
                <a:ea typeface="HG丸ｺﾞｼｯｸM-PRO" pitchFamily="50" charset="-128"/>
              </a:rPr>
              <a:t>中心線</a:t>
            </a:r>
            <a:endParaRPr lang="ja-JP" altLang="en-US" sz="1600" b="1" dirty="0">
              <a:solidFill>
                <a:srgbClr val="008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3995936" y="6309320"/>
            <a:ext cx="2520280" cy="3578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工場排水の処理水の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pH</a:t>
            </a:r>
            <a:endParaRPr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7" grpId="0" animBg="1"/>
      <p:bldP spid="8" grpId="0" animBg="1"/>
      <p:bldP spid="9" grpId="0" animBg="1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Factory desig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40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Factory design template</vt:lpstr>
      <vt:lpstr>管理図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工業高校におけるキャリア教育</dc:title>
  <cp:lastModifiedBy>愛知県教育委員会</cp:lastModifiedBy>
  <cp:revision>58</cp:revision>
  <dcterms:modified xsi:type="dcterms:W3CDTF">2012-12-27T01:34:24Z</dcterms:modified>
</cp:coreProperties>
</file>