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95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FF6600"/>
    <a:srgbClr val="FF9900"/>
    <a:srgbClr val="0066FF"/>
    <a:srgbClr val="C0504D"/>
    <a:srgbClr val="FF0066"/>
    <a:srgbClr val="FF9966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6" autoAdjust="0"/>
    <p:restoredTop sz="95667" autoAdjust="0"/>
  </p:normalViewPr>
  <p:slideViewPr>
    <p:cSldViewPr>
      <p:cViewPr>
        <p:scale>
          <a:sx n="75" d="100"/>
          <a:sy n="75" d="100"/>
        </p:scale>
        <p:origin x="-966" y="-6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83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68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38610C82-C3A1-41B9-98ED-89AD39A2370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ノート プレースホル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 smtClean="0"/>
              <a:t>グラフとは、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　データの時系列的な変化を確認したいときや、データの大きさを比較するときなどに、</a:t>
            </a:r>
          </a:p>
          <a:p>
            <a:pPr eaLnBrk="1" hangingPunct="1"/>
            <a:r>
              <a:rPr lang="ja-JP" altLang="en-US" smtClean="0"/>
              <a:t>　わかりやすい図形で表し、状態を把握するために使用することを説明する。</a:t>
            </a:r>
            <a:endParaRPr lang="en-US" altLang="ja-JP" smtClean="0"/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ja-JP" altLang="en-US" smtClean="0"/>
              <a:t>グラフには多くの種類があり、</a:t>
            </a:r>
          </a:p>
          <a:p>
            <a:pPr eaLnBrk="1" hangingPunct="1"/>
            <a:r>
              <a:rPr lang="ja-JP" altLang="en-US" smtClean="0"/>
              <a:t>　代用的な例として、円グラフ、折れ線グラフ、棒グラフ、帯グラフを紹介する。</a:t>
            </a:r>
          </a:p>
        </p:txBody>
      </p:sp>
      <p:sp>
        <p:nvSpPr>
          <p:cNvPr id="10957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09CD91C-8B6F-488F-81EB-A1E7578B4319}" type="slidenum">
              <a:rPr lang="en-US" altLang="ja-JP" smtClean="0">
                <a:ea typeface="ＭＳ Ｐゴシック" charset="-128"/>
              </a:rPr>
              <a:pPr/>
              <a:t>1</a:t>
            </a:fld>
            <a:endParaRPr lang="en-US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-11113" y="-3175"/>
            <a:ext cx="9166226" cy="6897688"/>
            <a:chOff x="-7" y="-2"/>
            <a:chExt cx="5774" cy="4345"/>
          </a:xfrm>
        </p:grpSpPr>
        <p:grpSp>
          <p:nvGrpSpPr>
            <p:cNvPr id="5" name="Group 22"/>
            <p:cNvGrpSpPr>
              <a:grpSpLocks/>
            </p:cNvGrpSpPr>
            <p:nvPr userDrawn="1"/>
          </p:nvGrpSpPr>
          <p:grpSpPr bwMode="auto">
            <a:xfrm>
              <a:off x="-7" y="0"/>
              <a:ext cx="5774" cy="4343"/>
              <a:chOff x="-7" y="0"/>
              <a:chExt cx="5774" cy="4343"/>
            </a:xfrm>
          </p:grpSpPr>
          <p:sp>
            <p:nvSpPr>
              <p:cNvPr id="7" name="Freeform 3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1" name="Freeform 8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2" name="Freeform 9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5" name="Freeform 19"/>
              <p:cNvSpPr>
                <a:spLocks/>
              </p:cNvSpPr>
              <p:nvPr/>
            </p:nvSpPr>
            <p:spPr bwMode="hidden">
              <a:xfrm rot="-5400000">
                <a:off x="2505" y="-537"/>
                <a:ext cx="1085" cy="2160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</p:grpSp>
        <p:pic>
          <p:nvPicPr>
            <p:cNvPr id="6" name="Picture 7" descr="Facbanna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>
              <a:ext uri="{909E8E84-426E-40DD-AFC4-6F175D3DCCD1}"/>
            </a:extLst>
          </p:spPr>
        </p:pic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14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08596-9803-4AE0-A683-49C1681E697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CA7F6-A8CE-47B5-BCA8-2E42A1B8512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048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3D298-2163-4C77-97F6-580CAFD0387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874C1-D077-4991-A76C-0F62FF7AF6F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CAC10-F8BC-4620-8082-76353A0E282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8F841-4A88-454C-A6DC-DED168E616D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E4562-4334-4E61-A537-2B959E8F24F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B7470-488C-466F-8E83-572AA493525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69F59-D9E9-4A20-977F-19F326EEA33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CB11B-32CA-436A-9B24-8B44DEA972C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D4903-2215-49AB-B7B6-A4D0C0B9C42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0"/>
          <p:cNvGrpSpPr>
            <a:grpSpLocks/>
          </p:cNvGrpSpPr>
          <p:nvPr/>
        </p:nvGrpSpPr>
        <p:grpSpPr bwMode="auto">
          <a:xfrm>
            <a:off x="-11113" y="-3175"/>
            <a:ext cx="9166226" cy="6897688"/>
            <a:chOff x="-7" y="-2"/>
            <a:chExt cx="5774" cy="4345"/>
          </a:xfrm>
        </p:grpSpPr>
        <p:grpSp>
          <p:nvGrpSpPr>
            <p:cNvPr id="3080" name="Group 19"/>
            <p:cNvGrpSpPr>
              <a:grpSpLocks/>
            </p:cNvGrpSpPr>
            <p:nvPr userDrawn="1"/>
          </p:nvGrpSpPr>
          <p:grpSpPr bwMode="auto">
            <a:xfrm>
              <a:off x="-7" y="10"/>
              <a:ext cx="5774" cy="4333"/>
              <a:chOff x="-7" y="10"/>
              <a:chExt cx="5774" cy="4333"/>
            </a:xfrm>
          </p:grpSpPr>
          <p:sp>
            <p:nvSpPr>
              <p:cNvPr id="1032" name="Freeform 8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40" name="Freeform 16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</p:grpSp>
        <p:pic>
          <p:nvPicPr>
            <p:cNvPr id="1036" name="Picture 12" descr="Facbanna"/>
            <p:cNvPicPr>
              <a:picLocks noChangeAspect="1" noChangeArrowheads="1"/>
            </p:cNvPicPr>
            <p:nvPr/>
          </p:nvPicPr>
          <p:blipFill>
            <a:blip r:embed="rId1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>
              <a:ext uri="{909E8E84-426E-40DD-AFC4-6F175D3DCCD1}"/>
            </a:extLst>
          </p:spPr>
        </p:pic>
      </p:grp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502E336A-39EB-4107-8124-EFF1C3D724B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Microsoft_Office_Excel_______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Office_Excel_______3.xls"/><Relationship Id="rId5" Type="http://schemas.openxmlformats.org/officeDocument/2006/relationships/oleObject" Target="../embeddings/Microsoft_Office_Excel_______2.xls"/><Relationship Id="rId4" Type="http://schemas.openxmlformats.org/officeDocument/2006/relationships/oleObject" Target="../embeddings/Microsoft_Office_Excel_______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>
                <a:solidFill>
                  <a:srgbClr val="0070C0"/>
                </a:solidFill>
                <a:latin typeface="ＭＳ Ｐゴシック" charset="-128"/>
              </a:rPr>
              <a:t>グラフ</a:t>
            </a:r>
          </a:p>
        </p:txBody>
      </p:sp>
      <p:sp>
        <p:nvSpPr>
          <p:cNvPr id="43011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1066800" y="1268760"/>
            <a:ext cx="8077200" cy="144016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buClr>
                <a:schemeClr val="tx2"/>
              </a:buClr>
              <a:buFont typeface="Wingdings" pitchFamily="2" charset="2"/>
              <a:buChar char="l"/>
            </a:pP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データの時系列的な</a:t>
            </a:r>
            <a:r>
              <a:rPr lang="ja-JP" altLang="en-US" sz="28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変化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や大きさを</a:t>
            </a:r>
            <a:r>
              <a:rPr lang="ja-JP" altLang="en-US" sz="28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比較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したいときなどに、</a:t>
            </a:r>
            <a:r>
              <a:rPr lang="ja-JP" altLang="en-US" sz="28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わかりやすい図形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で表し、　　　状態を把握するために使用する</a:t>
            </a:r>
            <a:endParaRPr lang="en-US" altLang="ja-JP" sz="28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graphicFrame>
        <p:nvGraphicFramePr>
          <p:cNvPr id="36869" name="コンテンツ プレースホルダ 3"/>
          <p:cNvGraphicFramePr>
            <a:graphicFrameLocks/>
          </p:cNvGraphicFramePr>
          <p:nvPr/>
        </p:nvGraphicFramePr>
        <p:xfrm>
          <a:off x="1619250" y="2636838"/>
          <a:ext cx="3117850" cy="2051050"/>
        </p:xfrm>
        <a:graphic>
          <a:graphicData uri="http://schemas.openxmlformats.org/presentationml/2006/ole">
            <p:oleObj spid="_x0000_s36869" r:id="rId4" imgW="3932261" imgH="2505673" progId="Excel.Sheet.8">
              <p:embed/>
            </p:oleObj>
          </a:graphicData>
        </a:graphic>
      </p:graphicFrame>
      <p:graphicFrame>
        <p:nvGraphicFramePr>
          <p:cNvPr id="36870" name="グラフ 4"/>
          <p:cNvGraphicFramePr>
            <a:graphicFrameLocks/>
          </p:cNvGraphicFramePr>
          <p:nvPr/>
        </p:nvGraphicFramePr>
        <p:xfrm>
          <a:off x="5067300" y="2565400"/>
          <a:ext cx="3176588" cy="2109788"/>
        </p:xfrm>
        <a:graphic>
          <a:graphicData uri="http://schemas.openxmlformats.org/presentationml/2006/ole">
            <p:oleObj spid="_x0000_s36870" r:id="rId5" imgW="4005419" imgH="2572735" progId="Excel.Sheet.8">
              <p:embed/>
            </p:oleObj>
          </a:graphicData>
        </a:graphic>
      </p:graphicFrame>
      <p:graphicFrame>
        <p:nvGraphicFramePr>
          <p:cNvPr id="36871" name="グラフ 5"/>
          <p:cNvGraphicFramePr>
            <a:graphicFrameLocks/>
          </p:cNvGraphicFramePr>
          <p:nvPr/>
        </p:nvGraphicFramePr>
        <p:xfrm>
          <a:off x="1619250" y="4675188"/>
          <a:ext cx="3121025" cy="2108200"/>
        </p:xfrm>
        <a:graphic>
          <a:graphicData uri="http://schemas.openxmlformats.org/presentationml/2006/ole">
            <p:oleObj spid="_x0000_s36871" r:id="rId6" imgW="3932261" imgH="2572735" progId="Excel.Sheet.8">
              <p:embed/>
            </p:oleObj>
          </a:graphicData>
        </a:graphic>
      </p:graphicFrame>
      <p:graphicFrame>
        <p:nvGraphicFramePr>
          <p:cNvPr id="36872" name="グラフ 6"/>
          <p:cNvGraphicFramePr>
            <a:graphicFrameLocks/>
          </p:cNvGraphicFramePr>
          <p:nvPr/>
        </p:nvGraphicFramePr>
        <p:xfrm>
          <a:off x="5076825" y="4711700"/>
          <a:ext cx="3184525" cy="2146300"/>
        </p:xfrm>
        <a:graphic>
          <a:graphicData uri="http://schemas.openxmlformats.org/presentationml/2006/ole">
            <p:oleObj spid="_x0000_s36872" r:id="rId7" imgW="4011516" imgH="2615411" progId="Excel.Sheet.8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/>
    </p:bldLst>
  </p:timing>
</p:sld>
</file>

<file path=ppt/theme/theme1.xml><?xml version="1.0" encoding="utf-8"?>
<a:theme xmlns:a="http://schemas.openxmlformats.org/drawingml/2006/main" name="Factory desig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テクノロジー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FACTORY_TP01069018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7176BB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666AA9"/>
        </a:accent6>
        <a:hlink>
          <a:srgbClr val="B97C01"/>
        </a:hlink>
        <a:folHlink>
          <a:srgbClr val="555B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CEA79C"/>
        </a:hlink>
        <a:folHlink>
          <a:srgbClr val="FDF1C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_TP01069018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DDDDDD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EAEAE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_TP01069018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B97C01"/>
        </a:hlink>
        <a:folHlink>
          <a:srgbClr val="9E4C0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808000"/>
        </a:hlink>
        <a:folHlink>
          <a:srgbClr val="6856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B97C01"/>
        </a:hlink>
        <a:folHlink>
          <a:srgbClr val="3C504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B97C01"/>
        </a:hlink>
        <a:folHlink>
          <a:srgbClr val="2D3024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4707</TotalTime>
  <Words>25</Words>
  <Application>Microsoft Office PowerPoint</Application>
  <PresentationFormat>画面に合わせる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Factory design template</vt:lpstr>
      <vt:lpstr>Microsoft Excel ワークシート</vt:lpstr>
      <vt:lpstr>グラフ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工業高校におけるキャリア教育</dc:title>
  <cp:lastModifiedBy>愛知県教育委員会</cp:lastModifiedBy>
  <cp:revision>58</cp:revision>
  <dcterms:modified xsi:type="dcterms:W3CDTF">2012-12-27T01:32:27Z</dcterms:modified>
</cp:coreProperties>
</file>