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9" r:id="rId2"/>
    <p:sldId id="373" r:id="rId3"/>
    <p:sldId id="290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91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ヒストグラムとは、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縦軸に個数、横軸にデータの区分を書いたグラフ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データ分布の分布状況を確認することができるグラフ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であることを説明する。</a:t>
            </a:r>
            <a:endParaRPr lang="en-US" altLang="ja-JP" smtClean="0"/>
          </a:p>
        </p:txBody>
      </p:sp>
      <p:sp>
        <p:nvSpPr>
          <p:cNvPr id="10342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635FA5-9F08-4F1E-B8CB-898CBCE494D1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dirty="0" smtClean="0"/>
              <a:t>ヒストグラムの形から、データの分布状態が視覚的に確認できるので、</a:t>
            </a:r>
          </a:p>
          <a:p>
            <a:pPr eaLnBrk="1" hangingPunct="1"/>
            <a:r>
              <a:rPr lang="ja-JP" altLang="en-US" dirty="0" smtClean="0"/>
              <a:t>データのばらつきや中心、全体の形などが知りたいときに用いることを説明する。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左上：バランスのとれた状態</a:t>
            </a:r>
          </a:p>
          <a:p>
            <a:pPr eaLnBrk="1" hangingPunct="1"/>
            <a:r>
              <a:rPr lang="ja-JP" altLang="en-US" dirty="0" smtClean="0"/>
              <a:t>右上：左側に偏った状態</a:t>
            </a:r>
          </a:p>
          <a:p>
            <a:pPr eaLnBrk="1" hangingPunct="1"/>
            <a:r>
              <a:rPr lang="ja-JP" altLang="en-US" dirty="0" smtClean="0"/>
              <a:t>左下：極大が２ヶ所ある状態</a:t>
            </a:r>
          </a:p>
          <a:p>
            <a:pPr eaLnBrk="1" hangingPunct="1"/>
            <a:r>
              <a:rPr lang="ja-JP" altLang="en-US" dirty="0" smtClean="0"/>
              <a:t>右下：ばらついている状態</a:t>
            </a:r>
          </a:p>
        </p:txBody>
      </p:sp>
      <p:sp>
        <p:nvSpPr>
          <p:cNvPr id="200708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A6277E-D550-4B73-9F1C-1C8BA8E351E8}" type="slidenum">
              <a:rPr lang="en-US" altLang="ja-JP" sz="1200"/>
              <a:pPr algn="r"/>
              <a:t>2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また、中心値や規格限界を記すことで、品質の状態を判断することもできることを説明する。</a:t>
            </a:r>
          </a:p>
          <a:p>
            <a:pPr eaLnBrk="1" hangingPunct="1"/>
            <a:endParaRPr lang="ja-JP" altLang="en-US" smtClean="0"/>
          </a:p>
        </p:txBody>
      </p:sp>
      <p:sp>
        <p:nvSpPr>
          <p:cNvPr id="10445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C818B9-0233-4505-97E4-A8F8C926AB7A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ヒストグラム</a:t>
            </a:r>
          </a:p>
        </p:txBody>
      </p:sp>
      <p:sp>
        <p:nvSpPr>
          <p:cNvPr id="31747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341438"/>
            <a:ext cx="7105650" cy="1439862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縦軸に</a:t>
            </a:r>
            <a:r>
              <a:rPr lang="ja-JP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度数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、横軸に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測定データの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階級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とった</a:t>
            </a:r>
            <a:r>
              <a:rPr lang="ja-JP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棒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グラフ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の一種</a:t>
            </a:r>
            <a:endParaRPr lang="ja-JP" altLang="en-US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406525" y="2349500"/>
          <a:ext cx="6694488" cy="4508500"/>
        </p:xfrm>
        <a:graphic>
          <a:graphicData uri="http://schemas.openxmlformats.org/presentationml/2006/ole">
            <p:oleObj spid="_x0000_s31749" name="グラフ" r:id="rId4" imgW="3933825" imgH="4057802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685" name="Object 5"/>
          <p:cNvGraphicFramePr>
            <a:graphicFrameLocks noChangeAspect="1"/>
          </p:cNvGraphicFramePr>
          <p:nvPr/>
        </p:nvGraphicFramePr>
        <p:xfrm>
          <a:off x="1406525" y="2349500"/>
          <a:ext cx="3309938" cy="2228850"/>
        </p:xfrm>
        <a:graphic>
          <a:graphicData uri="http://schemas.openxmlformats.org/presentationml/2006/ole">
            <p:oleObj spid="_x0000_s199685" name="グラフ" r:id="rId4" imgW="3933825" imgH="4057802" progId="MSGraph.Chart.8">
              <p:embed followColorScheme="full"/>
            </p:oleObj>
          </a:graphicData>
        </a:graphic>
      </p:graphicFrame>
      <p:sp>
        <p:nvSpPr>
          <p:cNvPr id="19968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ヒストグラム</a:t>
            </a:r>
          </a:p>
        </p:txBody>
      </p:sp>
      <p:sp>
        <p:nvSpPr>
          <p:cNvPr id="199684" name="コンテンツ プレースホルダ 2"/>
          <p:cNvSpPr>
            <a:spLocks/>
          </p:cNvSpPr>
          <p:nvPr/>
        </p:nvSpPr>
        <p:spPr bwMode="auto">
          <a:xfrm>
            <a:off x="1066800" y="1341438"/>
            <a:ext cx="77724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ja-JP" sz="2800">
                <a:latin typeface="HG丸ｺﾞｼｯｸM-PRO" pitchFamily="50" charset="-128"/>
                <a:ea typeface="HG丸ｺﾞｼｯｸM-PRO" pitchFamily="50" charset="-128"/>
              </a:rPr>
              <a:t>ヒストグラムの</a:t>
            </a:r>
            <a:r>
              <a:rPr lang="ja-JP" altLang="ja-JP" sz="280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形</a:t>
            </a:r>
            <a:r>
              <a:rPr lang="ja-JP" altLang="ja-JP" sz="2800">
                <a:latin typeface="HG丸ｺﾞｼｯｸM-PRO" pitchFamily="50" charset="-128"/>
                <a:ea typeface="HG丸ｺﾞｼｯｸM-PRO" pitchFamily="50" charset="-128"/>
              </a:rPr>
              <a:t>から、データの</a:t>
            </a:r>
            <a:r>
              <a:rPr lang="ja-JP" altLang="ja-JP" sz="280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分布状況</a:t>
            </a:r>
            <a:r>
              <a:rPr lang="ja-JP" altLang="ja-JP" sz="280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ja-JP" sz="280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視覚的</a:t>
            </a:r>
            <a:r>
              <a:rPr lang="ja-JP" altLang="ja-JP" sz="2800"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z="2800">
                <a:latin typeface="HG丸ｺﾞｼｯｸM-PRO" pitchFamily="50" charset="-128"/>
                <a:ea typeface="HG丸ｺﾞｼｯｸM-PRO" pitchFamily="50" charset="-128"/>
              </a:rPr>
              <a:t>確認</a:t>
            </a:r>
            <a:r>
              <a:rPr lang="ja-JP" altLang="ja-JP" sz="2800">
                <a:latin typeface="HG丸ｺﾞｼｯｸM-PRO" pitchFamily="50" charset="-128"/>
                <a:ea typeface="HG丸ｺﾞｼｯｸM-PRO" pitchFamily="50" charset="-128"/>
              </a:rPr>
              <a:t>するために</a:t>
            </a:r>
            <a:r>
              <a:rPr lang="ja-JP" altLang="en-US" sz="2800">
                <a:latin typeface="HG丸ｺﾞｼｯｸM-PRO" pitchFamily="50" charset="-128"/>
                <a:ea typeface="HG丸ｺﾞｼｯｸM-PRO" pitchFamily="50" charset="-128"/>
              </a:rPr>
              <a:t>使用する</a:t>
            </a:r>
            <a:endParaRPr lang="en-US" altLang="ja-JP" sz="280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99686" name="Object 6"/>
          <p:cNvGraphicFramePr>
            <a:graphicFrameLocks noChangeAspect="1"/>
          </p:cNvGraphicFramePr>
          <p:nvPr/>
        </p:nvGraphicFramePr>
        <p:xfrm>
          <a:off x="4787900" y="2276475"/>
          <a:ext cx="3309938" cy="2228850"/>
        </p:xfrm>
        <a:graphic>
          <a:graphicData uri="http://schemas.openxmlformats.org/presentationml/2006/ole">
            <p:oleObj spid="_x0000_s199686" name="グラフ" r:id="rId5" imgW="3933825" imgH="4057802" progId="MSGraph.Chart.8">
              <p:embed followColorScheme="full"/>
            </p:oleObj>
          </a:graphicData>
        </a:graphic>
      </p:graphicFrame>
      <p:graphicFrame>
        <p:nvGraphicFramePr>
          <p:cNvPr id="199687" name="Object 7"/>
          <p:cNvGraphicFramePr>
            <a:graphicFrameLocks noChangeAspect="1"/>
          </p:cNvGraphicFramePr>
          <p:nvPr/>
        </p:nvGraphicFramePr>
        <p:xfrm>
          <a:off x="1403350" y="4584700"/>
          <a:ext cx="3309938" cy="2228850"/>
        </p:xfrm>
        <a:graphic>
          <a:graphicData uri="http://schemas.openxmlformats.org/presentationml/2006/ole">
            <p:oleObj spid="_x0000_s199687" name="グラフ" r:id="rId6" imgW="3924300" imgH="4057802" progId="MSGraph.Chart.8">
              <p:embed followColorScheme="full"/>
            </p:oleObj>
          </a:graphicData>
        </a:graphic>
      </p:graphicFrame>
      <p:graphicFrame>
        <p:nvGraphicFramePr>
          <p:cNvPr id="199688" name="Object 8"/>
          <p:cNvGraphicFramePr>
            <a:graphicFrameLocks noChangeAspect="1"/>
          </p:cNvGraphicFramePr>
          <p:nvPr/>
        </p:nvGraphicFramePr>
        <p:xfrm>
          <a:off x="4787900" y="4584700"/>
          <a:ext cx="3309938" cy="2228850"/>
        </p:xfrm>
        <a:graphic>
          <a:graphicData uri="http://schemas.openxmlformats.org/presentationml/2006/ole">
            <p:oleObj spid="_x0000_s199688" name="グラフ" r:id="rId7" imgW="3924300" imgH="4057802" progId="MSGraph.Chart.8">
              <p:embed followColorScheme="full"/>
            </p:oleObj>
          </a:graphicData>
        </a:graphic>
      </p:graphicFrame>
      <p:sp>
        <p:nvSpPr>
          <p:cNvPr id="8" name="角丸四角形吹き出し 7"/>
          <p:cNvSpPr/>
          <p:nvPr/>
        </p:nvSpPr>
        <p:spPr bwMode="auto">
          <a:xfrm>
            <a:off x="3563888" y="2348880"/>
            <a:ext cx="1224136" cy="432048"/>
          </a:xfrm>
          <a:prstGeom prst="wedgeRoundRectCallout">
            <a:avLst>
              <a:gd name="adj1" fmla="val -45525"/>
              <a:gd name="adj2" fmla="val 12129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バランスのとれた状態</a:t>
            </a:r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7020272" y="2348880"/>
            <a:ext cx="1224136" cy="432048"/>
          </a:xfrm>
          <a:prstGeom prst="wedgeRoundRectCallout">
            <a:avLst>
              <a:gd name="adj1" fmla="val -45525"/>
              <a:gd name="adj2" fmla="val 12129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左に偏った状態</a:t>
            </a:r>
          </a:p>
        </p:txBody>
      </p:sp>
      <p:sp>
        <p:nvSpPr>
          <p:cNvPr id="10" name="角丸四角形吹き出し 9"/>
          <p:cNvSpPr/>
          <p:nvPr/>
        </p:nvSpPr>
        <p:spPr bwMode="auto">
          <a:xfrm>
            <a:off x="3779912" y="4581128"/>
            <a:ext cx="1224136" cy="432048"/>
          </a:xfrm>
          <a:prstGeom prst="wedgeRoundRectCallout">
            <a:avLst>
              <a:gd name="adj1" fmla="val -45525"/>
              <a:gd name="adj2" fmla="val 12129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極大が２ヶ所ある状態</a:t>
            </a:r>
          </a:p>
        </p:txBody>
      </p:sp>
      <p:sp>
        <p:nvSpPr>
          <p:cNvPr id="11" name="角丸四角形吹き出し 10"/>
          <p:cNvSpPr/>
          <p:nvPr/>
        </p:nvSpPr>
        <p:spPr bwMode="auto">
          <a:xfrm>
            <a:off x="7020272" y="4581128"/>
            <a:ext cx="1224136" cy="432048"/>
          </a:xfrm>
          <a:prstGeom prst="wedgeRoundRectCallout">
            <a:avLst>
              <a:gd name="adj1" fmla="val -45525"/>
              <a:gd name="adj2" fmla="val 12129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dirty="0" smtClean="0">
                <a:ea typeface="ＭＳ Ｐゴシック" pitchFamily="50" charset="-128"/>
              </a:rPr>
              <a:t>ばらついている</a:t>
            </a:r>
            <a:endParaRPr lang="en-US" altLang="ja-JP" sz="1050" dirty="0" smtClean="0"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状態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ヒストグラム</a:t>
            </a:r>
          </a:p>
        </p:txBody>
      </p:sp>
      <p:sp>
        <p:nvSpPr>
          <p:cNvPr id="32773" name="コンテンツ プレースホルダ 2"/>
          <p:cNvSpPr>
            <a:spLocks/>
          </p:cNvSpPr>
          <p:nvPr/>
        </p:nvSpPr>
        <p:spPr bwMode="auto">
          <a:xfrm>
            <a:off x="1066800" y="1341438"/>
            <a:ext cx="74660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中心値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規格限界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などを記入して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、　　　品質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の状態を判断することができる</a:t>
            </a:r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endParaRPr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406525" y="2349500"/>
          <a:ext cx="6694488" cy="4508500"/>
        </p:xfrm>
        <a:graphic>
          <a:graphicData uri="http://schemas.openxmlformats.org/presentationml/2006/ole">
            <p:oleObj spid="_x0000_s32774" name="グラフ" r:id="rId4" imgW="3933825" imgH="4057802" progId="MSGraph.Chart.8">
              <p:embed followColorScheme="full"/>
            </p:oleObj>
          </a:graphicData>
        </a:graphic>
      </p:graphicFrame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003800" y="2636838"/>
            <a:ext cx="0" cy="3133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608000" y="2376000"/>
            <a:ext cx="7920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200" dirty="0" smtClean="0">
                <a:solidFill>
                  <a:srgbClr val="FF0000"/>
                </a:solidFill>
              </a:rPr>
              <a:t>中心値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771775" y="2636838"/>
            <a:ext cx="0" cy="3133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7380288" y="2636838"/>
            <a:ext cx="0" cy="3133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409825" y="2386013"/>
            <a:ext cx="86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>
                <a:solidFill>
                  <a:srgbClr val="FF0000"/>
                </a:solidFill>
              </a:rPr>
              <a:t>規格下限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985000" y="2386013"/>
            <a:ext cx="86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solidFill>
                  <a:srgbClr val="FF0000"/>
                </a:solidFill>
              </a:rPr>
              <a:t>規格上限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158</Words>
  <Application>Microsoft Office PowerPoint</Application>
  <PresentationFormat>画面に合わせる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Factory design template</vt:lpstr>
      <vt:lpstr>グラフ</vt:lpstr>
      <vt:lpstr>ヒストグラム</vt:lpstr>
      <vt:lpstr>ヒストグラム</vt:lpstr>
      <vt:lpstr>ヒストグラム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2012-12-27T01:26:38Z</dcterms:modified>
</cp:coreProperties>
</file>