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85" r:id="rId2"/>
    <p:sldId id="286" r:id="rId3"/>
    <p:sldId id="372" r:id="rId4"/>
    <p:sldId id="288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91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特性要因図とは、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特定の結果（問題）と原因を線で結び、魚の骨のようにあらわした図であることを説明する。</a:t>
            </a:r>
            <a:endParaRPr lang="en-US" altLang="ja-JP" smtClean="0"/>
          </a:p>
        </p:txBody>
      </p:sp>
      <p:sp>
        <p:nvSpPr>
          <p:cNvPr id="993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DC8D06-34D3-483E-B928-96E18D9B5BFC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結果（問題）についての原因を洗い出し、その根源を追跡して、</a:t>
            </a:r>
          </a:p>
          <a:p>
            <a:pPr eaLnBrk="1" hangingPunct="1"/>
            <a:r>
              <a:rPr lang="ja-JP" altLang="en-US" smtClean="0"/>
              <a:t>最も効果的な改善項目を、探し出すための手法であることを説明する。</a:t>
            </a:r>
          </a:p>
        </p:txBody>
      </p:sp>
      <p:sp>
        <p:nvSpPr>
          <p:cNvPr id="10035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62040-AA1D-4ED8-813F-DA6F6D5FF858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ja-JP" sz="1400" smtClean="0">
                <a:latin typeface="HG丸ｺﾞｼｯｸM-PRO" pitchFamily="50" charset="-128"/>
                <a:ea typeface="HG丸ｺﾞｼｯｸM-PRO" pitchFamily="50" charset="-128"/>
              </a:rPr>
              <a:t>特性要因図は、</a:t>
            </a:r>
            <a:endParaRPr lang="ja-JP" altLang="en-US" sz="140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ja-JP" sz="1400" smtClean="0">
                <a:latin typeface="HG丸ｺﾞｼｯｸM-PRO" pitchFamily="50" charset="-128"/>
                <a:ea typeface="HG丸ｺﾞｼｯｸM-PRO" pitchFamily="50" charset="-128"/>
              </a:rPr>
              <a:t>　その形から、「フィッシュボーン・チャート」や</a:t>
            </a:r>
            <a:r>
              <a:rPr lang="ja-JP" altLang="en-US" sz="1400" smtClean="0">
                <a:latin typeface="HG丸ｺﾞｼｯｸM-PRO" pitchFamily="50" charset="-128"/>
                <a:ea typeface="HG丸ｺﾞｼｯｸM-PRO" pitchFamily="50" charset="-128"/>
              </a:rPr>
              <a:t>、「</a:t>
            </a:r>
            <a:r>
              <a:rPr lang="ja-JP" altLang="ja-JP" sz="1400" smtClean="0">
                <a:latin typeface="HG丸ｺﾞｼｯｸM-PRO" pitchFamily="50" charset="-128"/>
                <a:ea typeface="HG丸ｺﾞｼｯｸM-PRO" pitchFamily="50" charset="-128"/>
              </a:rPr>
              <a:t>魚骨図」と呼ばれたり</a:t>
            </a:r>
            <a:r>
              <a:rPr lang="ja-JP" altLang="en-US" sz="1400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</a:p>
          <a:p>
            <a:pPr eaLnBrk="1" hangingPunct="1"/>
            <a:r>
              <a:rPr lang="ja-JP" altLang="en-US" sz="1400" smtClean="0">
                <a:latin typeface="HG丸ｺﾞｼｯｸM-PRO" pitchFamily="50" charset="-128"/>
                <a:ea typeface="HG丸ｺﾞｼｯｸM-PRO" pitchFamily="50" charset="-128"/>
              </a:rPr>
              <a:t>　考案者の名前を取って、「</a:t>
            </a:r>
            <a:r>
              <a:rPr lang="ja-JP" altLang="ja-JP" sz="1400" smtClean="0">
                <a:latin typeface="HG丸ｺﾞｼｯｸM-PRO" pitchFamily="50" charset="-128"/>
                <a:ea typeface="HG丸ｺﾞｼｯｸM-PRO" pitchFamily="50" charset="-128"/>
              </a:rPr>
              <a:t>イシカワ・ダイアグラム」とも呼ばれることを補足する。</a:t>
            </a:r>
            <a:endParaRPr lang="ja-JP" altLang="en-US" sz="140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8660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CE5BC9-A4AE-4C7F-8F8F-BF28209FDADD}" type="slidenum">
              <a:rPr lang="en-US" altLang="ja-JP" sz="1200"/>
              <a:pPr algn="r"/>
              <a:t>3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例として、目標を「はんだ不良を無くすこと」として考えてみる。</a:t>
            </a:r>
          </a:p>
          <a:p>
            <a:pPr eaLnBrk="1" hangingPunct="1"/>
            <a:r>
              <a:rPr lang="ja-JP" altLang="en-US" smtClean="0"/>
              <a:t>　工業製品を製造する場合、</a:t>
            </a:r>
          </a:p>
          <a:p>
            <a:pPr eaLnBrk="1" hangingPunct="1"/>
            <a:r>
              <a:rPr lang="ja-JP" altLang="en-US" smtClean="0"/>
              <a:t>　「人」や「材料」、「機械」や「操作」等が達成するための課題としてポイントとなることを説明する。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大まかな原因項目を決めたら、次の手順で原因を追跡する。</a:t>
            </a:r>
          </a:p>
          <a:p>
            <a:pPr eaLnBrk="1" hangingPunct="1"/>
            <a:r>
              <a:rPr lang="ja-JP" altLang="en-US" smtClean="0"/>
              <a:t>　１、それらの、問題点をまず考えてみる。（理解不足、はんだ、機械不良など）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２、その後、それらの問題がおこった理由を考えてみる。（予習、掃除不足など）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３、考えられる原因をなくすための方法を考え行動に移す。（分かりやすいマニュアルを作るなど）</a:t>
            </a:r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課題を与え、個人またはグループで特性要因図を作成させ、発表させてもよい。</a:t>
            </a:r>
          </a:p>
        </p:txBody>
      </p:sp>
      <p:sp>
        <p:nvSpPr>
          <p:cNvPr id="1024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329080-67CA-43CF-AB97-276FEF880669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特性要因図</a:t>
            </a:r>
          </a:p>
        </p:txBody>
      </p:sp>
      <p:sp>
        <p:nvSpPr>
          <p:cNvPr id="27651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66800" y="1341438"/>
            <a:ext cx="7608888" cy="41148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特定の結果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と</a:t>
            </a:r>
            <a:r>
              <a:rPr lang="ja-JP" altLang="ja-JP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その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原因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の関係を線で結んで表した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図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971550" y="2349500"/>
            <a:ext cx="7939088" cy="4259263"/>
            <a:chOff x="612" y="1066"/>
            <a:chExt cx="5001" cy="3105"/>
          </a:xfrm>
        </p:grpSpPr>
        <p:sp>
          <p:nvSpPr>
            <p:cNvPr id="27654" name="右矢印 3"/>
            <p:cNvSpPr>
              <a:spLocks noChangeArrowheads="1"/>
            </p:cNvSpPr>
            <p:nvPr/>
          </p:nvSpPr>
          <p:spPr bwMode="auto">
            <a:xfrm>
              <a:off x="1111" y="2251"/>
              <a:ext cx="3765" cy="453"/>
            </a:xfrm>
            <a:prstGeom prst="rightArrow">
              <a:avLst>
                <a:gd name="adj1" fmla="val 50000"/>
                <a:gd name="adj2" fmla="val 5006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7655" name="テキスト ボックス 4"/>
            <p:cNvSpPr txBox="1">
              <a:spLocks noChangeArrowheads="1"/>
            </p:cNvSpPr>
            <p:nvPr/>
          </p:nvSpPr>
          <p:spPr bwMode="auto">
            <a:xfrm>
              <a:off x="1111" y="1066"/>
              <a:ext cx="884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原因１</a:t>
              </a:r>
            </a:p>
          </p:txBody>
        </p:sp>
        <p:sp>
          <p:nvSpPr>
            <p:cNvPr id="27656" name="テキスト ボックス 5"/>
            <p:cNvSpPr txBox="1">
              <a:spLocks noChangeArrowheads="1"/>
            </p:cNvSpPr>
            <p:nvPr/>
          </p:nvSpPr>
          <p:spPr bwMode="auto">
            <a:xfrm>
              <a:off x="1111" y="3747"/>
              <a:ext cx="88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原因２</a:t>
              </a:r>
            </a:p>
          </p:txBody>
        </p:sp>
        <p:sp>
          <p:nvSpPr>
            <p:cNvPr id="27657" name="テキスト ボックス 6"/>
            <p:cNvSpPr txBox="1">
              <a:spLocks noChangeArrowheads="1"/>
            </p:cNvSpPr>
            <p:nvPr/>
          </p:nvSpPr>
          <p:spPr bwMode="auto">
            <a:xfrm>
              <a:off x="2746" y="3748"/>
              <a:ext cx="88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原因４</a:t>
              </a:r>
            </a:p>
          </p:txBody>
        </p:sp>
        <p:sp>
          <p:nvSpPr>
            <p:cNvPr id="27658" name="テキスト ボックス 7"/>
            <p:cNvSpPr txBox="1">
              <a:spLocks noChangeArrowheads="1"/>
            </p:cNvSpPr>
            <p:nvPr/>
          </p:nvSpPr>
          <p:spPr bwMode="auto">
            <a:xfrm>
              <a:off x="2746" y="1066"/>
              <a:ext cx="884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原因３</a:t>
              </a:r>
            </a:p>
          </p:txBody>
        </p:sp>
        <p:sp>
          <p:nvSpPr>
            <p:cNvPr id="27659" name="テキスト ボックス 8"/>
            <p:cNvSpPr txBox="1">
              <a:spLocks noChangeArrowheads="1"/>
            </p:cNvSpPr>
            <p:nvPr/>
          </p:nvSpPr>
          <p:spPr bwMode="auto">
            <a:xfrm>
              <a:off x="5017" y="1162"/>
              <a:ext cx="596" cy="2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lang="ja-JP" altLang="en-US" sz="5000">
                  <a:latin typeface="HG丸ｺﾞｼｯｸM-PRO" pitchFamily="50" charset="-128"/>
                  <a:ea typeface="HG丸ｺﾞｼｯｸM-PRO" pitchFamily="50" charset="-128"/>
                </a:rPr>
                <a:t>結果</a:t>
              </a:r>
            </a:p>
          </p:txBody>
        </p:sp>
        <p:cxnSp>
          <p:nvCxnSpPr>
            <p:cNvPr id="27660" name="直線矢印コネクタ 10"/>
            <p:cNvCxnSpPr>
              <a:cxnSpLocks noChangeShapeType="1"/>
              <a:stCxn id="27655" idx="2"/>
            </p:cNvCxnSpPr>
            <p:nvPr/>
          </p:nvCxnSpPr>
          <p:spPr bwMode="auto">
            <a:xfrm>
              <a:off x="1553" y="1431"/>
              <a:ext cx="720" cy="907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7661" name="直線矢印コネクタ 12"/>
            <p:cNvCxnSpPr>
              <a:cxnSpLocks noChangeShapeType="1"/>
              <a:stCxn id="27658" idx="2"/>
            </p:cNvCxnSpPr>
            <p:nvPr/>
          </p:nvCxnSpPr>
          <p:spPr bwMode="auto">
            <a:xfrm>
              <a:off x="3188" y="1431"/>
              <a:ext cx="725" cy="907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7662" name="直線矢印コネクタ 14"/>
            <p:cNvCxnSpPr>
              <a:cxnSpLocks noChangeShapeType="1"/>
              <a:stCxn id="27656" idx="0"/>
            </p:cNvCxnSpPr>
            <p:nvPr/>
          </p:nvCxnSpPr>
          <p:spPr bwMode="auto">
            <a:xfrm flipV="1">
              <a:off x="1553" y="2614"/>
              <a:ext cx="1271" cy="1134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7663" name="直線矢印コネクタ 17"/>
            <p:cNvCxnSpPr>
              <a:cxnSpLocks noChangeShapeType="1"/>
              <a:stCxn id="27657" idx="0"/>
            </p:cNvCxnSpPr>
            <p:nvPr/>
          </p:nvCxnSpPr>
          <p:spPr bwMode="auto">
            <a:xfrm flipV="1">
              <a:off x="3188" y="2614"/>
              <a:ext cx="1133" cy="1134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36877" name="直線矢印コネクタ 19"/>
            <p:cNvCxnSpPr>
              <a:cxnSpLocks noChangeShapeType="1"/>
            </p:cNvCxnSpPr>
            <p:nvPr/>
          </p:nvCxnSpPr>
          <p:spPr bwMode="auto">
            <a:xfrm>
              <a:off x="1440" y="3385"/>
              <a:ext cx="4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36879" name="直線矢印コネクタ 27"/>
            <p:cNvCxnSpPr>
              <a:cxnSpLocks noChangeShapeType="1"/>
            </p:cNvCxnSpPr>
            <p:nvPr/>
          </p:nvCxnSpPr>
          <p:spPr bwMode="auto">
            <a:xfrm>
              <a:off x="1938" y="1888"/>
              <a:ext cx="63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36880" name="テキスト ボックス 31"/>
            <p:cNvSpPr txBox="1">
              <a:spLocks noChangeArrowheads="1"/>
            </p:cNvSpPr>
            <p:nvPr/>
          </p:nvSpPr>
          <p:spPr bwMode="auto">
            <a:xfrm>
              <a:off x="4240" y="3113"/>
              <a:ext cx="727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4-1</a:t>
              </a:r>
            </a:p>
          </p:txBody>
        </p:sp>
        <p:sp>
          <p:nvSpPr>
            <p:cNvPr id="36881" name="テキスト ボックス 32"/>
            <p:cNvSpPr txBox="1">
              <a:spLocks noChangeArrowheads="1"/>
            </p:cNvSpPr>
            <p:nvPr/>
          </p:nvSpPr>
          <p:spPr bwMode="auto">
            <a:xfrm>
              <a:off x="612" y="3249"/>
              <a:ext cx="77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2-1</a:t>
              </a:r>
            </a:p>
          </p:txBody>
        </p:sp>
        <p:cxnSp>
          <p:nvCxnSpPr>
            <p:cNvPr id="36882" name="直線矢印コネクタ 34"/>
            <p:cNvCxnSpPr>
              <a:cxnSpLocks noChangeShapeType="1"/>
            </p:cNvCxnSpPr>
            <p:nvPr/>
          </p:nvCxnSpPr>
          <p:spPr bwMode="auto">
            <a:xfrm>
              <a:off x="3469" y="1752"/>
              <a:ext cx="4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36883" name="テキスト ボックス 36"/>
            <p:cNvSpPr txBox="1">
              <a:spLocks noChangeArrowheads="1"/>
            </p:cNvSpPr>
            <p:nvPr/>
          </p:nvSpPr>
          <p:spPr bwMode="auto">
            <a:xfrm>
              <a:off x="3987" y="1657"/>
              <a:ext cx="69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3-1</a:t>
              </a:r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cxnSp>
          <p:nvCxnSpPr>
            <p:cNvPr id="36884" name="直線矢印コネクタ 22"/>
            <p:cNvCxnSpPr>
              <a:cxnSpLocks noChangeShapeType="1"/>
            </p:cNvCxnSpPr>
            <p:nvPr/>
          </p:nvCxnSpPr>
          <p:spPr bwMode="auto">
            <a:xfrm flipV="1">
              <a:off x="1620" y="3105"/>
              <a:ext cx="272" cy="27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36885" name="テキスト ボックス 25"/>
            <p:cNvSpPr txBox="1">
              <a:spLocks noChangeArrowheads="1"/>
            </p:cNvSpPr>
            <p:nvPr/>
          </p:nvSpPr>
          <p:spPr bwMode="auto">
            <a:xfrm>
              <a:off x="1338" y="2886"/>
              <a:ext cx="91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2-1-1</a:t>
              </a:r>
            </a:p>
          </p:txBody>
        </p:sp>
        <p:cxnSp>
          <p:nvCxnSpPr>
            <p:cNvPr id="36886" name="直線矢印コネクタ 29"/>
            <p:cNvCxnSpPr>
              <a:cxnSpLocks noChangeShapeType="1"/>
            </p:cNvCxnSpPr>
            <p:nvPr/>
          </p:nvCxnSpPr>
          <p:spPr bwMode="auto">
            <a:xfrm flipH="1" flipV="1">
              <a:off x="3833" y="3294"/>
              <a:ext cx="135" cy="31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36887" name="テキスト ボックス 35"/>
            <p:cNvSpPr txBox="1">
              <a:spLocks noChangeArrowheads="1"/>
            </p:cNvSpPr>
            <p:nvPr/>
          </p:nvSpPr>
          <p:spPr bwMode="auto">
            <a:xfrm>
              <a:off x="2596" y="1792"/>
              <a:ext cx="69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1-1</a:t>
              </a:r>
            </a:p>
          </p:txBody>
        </p:sp>
        <p:cxnSp>
          <p:nvCxnSpPr>
            <p:cNvPr id="36889" name="直線矢印コネクタ 39"/>
            <p:cNvCxnSpPr>
              <a:cxnSpLocks noChangeShapeType="1"/>
            </p:cNvCxnSpPr>
            <p:nvPr/>
          </p:nvCxnSpPr>
          <p:spPr bwMode="auto">
            <a:xfrm>
              <a:off x="2160" y="1661"/>
              <a:ext cx="182" cy="22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36890" name="テキスト ボックス 40"/>
            <p:cNvSpPr txBox="1">
              <a:spLocks noChangeArrowheads="1"/>
            </p:cNvSpPr>
            <p:nvPr/>
          </p:nvSpPr>
          <p:spPr bwMode="auto">
            <a:xfrm>
              <a:off x="1798" y="1434"/>
              <a:ext cx="86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1-1-1</a:t>
              </a:r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cxnSp>
          <p:nvCxnSpPr>
            <p:cNvPr id="27" name="直線矢印コネクタ 34"/>
            <p:cNvCxnSpPr>
              <a:cxnSpLocks noChangeShapeType="1"/>
            </p:cNvCxnSpPr>
            <p:nvPr/>
          </p:nvCxnSpPr>
          <p:spPr bwMode="auto">
            <a:xfrm>
              <a:off x="3695" y="3294"/>
              <a:ext cx="54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2" name="テキスト ボックス 25"/>
            <p:cNvSpPr txBox="1">
              <a:spLocks noChangeArrowheads="1"/>
            </p:cNvSpPr>
            <p:nvPr/>
          </p:nvSpPr>
          <p:spPr bwMode="auto">
            <a:xfrm>
              <a:off x="3606" y="3612"/>
              <a:ext cx="91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4-1-1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特性要因図</a:t>
            </a:r>
          </a:p>
        </p:txBody>
      </p: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971550" y="2349500"/>
            <a:ext cx="7939088" cy="4259263"/>
            <a:chOff x="612" y="1066"/>
            <a:chExt cx="5001" cy="3105"/>
          </a:xfrm>
        </p:grpSpPr>
        <p:sp>
          <p:nvSpPr>
            <p:cNvPr id="28675" name="右矢印 3"/>
            <p:cNvSpPr>
              <a:spLocks noChangeArrowheads="1"/>
            </p:cNvSpPr>
            <p:nvPr/>
          </p:nvSpPr>
          <p:spPr bwMode="auto">
            <a:xfrm>
              <a:off x="1111" y="2251"/>
              <a:ext cx="3765" cy="453"/>
            </a:xfrm>
            <a:prstGeom prst="rightArrow">
              <a:avLst>
                <a:gd name="adj1" fmla="val 50000"/>
                <a:gd name="adj2" fmla="val 5006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8676" name="テキスト ボックス 4"/>
            <p:cNvSpPr txBox="1">
              <a:spLocks noChangeArrowheads="1"/>
            </p:cNvSpPr>
            <p:nvPr/>
          </p:nvSpPr>
          <p:spPr bwMode="auto">
            <a:xfrm>
              <a:off x="1111" y="1066"/>
              <a:ext cx="884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原因１</a:t>
              </a:r>
            </a:p>
          </p:txBody>
        </p:sp>
        <p:sp>
          <p:nvSpPr>
            <p:cNvPr id="28677" name="テキスト ボックス 5"/>
            <p:cNvSpPr txBox="1">
              <a:spLocks noChangeArrowheads="1"/>
            </p:cNvSpPr>
            <p:nvPr/>
          </p:nvSpPr>
          <p:spPr bwMode="auto">
            <a:xfrm>
              <a:off x="1111" y="3747"/>
              <a:ext cx="88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原因２</a:t>
              </a:r>
            </a:p>
          </p:txBody>
        </p:sp>
        <p:sp>
          <p:nvSpPr>
            <p:cNvPr id="28678" name="テキスト ボックス 6"/>
            <p:cNvSpPr txBox="1">
              <a:spLocks noChangeArrowheads="1"/>
            </p:cNvSpPr>
            <p:nvPr/>
          </p:nvSpPr>
          <p:spPr bwMode="auto">
            <a:xfrm>
              <a:off x="2746" y="3748"/>
              <a:ext cx="88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原因４</a:t>
              </a:r>
            </a:p>
          </p:txBody>
        </p:sp>
        <p:sp>
          <p:nvSpPr>
            <p:cNvPr id="28679" name="テキスト ボックス 7"/>
            <p:cNvSpPr txBox="1">
              <a:spLocks noChangeArrowheads="1"/>
            </p:cNvSpPr>
            <p:nvPr/>
          </p:nvSpPr>
          <p:spPr bwMode="auto">
            <a:xfrm>
              <a:off x="2746" y="1066"/>
              <a:ext cx="884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原因３</a:t>
              </a:r>
            </a:p>
          </p:txBody>
        </p:sp>
        <p:sp>
          <p:nvSpPr>
            <p:cNvPr id="28680" name="テキスト ボックス 8"/>
            <p:cNvSpPr txBox="1">
              <a:spLocks noChangeArrowheads="1"/>
            </p:cNvSpPr>
            <p:nvPr/>
          </p:nvSpPr>
          <p:spPr bwMode="auto">
            <a:xfrm>
              <a:off x="5017" y="1162"/>
              <a:ext cx="596" cy="2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lang="ja-JP" altLang="en-US" sz="5000">
                  <a:latin typeface="HG丸ｺﾞｼｯｸM-PRO" pitchFamily="50" charset="-128"/>
                  <a:ea typeface="HG丸ｺﾞｼｯｸM-PRO" pitchFamily="50" charset="-128"/>
                </a:rPr>
                <a:t>結果</a:t>
              </a:r>
            </a:p>
          </p:txBody>
        </p:sp>
        <p:cxnSp>
          <p:nvCxnSpPr>
            <p:cNvPr id="28681" name="直線矢印コネクタ 10"/>
            <p:cNvCxnSpPr>
              <a:cxnSpLocks noChangeShapeType="1"/>
              <a:stCxn id="28676" idx="2"/>
            </p:cNvCxnSpPr>
            <p:nvPr/>
          </p:nvCxnSpPr>
          <p:spPr bwMode="auto">
            <a:xfrm>
              <a:off x="1553" y="1431"/>
              <a:ext cx="720" cy="907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8682" name="直線矢印コネクタ 12"/>
            <p:cNvCxnSpPr>
              <a:cxnSpLocks noChangeShapeType="1"/>
              <a:stCxn id="28679" idx="2"/>
            </p:cNvCxnSpPr>
            <p:nvPr/>
          </p:nvCxnSpPr>
          <p:spPr bwMode="auto">
            <a:xfrm>
              <a:off x="3188" y="1431"/>
              <a:ext cx="725" cy="907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8683" name="直線矢印コネクタ 14"/>
            <p:cNvCxnSpPr>
              <a:cxnSpLocks noChangeShapeType="1"/>
              <a:stCxn id="28677" idx="0"/>
            </p:cNvCxnSpPr>
            <p:nvPr/>
          </p:nvCxnSpPr>
          <p:spPr bwMode="auto">
            <a:xfrm flipV="1">
              <a:off x="1553" y="2614"/>
              <a:ext cx="1271" cy="1134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8684" name="直線矢印コネクタ 17"/>
            <p:cNvCxnSpPr>
              <a:cxnSpLocks noChangeShapeType="1"/>
              <a:stCxn id="28678" idx="0"/>
            </p:cNvCxnSpPr>
            <p:nvPr/>
          </p:nvCxnSpPr>
          <p:spPr bwMode="auto">
            <a:xfrm flipV="1">
              <a:off x="3188" y="2614"/>
              <a:ext cx="1133" cy="1134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36877" name="直線矢印コネクタ 19"/>
            <p:cNvCxnSpPr>
              <a:cxnSpLocks noChangeShapeType="1"/>
            </p:cNvCxnSpPr>
            <p:nvPr/>
          </p:nvCxnSpPr>
          <p:spPr bwMode="auto">
            <a:xfrm>
              <a:off x="1440" y="3385"/>
              <a:ext cx="4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36879" name="直線矢印コネクタ 27"/>
            <p:cNvCxnSpPr>
              <a:cxnSpLocks noChangeShapeType="1"/>
            </p:cNvCxnSpPr>
            <p:nvPr/>
          </p:nvCxnSpPr>
          <p:spPr bwMode="auto">
            <a:xfrm>
              <a:off x="1938" y="1888"/>
              <a:ext cx="63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36880" name="テキスト ボックス 31"/>
            <p:cNvSpPr txBox="1">
              <a:spLocks noChangeArrowheads="1"/>
            </p:cNvSpPr>
            <p:nvPr/>
          </p:nvSpPr>
          <p:spPr bwMode="auto">
            <a:xfrm>
              <a:off x="4240" y="3113"/>
              <a:ext cx="727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4-1</a:t>
              </a:r>
            </a:p>
          </p:txBody>
        </p:sp>
        <p:sp>
          <p:nvSpPr>
            <p:cNvPr id="36881" name="テキスト ボックス 32"/>
            <p:cNvSpPr txBox="1">
              <a:spLocks noChangeArrowheads="1"/>
            </p:cNvSpPr>
            <p:nvPr/>
          </p:nvSpPr>
          <p:spPr bwMode="auto">
            <a:xfrm>
              <a:off x="612" y="3249"/>
              <a:ext cx="77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2-1</a:t>
              </a:r>
            </a:p>
          </p:txBody>
        </p:sp>
        <p:cxnSp>
          <p:nvCxnSpPr>
            <p:cNvPr id="36882" name="直線矢印コネクタ 34"/>
            <p:cNvCxnSpPr>
              <a:cxnSpLocks noChangeShapeType="1"/>
            </p:cNvCxnSpPr>
            <p:nvPr/>
          </p:nvCxnSpPr>
          <p:spPr bwMode="auto">
            <a:xfrm>
              <a:off x="3469" y="1752"/>
              <a:ext cx="4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36883" name="テキスト ボックス 36"/>
            <p:cNvSpPr txBox="1">
              <a:spLocks noChangeArrowheads="1"/>
            </p:cNvSpPr>
            <p:nvPr/>
          </p:nvSpPr>
          <p:spPr bwMode="auto">
            <a:xfrm>
              <a:off x="3987" y="1657"/>
              <a:ext cx="69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3-1</a:t>
              </a:r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cxnSp>
          <p:nvCxnSpPr>
            <p:cNvPr id="36884" name="直線矢印コネクタ 22"/>
            <p:cNvCxnSpPr>
              <a:cxnSpLocks noChangeShapeType="1"/>
            </p:cNvCxnSpPr>
            <p:nvPr/>
          </p:nvCxnSpPr>
          <p:spPr bwMode="auto">
            <a:xfrm flipV="1">
              <a:off x="1620" y="3105"/>
              <a:ext cx="272" cy="27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36885" name="テキスト ボックス 25"/>
            <p:cNvSpPr txBox="1">
              <a:spLocks noChangeArrowheads="1"/>
            </p:cNvSpPr>
            <p:nvPr/>
          </p:nvSpPr>
          <p:spPr bwMode="auto">
            <a:xfrm>
              <a:off x="1338" y="2886"/>
              <a:ext cx="91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2-1-1</a:t>
              </a:r>
            </a:p>
          </p:txBody>
        </p:sp>
        <p:cxnSp>
          <p:nvCxnSpPr>
            <p:cNvPr id="36886" name="直線矢印コネクタ 29"/>
            <p:cNvCxnSpPr>
              <a:cxnSpLocks noChangeShapeType="1"/>
            </p:cNvCxnSpPr>
            <p:nvPr/>
          </p:nvCxnSpPr>
          <p:spPr bwMode="auto">
            <a:xfrm flipH="1" flipV="1">
              <a:off x="3833" y="3294"/>
              <a:ext cx="135" cy="31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36887" name="テキスト ボックス 35"/>
            <p:cNvSpPr txBox="1">
              <a:spLocks noChangeArrowheads="1"/>
            </p:cNvSpPr>
            <p:nvPr/>
          </p:nvSpPr>
          <p:spPr bwMode="auto">
            <a:xfrm>
              <a:off x="2596" y="1792"/>
              <a:ext cx="69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1-1</a:t>
              </a:r>
            </a:p>
          </p:txBody>
        </p:sp>
        <p:cxnSp>
          <p:nvCxnSpPr>
            <p:cNvPr id="36889" name="直線矢印コネクタ 39"/>
            <p:cNvCxnSpPr>
              <a:cxnSpLocks noChangeShapeType="1"/>
            </p:cNvCxnSpPr>
            <p:nvPr/>
          </p:nvCxnSpPr>
          <p:spPr bwMode="auto">
            <a:xfrm>
              <a:off x="2160" y="1661"/>
              <a:ext cx="182" cy="22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36890" name="テキスト ボックス 40"/>
            <p:cNvSpPr txBox="1">
              <a:spLocks noChangeArrowheads="1"/>
            </p:cNvSpPr>
            <p:nvPr/>
          </p:nvSpPr>
          <p:spPr bwMode="auto">
            <a:xfrm>
              <a:off x="1798" y="1434"/>
              <a:ext cx="86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1-1-1</a:t>
              </a:r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cxnSp>
          <p:nvCxnSpPr>
            <p:cNvPr id="27" name="直線矢印コネクタ 34"/>
            <p:cNvCxnSpPr>
              <a:cxnSpLocks noChangeShapeType="1"/>
            </p:cNvCxnSpPr>
            <p:nvPr/>
          </p:nvCxnSpPr>
          <p:spPr bwMode="auto">
            <a:xfrm>
              <a:off x="3695" y="3294"/>
              <a:ext cx="54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2" name="テキスト ボックス 25"/>
            <p:cNvSpPr txBox="1">
              <a:spLocks noChangeArrowheads="1"/>
            </p:cNvSpPr>
            <p:nvPr/>
          </p:nvSpPr>
          <p:spPr bwMode="auto">
            <a:xfrm>
              <a:off x="3606" y="3612"/>
              <a:ext cx="91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4-1-1</a:t>
              </a:r>
            </a:p>
          </p:txBody>
        </p:sp>
      </p:grpSp>
      <p:sp>
        <p:nvSpPr>
          <p:cNvPr id="28701" name="コンテンツ プレースホルダ 2"/>
          <p:cNvSpPr>
            <a:spLocks/>
          </p:cNvSpPr>
          <p:nvPr/>
        </p:nvSpPr>
        <p:spPr bwMode="auto">
          <a:xfrm>
            <a:off x="1066800" y="1341438"/>
            <a:ext cx="71056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原因を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追跡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し、最も効果的な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改善項目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探し出す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ための手法</a:t>
            </a:r>
            <a:endParaRPr lang="en-US" altLang="ja-JP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特性要因図</a:t>
            </a:r>
          </a:p>
        </p:txBody>
      </p:sp>
      <p:grpSp>
        <p:nvGrpSpPr>
          <p:cNvPr id="197635" name="Group 3"/>
          <p:cNvGrpSpPr>
            <a:grpSpLocks/>
          </p:cNvGrpSpPr>
          <p:nvPr/>
        </p:nvGrpSpPr>
        <p:grpSpPr bwMode="auto">
          <a:xfrm>
            <a:off x="971550" y="2349500"/>
            <a:ext cx="7939088" cy="4259263"/>
            <a:chOff x="612" y="1066"/>
            <a:chExt cx="5001" cy="3105"/>
          </a:xfrm>
        </p:grpSpPr>
        <p:sp>
          <p:nvSpPr>
            <p:cNvPr id="197636" name="右矢印 3"/>
            <p:cNvSpPr>
              <a:spLocks noChangeArrowheads="1"/>
            </p:cNvSpPr>
            <p:nvPr/>
          </p:nvSpPr>
          <p:spPr bwMode="auto">
            <a:xfrm>
              <a:off x="1111" y="2251"/>
              <a:ext cx="3765" cy="453"/>
            </a:xfrm>
            <a:prstGeom prst="rightArrow">
              <a:avLst>
                <a:gd name="adj1" fmla="val 50000"/>
                <a:gd name="adj2" fmla="val 5006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97637" name="テキスト ボックス 4"/>
            <p:cNvSpPr txBox="1">
              <a:spLocks noChangeArrowheads="1"/>
            </p:cNvSpPr>
            <p:nvPr/>
          </p:nvSpPr>
          <p:spPr bwMode="auto">
            <a:xfrm>
              <a:off x="1111" y="1066"/>
              <a:ext cx="884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原因１</a:t>
              </a:r>
            </a:p>
          </p:txBody>
        </p:sp>
        <p:sp>
          <p:nvSpPr>
            <p:cNvPr id="197638" name="テキスト ボックス 5"/>
            <p:cNvSpPr txBox="1">
              <a:spLocks noChangeArrowheads="1"/>
            </p:cNvSpPr>
            <p:nvPr/>
          </p:nvSpPr>
          <p:spPr bwMode="auto">
            <a:xfrm>
              <a:off x="1111" y="3747"/>
              <a:ext cx="88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原因２</a:t>
              </a:r>
            </a:p>
          </p:txBody>
        </p:sp>
        <p:sp>
          <p:nvSpPr>
            <p:cNvPr id="197639" name="テキスト ボックス 6"/>
            <p:cNvSpPr txBox="1">
              <a:spLocks noChangeArrowheads="1"/>
            </p:cNvSpPr>
            <p:nvPr/>
          </p:nvSpPr>
          <p:spPr bwMode="auto">
            <a:xfrm>
              <a:off x="2746" y="3748"/>
              <a:ext cx="88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原因４</a:t>
              </a:r>
            </a:p>
          </p:txBody>
        </p:sp>
        <p:sp>
          <p:nvSpPr>
            <p:cNvPr id="197640" name="テキスト ボックス 7"/>
            <p:cNvSpPr txBox="1">
              <a:spLocks noChangeArrowheads="1"/>
            </p:cNvSpPr>
            <p:nvPr/>
          </p:nvSpPr>
          <p:spPr bwMode="auto">
            <a:xfrm>
              <a:off x="2746" y="1066"/>
              <a:ext cx="884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3200">
                  <a:latin typeface="HG丸ｺﾞｼｯｸM-PRO" pitchFamily="50" charset="-128"/>
                  <a:ea typeface="HG丸ｺﾞｼｯｸM-PRO" pitchFamily="50" charset="-128"/>
                </a:rPr>
                <a:t>原因３</a:t>
              </a:r>
            </a:p>
          </p:txBody>
        </p:sp>
        <p:sp>
          <p:nvSpPr>
            <p:cNvPr id="197641" name="テキスト ボックス 8"/>
            <p:cNvSpPr txBox="1">
              <a:spLocks noChangeArrowheads="1"/>
            </p:cNvSpPr>
            <p:nvPr/>
          </p:nvSpPr>
          <p:spPr bwMode="auto">
            <a:xfrm>
              <a:off x="5017" y="1162"/>
              <a:ext cx="596" cy="2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lang="ja-JP" altLang="en-US" sz="5000">
                  <a:latin typeface="HG丸ｺﾞｼｯｸM-PRO" pitchFamily="50" charset="-128"/>
                  <a:ea typeface="HG丸ｺﾞｼｯｸM-PRO" pitchFamily="50" charset="-128"/>
                </a:rPr>
                <a:t>結果</a:t>
              </a:r>
            </a:p>
          </p:txBody>
        </p:sp>
        <p:cxnSp>
          <p:nvCxnSpPr>
            <p:cNvPr id="197642" name="直線矢印コネクタ 10"/>
            <p:cNvCxnSpPr>
              <a:cxnSpLocks noChangeShapeType="1"/>
              <a:stCxn id="197637" idx="2"/>
            </p:cNvCxnSpPr>
            <p:nvPr/>
          </p:nvCxnSpPr>
          <p:spPr bwMode="auto">
            <a:xfrm>
              <a:off x="1553" y="1431"/>
              <a:ext cx="720" cy="907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97643" name="直線矢印コネクタ 12"/>
            <p:cNvCxnSpPr>
              <a:cxnSpLocks noChangeShapeType="1"/>
              <a:stCxn id="197640" idx="2"/>
            </p:cNvCxnSpPr>
            <p:nvPr/>
          </p:nvCxnSpPr>
          <p:spPr bwMode="auto">
            <a:xfrm>
              <a:off x="3188" y="1431"/>
              <a:ext cx="725" cy="907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97644" name="直線矢印コネクタ 14"/>
            <p:cNvCxnSpPr>
              <a:cxnSpLocks noChangeShapeType="1"/>
              <a:stCxn id="197638" idx="0"/>
            </p:cNvCxnSpPr>
            <p:nvPr/>
          </p:nvCxnSpPr>
          <p:spPr bwMode="auto">
            <a:xfrm flipV="1">
              <a:off x="1553" y="2614"/>
              <a:ext cx="1271" cy="1134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97645" name="直線矢印コネクタ 17"/>
            <p:cNvCxnSpPr>
              <a:cxnSpLocks noChangeShapeType="1"/>
              <a:stCxn id="197639" idx="0"/>
            </p:cNvCxnSpPr>
            <p:nvPr/>
          </p:nvCxnSpPr>
          <p:spPr bwMode="auto">
            <a:xfrm flipV="1">
              <a:off x="3188" y="2614"/>
              <a:ext cx="1133" cy="1134"/>
            </a:xfrm>
            <a:prstGeom prst="straightConnector1">
              <a:avLst/>
            </a:prstGeom>
            <a:noFill/>
            <a:ln w="476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36877" name="直線矢印コネクタ 19"/>
            <p:cNvCxnSpPr>
              <a:cxnSpLocks noChangeShapeType="1"/>
            </p:cNvCxnSpPr>
            <p:nvPr/>
          </p:nvCxnSpPr>
          <p:spPr bwMode="auto">
            <a:xfrm>
              <a:off x="1440" y="3385"/>
              <a:ext cx="4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36879" name="直線矢印コネクタ 27"/>
            <p:cNvCxnSpPr>
              <a:cxnSpLocks noChangeShapeType="1"/>
            </p:cNvCxnSpPr>
            <p:nvPr/>
          </p:nvCxnSpPr>
          <p:spPr bwMode="auto">
            <a:xfrm>
              <a:off x="1938" y="1888"/>
              <a:ext cx="63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36880" name="テキスト ボックス 31"/>
            <p:cNvSpPr txBox="1">
              <a:spLocks noChangeArrowheads="1"/>
            </p:cNvSpPr>
            <p:nvPr/>
          </p:nvSpPr>
          <p:spPr bwMode="auto">
            <a:xfrm>
              <a:off x="4240" y="3113"/>
              <a:ext cx="727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4-1</a:t>
              </a:r>
            </a:p>
          </p:txBody>
        </p:sp>
        <p:sp>
          <p:nvSpPr>
            <p:cNvPr id="36881" name="テキスト ボックス 32"/>
            <p:cNvSpPr txBox="1">
              <a:spLocks noChangeArrowheads="1"/>
            </p:cNvSpPr>
            <p:nvPr/>
          </p:nvSpPr>
          <p:spPr bwMode="auto">
            <a:xfrm>
              <a:off x="612" y="3249"/>
              <a:ext cx="77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2-1</a:t>
              </a:r>
            </a:p>
          </p:txBody>
        </p:sp>
        <p:cxnSp>
          <p:nvCxnSpPr>
            <p:cNvPr id="36882" name="直線矢印コネクタ 34"/>
            <p:cNvCxnSpPr>
              <a:cxnSpLocks noChangeShapeType="1"/>
            </p:cNvCxnSpPr>
            <p:nvPr/>
          </p:nvCxnSpPr>
          <p:spPr bwMode="auto">
            <a:xfrm>
              <a:off x="3469" y="1752"/>
              <a:ext cx="4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36883" name="テキスト ボックス 36"/>
            <p:cNvSpPr txBox="1">
              <a:spLocks noChangeArrowheads="1"/>
            </p:cNvSpPr>
            <p:nvPr/>
          </p:nvSpPr>
          <p:spPr bwMode="auto">
            <a:xfrm>
              <a:off x="3987" y="1657"/>
              <a:ext cx="69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3-1</a:t>
              </a:r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cxnSp>
          <p:nvCxnSpPr>
            <p:cNvPr id="36884" name="直線矢印コネクタ 22"/>
            <p:cNvCxnSpPr>
              <a:cxnSpLocks noChangeShapeType="1"/>
            </p:cNvCxnSpPr>
            <p:nvPr/>
          </p:nvCxnSpPr>
          <p:spPr bwMode="auto">
            <a:xfrm flipV="1">
              <a:off x="1620" y="3105"/>
              <a:ext cx="272" cy="27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36885" name="テキスト ボックス 25"/>
            <p:cNvSpPr txBox="1">
              <a:spLocks noChangeArrowheads="1"/>
            </p:cNvSpPr>
            <p:nvPr/>
          </p:nvSpPr>
          <p:spPr bwMode="auto">
            <a:xfrm>
              <a:off x="1338" y="2886"/>
              <a:ext cx="91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2-1-1</a:t>
              </a:r>
            </a:p>
          </p:txBody>
        </p:sp>
        <p:cxnSp>
          <p:nvCxnSpPr>
            <p:cNvPr id="36886" name="直線矢印コネクタ 29"/>
            <p:cNvCxnSpPr>
              <a:cxnSpLocks noChangeShapeType="1"/>
            </p:cNvCxnSpPr>
            <p:nvPr/>
          </p:nvCxnSpPr>
          <p:spPr bwMode="auto">
            <a:xfrm flipH="1" flipV="1">
              <a:off x="3833" y="3294"/>
              <a:ext cx="135" cy="31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36887" name="テキスト ボックス 35"/>
            <p:cNvSpPr txBox="1">
              <a:spLocks noChangeArrowheads="1"/>
            </p:cNvSpPr>
            <p:nvPr/>
          </p:nvSpPr>
          <p:spPr bwMode="auto">
            <a:xfrm>
              <a:off x="2596" y="1792"/>
              <a:ext cx="69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1-1</a:t>
              </a:r>
            </a:p>
          </p:txBody>
        </p:sp>
        <p:cxnSp>
          <p:nvCxnSpPr>
            <p:cNvPr id="36889" name="直線矢印コネクタ 39"/>
            <p:cNvCxnSpPr>
              <a:cxnSpLocks noChangeShapeType="1"/>
            </p:cNvCxnSpPr>
            <p:nvPr/>
          </p:nvCxnSpPr>
          <p:spPr bwMode="auto">
            <a:xfrm>
              <a:off x="2160" y="1661"/>
              <a:ext cx="182" cy="22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36890" name="テキスト ボックス 40"/>
            <p:cNvSpPr txBox="1">
              <a:spLocks noChangeArrowheads="1"/>
            </p:cNvSpPr>
            <p:nvPr/>
          </p:nvSpPr>
          <p:spPr bwMode="auto">
            <a:xfrm>
              <a:off x="1798" y="1434"/>
              <a:ext cx="86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1-1-1</a:t>
              </a:r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cxnSp>
          <p:nvCxnSpPr>
            <p:cNvPr id="27" name="直線矢印コネクタ 34"/>
            <p:cNvCxnSpPr>
              <a:cxnSpLocks noChangeShapeType="1"/>
            </p:cNvCxnSpPr>
            <p:nvPr/>
          </p:nvCxnSpPr>
          <p:spPr bwMode="auto">
            <a:xfrm>
              <a:off x="3695" y="3294"/>
              <a:ext cx="54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arrow" w="med" len="med"/>
              <a:tailEnd/>
            </a:ln>
          </p:spPr>
        </p:cxnSp>
        <p:sp>
          <p:nvSpPr>
            <p:cNvPr id="2" name="テキスト ボックス 25"/>
            <p:cNvSpPr txBox="1">
              <a:spLocks noChangeArrowheads="1"/>
            </p:cNvSpPr>
            <p:nvPr/>
          </p:nvSpPr>
          <p:spPr bwMode="auto">
            <a:xfrm>
              <a:off x="3606" y="3612"/>
              <a:ext cx="91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>
                  <a:latin typeface="HG丸ｺﾞｼｯｸM-PRO" pitchFamily="50" charset="-128"/>
                  <a:ea typeface="HG丸ｺﾞｼｯｸM-PRO" pitchFamily="50" charset="-128"/>
                </a:rPr>
                <a:t>原因</a:t>
              </a:r>
              <a:r>
                <a:rPr lang="en-US" altLang="ja-JP">
                  <a:latin typeface="HG丸ｺﾞｼｯｸM-PRO" pitchFamily="50" charset="-128"/>
                  <a:ea typeface="HG丸ｺﾞｼｯｸM-PRO" pitchFamily="50" charset="-128"/>
                </a:rPr>
                <a:t>4-1-1</a:t>
              </a:r>
            </a:p>
          </p:txBody>
        </p:sp>
      </p:grpSp>
      <p:sp>
        <p:nvSpPr>
          <p:cNvPr id="197660" name="コンテンツ プレースホルダ 2"/>
          <p:cNvSpPr>
            <a:spLocks/>
          </p:cNvSpPr>
          <p:nvPr/>
        </p:nvSpPr>
        <p:spPr bwMode="auto">
          <a:xfrm>
            <a:off x="1066800" y="1341438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ja-JP" sz="2800" dirty="0">
                <a:latin typeface="HG丸ｺﾞｼｯｸM-PRO" pitchFamily="50" charset="-128"/>
                <a:ea typeface="HG丸ｺﾞｼｯｸM-PRO" pitchFamily="50" charset="-128"/>
              </a:rPr>
              <a:t>「フィッシュボーン・チャート」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ja-JP" sz="2800" dirty="0">
                <a:latin typeface="HG丸ｺﾞｼｯｸM-PRO" pitchFamily="50" charset="-128"/>
                <a:ea typeface="HG丸ｺﾞｼｯｸM-PRO" pitchFamily="50" charset="-128"/>
              </a:rPr>
              <a:t>魚骨図」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ja-JP" sz="2800" dirty="0">
                <a:latin typeface="HG丸ｺﾞｼｯｸM-PRO" pitchFamily="50" charset="-128"/>
                <a:ea typeface="HG丸ｺﾞｼｯｸM-PRO" pitchFamily="50" charset="-128"/>
              </a:rPr>
              <a:t>イシカワ・ダイアグラム」とも呼ばれる</a:t>
            </a:r>
            <a:endParaRPr lang="en-US" altLang="ja-JP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ＭＳ Ｐゴシック" charset="-128"/>
              </a:rPr>
              <a:t>特性要因図</a:t>
            </a:r>
            <a:endParaRPr lang="ja-JP" altLang="en-US" sz="3200" dirty="0" smtClean="0">
              <a:solidFill>
                <a:srgbClr val="0070C0"/>
              </a:solidFill>
              <a:latin typeface="ＭＳ Ｐゴシック" charset="-128"/>
            </a:endParaRPr>
          </a:p>
        </p:txBody>
      </p:sp>
      <p:sp>
        <p:nvSpPr>
          <p:cNvPr id="30723" name="右矢印 3"/>
          <p:cNvSpPr>
            <a:spLocks noChangeArrowheads="1"/>
          </p:cNvSpPr>
          <p:nvPr/>
        </p:nvSpPr>
        <p:spPr bwMode="auto">
          <a:xfrm>
            <a:off x="1763713" y="3573463"/>
            <a:ext cx="5976937" cy="719137"/>
          </a:xfrm>
          <a:prstGeom prst="rightArrow">
            <a:avLst>
              <a:gd name="adj1" fmla="val 50000"/>
              <a:gd name="adj2" fmla="val 500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30724" name="テキスト ボックス 4"/>
          <p:cNvSpPr txBox="1">
            <a:spLocks noChangeArrowheads="1"/>
          </p:cNvSpPr>
          <p:nvPr/>
        </p:nvSpPr>
        <p:spPr bwMode="auto">
          <a:xfrm>
            <a:off x="1763713" y="1692275"/>
            <a:ext cx="595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HG丸ｺﾞｼｯｸM-PRO" pitchFamily="50" charset="-128"/>
                <a:ea typeface="HG丸ｺﾞｼｯｸM-PRO" pitchFamily="50" charset="-128"/>
              </a:rPr>
              <a:t>人</a:t>
            </a:r>
          </a:p>
        </p:txBody>
      </p:sp>
      <p:sp>
        <p:nvSpPr>
          <p:cNvPr id="30725" name="テキスト ボックス 5"/>
          <p:cNvSpPr txBox="1">
            <a:spLocks noChangeArrowheads="1"/>
          </p:cNvSpPr>
          <p:nvPr/>
        </p:nvSpPr>
        <p:spPr bwMode="auto">
          <a:xfrm>
            <a:off x="1763713" y="5949950"/>
            <a:ext cx="100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HG丸ｺﾞｼｯｸM-PRO" pitchFamily="50" charset="-128"/>
                <a:ea typeface="HG丸ｺﾞｼｯｸM-PRO" pitchFamily="50" charset="-128"/>
              </a:rPr>
              <a:t>機械</a:t>
            </a:r>
          </a:p>
        </p:txBody>
      </p:sp>
      <p:sp>
        <p:nvSpPr>
          <p:cNvPr id="30726" name="テキスト ボックス 6"/>
          <p:cNvSpPr txBox="1">
            <a:spLocks noChangeArrowheads="1"/>
          </p:cNvSpPr>
          <p:nvPr/>
        </p:nvSpPr>
        <p:spPr bwMode="auto">
          <a:xfrm>
            <a:off x="4359275" y="5949950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HG丸ｺﾞｼｯｸM-PRO" pitchFamily="50" charset="-128"/>
                <a:ea typeface="HG丸ｺﾞｼｯｸM-PRO" pitchFamily="50" charset="-128"/>
              </a:rPr>
              <a:t>操作</a:t>
            </a:r>
          </a:p>
        </p:txBody>
      </p:sp>
      <p:sp>
        <p:nvSpPr>
          <p:cNvPr id="30727" name="テキスト ボックス 7"/>
          <p:cNvSpPr txBox="1">
            <a:spLocks noChangeArrowheads="1"/>
          </p:cNvSpPr>
          <p:nvPr/>
        </p:nvSpPr>
        <p:spPr bwMode="auto">
          <a:xfrm>
            <a:off x="4359275" y="1692275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latin typeface="HG丸ｺﾞｼｯｸM-PRO" pitchFamily="50" charset="-128"/>
                <a:ea typeface="HG丸ｺﾞｼｯｸM-PRO" pitchFamily="50" charset="-128"/>
              </a:rPr>
              <a:t>材料</a:t>
            </a:r>
          </a:p>
        </p:txBody>
      </p:sp>
      <p:sp>
        <p:nvSpPr>
          <p:cNvPr id="30728" name="テキスト ボックス 8"/>
          <p:cNvSpPr txBox="1">
            <a:spLocks noChangeArrowheads="1"/>
          </p:cNvSpPr>
          <p:nvPr/>
        </p:nvSpPr>
        <p:spPr bwMode="auto">
          <a:xfrm>
            <a:off x="7956550" y="1844675"/>
            <a:ext cx="9540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ja-JP" altLang="en-US" sz="5000">
                <a:latin typeface="HG丸ｺﾞｼｯｸM-PRO" pitchFamily="50" charset="-128"/>
                <a:ea typeface="HG丸ｺﾞｼｯｸM-PRO" pitchFamily="50" charset="-128"/>
              </a:rPr>
              <a:t>はんだ不良</a:t>
            </a:r>
          </a:p>
        </p:txBody>
      </p:sp>
      <p:cxnSp>
        <p:nvCxnSpPr>
          <p:cNvPr id="30729" name="直線矢印コネクタ 10"/>
          <p:cNvCxnSpPr>
            <a:cxnSpLocks noChangeShapeType="1"/>
            <a:stCxn id="30724" idx="2"/>
          </p:cNvCxnSpPr>
          <p:nvPr/>
        </p:nvCxnSpPr>
        <p:spPr bwMode="auto">
          <a:xfrm>
            <a:off x="2060575" y="2276475"/>
            <a:ext cx="1143000" cy="1439863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0730" name="直線矢印コネクタ 12"/>
          <p:cNvCxnSpPr>
            <a:cxnSpLocks noChangeShapeType="1"/>
            <a:stCxn id="30727" idx="2"/>
          </p:cNvCxnSpPr>
          <p:nvPr/>
        </p:nvCxnSpPr>
        <p:spPr bwMode="auto">
          <a:xfrm>
            <a:off x="4860925" y="2276475"/>
            <a:ext cx="1150938" cy="1439863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0731" name="直線矢印コネクタ 14"/>
          <p:cNvCxnSpPr>
            <a:cxnSpLocks noChangeShapeType="1"/>
            <a:stCxn id="30725" idx="0"/>
          </p:cNvCxnSpPr>
          <p:nvPr/>
        </p:nvCxnSpPr>
        <p:spPr bwMode="auto">
          <a:xfrm flipV="1">
            <a:off x="2266950" y="4149725"/>
            <a:ext cx="2017713" cy="1800225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0732" name="直線矢印コネクタ 17"/>
          <p:cNvCxnSpPr>
            <a:cxnSpLocks noChangeShapeType="1"/>
            <a:stCxn id="30726" idx="0"/>
          </p:cNvCxnSpPr>
          <p:nvPr/>
        </p:nvCxnSpPr>
        <p:spPr bwMode="auto">
          <a:xfrm flipV="1">
            <a:off x="4860925" y="4149725"/>
            <a:ext cx="1798638" cy="1800225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6877" name="直線矢印コネクタ 19"/>
          <p:cNvCxnSpPr>
            <a:cxnSpLocks noChangeShapeType="1"/>
          </p:cNvCxnSpPr>
          <p:nvPr/>
        </p:nvCxnSpPr>
        <p:spPr bwMode="auto">
          <a:xfrm>
            <a:off x="2071688" y="5373688"/>
            <a:ext cx="7921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6879" name="直線矢印コネクタ 27"/>
          <p:cNvCxnSpPr>
            <a:cxnSpLocks noChangeShapeType="1"/>
          </p:cNvCxnSpPr>
          <p:nvPr/>
        </p:nvCxnSpPr>
        <p:spPr bwMode="auto">
          <a:xfrm>
            <a:off x="2706688" y="2997200"/>
            <a:ext cx="10080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 type="arrow" w="med" len="med"/>
            <a:tailEnd/>
          </a:ln>
        </p:spPr>
      </p:cxnSp>
      <p:sp>
        <p:nvSpPr>
          <p:cNvPr id="36880" name="テキスト ボックス 31"/>
          <p:cNvSpPr txBox="1">
            <a:spLocks noChangeArrowheads="1"/>
          </p:cNvSpPr>
          <p:nvPr/>
        </p:nvSpPr>
        <p:spPr bwMode="auto">
          <a:xfrm>
            <a:off x="6516688" y="4941888"/>
            <a:ext cx="1728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HG丸ｺﾞｼｯｸM-PRO" pitchFamily="50" charset="-128"/>
                <a:ea typeface="HG丸ｺﾞｼｯｸM-PRO" pitchFamily="50" charset="-128"/>
              </a:rPr>
              <a:t>はんだ付けの際の温度不足</a:t>
            </a:r>
            <a:endParaRPr lang="en-US" altLang="ja-JP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6881" name="テキスト ボックス 32"/>
          <p:cNvSpPr txBox="1">
            <a:spLocks noChangeArrowheads="1"/>
          </p:cNvSpPr>
          <p:nvPr/>
        </p:nvSpPr>
        <p:spPr bwMode="auto">
          <a:xfrm>
            <a:off x="900113" y="4797425"/>
            <a:ext cx="1150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 err="1">
                <a:latin typeface="HG丸ｺﾞｼｯｸM-PRO" pitchFamily="50" charset="-128"/>
                <a:ea typeface="HG丸ｺﾞｼｯｸM-PRO" pitchFamily="50" charset="-128"/>
              </a:rPr>
              <a:t>はんだの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コテ先が汚れている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6882" name="直線矢印コネクタ 34"/>
          <p:cNvCxnSpPr>
            <a:cxnSpLocks noChangeShapeType="1"/>
          </p:cNvCxnSpPr>
          <p:nvPr/>
        </p:nvCxnSpPr>
        <p:spPr bwMode="auto">
          <a:xfrm>
            <a:off x="5292725" y="2781300"/>
            <a:ext cx="7921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 type="arrow" w="med" len="med"/>
            <a:tailEnd/>
          </a:ln>
        </p:spPr>
      </p:cxnSp>
      <p:sp>
        <p:nvSpPr>
          <p:cNvPr id="36883" name="テキスト ボックス 36"/>
          <p:cNvSpPr txBox="1">
            <a:spLocks noChangeArrowheads="1"/>
          </p:cNvSpPr>
          <p:nvPr/>
        </p:nvSpPr>
        <p:spPr bwMode="auto">
          <a:xfrm>
            <a:off x="6115050" y="263048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HG丸ｺﾞｼｯｸM-PRO" pitchFamily="50" charset="-128"/>
                <a:ea typeface="HG丸ｺﾞｼｯｸM-PRO" pitchFamily="50" charset="-128"/>
              </a:rPr>
              <a:t>はんだが古い</a:t>
            </a:r>
          </a:p>
        </p:txBody>
      </p:sp>
      <p:cxnSp>
        <p:nvCxnSpPr>
          <p:cNvPr id="36884" name="直線矢印コネクタ 22"/>
          <p:cNvCxnSpPr>
            <a:cxnSpLocks noChangeShapeType="1"/>
          </p:cNvCxnSpPr>
          <p:nvPr/>
        </p:nvCxnSpPr>
        <p:spPr bwMode="auto">
          <a:xfrm flipV="1">
            <a:off x="2357438" y="4929188"/>
            <a:ext cx="43180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 type="arrow" w="med" len="med"/>
            <a:tailEnd/>
          </a:ln>
        </p:spPr>
      </p:cxnSp>
      <p:sp>
        <p:nvSpPr>
          <p:cNvPr id="36885" name="テキスト ボックス 25"/>
          <p:cNvSpPr txBox="1">
            <a:spLocks noChangeArrowheads="1"/>
          </p:cNvSpPr>
          <p:nvPr/>
        </p:nvSpPr>
        <p:spPr bwMode="auto">
          <a:xfrm>
            <a:off x="2268538" y="4581525"/>
            <a:ext cx="1108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HG丸ｺﾞｼｯｸM-PRO" pitchFamily="50" charset="-128"/>
                <a:ea typeface="HG丸ｺﾞｼｯｸM-PRO" pitchFamily="50" charset="-128"/>
              </a:rPr>
              <a:t>掃除不足</a:t>
            </a:r>
          </a:p>
        </p:txBody>
      </p:sp>
      <p:cxnSp>
        <p:nvCxnSpPr>
          <p:cNvPr id="36886" name="直線矢印コネクタ 29"/>
          <p:cNvCxnSpPr>
            <a:cxnSpLocks noChangeShapeType="1"/>
          </p:cNvCxnSpPr>
          <p:nvPr/>
        </p:nvCxnSpPr>
        <p:spPr bwMode="auto">
          <a:xfrm flipH="1" flipV="1">
            <a:off x="5870575" y="5229225"/>
            <a:ext cx="214313" cy="504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36887" name="テキスト ボックス 35"/>
          <p:cNvSpPr txBox="1">
            <a:spLocks noChangeArrowheads="1"/>
          </p:cNvSpPr>
          <p:nvPr/>
        </p:nvSpPr>
        <p:spPr bwMode="auto">
          <a:xfrm>
            <a:off x="3751263" y="2844800"/>
            <a:ext cx="1108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HG丸ｺﾞｼｯｸM-PRO" pitchFamily="50" charset="-128"/>
                <a:ea typeface="HG丸ｺﾞｼｯｸM-PRO" pitchFamily="50" charset="-128"/>
              </a:rPr>
              <a:t>理解不足</a:t>
            </a:r>
          </a:p>
        </p:txBody>
      </p:sp>
      <p:sp>
        <p:nvSpPr>
          <p:cNvPr id="36888" name="テキスト ボックス 37"/>
          <p:cNvSpPr txBox="1">
            <a:spLocks noChangeArrowheads="1"/>
          </p:cNvSpPr>
          <p:nvPr/>
        </p:nvSpPr>
        <p:spPr bwMode="auto">
          <a:xfrm>
            <a:off x="5380038" y="5732463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HG丸ｺﾞｼｯｸM-PRO" pitchFamily="50" charset="-128"/>
                <a:ea typeface="HG丸ｺﾞｼｯｸM-PRO" pitchFamily="50" charset="-128"/>
              </a:rPr>
              <a:t>作業を慌てた</a:t>
            </a:r>
          </a:p>
        </p:txBody>
      </p:sp>
      <p:cxnSp>
        <p:nvCxnSpPr>
          <p:cNvPr id="36889" name="直線矢印コネクタ 39"/>
          <p:cNvCxnSpPr>
            <a:cxnSpLocks noChangeShapeType="1"/>
          </p:cNvCxnSpPr>
          <p:nvPr/>
        </p:nvCxnSpPr>
        <p:spPr bwMode="auto">
          <a:xfrm>
            <a:off x="3059113" y="2636838"/>
            <a:ext cx="288925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36890" name="テキスト ボックス 40"/>
          <p:cNvSpPr txBox="1">
            <a:spLocks noChangeArrowheads="1"/>
          </p:cNvSpPr>
          <p:nvPr/>
        </p:nvSpPr>
        <p:spPr bwMode="auto">
          <a:xfrm>
            <a:off x="2484438" y="2276475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HG丸ｺﾞｼｯｸM-PRO" pitchFamily="50" charset="-128"/>
                <a:ea typeface="HG丸ｺﾞｼｯｸM-PRO" pitchFamily="50" charset="-128"/>
              </a:rPr>
              <a:t>予習不足</a:t>
            </a:r>
          </a:p>
        </p:txBody>
      </p:sp>
      <p:cxnSp>
        <p:nvCxnSpPr>
          <p:cNvPr id="27" name="直線矢印コネクタ 34"/>
          <p:cNvCxnSpPr>
            <a:cxnSpLocks noChangeShapeType="1"/>
          </p:cNvCxnSpPr>
          <p:nvPr/>
        </p:nvCxnSpPr>
        <p:spPr bwMode="auto">
          <a:xfrm>
            <a:off x="5651500" y="5229225"/>
            <a:ext cx="86518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 type="arrow" w="med" len="med"/>
            <a:tailEnd/>
          </a:ln>
        </p:spPr>
      </p:cxn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1116013" y="1311151"/>
            <a:ext cx="2303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/>
              <a:t>例</a:t>
            </a:r>
            <a:r>
              <a:rPr lang="ja-JP" altLang="en-US" sz="2400" dirty="0" smtClean="0"/>
              <a:t>（はんだ不良）</a:t>
            </a:r>
            <a:endParaRPr lang="ja-JP" alt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/>
      <p:bldP spid="36880" grpId="0"/>
      <p:bldP spid="36881" grpId="0"/>
      <p:bldP spid="36883" grpId="0"/>
      <p:bldP spid="36885" grpId="0"/>
      <p:bldP spid="36887" grpId="0"/>
      <p:bldP spid="36888" grpId="0"/>
      <p:bldP spid="36890" grpId="0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224</Words>
  <Application>Microsoft Office PowerPoint</Application>
  <PresentationFormat>画面に合わせる (4:3)</PresentationFormat>
  <Paragraphs>76</Paragraphs>
  <Slides>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Factory design template</vt:lpstr>
      <vt:lpstr>特性要因図</vt:lpstr>
      <vt:lpstr>特性要因図</vt:lpstr>
      <vt:lpstr>特性要因図</vt:lpstr>
      <vt:lpstr>特性要因図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2012-12-27T01:25:33Z</dcterms:modified>
</cp:coreProperties>
</file>