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348" r:id="rId4"/>
    <p:sldId id="349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10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7263"/>
            <a:fld id="{E4E0FC36-90D5-45B4-BE75-9713C3B00BC9}" type="slidenum">
              <a:rPr lang="en-US" altLang="ja-JP" smtClean="0">
                <a:ea typeface="ＭＳ Ｐゴシック" charset="-128"/>
              </a:rPr>
              <a:pPr defTabSz="957263"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smtClean="0"/>
              <a:t>PDCA</a:t>
            </a:r>
            <a:r>
              <a:rPr lang="ja-JP" altLang="en-US" smtClean="0"/>
              <a:t>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物事を計画的かつ確実に進め、目標に近づけるための管理活動で、</a:t>
            </a:r>
          </a:p>
          <a:p>
            <a:pPr eaLnBrk="1" hangingPunct="1"/>
            <a:r>
              <a:rPr lang="ja-JP" altLang="en-US" smtClean="0"/>
              <a:t>　「</a:t>
            </a:r>
            <a:r>
              <a:rPr lang="en-US" altLang="ja-JP" smtClean="0"/>
              <a:t>P</a:t>
            </a:r>
            <a:r>
              <a:rPr lang="ja-JP" altLang="en-US" smtClean="0"/>
              <a:t>」「</a:t>
            </a:r>
            <a:r>
              <a:rPr lang="en-US" altLang="ja-JP" smtClean="0"/>
              <a:t>D</a:t>
            </a:r>
            <a:r>
              <a:rPr lang="ja-JP" altLang="en-US" smtClean="0"/>
              <a:t>」「</a:t>
            </a:r>
            <a:r>
              <a:rPr lang="en-US" altLang="ja-JP" smtClean="0"/>
              <a:t>C</a:t>
            </a:r>
            <a:r>
              <a:rPr lang="ja-JP" altLang="en-US" smtClean="0"/>
              <a:t>」「</a:t>
            </a:r>
            <a:r>
              <a:rPr lang="en-US" altLang="ja-JP" smtClean="0"/>
              <a:t>A</a:t>
            </a:r>
            <a:r>
              <a:rPr lang="ja-JP" altLang="en-US" smtClean="0"/>
              <a:t>」の４つのステップがあることを説明する。</a:t>
            </a:r>
            <a:endParaRPr lang="en-US" altLang="ja-JP" smtClean="0"/>
          </a:p>
        </p:txBody>
      </p:sp>
      <p:sp>
        <p:nvSpPr>
          <p:cNvPr id="870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0A4EAA-6728-4546-99BF-BF16BF457BD8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dirty="0" smtClean="0"/>
              <a:t>P</a:t>
            </a:r>
            <a:r>
              <a:rPr lang="ja-JP" altLang="en-US" dirty="0" smtClean="0"/>
              <a:t>（プラン）とは，「目標に近づけるための計画を立てること」</a:t>
            </a:r>
          </a:p>
          <a:p>
            <a:pPr eaLnBrk="1" hangingPunct="1"/>
            <a:r>
              <a:rPr lang="en-US" altLang="ja-JP" dirty="0" smtClean="0"/>
              <a:t>D</a:t>
            </a:r>
            <a:r>
              <a:rPr lang="ja-JP" altLang="en-US" dirty="0" smtClean="0"/>
              <a:t>（ドゥ）とは，「</a:t>
            </a:r>
            <a:r>
              <a:rPr lang="en-US" altLang="ja-JP" dirty="0" smtClean="0"/>
              <a:t>P</a:t>
            </a:r>
            <a:r>
              <a:rPr lang="ja-JP" altLang="en-US" dirty="0" smtClean="0"/>
              <a:t>（プラン）で立てた計画を実施すること」</a:t>
            </a:r>
          </a:p>
          <a:p>
            <a:pPr eaLnBrk="1" hangingPunct="1"/>
            <a:r>
              <a:rPr lang="en-US" altLang="ja-JP" dirty="0" smtClean="0"/>
              <a:t>C</a:t>
            </a:r>
            <a:r>
              <a:rPr lang="ja-JP" altLang="en-US" dirty="0" smtClean="0"/>
              <a:t>（チェック）とは，「</a:t>
            </a:r>
            <a:r>
              <a:rPr lang="en-US" altLang="ja-JP" dirty="0" smtClean="0"/>
              <a:t>D</a:t>
            </a:r>
            <a:r>
              <a:rPr lang="ja-JP" altLang="en-US" dirty="0" smtClean="0"/>
              <a:t>（ドゥ）で実施した内容の結果を確認すること」</a:t>
            </a:r>
          </a:p>
          <a:p>
            <a:pPr eaLnBrk="1" hangingPunct="1"/>
            <a:r>
              <a:rPr lang="en-US" altLang="ja-JP" dirty="0" smtClean="0"/>
              <a:t>A</a:t>
            </a:r>
            <a:r>
              <a:rPr lang="ja-JP" altLang="en-US" dirty="0" smtClean="0"/>
              <a:t>（アクションまたはアクト：</a:t>
            </a:r>
            <a:r>
              <a:rPr lang="en-US" altLang="ja-JP" dirty="0" smtClean="0"/>
              <a:t>act</a:t>
            </a:r>
            <a:r>
              <a:rPr lang="ja-JP" altLang="en-US" dirty="0" smtClean="0"/>
              <a:t>）とは，「</a:t>
            </a:r>
            <a:r>
              <a:rPr lang="en-US" altLang="ja-JP" dirty="0" smtClean="0"/>
              <a:t>C</a:t>
            </a:r>
            <a:r>
              <a:rPr lang="ja-JP" altLang="en-US" dirty="0" smtClean="0"/>
              <a:t>（チェック）で確認した結果を元に対策法等の処置を行うこと」であることを説明する。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r>
              <a:rPr lang="ja-JP" altLang="en-US" dirty="0" smtClean="0"/>
              <a:t>また，</a:t>
            </a:r>
            <a:r>
              <a:rPr lang="en-US" altLang="ja-JP" dirty="0" smtClean="0"/>
              <a:t>PDCA</a:t>
            </a:r>
            <a:r>
              <a:rPr lang="ja-JP" altLang="en-US" dirty="0" smtClean="0"/>
              <a:t>サイクルの先頭に，</a:t>
            </a:r>
            <a:r>
              <a:rPr lang="en-US" altLang="ja-JP" dirty="0" smtClean="0"/>
              <a:t>R</a:t>
            </a:r>
            <a:r>
              <a:rPr lang="ja-JP" altLang="en-US" dirty="0" smtClean="0"/>
              <a:t>（リサーチ）を加えて，</a:t>
            </a:r>
            <a:r>
              <a:rPr lang="en-US" altLang="ja-JP" dirty="0" smtClean="0"/>
              <a:t>RPDCA</a:t>
            </a:r>
            <a:r>
              <a:rPr lang="ja-JP" altLang="en-US" dirty="0" smtClean="0"/>
              <a:t>サイクルと呼ぶことがあることを紹介する。</a:t>
            </a:r>
          </a:p>
        </p:txBody>
      </p:sp>
      <p:sp>
        <p:nvSpPr>
          <p:cNvPr id="880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50BCAB-36F5-4231-AE68-3D9C56FF07FF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dirty="0" smtClean="0"/>
              <a:t>PDCA</a:t>
            </a:r>
            <a:r>
              <a:rPr lang="ja-JP" altLang="en-US" dirty="0" smtClean="0"/>
              <a:t>サイクルは１回で終わるのではなく，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何度もサイクルを繰り返すことで，目標に，より近づけるというイメージを持たせる。</a:t>
            </a:r>
          </a:p>
        </p:txBody>
      </p:sp>
      <p:sp>
        <p:nvSpPr>
          <p:cNvPr id="8909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7476BF-4DFE-4A27-8F75-8B442DECCFBE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サブタイトル 6"/>
          <p:cNvSpPr>
            <a:spLocks noGrp="1"/>
          </p:cNvSpPr>
          <p:nvPr>
            <p:ph type="subTitle" idx="1"/>
          </p:nvPr>
        </p:nvSpPr>
        <p:spPr>
          <a:xfrm>
            <a:off x="1817688" y="3170238"/>
            <a:ext cx="6400800" cy="1752600"/>
          </a:xfrm>
        </p:spPr>
        <p:txBody>
          <a:bodyPr/>
          <a:lstStyle/>
          <a:p>
            <a:pPr algn="ctr"/>
            <a:r>
              <a:rPr lang="ja-JP" altLang="en-US" sz="5400" b="1" dirty="0" smtClean="0">
                <a:solidFill>
                  <a:srgbClr val="0070C0"/>
                </a:solidFill>
                <a:latin typeface="ＭＳ Ｐゴシック" charset="-128"/>
              </a:rPr>
              <a:t>ＰＤＣＡサイクル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7724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工業高校におけるキャリア教育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高等学校（工業）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70C0"/>
                </a:solidFill>
                <a:latin typeface="ＭＳ Ｐゴシック" charset="-128"/>
              </a:rPr>
              <a:t>PDCA</a:t>
            </a:r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サイクル</a:t>
            </a:r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498600" y="1892300"/>
            <a:ext cx="6457950" cy="4129088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PDCA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サイクル</a:t>
            </a:r>
          </a:p>
          <a:p>
            <a:pPr marL="522288" lvl="1" indent="0">
              <a:buFont typeface="Wingdings" pitchFamily="2" charset="2"/>
              <a:buNone/>
            </a:pPr>
            <a:endParaRPr lang="ja-JP" altLang="en-US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522288" lvl="1" indent="0">
              <a:buFont typeface="Wingdings" pitchFamily="2" charset="2"/>
              <a:buNone/>
            </a:pP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物事を計画的かつ確実に進め、目標に近づけるための管理活動</a:t>
            </a:r>
            <a:endParaRPr lang="ja-JP" altLang="en-US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522288" lvl="1" indent="0">
              <a:buFont typeface="Wingdings" pitchFamily="2" charset="2"/>
              <a:buNone/>
            </a:pPr>
            <a:endParaRPr lang="ja-JP" altLang="en-US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522288" lvl="1" indent="0">
              <a:buFont typeface="Wingdings" pitchFamily="2" charset="2"/>
              <a:buNone/>
            </a:pP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４ステップ</a:t>
            </a:r>
          </a:p>
          <a:p>
            <a:pPr marL="522288" lvl="1" indent="0">
              <a:buFont typeface="Wingdings" pitchFamily="2" charset="2"/>
              <a:buNone/>
            </a:pP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「 </a:t>
            </a:r>
            <a:r>
              <a:rPr lang="en-US" altLang="ja-JP" sz="3200" b="1" dirty="0" smtClean="0">
                <a:solidFill>
                  <a:srgbClr val="339933"/>
                </a:solidFill>
                <a:latin typeface="HG丸ｺﾞｼｯｸM-PRO" pitchFamily="50" charset="-128"/>
                <a:ea typeface="HG丸ｺﾞｼｯｸM-PRO" pitchFamily="50" charset="-128"/>
              </a:rPr>
              <a:t>P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 」「 </a:t>
            </a:r>
            <a:r>
              <a:rPr lang="en-US" altLang="ja-JP" sz="3200" b="1" dirty="0" smtClean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D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 」「 </a:t>
            </a:r>
            <a:r>
              <a:rPr lang="en-US" altLang="ja-JP" sz="3200" b="1" dirty="0" smtClean="0">
                <a:solidFill>
                  <a:srgbClr val="FF9933"/>
                </a:solidFill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 」「 </a:t>
            </a:r>
            <a:r>
              <a:rPr lang="en-US" altLang="ja-JP" sz="3200" b="1" dirty="0" smtClean="0">
                <a:solidFill>
                  <a:srgbClr val="00B0F0"/>
                </a:solidFill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 」</a:t>
            </a:r>
          </a:p>
          <a:p>
            <a:pPr marL="522288" lvl="1" indent="0">
              <a:buFont typeface="Wingdings" pitchFamily="2" charset="2"/>
              <a:buNone/>
            </a:pPr>
            <a:endParaRPr lang="en-US" altLang="ja-JP" sz="3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1066800" y="1676400"/>
            <a:ext cx="7772400" cy="340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ja-JP" altLang="en-US" sz="3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・・・計画</a:t>
            </a:r>
          </a:p>
          <a:p>
            <a:pPr marL="342900" indent="-342900">
              <a:spcBef>
                <a:spcPct val="20000"/>
              </a:spcBef>
            </a:pPr>
            <a:endParaRPr lang="en-US" altLang="ja-JP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3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・・・実施</a:t>
            </a:r>
            <a:endParaRPr lang="en-US" altLang="ja-JP" sz="32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</a:pPr>
            <a:endParaRPr lang="ja-JP" altLang="en-US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3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・・・確認</a:t>
            </a:r>
            <a:endParaRPr lang="en-US" altLang="ja-JP" sz="32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</a:pPr>
            <a:endParaRPr lang="ja-JP" altLang="en-US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3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・・・処置</a:t>
            </a:r>
          </a:p>
        </p:txBody>
      </p:sp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  <a:latin typeface="ＭＳ Ｐゴシック" charset="-128"/>
              </a:rPr>
              <a:t>PDCA</a:t>
            </a:r>
            <a:r>
              <a:rPr lang="ja-JP" altLang="en-US" dirty="0" smtClean="0">
                <a:solidFill>
                  <a:srgbClr val="0070C0"/>
                </a:solidFill>
                <a:latin typeface="ＭＳ Ｐゴシック" charset="-128"/>
              </a:rPr>
              <a:t>サイクル</a:t>
            </a:r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66800" y="1676400"/>
            <a:ext cx="5089525" cy="32654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ja-JP" b="1" dirty="0" smtClean="0">
                <a:solidFill>
                  <a:srgbClr val="339933"/>
                </a:solidFill>
                <a:latin typeface="HG丸ｺﾞｼｯｸM-PRO" pitchFamily="50" charset="-128"/>
                <a:ea typeface="HG丸ｺﾞｼｯｸM-PRO" pitchFamily="50" charset="-128"/>
              </a:rPr>
              <a:t>P</a:t>
            </a:r>
            <a:r>
              <a:rPr lang="ja-JP" altLang="en-US" dirty="0" smtClean="0">
                <a:solidFill>
                  <a:srgbClr val="339933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dirty="0" smtClean="0">
                <a:solidFill>
                  <a:srgbClr val="339933"/>
                </a:solidFill>
                <a:latin typeface="HG丸ｺﾞｼｯｸM-PRO" pitchFamily="50" charset="-128"/>
                <a:ea typeface="HG丸ｺﾞｼｯｸM-PRO" pitchFamily="50" charset="-128"/>
              </a:rPr>
              <a:t>P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lan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：プラン</a:t>
            </a:r>
          </a:p>
          <a:p>
            <a:pPr>
              <a:buFont typeface="Wingdings" pitchFamily="2" charset="2"/>
              <a:buChar char="Ø"/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b="1" dirty="0" smtClean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D</a:t>
            </a:r>
            <a:r>
              <a:rPr lang="ja-JP" altLang="en-US" dirty="0" smtClean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　Ｄ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o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：ドゥ</a:t>
            </a:r>
          </a:p>
          <a:p>
            <a:pPr>
              <a:buFont typeface="Wingdings" pitchFamily="2" charset="2"/>
              <a:buChar char="Ø"/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b="1" dirty="0" smtClean="0">
                <a:solidFill>
                  <a:srgbClr val="FF9933"/>
                </a:solidFill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dirty="0" smtClean="0">
                <a:solidFill>
                  <a:srgbClr val="FF9933"/>
                </a:solidFill>
                <a:latin typeface="HG丸ｺﾞｼｯｸM-PRO" pitchFamily="50" charset="-128"/>
                <a:ea typeface="HG丸ｺﾞｼｯｸM-PRO" pitchFamily="50" charset="-128"/>
              </a:rPr>
              <a:t>　Ｃ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heck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：チェック</a:t>
            </a:r>
          </a:p>
          <a:p>
            <a:pPr>
              <a:buFont typeface="Wingdings" pitchFamily="2" charset="2"/>
              <a:buChar char="Ø"/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b="1" dirty="0" smtClean="0">
                <a:solidFill>
                  <a:srgbClr val="00B0F0"/>
                </a:solidFill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dirty="0" smtClean="0">
                <a:solidFill>
                  <a:srgbClr val="00B0F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dirty="0" smtClean="0">
                <a:solidFill>
                  <a:srgbClr val="00B0F0"/>
                </a:solidFill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ction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：アクション</a:t>
            </a:r>
          </a:p>
        </p:txBody>
      </p:sp>
      <p:sp>
        <p:nvSpPr>
          <p:cNvPr id="16390" name="コンテンツ プレースホルダ 2"/>
          <p:cNvSpPr>
            <a:spLocks/>
          </p:cNvSpPr>
          <p:nvPr/>
        </p:nvSpPr>
        <p:spPr bwMode="auto">
          <a:xfrm>
            <a:off x="1042988" y="5205413"/>
            <a:ext cx="7850187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4013" indent="-354013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ja-JP" sz="3200" dirty="0">
                <a:latin typeface="HG丸ｺﾞｼｯｸM-PRO" pitchFamily="50" charset="-128"/>
                <a:ea typeface="HG丸ｺﾞｼｯｸM-PRO" pitchFamily="50" charset="-128"/>
              </a:rPr>
              <a:t>※R</a:t>
            </a:r>
            <a:r>
              <a:rPr lang="ja-JP" altLang="en-US" sz="3200" dirty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3200" dirty="0">
                <a:latin typeface="HG丸ｺﾞｼｯｸM-PRO" pitchFamily="50" charset="-128"/>
                <a:ea typeface="HG丸ｺﾞｼｯｸM-PRO" pitchFamily="50" charset="-128"/>
              </a:rPr>
              <a:t>Research</a:t>
            </a:r>
            <a:r>
              <a:rPr lang="ja-JP" altLang="en-US" sz="3200" dirty="0">
                <a:latin typeface="HG丸ｺﾞｼｯｸM-PRO" pitchFamily="50" charset="-128"/>
                <a:ea typeface="HG丸ｺﾞｼｯｸM-PRO" pitchFamily="50" charset="-128"/>
              </a:rPr>
              <a:t>：リサーチ・・・探索）を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加えて，</a:t>
            </a:r>
            <a:r>
              <a:rPr lang="en-US" altLang="ja-JP" sz="3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RPDCA</a:t>
            </a:r>
            <a:r>
              <a:rPr lang="ja-JP" altLang="en-US" sz="3200" dirty="0">
                <a:latin typeface="HG丸ｺﾞｼｯｸM-PRO" pitchFamily="50" charset="-128"/>
                <a:ea typeface="HG丸ｺﾞｼｯｸM-PRO" pitchFamily="50" charset="-128"/>
              </a:rPr>
              <a:t>と呼ぶこともある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6"/>
          <p:cNvGrpSpPr>
            <a:grpSpLocks/>
          </p:cNvGrpSpPr>
          <p:nvPr/>
        </p:nvGrpSpPr>
        <p:grpSpPr bwMode="auto">
          <a:xfrm>
            <a:off x="3132138" y="2133600"/>
            <a:ext cx="3600450" cy="3598863"/>
            <a:chOff x="2395394" y="1596904"/>
            <a:chExt cx="4320000" cy="4320000"/>
          </a:xfrm>
        </p:grpSpPr>
        <p:sp>
          <p:nvSpPr>
            <p:cNvPr id="28" name="円弧 27"/>
            <p:cNvSpPr>
              <a:spLocks noChangeAspect="1"/>
            </p:cNvSpPr>
            <p:nvPr/>
          </p:nvSpPr>
          <p:spPr>
            <a:xfrm rot="2975536">
              <a:off x="2395394" y="1596904"/>
              <a:ext cx="4320000" cy="4320000"/>
            </a:xfrm>
            <a:prstGeom prst="arc">
              <a:avLst>
                <a:gd name="adj1" fmla="val 14241721"/>
                <a:gd name="adj2" fmla="val 18012140"/>
              </a:avLst>
            </a:prstGeom>
            <a:ln w="276225">
              <a:solidFill>
                <a:srgbClr val="FF0000"/>
              </a:solidFill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" name="円弧 28"/>
            <p:cNvSpPr>
              <a:spLocks noChangeAspect="1"/>
            </p:cNvSpPr>
            <p:nvPr/>
          </p:nvSpPr>
          <p:spPr>
            <a:xfrm rot="8083120">
              <a:off x="2395394" y="1596904"/>
              <a:ext cx="4320000" cy="4320000"/>
            </a:xfrm>
            <a:prstGeom prst="arc">
              <a:avLst>
                <a:gd name="adj1" fmla="val 14241721"/>
                <a:gd name="adj2" fmla="val 18012140"/>
              </a:avLst>
            </a:prstGeom>
            <a:ln w="276225">
              <a:solidFill>
                <a:srgbClr val="FF0000"/>
              </a:solidFill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円弧 29"/>
            <p:cNvSpPr>
              <a:spLocks noChangeAspect="1"/>
            </p:cNvSpPr>
            <p:nvPr/>
          </p:nvSpPr>
          <p:spPr>
            <a:xfrm rot="13646506">
              <a:off x="2395394" y="1596904"/>
              <a:ext cx="4320000" cy="4320000"/>
            </a:xfrm>
            <a:prstGeom prst="arc">
              <a:avLst>
                <a:gd name="adj1" fmla="val 14241721"/>
                <a:gd name="adj2" fmla="val 18012140"/>
              </a:avLst>
            </a:prstGeom>
            <a:ln w="276225">
              <a:solidFill>
                <a:srgbClr val="FF0000"/>
              </a:solidFill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円弧 30"/>
            <p:cNvSpPr>
              <a:spLocks noChangeAspect="1"/>
            </p:cNvSpPr>
            <p:nvPr/>
          </p:nvSpPr>
          <p:spPr>
            <a:xfrm rot="19184963">
              <a:off x="2395394" y="1596904"/>
              <a:ext cx="4320000" cy="4320000"/>
            </a:xfrm>
            <a:prstGeom prst="arc">
              <a:avLst>
                <a:gd name="adj1" fmla="val 14241721"/>
                <a:gd name="adj2" fmla="val 18012140"/>
              </a:avLst>
            </a:prstGeom>
            <a:ln w="276225">
              <a:solidFill>
                <a:srgbClr val="FF0000"/>
              </a:solidFill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741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70C0"/>
                </a:solidFill>
                <a:latin typeface="ＭＳ Ｐゴシック" charset="-128"/>
              </a:rPr>
              <a:t>PDCA</a:t>
            </a:r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サイクル</a:t>
            </a:r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4687888" y="1508125"/>
            <a:ext cx="6762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2400300">
              <a:lnSpc>
                <a:spcPct val="90000"/>
              </a:lnSpc>
              <a:spcAft>
                <a:spcPct val="35000"/>
              </a:spcAft>
            </a:pPr>
            <a:r>
              <a:rPr lang="en-US" altLang="ja-JP" sz="5400" b="1">
                <a:solidFill>
                  <a:srgbClr val="339933"/>
                </a:solidFill>
                <a:latin typeface="HG丸ｺﾞｼｯｸM-PRO" pitchFamily="50" charset="-128"/>
                <a:ea typeface="HG丸ｺﾞｼｯｸM-PRO" pitchFamily="50" charset="-128"/>
              </a:rPr>
              <a:t>P</a:t>
            </a:r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auto">
          <a:xfrm>
            <a:off x="6708775" y="3357563"/>
            <a:ext cx="7429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5400" b="1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auto">
          <a:xfrm>
            <a:off x="4635500" y="5373688"/>
            <a:ext cx="7286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5400" b="1">
                <a:solidFill>
                  <a:srgbClr val="FF9933"/>
                </a:solidFill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2524125" y="3284538"/>
            <a:ext cx="752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5400" b="1">
                <a:solidFill>
                  <a:srgbClr val="00B0F0"/>
                </a:solidFill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21" name="角丸四角形 20"/>
          <p:cNvSpPr>
            <a:spLocks noChangeArrowheads="1"/>
          </p:cNvSpPr>
          <p:nvPr/>
        </p:nvSpPr>
        <p:spPr bwMode="auto">
          <a:xfrm>
            <a:off x="3851275" y="3357563"/>
            <a:ext cx="2160588" cy="10795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4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目標</a:t>
            </a:r>
          </a:p>
        </p:txBody>
      </p:sp>
      <p:sp>
        <p:nvSpPr>
          <p:cNvPr id="3" name="正方形/長方形 13"/>
          <p:cNvSpPr>
            <a:spLocks noChangeArrowheads="1"/>
          </p:cNvSpPr>
          <p:nvPr/>
        </p:nvSpPr>
        <p:spPr bwMode="auto">
          <a:xfrm>
            <a:off x="2124075" y="6237288"/>
            <a:ext cx="590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>
                <a:latin typeface="HG丸ｺﾞｼｯｸM-PRO" pitchFamily="50" charset="-128"/>
                <a:ea typeface="HG丸ｺﾞｼｯｸM-PRO" pitchFamily="50" charset="-128"/>
              </a:rPr>
              <a:t>PDCA</a:t>
            </a:r>
            <a:r>
              <a:rPr lang="ja-JP" altLang="en-US" sz="2400" b="1">
                <a:latin typeface="HG丸ｺﾞｼｯｸM-PRO" pitchFamily="50" charset="-128"/>
                <a:ea typeface="HG丸ｺﾞｼｯｸM-PRO" pitchFamily="50" charset="-128"/>
              </a:rPr>
              <a:t>サイクルを回して目標に近づける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4706</TotalTime>
  <Words>248</Words>
  <Application>Microsoft Office PowerPoint</Application>
  <PresentationFormat>画面に合わせる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Factory design template</vt:lpstr>
      <vt:lpstr>工業高校におけるキャリア教育</vt:lpstr>
      <vt:lpstr>PDCAサイクル</vt:lpstr>
      <vt:lpstr>PDCAサイクル</vt:lpstr>
      <vt:lpstr>PDCAサイクル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2013-03-07T01:04:34Z</dcterms:modified>
</cp:coreProperties>
</file>