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58" r:id="rId2"/>
    <p:sldId id="351" r:id="rId3"/>
    <p:sldId id="352" r:id="rId4"/>
    <p:sldId id="350" r:id="rId5"/>
    <p:sldId id="263" r:id="rId6"/>
    <p:sldId id="353"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6" autoAdjust="0"/>
    <p:restoredTop sz="56000" autoAdjust="0"/>
  </p:normalViewPr>
  <p:slideViewPr>
    <p:cSldViewPr>
      <p:cViewPr>
        <p:scale>
          <a:sx n="75" d="100"/>
          <a:sy n="75" d="100"/>
        </p:scale>
        <p:origin x="-10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a:ln>
            <a:miter lim="800000"/>
            <a:headEnd/>
            <a:tailEnd/>
          </a:ln>
        </p:spPr>
        <p:txBody>
          <a:bodyPr/>
          <a:lstStyle/>
          <a:p>
            <a:pPr defTabSz="957263"/>
            <a:fld id="{6E0AACA0-373F-406D-8AD8-6C2C280049A7}" type="slidenum">
              <a:rPr lang="en-US" altLang="ja-JP" smtClean="0">
                <a:ea typeface="ＭＳ Ｐゴシック" charset="-128"/>
              </a:rPr>
              <a:pPr defTabSz="957263"/>
              <a:t>1</a:t>
            </a:fld>
            <a:endParaRPr lang="en-US" altLang="ja-JP" smtClean="0">
              <a:ea typeface="ＭＳ Ｐゴシック"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ja-JP" altLang="en-US" smtClean="0"/>
              <a:t>品質管理の意味を説明することを伝える</a:t>
            </a:r>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ln/>
        </p:spPr>
      </p:sp>
      <p:sp>
        <p:nvSpPr>
          <p:cNvPr id="160771" name="ノート プレースホルダ 2"/>
          <p:cNvSpPr>
            <a:spLocks noGrp="1"/>
          </p:cNvSpPr>
          <p:nvPr>
            <p:ph type="body" idx="1"/>
          </p:nvPr>
        </p:nvSpPr>
        <p:spPr>
          <a:noFill/>
        </p:spPr>
        <p:txBody>
          <a:bodyPr/>
          <a:lstStyle/>
          <a:p>
            <a:pPr eaLnBrk="1" hangingPunct="1"/>
            <a:r>
              <a:rPr lang="ja-JP" altLang="en-US" sz="1600" smtClean="0">
                <a:latin typeface="HG丸ｺﾞｼｯｸM-PRO" pitchFamily="50" charset="-128"/>
                <a:ea typeface="HG丸ｺﾞｼｯｸM-PRO" pitchFamily="50" charset="-128"/>
              </a:rPr>
              <a:t>「</a:t>
            </a:r>
            <a:r>
              <a:rPr lang="en-US" altLang="ja-JP" sz="1600" smtClean="0">
                <a:latin typeface="HG丸ｺﾞｼｯｸM-PRO" pitchFamily="50" charset="-128"/>
                <a:ea typeface="HG丸ｺﾞｼｯｸM-PRO" pitchFamily="50" charset="-128"/>
              </a:rPr>
              <a:t>ISO9000</a:t>
            </a:r>
            <a:r>
              <a:rPr lang="ja-JP" altLang="en-US" sz="1600" smtClean="0">
                <a:latin typeface="HG丸ｺﾞｼｯｸM-PRO" pitchFamily="50" charset="-128"/>
                <a:ea typeface="HG丸ｺﾞｼｯｸM-PRO" pitchFamily="50" charset="-128"/>
              </a:rPr>
              <a:t>」および「</a:t>
            </a:r>
            <a:r>
              <a:rPr lang="en-US" altLang="ja-JP" sz="1600" smtClean="0">
                <a:latin typeface="HG丸ｺﾞｼｯｸM-PRO" pitchFamily="50" charset="-128"/>
                <a:ea typeface="HG丸ｺﾞｼｯｸM-PRO" pitchFamily="50" charset="-128"/>
              </a:rPr>
              <a:t>JIS Q9000</a:t>
            </a:r>
            <a:r>
              <a:rPr lang="ja-JP" altLang="en-US" sz="1600" smtClean="0">
                <a:latin typeface="HG丸ｺﾞｼｯｸM-PRO" pitchFamily="50" charset="-128"/>
                <a:ea typeface="HG丸ｺﾞｼｯｸM-PRO" pitchFamily="50" charset="-128"/>
              </a:rPr>
              <a:t>」において、</a:t>
            </a:r>
            <a:endParaRPr lang="ja-JP" altLang="en-US" smtClean="0"/>
          </a:p>
          <a:p>
            <a:pPr eaLnBrk="1" hangingPunct="1"/>
            <a:r>
              <a:rPr lang="ja-JP" altLang="en-US" smtClean="0"/>
              <a:t>品質とは、</a:t>
            </a:r>
          </a:p>
          <a:p>
            <a:pPr eaLnBrk="1" hangingPunct="1"/>
            <a:r>
              <a:rPr lang="ja-JP" altLang="en-US" smtClean="0"/>
              <a:t>　「</a:t>
            </a:r>
            <a:r>
              <a:rPr lang="ja-JP" altLang="en-US" sz="1600" smtClean="0">
                <a:latin typeface="HG丸ｺﾞｼｯｸM-PRO" pitchFamily="50" charset="-128"/>
                <a:ea typeface="HG丸ｺﾞｼｯｸM-PRO" pitchFamily="50" charset="-128"/>
              </a:rPr>
              <a:t>本来備わっている特性の集まりが、要求事項を満たす程度」</a:t>
            </a:r>
            <a:r>
              <a:rPr lang="ja-JP" altLang="en-US" smtClean="0"/>
              <a:t>　</a:t>
            </a:r>
          </a:p>
          <a:p>
            <a:pPr eaLnBrk="1" hangingPunct="1"/>
            <a:r>
              <a:rPr lang="ja-JP" altLang="en-US" smtClean="0"/>
              <a:t>品質管理とは、</a:t>
            </a:r>
            <a:endParaRPr lang="en-US" altLang="ja-JP" smtClean="0"/>
          </a:p>
          <a:p>
            <a:pPr eaLnBrk="1" hangingPunct="1"/>
            <a:r>
              <a:rPr lang="ja-JP" altLang="en-US" smtClean="0"/>
              <a:t>　「</a:t>
            </a:r>
            <a:r>
              <a:rPr lang="ja-JP" altLang="en-US" sz="1800" smtClean="0">
                <a:latin typeface="HG丸ｺﾞｼｯｸM-PRO" pitchFamily="50" charset="-128"/>
                <a:ea typeface="HG丸ｺﾞｼｯｸM-PRO" pitchFamily="50" charset="-128"/>
              </a:rPr>
              <a:t>品質要求事項を満たすことに焦点を合わせた品質マネジメントの一部」</a:t>
            </a:r>
          </a:p>
          <a:p>
            <a:pPr eaLnBrk="1" hangingPunct="1"/>
            <a:r>
              <a:rPr lang="ja-JP" altLang="en-US" smtClean="0"/>
              <a:t>と定義されていることとともに、</a:t>
            </a:r>
          </a:p>
          <a:p>
            <a:pPr eaLnBrk="1" hangingPunct="1"/>
            <a:r>
              <a:rPr lang="ja-JP" altLang="en-US" smtClean="0"/>
              <a:t>品質管理の基本的な考え方は、さまざまな分野・職種で共通して必要となることを説明する。</a:t>
            </a:r>
          </a:p>
        </p:txBody>
      </p:sp>
      <p:sp>
        <p:nvSpPr>
          <p:cNvPr id="16077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7D6DAE0-D38B-465E-A5A0-B71F2F6DB01A}" type="slidenum">
              <a:rPr lang="en-US" altLang="ja-JP" sz="1200"/>
              <a:pPr algn="r"/>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ln/>
        </p:spPr>
      </p:sp>
      <p:sp>
        <p:nvSpPr>
          <p:cNvPr id="162819" name="ノート プレースホルダ 2"/>
          <p:cNvSpPr>
            <a:spLocks noGrp="1"/>
          </p:cNvSpPr>
          <p:nvPr>
            <p:ph type="body" idx="1"/>
          </p:nvPr>
        </p:nvSpPr>
        <p:spPr>
          <a:noFill/>
        </p:spPr>
        <p:txBody>
          <a:bodyPr/>
          <a:lstStyle/>
          <a:p>
            <a:pPr eaLnBrk="1" hangingPunct="1"/>
            <a:r>
              <a:rPr lang="ja-JP" altLang="en-US" smtClean="0"/>
              <a:t>品質とは、</a:t>
            </a:r>
          </a:p>
          <a:p>
            <a:pPr eaLnBrk="1" hangingPunct="1"/>
            <a:r>
              <a:rPr lang="ja-JP" altLang="en-US" smtClean="0"/>
              <a:t>　「</a:t>
            </a:r>
            <a:r>
              <a:rPr lang="ja-JP" altLang="en-US" sz="1600" smtClean="0">
                <a:latin typeface="HG丸ｺﾞｼｯｸM-PRO" pitchFamily="50" charset="-128"/>
                <a:ea typeface="HG丸ｺﾞｼｯｸM-PRO" pitchFamily="50" charset="-128"/>
              </a:rPr>
              <a:t>本来備わっている特性の集まりが、要求事項を満たす程度」（</a:t>
            </a:r>
            <a:r>
              <a:rPr lang="en-US" altLang="ja-JP" sz="1600" smtClean="0">
                <a:latin typeface="HG丸ｺﾞｼｯｸM-PRO" pitchFamily="50" charset="-128"/>
                <a:ea typeface="HG丸ｺﾞｼｯｸM-PRO" pitchFamily="50" charset="-128"/>
              </a:rPr>
              <a:t>ISO9000</a:t>
            </a:r>
            <a:r>
              <a:rPr lang="ja-JP" altLang="en-US" sz="1600" smtClean="0">
                <a:latin typeface="HG丸ｺﾞｼｯｸM-PRO" pitchFamily="50" charset="-128"/>
                <a:ea typeface="HG丸ｺﾞｼｯｸM-PRO" pitchFamily="50" charset="-128"/>
              </a:rPr>
              <a:t>）</a:t>
            </a:r>
            <a:r>
              <a:rPr lang="ja-JP" altLang="en-US" smtClean="0"/>
              <a:t>　</a:t>
            </a:r>
          </a:p>
          <a:p>
            <a:pPr eaLnBrk="1" hangingPunct="1"/>
            <a:r>
              <a:rPr lang="ja-JP" altLang="en-US" smtClean="0"/>
              <a:t>品質管理とは、</a:t>
            </a:r>
            <a:endParaRPr lang="en-US" altLang="ja-JP" smtClean="0"/>
          </a:p>
          <a:p>
            <a:pPr eaLnBrk="1" hangingPunct="1"/>
            <a:r>
              <a:rPr lang="ja-JP" altLang="en-US" smtClean="0"/>
              <a:t>　品質の向上等を目指すため</a:t>
            </a:r>
            <a:endParaRPr lang="en-US" altLang="ja-JP" smtClean="0"/>
          </a:p>
          <a:p>
            <a:pPr eaLnBrk="1" hangingPunct="1"/>
            <a:r>
              <a:rPr lang="ja-JP" altLang="en-US" smtClean="0"/>
              <a:t>　さまざまな分野・職種で共通する基本的な考え方</a:t>
            </a:r>
            <a:endParaRPr lang="en-US" altLang="ja-JP" smtClean="0"/>
          </a:p>
          <a:p>
            <a:pPr eaLnBrk="1" hangingPunct="1"/>
            <a:r>
              <a:rPr lang="ja-JP" altLang="en-US" smtClean="0"/>
              <a:t>であることを説明する。</a:t>
            </a:r>
          </a:p>
        </p:txBody>
      </p:sp>
      <p:sp>
        <p:nvSpPr>
          <p:cNvPr id="162820"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A6B99BA-3E32-4DDD-BCA8-F65571D68E4E}" type="slidenum">
              <a:rPr lang="en-US" altLang="ja-JP" sz="1200"/>
              <a:pPr algn="r"/>
              <a:t>3</a:t>
            </a:fld>
            <a:endParaRPr lang="en-US" altLang="ja-JP"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a:ln/>
        </p:spPr>
      </p:sp>
      <p:sp>
        <p:nvSpPr>
          <p:cNvPr id="80899" name="ノート プレースホルダ 2"/>
          <p:cNvSpPr>
            <a:spLocks noGrp="1"/>
          </p:cNvSpPr>
          <p:nvPr>
            <p:ph type="body" idx="1"/>
          </p:nvPr>
        </p:nvSpPr>
        <p:spPr>
          <a:noFill/>
        </p:spPr>
        <p:txBody>
          <a:bodyPr/>
          <a:lstStyle/>
          <a:p>
            <a:pPr eaLnBrk="1" hangingPunct="1"/>
            <a:r>
              <a:rPr lang="ja-JP" altLang="en-US" smtClean="0"/>
              <a:t>品質優先の考え方は、</a:t>
            </a:r>
          </a:p>
          <a:p>
            <a:pPr eaLnBrk="1" hangingPunct="1"/>
            <a:r>
              <a:rPr lang="ja-JP" altLang="en-US" smtClean="0"/>
              <a:t>企業人としての心構えや行動に関することであり、</a:t>
            </a:r>
          </a:p>
          <a:p>
            <a:pPr eaLnBrk="1" hangingPunct="1"/>
            <a:r>
              <a:rPr lang="ja-JP" altLang="en-US" smtClean="0"/>
              <a:t>これは、技術者倫理を育成するもので、</a:t>
            </a:r>
          </a:p>
          <a:p>
            <a:pPr eaLnBrk="1" hangingPunct="1"/>
            <a:r>
              <a:rPr lang="ja-JP" altLang="en-US" smtClean="0"/>
              <a:t>人として守るべき「道徳」・「モラル」であることを説明する。</a:t>
            </a:r>
            <a:endParaRPr lang="en-US" altLang="ja-JP" smtClean="0"/>
          </a:p>
        </p:txBody>
      </p:sp>
      <p:sp>
        <p:nvSpPr>
          <p:cNvPr id="80900" name="スライド番号プレースホルダ 3"/>
          <p:cNvSpPr>
            <a:spLocks noGrp="1"/>
          </p:cNvSpPr>
          <p:nvPr>
            <p:ph type="sldNum" sz="quarter" idx="5"/>
          </p:nvPr>
        </p:nvSpPr>
        <p:spPr>
          <a:noFill/>
          <a:ln>
            <a:miter lim="800000"/>
            <a:headEnd/>
            <a:tailEnd/>
          </a:ln>
        </p:spPr>
        <p:txBody>
          <a:bodyPr/>
          <a:lstStyle/>
          <a:p>
            <a:fld id="{70B9BB8F-825B-4BBE-BA45-AD7D3F6C082F}" type="slidenum">
              <a:rPr lang="en-US" altLang="ja-JP"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 イメージ プレースホルダ 1"/>
          <p:cNvSpPr>
            <a:spLocks noGrp="1" noRot="1" noChangeAspect="1" noTextEdit="1"/>
          </p:cNvSpPr>
          <p:nvPr>
            <p:ph type="sldImg"/>
          </p:nvPr>
        </p:nvSpPr>
        <p:spPr>
          <a:ln/>
        </p:spPr>
      </p:sp>
      <p:sp>
        <p:nvSpPr>
          <p:cNvPr id="83971" name="ノート プレースホルダ 2"/>
          <p:cNvSpPr>
            <a:spLocks noGrp="1"/>
          </p:cNvSpPr>
          <p:nvPr>
            <p:ph type="body" idx="1"/>
          </p:nvPr>
        </p:nvSpPr>
        <p:spPr>
          <a:noFill/>
        </p:spPr>
        <p:txBody>
          <a:bodyPr/>
          <a:lstStyle/>
          <a:p>
            <a:pPr eaLnBrk="1" hangingPunct="1"/>
            <a:r>
              <a:rPr lang="ja-JP" altLang="en-US" dirty="0" smtClean="0"/>
              <a:t>道徳とは、</a:t>
            </a:r>
          </a:p>
          <a:p>
            <a:pPr eaLnBrk="1" hangingPunct="1"/>
            <a:r>
              <a:rPr lang="ja-JP" altLang="en-US" dirty="0" smtClean="0"/>
              <a:t>　</a:t>
            </a:r>
            <a:r>
              <a:rPr lang="ja-JP" altLang="ja-JP" dirty="0" smtClean="0"/>
              <a:t>人が無意識</a:t>
            </a:r>
            <a:r>
              <a:rPr lang="ja-JP" altLang="en-US" dirty="0" smtClean="0"/>
              <a:t>で</a:t>
            </a:r>
            <a:r>
              <a:rPr lang="ja-JP" altLang="ja-JP" dirty="0" smtClean="0"/>
              <a:t>認識している</a:t>
            </a:r>
            <a:r>
              <a:rPr lang="ja-JP" altLang="en-US" dirty="0" smtClean="0"/>
              <a:t>善・悪の規範意識であることを説明する</a:t>
            </a:r>
            <a:r>
              <a:rPr lang="ja-JP" altLang="ja-JP" dirty="0" smtClean="0"/>
              <a:t>。</a:t>
            </a:r>
            <a:endParaRPr lang="en-US" altLang="ja-JP" dirty="0" smtClean="0"/>
          </a:p>
          <a:p>
            <a:pPr eaLnBrk="1" hangingPunct="1"/>
            <a:r>
              <a:rPr lang="ja-JP" altLang="en-US" dirty="0" smtClean="0"/>
              <a:t>モラルとは、</a:t>
            </a:r>
          </a:p>
          <a:p>
            <a:pPr eaLnBrk="1" hangingPunct="1"/>
            <a:r>
              <a:rPr lang="ja-JP" altLang="en-US" dirty="0" smtClean="0"/>
              <a:t>　道徳を規律としてではなく、自分の生き方を考えることで生まれてくる態度であることを説明する。</a:t>
            </a:r>
            <a:endParaRPr lang="en-US" altLang="ja-JP" dirty="0" smtClean="0"/>
          </a:p>
          <a:p>
            <a:pPr eaLnBrk="1" hangingPunct="1"/>
            <a:endParaRPr lang="ja-JP" altLang="en-US" dirty="0" smtClean="0"/>
          </a:p>
        </p:txBody>
      </p:sp>
      <p:sp>
        <p:nvSpPr>
          <p:cNvPr id="83972" name="スライド番号プレースホルダ 3"/>
          <p:cNvSpPr>
            <a:spLocks noGrp="1"/>
          </p:cNvSpPr>
          <p:nvPr>
            <p:ph type="sldNum" sz="quarter" idx="5"/>
          </p:nvPr>
        </p:nvSpPr>
        <p:spPr>
          <a:noFill/>
          <a:ln>
            <a:miter lim="800000"/>
            <a:headEnd/>
            <a:tailEnd/>
          </a:ln>
        </p:spPr>
        <p:txBody>
          <a:bodyPr/>
          <a:lstStyle/>
          <a:p>
            <a:fld id="{9C7F1CCB-02F9-4A02-B2D5-6B77730CB36A}" type="slidenum">
              <a:rPr lang="en-US" altLang="ja-JP" smtClean="0">
                <a:ea typeface="ＭＳ Ｐゴシック" charset="-128"/>
              </a:rPr>
              <a:pPr/>
              <a:t>5</a:t>
            </a:fld>
            <a:endParaRPr lang="en-US" altLang="ja-JP"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スライド イメージ プレースホルダ 1"/>
          <p:cNvSpPr>
            <a:spLocks noGrp="1" noRot="1" noChangeAspect="1" noTextEdit="1"/>
          </p:cNvSpPr>
          <p:nvPr>
            <p:ph type="sldImg"/>
          </p:nvPr>
        </p:nvSpPr>
        <p:spPr>
          <a:ln/>
        </p:spPr>
      </p:sp>
      <p:sp>
        <p:nvSpPr>
          <p:cNvPr id="164867" name="ノート プレースホルダ 2"/>
          <p:cNvSpPr>
            <a:spLocks noGrp="1"/>
          </p:cNvSpPr>
          <p:nvPr>
            <p:ph type="body" idx="1"/>
          </p:nvPr>
        </p:nvSpPr>
        <p:spPr>
          <a:noFill/>
        </p:spPr>
        <p:txBody>
          <a:bodyPr/>
          <a:lstStyle/>
          <a:p>
            <a:pPr eaLnBrk="1" hangingPunct="1"/>
            <a:r>
              <a:rPr lang="ja-JP" altLang="en-US" dirty="0" smtClean="0"/>
              <a:t>道徳やモラルについて、工業製品の製造を例に考えさせ、倫理観を養うようにする。</a:t>
            </a:r>
          </a:p>
          <a:p>
            <a:pPr eaLnBrk="1" hangingPunct="1"/>
            <a:r>
              <a:rPr lang="ja-JP" altLang="en-US" dirty="0" smtClean="0"/>
              <a:t>　善の例</a:t>
            </a:r>
            <a:endParaRPr lang="en-US" altLang="ja-JP" dirty="0" smtClean="0"/>
          </a:p>
          <a:p>
            <a:pPr eaLnBrk="1" hangingPunct="1"/>
            <a:r>
              <a:rPr lang="ja-JP" altLang="en-US" dirty="0" smtClean="0"/>
              <a:t>　　　安全で安定した品質の製品をつくる</a:t>
            </a:r>
            <a:r>
              <a:rPr lang="ja-JP" altLang="ja-JP" dirty="0" smtClean="0"/>
              <a:t>。</a:t>
            </a:r>
            <a:endParaRPr lang="ja-JP" altLang="en-US" dirty="0" smtClean="0"/>
          </a:p>
          <a:p>
            <a:pPr eaLnBrk="1" hangingPunct="1"/>
            <a:r>
              <a:rPr lang="ja-JP" altLang="ja-JP" dirty="0" smtClean="0"/>
              <a:t>　　　品質を保証するとともに、故障に対してその原因を追究し、工程を改善する。 </a:t>
            </a:r>
            <a:endParaRPr lang="ja-JP" altLang="en-US" dirty="0" smtClean="0"/>
          </a:p>
          <a:p>
            <a:pPr eaLnBrk="1" hangingPunct="1"/>
            <a:r>
              <a:rPr lang="ja-JP" altLang="en-US" dirty="0" smtClean="0"/>
              <a:t>　　　工程の「ムリ・ムダ・ムラ」を見つけ出し、なくす方法を考える。</a:t>
            </a:r>
          </a:p>
          <a:p>
            <a:pPr eaLnBrk="1" hangingPunct="1"/>
            <a:r>
              <a:rPr lang="ja-JP" altLang="en-US" dirty="0" smtClean="0"/>
              <a:t>　悪の例</a:t>
            </a:r>
            <a:endParaRPr lang="en-US" altLang="ja-JP" dirty="0" smtClean="0"/>
          </a:p>
          <a:p>
            <a:pPr eaLnBrk="1" hangingPunct="1"/>
            <a:r>
              <a:rPr lang="ja-JP" altLang="en-US" dirty="0" smtClean="0"/>
              <a:t>　　　処理に経費がかかるため、有毒なものをそのまま周囲に廃棄する</a:t>
            </a:r>
            <a:r>
              <a:rPr lang="ja-JP" altLang="ja-JP" dirty="0" smtClean="0"/>
              <a:t>。 </a:t>
            </a:r>
          </a:p>
          <a:p>
            <a:pPr eaLnBrk="1" hangingPunct="1"/>
            <a:r>
              <a:rPr lang="ja-JP" altLang="en-US" dirty="0" smtClean="0"/>
              <a:t>　　　デザインを優先し、耐震性の低い建築物を建設する</a:t>
            </a:r>
            <a:r>
              <a:rPr lang="ja-JP" altLang="ja-JP" dirty="0" smtClean="0"/>
              <a:t>。 </a:t>
            </a:r>
          </a:p>
          <a:p>
            <a:pPr eaLnBrk="1" hangingPunct="1"/>
            <a:r>
              <a:rPr lang="ja-JP" altLang="en-US" dirty="0" smtClean="0"/>
              <a:t>　　　利益を優先し、品質が低下する低価格の原料に変更</a:t>
            </a:r>
            <a:r>
              <a:rPr lang="ja-JP" altLang="en-US" smtClean="0"/>
              <a:t>する</a:t>
            </a:r>
            <a:r>
              <a:rPr lang="ja-JP" altLang="ja-JP" smtClean="0"/>
              <a:t>。</a:t>
            </a:r>
            <a:endParaRPr lang="en-US" altLang="ja-JP" dirty="0" smtClean="0"/>
          </a:p>
        </p:txBody>
      </p:sp>
      <p:sp>
        <p:nvSpPr>
          <p:cNvPr id="16486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F2084AF-EEB5-4E1C-9111-A991959A63B8}" type="slidenum">
              <a:rPr lang="en-US" altLang="ja-JP" sz="1200"/>
              <a:pPr algn="r"/>
              <a:t>6</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品質管理とは</a:t>
            </a:r>
          </a:p>
        </p:txBody>
      </p:sp>
      <p:sp>
        <p:nvSpPr>
          <p:cNvPr id="253954" name="Rectangle 2"/>
          <p:cNvSpPr>
            <a:spLocks noGrp="1" noChangeArrowheads="1"/>
          </p:cNvSpPr>
          <p:nvPr>
            <p:ph type="ctrTitle"/>
          </p:nvPr>
        </p:nvSpPr>
        <p:spPr>
          <a:xfrm>
            <a:off x="827088" y="1349375"/>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6148"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タイトル 1"/>
          <p:cNvSpPr>
            <a:spLocks noGrp="1"/>
          </p:cNvSpPr>
          <p:nvPr>
            <p:ph type="title" idx="4294967295"/>
          </p:nvPr>
        </p:nvSpPr>
        <p:spPr/>
        <p:txBody>
          <a:bodyPr/>
          <a:lstStyle/>
          <a:p>
            <a:r>
              <a:rPr lang="ja-JP" altLang="en-US" dirty="0" smtClean="0">
                <a:solidFill>
                  <a:srgbClr val="0070C0"/>
                </a:solidFill>
                <a:latin typeface="ＭＳ Ｐゴシック" charset="-128"/>
              </a:rPr>
              <a:t>品質管理とは</a:t>
            </a:r>
          </a:p>
        </p:txBody>
      </p:sp>
      <p:sp>
        <p:nvSpPr>
          <p:cNvPr id="7171" name="コンテンツ プレースホルダ 2"/>
          <p:cNvSpPr>
            <a:spLocks noGrp="1"/>
          </p:cNvSpPr>
          <p:nvPr>
            <p:ph sz="quarter" idx="4294967295"/>
          </p:nvPr>
        </p:nvSpPr>
        <p:spPr>
          <a:xfrm>
            <a:off x="1066800" y="1676400"/>
            <a:ext cx="7897688" cy="5064968"/>
          </a:xfrm>
        </p:spPr>
        <p:txBody>
          <a:bodyPr>
            <a:normAutofit/>
          </a:bodyPr>
          <a:lstStyle/>
          <a:p>
            <a:pPr marL="354013" indent="-354013">
              <a:lnSpc>
                <a:spcPct val="11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品質</a:t>
            </a:r>
          </a:p>
          <a:p>
            <a:pPr marL="533400" lvl="1" indent="0">
              <a:buFont typeface="Wingdings" pitchFamily="2" charset="2"/>
              <a:buNone/>
            </a:pPr>
            <a:r>
              <a:rPr lang="ja-JP" altLang="en-US" sz="3200" dirty="0" smtClean="0">
                <a:latin typeface="HG丸ｺﾞｼｯｸM-PRO" pitchFamily="50" charset="-128"/>
                <a:ea typeface="HG丸ｺﾞｼｯｸM-PRO" pitchFamily="50" charset="-128"/>
              </a:rPr>
              <a:t>本来備わっている</a:t>
            </a:r>
            <a:r>
              <a:rPr lang="ja-JP" altLang="en-US" sz="3200" dirty="0" smtClean="0">
                <a:solidFill>
                  <a:srgbClr val="FF0000"/>
                </a:solidFill>
                <a:latin typeface="HG丸ｺﾞｼｯｸM-PRO" pitchFamily="50" charset="-128"/>
                <a:ea typeface="HG丸ｺﾞｼｯｸM-PRO" pitchFamily="50" charset="-128"/>
              </a:rPr>
              <a:t>特性</a:t>
            </a:r>
            <a:r>
              <a:rPr lang="ja-JP" altLang="en-US" sz="3200" dirty="0" smtClean="0">
                <a:latin typeface="HG丸ｺﾞｼｯｸM-PRO" pitchFamily="50" charset="-128"/>
                <a:ea typeface="HG丸ｺﾞｼｯｸM-PRO" pitchFamily="50" charset="-128"/>
              </a:rPr>
              <a:t>の集まりが、　</a:t>
            </a:r>
            <a:r>
              <a:rPr lang="ja-JP" altLang="en-US" sz="3200" dirty="0" smtClean="0">
                <a:solidFill>
                  <a:srgbClr val="FF0000"/>
                </a:solidFill>
                <a:latin typeface="HG丸ｺﾞｼｯｸM-PRO" pitchFamily="50" charset="-128"/>
                <a:ea typeface="HG丸ｺﾞｼｯｸM-PRO" pitchFamily="50" charset="-128"/>
              </a:rPr>
              <a:t>要求事項</a:t>
            </a:r>
            <a:r>
              <a:rPr lang="ja-JP" altLang="en-US" sz="3200" dirty="0" smtClean="0">
                <a:latin typeface="HG丸ｺﾞｼｯｸM-PRO" pitchFamily="50" charset="-128"/>
                <a:ea typeface="HG丸ｺﾞｼｯｸM-PRO" pitchFamily="50" charset="-128"/>
              </a:rPr>
              <a:t>を満たす程度</a:t>
            </a:r>
            <a:endParaRPr lang="en-US" altLang="ja-JP" sz="32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品質管理</a:t>
            </a:r>
          </a:p>
          <a:p>
            <a:pPr marL="533400" lvl="1" indent="0">
              <a:lnSpc>
                <a:spcPct val="110000"/>
              </a:lnSpc>
              <a:buFont typeface="Wingdings" pitchFamily="2" charset="2"/>
              <a:buNone/>
            </a:pPr>
            <a:r>
              <a:rPr lang="ja-JP" altLang="en-US" sz="3200" dirty="0" smtClean="0">
                <a:latin typeface="HG丸ｺﾞｼｯｸM-PRO" pitchFamily="50" charset="-128"/>
                <a:ea typeface="HG丸ｺﾞｼｯｸM-PRO" pitchFamily="50" charset="-128"/>
              </a:rPr>
              <a:t>品質要求事項を</a:t>
            </a:r>
            <a:r>
              <a:rPr lang="ja-JP" altLang="en-US" sz="3200" dirty="0" smtClean="0">
                <a:solidFill>
                  <a:srgbClr val="FF0000"/>
                </a:solidFill>
                <a:latin typeface="HG丸ｺﾞｼｯｸM-PRO" pitchFamily="50" charset="-128"/>
                <a:ea typeface="HG丸ｺﾞｼｯｸM-PRO" pitchFamily="50" charset="-128"/>
              </a:rPr>
              <a:t>満たすことに焦点</a:t>
            </a:r>
            <a:r>
              <a:rPr lang="ja-JP" altLang="en-US" sz="3200" dirty="0" smtClean="0">
                <a:latin typeface="HG丸ｺﾞｼｯｸM-PRO" pitchFamily="50" charset="-128"/>
                <a:ea typeface="HG丸ｺﾞｼｯｸM-PRO" pitchFamily="50" charset="-128"/>
              </a:rPr>
              <a:t>を　合わせた品質マネジメントの一部 </a:t>
            </a:r>
          </a:p>
          <a:p>
            <a:pPr marL="354013" indent="-354013">
              <a:lnSpc>
                <a:spcPct val="110000"/>
              </a:lnSpc>
              <a:buClr>
                <a:schemeClr val="tx2"/>
              </a:buClr>
              <a:buFont typeface="Wingdings" pitchFamily="2" charset="2"/>
              <a:buNone/>
            </a:pPr>
            <a:endParaRPr lang="en-US" altLang="ja-JP" sz="20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None/>
            </a:pPr>
            <a:endParaRPr lang="en-US" altLang="ja-JP" sz="20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None/>
            </a:pPr>
            <a:r>
              <a:rPr lang="en-US" altLang="ja-JP" sz="2500" dirty="0" smtClean="0">
                <a:latin typeface="HG丸ｺﾞｼｯｸM-PRO" pitchFamily="50" charset="-128"/>
                <a:ea typeface="HG丸ｺﾞｼｯｸM-PRO" pitchFamily="50" charset="-128"/>
              </a:rPr>
              <a:t>※</a:t>
            </a:r>
            <a:r>
              <a:rPr lang="ja-JP" altLang="en-US" sz="2500" dirty="0" smtClean="0">
                <a:latin typeface="HG丸ｺﾞｼｯｸM-PRO" pitchFamily="50" charset="-128"/>
                <a:ea typeface="HG丸ｺﾞｼｯｸM-PRO" pitchFamily="50" charset="-128"/>
              </a:rPr>
              <a:t>さまざまな分野や職種で必要となる基本的な考え方</a:t>
            </a:r>
            <a:endParaRPr lang="en-US" altLang="ja-JP" sz="2500" dirty="0" smtClean="0">
              <a:latin typeface="HG丸ｺﾞｼｯｸM-PRO" pitchFamily="50" charset="-128"/>
              <a:ea typeface="HG丸ｺﾞｼｯｸM-PRO" pitchFamily="50" charset="-128"/>
            </a:endParaRPr>
          </a:p>
        </p:txBody>
      </p:sp>
      <p:sp>
        <p:nvSpPr>
          <p:cNvPr id="159748" name="Rectangle 4"/>
          <p:cNvSpPr>
            <a:spLocks noChangeArrowheads="1"/>
          </p:cNvSpPr>
          <p:nvPr/>
        </p:nvSpPr>
        <p:spPr bwMode="auto">
          <a:xfrm>
            <a:off x="6659885" y="5294535"/>
            <a:ext cx="2160587" cy="366713"/>
          </a:xfrm>
          <a:prstGeom prst="rect">
            <a:avLst/>
          </a:prstGeom>
          <a:noFill/>
          <a:ln w="9525">
            <a:noFill/>
            <a:miter lim="800000"/>
            <a:headEnd/>
            <a:tailEnd/>
          </a:ln>
          <a:effectLst/>
        </p:spPr>
        <p:txBody>
          <a:bodyPr>
            <a:spAutoFit/>
          </a:bodyPr>
          <a:lstStyle/>
          <a:p>
            <a:r>
              <a:rPr lang="en-US" altLang="ja-JP" dirty="0"/>
              <a:t>ISO</a:t>
            </a:r>
            <a:r>
              <a:rPr lang="ja-JP" altLang="en-US" dirty="0"/>
              <a:t>および</a:t>
            </a:r>
            <a:r>
              <a:rPr lang="en-US" altLang="ja-JP" dirty="0"/>
              <a:t>JIS</a:t>
            </a:r>
            <a:r>
              <a:rPr lang="ja-JP" altLang="en-US" dirty="0"/>
              <a:t>の定義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7171">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5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171">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dir="cw">
                                      <p:cBhvr override="childStyle">
                                        <p:cTn id="16" dur="500" fill="hold"/>
                                        <p:tgtEl>
                                          <p:spTgt spid="7171">
                                            <p:txEl>
                                              <p:pRg st="2" end="2"/>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500"/>
                                        <p:tgtEl>
                                          <p:spTgt spid="717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dir="cw">
                                      <p:cBhvr override="childStyle">
                                        <p:cTn id="24" dur="500" fill="hold"/>
                                        <p:tgtEl>
                                          <p:spTgt spid="7171">
                                            <p:txEl>
                                              <p:pRg st="2" end="2"/>
                                            </p:txEl>
                                          </p:spTgt>
                                        </p:tgtEl>
                                        <p:attrNameLst>
                                          <p:attrName>style.color</p:attrName>
                                        </p:attrNameLst>
                                      </p:cBhvr>
                                      <p:to>
                                        <a:schemeClr val="tx1"/>
                                      </p:to>
                                    </p:animClr>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fade">
                                      <p:cBhvr>
                                        <p:cTn id="28" dur="1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タイトル 1"/>
          <p:cNvSpPr>
            <a:spLocks noGrp="1"/>
          </p:cNvSpPr>
          <p:nvPr>
            <p:ph type="title" idx="4294967295"/>
          </p:nvPr>
        </p:nvSpPr>
        <p:spPr/>
        <p:txBody>
          <a:bodyPr/>
          <a:lstStyle/>
          <a:p>
            <a:r>
              <a:rPr lang="ja-JP" altLang="en-US" smtClean="0">
                <a:solidFill>
                  <a:srgbClr val="0070C0"/>
                </a:solidFill>
                <a:latin typeface="ＭＳ Ｐゴシック" charset="-128"/>
              </a:rPr>
              <a:t>品質管理とは</a:t>
            </a:r>
          </a:p>
        </p:txBody>
      </p:sp>
      <p:sp>
        <p:nvSpPr>
          <p:cNvPr id="7171" name="コンテンツ プレースホルダ 2"/>
          <p:cNvSpPr>
            <a:spLocks noGrp="1"/>
          </p:cNvSpPr>
          <p:nvPr>
            <p:ph sz="quarter" idx="4294967295"/>
          </p:nvPr>
        </p:nvSpPr>
        <p:spPr/>
        <p:txBody>
          <a:bodyPr>
            <a:normAutofit/>
          </a:bodyPr>
          <a:lstStyle/>
          <a:p>
            <a:pPr marL="354013" indent="-354013">
              <a:lnSpc>
                <a:spcPct val="9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工業製品の品質管理</a:t>
            </a:r>
          </a:p>
          <a:p>
            <a:pPr marL="533400" lvl="1" indent="0">
              <a:lnSpc>
                <a:spcPct val="90000"/>
              </a:lnSpc>
              <a:buFont typeface="Wingdings" pitchFamily="2" charset="2"/>
              <a:buNone/>
            </a:pPr>
            <a:endParaRPr lang="ja-JP" altLang="en-US" sz="3200" dirty="0" smtClean="0">
              <a:solidFill>
                <a:srgbClr val="FF0000"/>
              </a:solidFill>
              <a:latin typeface="HG丸ｺﾞｼｯｸM-PRO" pitchFamily="50" charset="-128"/>
              <a:ea typeface="HG丸ｺﾞｼｯｸM-PRO" pitchFamily="50" charset="-128"/>
            </a:endParaRPr>
          </a:p>
          <a:p>
            <a:pPr marL="533400" lvl="1" indent="0">
              <a:lnSpc>
                <a:spcPct val="90000"/>
              </a:lnSpc>
              <a:buFont typeface="Wingdings" pitchFamily="2" charset="2"/>
              <a:buNone/>
            </a:pPr>
            <a:r>
              <a:rPr lang="ja-JP" altLang="en-US" sz="3200" dirty="0" smtClean="0">
                <a:solidFill>
                  <a:srgbClr val="FF0000"/>
                </a:solidFill>
                <a:latin typeface="HG丸ｺﾞｼｯｸM-PRO" pitchFamily="50" charset="-128"/>
                <a:ea typeface="HG丸ｺﾞｼｯｸM-PRO" pitchFamily="50" charset="-128"/>
              </a:rPr>
              <a:t>消費者の要求</a:t>
            </a:r>
            <a:r>
              <a:rPr lang="ja-JP" altLang="en-US" sz="3200" dirty="0" smtClean="0">
                <a:latin typeface="HG丸ｺﾞｼｯｸM-PRO" pitchFamily="50" charset="-128"/>
                <a:ea typeface="HG丸ｺﾞｼｯｸM-PRO" pitchFamily="50" charset="-128"/>
              </a:rPr>
              <a:t>を満たすために、</a:t>
            </a:r>
          </a:p>
          <a:p>
            <a:pPr marL="533400" lvl="1" indent="0">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品質の</a:t>
            </a:r>
            <a:r>
              <a:rPr lang="ja-JP" altLang="en-US" sz="3200" dirty="0" smtClean="0">
                <a:solidFill>
                  <a:srgbClr val="FF0000"/>
                </a:solidFill>
                <a:latin typeface="HG丸ｺﾞｼｯｸM-PRO" pitchFamily="50" charset="-128"/>
                <a:ea typeface="HG丸ｺﾞｼｯｸM-PRO" pitchFamily="50" charset="-128"/>
              </a:rPr>
              <a:t>安定化</a:t>
            </a:r>
            <a:r>
              <a:rPr lang="ja-JP" altLang="en-US" sz="3200" dirty="0" smtClean="0">
                <a:latin typeface="HG丸ｺﾞｼｯｸM-PRO" pitchFamily="50" charset="-128"/>
                <a:ea typeface="HG丸ｺﾞｼｯｸM-PRO" pitchFamily="50" charset="-128"/>
              </a:rPr>
              <a:t>および</a:t>
            </a:r>
            <a:r>
              <a:rPr lang="ja-JP" altLang="en-US" sz="3200" dirty="0" smtClean="0">
                <a:solidFill>
                  <a:srgbClr val="FF0000"/>
                </a:solidFill>
                <a:latin typeface="HG丸ｺﾞｼｯｸM-PRO" pitchFamily="50" charset="-128"/>
                <a:ea typeface="HG丸ｺﾞｼｯｸM-PRO" pitchFamily="50" charset="-128"/>
              </a:rPr>
              <a:t>向上</a:t>
            </a:r>
            <a:r>
              <a:rPr lang="ja-JP" altLang="en-US" sz="3200" dirty="0" smtClean="0">
                <a:latin typeface="HG丸ｺﾞｼｯｸM-PRO" pitchFamily="50" charset="-128"/>
                <a:ea typeface="HG丸ｺﾞｼｯｸM-PRO" pitchFamily="50" charset="-128"/>
              </a:rPr>
              <a:t>をはかり、</a:t>
            </a:r>
          </a:p>
          <a:p>
            <a:pPr marL="533400" lvl="1" indent="0">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最も</a:t>
            </a:r>
            <a:r>
              <a:rPr lang="ja-JP" altLang="en-US" sz="3200" dirty="0" smtClean="0">
                <a:solidFill>
                  <a:srgbClr val="FF0000"/>
                </a:solidFill>
                <a:latin typeface="HG丸ｺﾞｼｯｸM-PRO" pitchFamily="50" charset="-128"/>
                <a:ea typeface="HG丸ｺﾞｼｯｸM-PRO" pitchFamily="50" charset="-128"/>
              </a:rPr>
              <a:t>経済的</a:t>
            </a:r>
            <a:r>
              <a:rPr lang="ja-JP" altLang="en-US" sz="3200" dirty="0" smtClean="0">
                <a:latin typeface="HG丸ｺﾞｼｯｸM-PRO" pitchFamily="50" charset="-128"/>
                <a:ea typeface="HG丸ｺﾞｼｯｸM-PRO" pitchFamily="50" charset="-128"/>
              </a:rPr>
              <a:t>で</a:t>
            </a:r>
            <a:r>
              <a:rPr lang="ja-JP" altLang="en-US" sz="3200" dirty="0" smtClean="0">
                <a:solidFill>
                  <a:srgbClr val="FF0000"/>
                </a:solidFill>
                <a:latin typeface="HG丸ｺﾞｼｯｸM-PRO" pitchFamily="50" charset="-128"/>
                <a:ea typeface="HG丸ｺﾞｼｯｸM-PRO" pitchFamily="50" charset="-128"/>
              </a:rPr>
              <a:t>安全</a:t>
            </a:r>
            <a:r>
              <a:rPr lang="ja-JP" altLang="en-US" sz="3200" dirty="0" smtClean="0">
                <a:latin typeface="HG丸ｺﾞｼｯｸM-PRO" pitchFamily="50" charset="-128"/>
                <a:ea typeface="HG丸ｺﾞｼｯｸM-PRO" pitchFamily="50" charset="-128"/>
              </a:rPr>
              <a:t>な製品をつくる</a:t>
            </a:r>
          </a:p>
          <a:p>
            <a:pPr marL="533400" lvl="1" indent="0">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取り組み</a:t>
            </a:r>
            <a:endParaRPr lang="en-US" altLang="ja-JP" sz="32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500"/>
                                        <p:tgtEl>
                                          <p:spTgt spid="717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3" end="3"/>
                                            </p:txEl>
                                          </p:spTgt>
                                        </p:tgtEl>
                                        <p:attrNameLst>
                                          <p:attrName>style.visibility</p:attrName>
                                        </p:attrNameLst>
                                      </p:cBhvr>
                                      <p:to>
                                        <p:strVal val="visible"/>
                                      </p:to>
                                    </p:set>
                                    <p:animEffect transition="in" filter="fade">
                                      <p:cBhvr>
                                        <p:cTn id="10" dur="500"/>
                                        <p:tgtEl>
                                          <p:spTgt spid="717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Effect transition="in" filter="fade">
                                      <p:cBhvr>
                                        <p:cTn id="13" dur="500"/>
                                        <p:tgtEl>
                                          <p:spTgt spid="7171">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171">
                                            <p:txEl>
                                              <p:pRg st="5" end="5"/>
                                            </p:txEl>
                                          </p:spTgt>
                                        </p:tgtEl>
                                        <p:attrNameLst>
                                          <p:attrName>style.visibility</p:attrName>
                                        </p:attrNameLst>
                                      </p:cBhvr>
                                      <p:to>
                                        <p:strVal val="visible"/>
                                      </p:to>
                                    </p:set>
                                    <p:animEffect transition="in" filter="fade">
                                      <p:cBhvr>
                                        <p:cTn id="16"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solidFill>
                  <a:srgbClr val="0070C0"/>
                </a:solidFill>
                <a:latin typeface="ＭＳ Ｐゴシック" charset="-128"/>
              </a:rPr>
              <a:t>品質管理とは</a:t>
            </a:r>
          </a:p>
        </p:txBody>
      </p:sp>
      <p:sp>
        <p:nvSpPr>
          <p:cNvPr id="8195" name="コンテンツ プレースホルダ 2"/>
          <p:cNvSpPr>
            <a:spLocks noGrp="1"/>
          </p:cNvSpPr>
          <p:nvPr>
            <p:ph sz="quarter" idx="1"/>
          </p:nvPr>
        </p:nvSpPr>
        <p:spPr>
          <a:xfrm>
            <a:off x="1066800" y="1700213"/>
            <a:ext cx="7772400" cy="3744912"/>
          </a:xfrm>
        </p:spPr>
        <p:txBody>
          <a:bodyPr anchor="ctr"/>
          <a:lstStyle/>
          <a:p>
            <a:pPr algn="ctr">
              <a:buFont typeface="Wingdings" pitchFamily="2" charset="2"/>
              <a:buNone/>
            </a:pPr>
            <a:r>
              <a:rPr lang="ja-JP" altLang="en-US" dirty="0" smtClean="0">
                <a:latin typeface="HG丸ｺﾞｼｯｸM-PRO" pitchFamily="50" charset="-128"/>
                <a:ea typeface="HG丸ｺﾞｼｯｸM-PRO" pitchFamily="50" charset="-128"/>
              </a:rPr>
              <a:t>品質優先の考え方</a:t>
            </a:r>
            <a:endParaRPr lang="en-US" altLang="ja-JP" dirty="0" smtClean="0">
              <a:latin typeface="HG丸ｺﾞｼｯｸM-PRO" pitchFamily="50" charset="-128"/>
              <a:ea typeface="HG丸ｺﾞｼｯｸM-PRO" pitchFamily="50" charset="-128"/>
            </a:endParaRPr>
          </a:p>
          <a:p>
            <a:pPr algn="ctr">
              <a:buFont typeface="Wingdings" pitchFamily="2" charset="2"/>
              <a:buNone/>
            </a:pPr>
            <a:r>
              <a:rPr lang="ja-JP" altLang="en-US" dirty="0" smtClean="0">
                <a:solidFill>
                  <a:srgbClr val="008000"/>
                </a:solidFill>
                <a:latin typeface="HG丸ｺﾞｼｯｸM-PRO" pitchFamily="50" charset="-128"/>
                <a:ea typeface="HG丸ｺﾞｼｯｸM-PRO" pitchFamily="50" charset="-128"/>
              </a:rPr>
              <a:t>「品質第一」「品質至上」</a:t>
            </a:r>
            <a:endParaRPr lang="en-US" altLang="ja-JP" dirty="0" smtClean="0">
              <a:solidFill>
                <a:srgbClr val="008000"/>
              </a:solidFill>
              <a:latin typeface="HG丸ｺﾞｼｯｸM-PRO" pitchFamily="50" charset="-128"/>
              <a:ea typeface="HG丸ｺﾞｼｯｸM-PRO" pitchFamily="50" charset="-128"/>
            </a:endParaRPr>
          </a:p>
          <a:p>
            <a:pPr algn="ctr">
              <a:buFont typeface="Wingdings" pitchFamily="2" charset="2"/>
              <a:buNone/>
            </a:pP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pPr algn="ctr">
              <a:buFont typeface="Wingdings" pitchFamily="2" charset="2"/>
              <a:buNone/>
            </a:pPr>
            <a:r>
              <a:rPr lang="ja-JP" altLang="en-US" dirty="0" smtClean="0">
                <a:solidFill>
                  <a:schemeClr val="tx2"/>
                </a:solidFill>
                <a:latin typeface="HG丸ｺﾞｼｯｸM-PRO" pitchFamily="50" charset="-128"/>
                <a:ea typeface="HG丸ｺﾞｼｯｸM-PRO" pitchFamily="50" charset="-128"/>
              </a:rPr>
              <a:t>企業人としての心構えや行動</a:t>
            </a:r>
          </a:p>
          <a:p>
            <a:pPr algn="ctr">
              <a:buFont typeface="Wingdings" pitchFamily="2" charset="2"/>
              <a:buNone/>
            </a:pPr>
            <a:r>
              <a:rPr lang="ja-JP" altLang="en-US" dirty="0" smtClean="0">
                <a:latin typeface="HG丸ｺﾞｼｯｸM-PRO" pitchFamily="50" charset="-128"/>
                <a:ea typeface="HG丸ｺﾞｼｯｸM-PRO" pitchFamily="50" charset="-128"/>
              </a:rPr>
              <a:t>↓</a:t>
            </a:r>
          </a:p>
          <a:p>
            <a:pPr algn="ctr">
              <a:buFont typeface="Wingdings" pitchFamily="2" charset="2"/>
              <a:buNone/>
            </a:pPr>
            <a:r>
              <a:rPr lang="ja-JP" altLang="en-US" dirty="0" smtClean="0">
                <a:solidFill>
                  <a:srgbClr val="FF0000"/>
                </a:solidFill>
                <a:latin typeface="HG丸ｺﾞｼｯｸM-PRO" pitchFamily="50" charset="-128"/>
                <a:ea typeface="HG丸ｺﾞｼｯｸM-PRO" pitchFamily="50" charset="-128"/>
              </a:rPr>
              <a:t>技術者倫理</a:t>
            </a:r>
            <a:endParaRPr lang="en-US" altLang="ja-JP" dirty="0" smtClean="0">
              <a:solidFill>
                <a:srgbClr val="FF0000"/>
              </a:solidFill>
              <a:latin typeface="HG丸ｺﾞｼｯｸM-PRO" pitchFamily="50" charset="-128"/>
              <a:ea typeface="HG丸ｺﾞｼｯｸM-PRO" pitchFamily="50" charset="-128"/>
            </a:endParaRPr>
          </a:p>
        </p:txBody>
      </p:sp>
      <p:sp>
        <p:nvSpPr>
          <p:cNvPr id="8196" name="テキスト ボックス 3"/>
          <p:cNvSpPr txBox="1">
            <a:spLocks noChangeArrowheads="1"/>
          </p:cNvSpPr>
          <p:nvPr/>
        </p:nvSpPr>
        <p:spPr bwMode="auto">
          <a:xfrm>
            <a:off x="827088" y="5852120"/>
            <a:ext cx="8316912" cy="457200"/>
          </a:xfrm>
          <a:prstGeom prst="rect">
            <a:avLst/>
          </a:prstGeom>
          <a:noFill/>
          <a:ln w="9525">
            <a:noFill/>
            <a:miter lim="800000"/>
            <a:headEnd/>
            <a:tailEnd/>
          </a:ln>
        </p:spPr>
        <p:txBody>
          <a:bodyPr>
            <a:spAutoFit/>
          </a:bodyPr>
          <a:lstStyle/>
          <a:p>
            <a:pPr algn="ctr"/>
            <a:r>
              <a:rPr lang="en-US" altLang="ja-JP" sz="2400" dirty="0">
                <a:latin typeface="HG丸ｺﾞｼｯｸM-PRO" pitchFamily="50" charset="-128"/>
                <a:ea typeface="HG丸ｺﾞｼｯｸM-PRO" pitchFamily="50" charset="-128"/>
              </a:rPr>
              <a:t>※</a:t>
            </a:r>
            <a:r>
              <a:rPr lang="ja-JP" altLang="en-US" sz="2400" dirty="0">
                <a:latin typeface="HG丸ｺﾞｼｯｸM-PRO" pitchFamily="50" charset="-128"/>
                <a:ea typeface="HG丸ｺﾞｼｯｸM-PRO" pitchFamily="50" charset="-128"/>
              </a:rPr>
              <a:t>倫理とは、人として守るべき「道徳」や「モラル」</a:t>
            </a:r>
            <a:endParaRPr lang="en-US" altLang="ja-JP" sz="24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500"/>
                                        <p:tgtEl>
                                          <p:spTgt spid="8195">
                                            <p:txEl>
                                              <p:pRg st="1" end="1"/>
                                            </p:txEl>
                                          </p:spTgt>
                                        </p:tgtEl>
                                      </p:cBhvr>
                                    </p:animEffect>
                                  </p:childTnLst>
                                </p:cTn>
                              </p:par>
                            </p:childTnLst>
                          </p:cTn>
                        </p:par>
                        <p:par>
                          <p:cTn id="11" fill="hold">
                            <p:stCondLst>
                              <p:cond delay="500"/>
                            </p:stCondLst>
                            <p:childTnLst>
                              <p:par>
                                <p:cTn id="12" presetID="12" presetClass="entr" presetSubtype="1" fill="hold" nodeType="after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slide(fromTop)">
                                      <p:cBhvr>
                                        <p:cTn id="14" dur="500"/>
                                        <p:tgtEl>
                                          <p:spTgt spid="819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500"/>
                                        <p:tgtEl>
                                          <p:spTgt spid="8195">
                                            <p:txEl>
                                              <p:pRg st="3" end="3"/>
                                            </p:txEl>
                                          </p:spTgt>
                                        </p:tgtEl>
                                      </p:cBhvr>
                                    </p:animEffect>
                                  </p:childTnLst>
                                </p:cTn>
                              </p:par>
                            </p:childTnLst>
                          </p:cTn>
                        </p:par>
                        <p:par>
                          <p:cTn id="20" fill="hold">
                            <p:stCondLst>
                              <p:cond delay="500"/>
                            </p:stCondLst>
                            <p:childTnLst>
                              <p:par>
                                <p:cTn id="21" presetID="12" presetClass="entr" presetSubtype="1" fill="hold" nodeType="after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slide(fromTop)">
                                      <p:cBhvr>
                                        <p:cTn id="23" dur="500"/>
                                        <p:tgtEl>
                                          <p:spTgt spid="819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500"/>
                                        <p:tgtEl>
                                          <p:spTgt spid="8195">
                                            <p:txEl>
                                              <p:pRg st="5" end="5"/>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8196"/>
                                        </p:tgtEl>
                                        <p:attrNameLst>
                                          <p:attrName>style.visibility</p:attrName>
                                        </p:attrNameLst>
                                      </p:cBhvr>
                                      <p:to>
                                        <p:strVal val="visible"/>
                                      </p:to>
                                    </p:set>
                                    <p:animEffect transition="in" filter="wipe(left)">
                                      <p:cBhvr>
                                        <p:cTn id="32"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solidFill>
                  <a:srgbClr val="0070C0"/>
                </a:solidFill>
                <a:latin typeface="ＭＳ Ｐゴシック" charset="-128"/>
              </a:rPr>
              <a:t>品質管理とは</a:t>
            </a:r>
            <a:endParaRPr lang="ja-JP" altLang="en-US" smtClean="0">
              <a:solidFill>
                <a:srgbClr val="FF0000"/>
              </a:solidFill>
              <a:latin typeface="ＭＳ Ｐゴシック" charset="-128"/>
            </a:endParaRPr>
          </a:p>
        </p:txBody>
      </p:sp>
      <p:sp>
        <p:nvSpPr>
          <p:cNvPr id="11267" name="コンテンツ プレースホルダ 2"/>
          <p:cNvSpPr>
            <a:spLocks noGrp="1"/>
          </p:cNvSpPr>
          <p:nvPr>
            <p:ph sz="quarter" idx="1"/>
          </p:nvPr>
        </p:nvSpPr>
        <p:spPr/>
        <p:txBody>
          <a:bodyPr>
            <a:normAutofit/>
          </a:bodyPr>
          <a:lstStyle/>
          <a:p>
            <a:pPr>
              <a:lnSpc>
                <a:spcPct val="9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道徳</a:t>
            </a:r>
          </a:p>
          <a:p>
            <a:pPr marL="530225" lvl="1" indent="-7938">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物事のあるべきすじみち</a:t>
            </a:r>
          </a:p>
          <a:p>
            <a:pPr marL="530225" lvl="1" indent="-7938">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人が行うべき正しい道</a:t>
            </a:r>
            <a:r>
              <a:rPr lang="ja-JP" altLang="en-US" sz="3200" dirty="0" smtClean="0">
                <a:solidFill>
                  <a:srgbClr val="FFC000"/>
                </a:solidFill>
                <a:latin typeface="HG丸ｺﾞｼｯｸM-PRO" pitchFamily="50" charset="-128"/>
                <a:ea typeface="HG丸ｺﾞｼｯｸM-PRO" pitchFamily="50" charset="-128"/>
              </a:rPr>
              <a:t>　　　 </a:t>
            </a:r>
            <a:endParaRPr lang="en-US" altLang="ja-JP" sz="3200" dirty="0" smtClean="0">
              <a:solidFill>
                <a:srgbClr val="FFC000"/>
              </a:solidFill>
              <a:latin typeface="HG丸ｺﾞｼｯｸM-PRO" pitchFamily="50" charset="-128"/>
              <a:ea typeface="HG丸ｺﾞｼｯｸM-PRO" pitchFamily="50" charset="-128"/>
            </a:endParaRPr>
          </a:p>
          <a:p>
            <a:pPr>
              <a:lnSpc>
                <a:spcPct val="90000"/>
              </a:lnSpc>
              <a:buClr>
                <a:schemeClr val="tx2"/>
              </a:buClr>
              <a:buFont typeface="Wingdings" pitchFamily="2" charset="2"/>
              <a:buChar char="l"/>
            </a:pPr>
            <a:endParaRPr lang="en-US" altLang="ja-JP" dirty="0" smtClean="0">
              <a:solidFill>
                <a:srgbClr val="FFC000"/>
              </a:solidFill>
              <a:latin typeface="HG丸ｺﾞｼｯｸM-PRO" pitchFamily="50" charset="-128"/>
              <a:ea typeface="HG丸ｺﾞｼｯｸM-PRO" pitchFamily="50" charset="-128"/>
            </a:endParaRPr>
          </a:p>
          <a:p>
            <a:pPr>
              <a:lnSpc>
                <a:spcPct val="90000"/>
              </a:lnSpc>
              <a:buClr>
                <a:schemeClr val="tx2"/>
              </a:buClr>
              <a:buFont typeface="Wingdings" pitchFamily="2" charset="2"/>
              <a:buChar char="l"/>
            </a:pPr>
            <a:r>
              <a:rPr lang="ja-JP" altLang="en-US" dirty="0" smtClean="0">
                <a:solidFill>
                  <a:srgbClr val="000000"/>
                </a:solidFill>
                <a:latin typeface="HG丸ｺﾞｼｯｸM-PRO" pitchFamily="50" charset="-128"/>
                <a:ea typeface="HG丸ｺﾞｼｯｸM-PRO" pitchFamily="50" charset="-128"/>
              </a:rPr>
              <a:t>モラル</a:t>
            </a:r>
          </a:p>
          <a:p>
            <a:pPr marL="530225" lvl="1" indent="-7938">
              <a:lnSpc>
                <a:spcPct val="90000"/>
              </a:lnSpc>
              <a:buFont typeface="Wingdings" pitchFamily="2" charset="2"/>
              <a:buNone/>
            </a:pPr>
            <a:r>
              <a:rPr lang="ja-JP" altLang="en-US" sz="3200" dirty="0" smtClean="0">
                <a:solidFill>
                  <a:srgbClr val="000000"/>
                </a:solidFill>
                <a:latin typeface="HG丸ｺﾞｼｯｸM-PRO" pitchFamily="50" charset="-128"/>
                <a:ea typeface="HG丸ｺﾞｼｯｸM-PRO" pitchFamily="50" charset="-128"/>
              </a:rPr>
              <a:t>道徳を一般的な規律としてではなく、自己の生き方と密着させることで　　生まれる思想や態度</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1267">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500"/>
                                        <p:tgtEl>
                                          <p:spTgt spid="1126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fade">
                                      <p:cBhvr>
                                        <p:cTn id="13" dur="500"/>
                                        <p:tgtEl>
                                          <p:spTgt spid="1126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mph" presetSubtype="2" fill="hold" nodeType="clickEffect">
                                  <p:stCondLst>
                                    <p:cond delay="0"/>
                                  </p:stCondLst>
                                  <p:childTnLst>
                                    <p:animClr clrSpc="rgb" dir="cw">
                                      <p:cBhvr override="childStyle">
                                        <p:cTn id="17" dur="500" fill="hold"/>
                                        <p:tgtEl>
                                          <p:spTgt spid="11267">
                                            <p:txEl>
                                              <p:pRg st="0" end="0"/>
                                            </p:txEl>
                                          </p:spTgt>
                                        </p:tgtEl>
                                        <p:attrNameLst>
                                          <p:attrName>style.color</p:attrName>
                                        </p:attrNameLst>
                                      </p:cBhvr>
                                      <p:to>
                                        <a:schemeClr val="tx1"/>
                                      </p:to>
                                    </p:animClr>
                                  </p:childTnLst>
                                </p:cTn>
                              </p:par>
                              <p:par>
                                <p:cTn id="18" presetID="3" presetClass="emph" presetSubtype="2" fill="hold" nodeType="withEffect">
                                  <p:stCondLst>
                                    <p:cond delay="0"/>
                                  </p:stCondLst>
                                  <p:childTnLst>
                                    <p:animClr clrSpc="rgb" dir="cw">
                                      <p:cBhvr override="childStyle">
                                        <p:cTn id="19" dur="500" fill="hold"/>
                                        <p:tgtEl>
                                          <p:spTgt spid="11267">
                                            <p:txEl>
                                              <p:pRg st="4" end="4"/>
                                            </p:txEl>
                                          </p:spTgt>
                                        </p:tgtEl>
                                        <p:attrNameLst>
                                          <p:attrName>style.color</p:attrName>
                                        </p:attrNameLst>
                                      </p:cBhvr>
                                      <p:to>
                                        <a:srgbClr val="FF0000"/>
                                      </p:to>
                                    </p:animClr>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animEffect transition="in" filter="fade">
                                      <p:cBhvr>
                                        <p:cTn id="23"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タイトル 1"/>
          <p:cNvSpPr>
            <a:spLocks noGrp="1"/>
          </p:cNvSpPr>
          <p:nvPr>
            <p:ph type="title" idx="4294967295"/>
          </p:nvPr>
        </p:nvSpPr>
        <p:spPr/>
        <p:txBody>
          <a:bodyPr/>
          <a:lstStyle/>
          <a:p>
            <a:r>
              <a:rPr lang="ja-JP" altLang="en-US" dirty="0" smtClean="0">
                <a:solidFill>
                  <a:srgbClr val="0070C0"/>
                </a:solidFill>
                <a:latin typeface="ＭＳ Ｐゴシック" charset="-128"/>
              </a:rPr>
              <a:t>品質管理とは</a:t>
            </a:r>
            <a:endParaRPr lang="ja-JP" altLang="en-US" dirty="0" smtClean="0">
              <a:solidFill>
                <a:srgbClr val="FF0000"/>
              </a:solidFill>
              <a:latin typeface="ＭＳ Ｐゴシック" charset="-128"/>
            </a:endParaRPr>
          </a:p>
        </p:txBody>
      </p:sp>
      <p:sp>
        <p:nvSpPr>
          <p:cNvPr id="11267" name="コンテンツ プレースホルダ 2"/>
          <p:cNvSpPr>
            <a:spLocks noGrp="1"/>
          </p:cNvSpPr>
          <p:nvPr>
            <p:ph sz="quarter" idx="4294967295"/>
          </p:nvPr>
        </p:nvSpPr>
        <p:spPr>
          <a:xfrm>
            <a:off x="1066800" y="1676400"/>
            <a:ext cx="7825680" cy="4920952"/>
          </a:xfrm>
        </p:spPr>
        <p:txBody>
          <a:bodyPr>
            <a:normAutofit lnSpcReduction="10000"/>
          </a:bodyPr>
          <a:lstStyle/>
          <a:p>
            <a:pPr>
              <a:lnSpc>
                <a:spcPct val="110000"/>
              </a:lnSpc>
              <a:buClr>
                <a:schemeClr val="tx2"/>
              </a:buClr>
              <a:buFont typeface="Wingdings" pitchFamily="2" charset="2"/>
              <a:buChar char="l"/>
            </a:pPr>
            <a:r>
              <a:rPr lang="ja-JP" altLang="en-US" dirty="0" smtClean="0">
                <a:ea typeface="HG丸ｺﾞｼｯｸM-PRO" pitchFamily="50" charset="-128"/>
              </a:rPr>
              <a:t>善い例</a:t>
            </a:r>
            <a:endParaRPr lang="ja-JP" altLang="en-US" dirty="0" smtClean="0">
              <a:latin typeface="HG丸ｺﾞｼｯｸM-PRO" pitchFamily="50" charset="-128"/>
              <a:ea typeface="HG丸ｺﾞｼｯｸM-PRO" pitchFamily="50" charset="-128"/>
            </a:endParaRPr>
          </a:p>
          <a:p>
            <a:pPr marL="811213" lvl="1" indent="-288925">
              <a:lnSpc>
                <a:spcPct val="110000"/>
              </a:lnSpc>
              <a:buFont typeface="Arial" pitchFamily="34" charset="0"/>
              <a:buChar char="•"/>
            </a:pPr>
            <a:r>
              <a:rPr lang="ja-JP" altLang="ja-JP" dirty="0" smtClean="0">
                <a:solidFill>
                  <a:srgbClr val="FF0000"/>
                </a:solidFill>
                <a:ea typeface="HG丸ｺﾞｼｯｸM-PRO" pitchFamily="50" charset="-128"/>
              </a:rPr>
              <a:t>品質を保証</a:t>
            </a:r>
            <a:r>
              <a:rPr lang="ja-JP" altLang="ja-JP" dirty="0" smtClean="0">
                <a:ea typeface="HG丸ｺﾞｼｯｸM-PRO" pitchFamily="50" charset="-128"/>
              </a:rPr>
              <a:t>するとともに、</a:t>
            </a:r>
            <a:r>
              <a:rPr lang="ja-JP" altLang="en-US" dirty="0" smtClean="0">
                <a:ea typeface="HG丸ｺﾞｼｯｸM-PRO" pitchFamily="50" charset="-128"/>
              </a:rPr>
              <a:t>故障</a:t>
            </a:r>
            <a:r>
              <a:rPr lang="ja-JP" altLang="ja-JP" dirty="0" smtClean="0">
                <a:ea typeface="HG丸ｺﾞｼｯｸM-PRO" pitchFamily="50" charset="-128"/>
              </a:rPr>
              <a:t>に対して</a:t>
            </a:r>
            <a:r>
              <a:rPr lang="ja-JP" altLang="en-US" dirty="0" smtClean="0">
                <a:ea typeface="HG丸ｺﾞｼｯｸM-PRO" pitchFamily="50" charset="-128"/>
              </a:rPr>
              <a:t>　</a:t>
            </a:r>
            <a:r>
              <a:rPr lang="ja-JP" altLang="ja-JP" dirty="0" smtClean="0">
                <a:ea typeface="HG丸ｺﾞｼｯｸM-PRO" pitchFamily="50" charset="-128"/>
              </a:rPr>
              <a:t>その</a:t>
            </a:r>
            <a:r>
              <a:rPr lang="ja-JP" altLang="ja-JP" dirty="0" smtClean="0">
                <a:solidFill>
                  <a:srgbClr val="FF0000"/>
                </a:solidFill>
                <a:ea typeface="HG丸ｺﾞｼｯｸM-PRO" pitchFamily="50" charset="-128"/>
              </a:rPr>
              <a:t>原因を追究</a:t>
            </a:r>
            <a:r>
              <a:rPr lang="ja-JP" altLang="ja-JP" dirty="0" smtClean="0">
                <a:ea typeface="HG丸ｺﾞｼｯｸM-PRO" pitchFamily="50" charset="-128"/>
              </a:rPr>
              <a:t>し、工程を改善する</a:t>
            </a:r>
            <a:endParaRPr lang="ja-JP" altLang="en-US" dirty="0" smtClean="0">
              <a:ea typeface="HG丸ｺﾞｼｯｸM-PRO" pitchFamily="50" charset="-128"/>
            </a:endParaRPr>
          </a:p>
          <a:p>
            <a:pPr marL="811213" lvl="1" indent="-288925">
              <a:lnSpc>
                <a:spcPct val="110000"/>
              </a:lnSpc>
              <a:buFont typeface="Arial" pitchFamily="34" charset="0"/>
              <a:buChar char="•"/>
            </a:pPr>
            <a:r>
              <a:rPr lang="ja-JP" altLang="en-US" dirty="0" smtClean="0">
                <a:ea typeface="HG丸ｺﾞｼｯｸM-PRO" pitchFamily="50" charset="-128"/>
              </a:rPr>
              <a:t>工程の「</a:t>
            </a:r>
            <a:r>
              <a:rPr lang="ja-JP" altLang="en-US" dirty="0" smtClean="0">
                <a:solidFill>
                  <a:srgbClr val="FF0000"/>
                </a:solidFill>
                <a:ea typeface="HG丸ｺﾞｼｯｸM-PRO" pitchFamily="50" charset="-128"/>
              </a:rPr>
              <a:t>３ム</a:t>
            </a:r>
            <a:r>
              <a:rPr lang="ja-JP" altLang="en-US" dirty="0" smtClean="0">
                <a:ea typeface="HG丸ｺﾞｼｯｸM-PRO" pitchFamily="50" charset="-128"/>
              </a:rPr>
              <a:t>」（</a:t>
            </a:r>
            <a:r>
              <a:rPr lang="ja-JP" altLang="en-US" dirty="0" smtClean="0">
                <a:solidFill>
                  <a:srgbClr val="FF0000"/>
                </a:solidFill>
                <a:ea typeface="HG丸ｺﾞｼｯｸM-PRO" pitchFamily="50" charset="-128"/>
              </a:rPr>
              <a:t>ムリ・ムダ・ムラ</a:t>
            </a:r>
            <a:r>
              <a:rPr lang="ja-JP" altLang="en-US" dirty="0" smtClean="0">
                <a:ea typeface="HG丸ｺﾞｼｯｸM-PRO" pitchFamily="50" charset="-128"/>
              </a:rPr>
              <a:t>）をなくし、効率的な生産を図る</a:t>
            </a:r>
          </a:p>
          <a:p>
            <a:pPr>
              <a:lnSpc>
                <a:spcPct val="110000"/>
              </a:lnSpc>
              <a:buClr>
                <a:schemeClr val="tx2"/>
              </a:buClr>
              <a:buFont typeface="Wingdings" pitchFamily="2" charset="2"/>
              <a:buChar char="l"/>
            </a:pPr>
            <a:r>
              <a:rPr lang="ja-JP" altLang="en-US" dirty="0" smtClean="0">
                <a:ea typeface="HG丸ｺﾞｼｯｸM-PRO" pitchFamily="50" charset="-128"/>
              </a:rPr>
              <a:t>悪い例</a:t>
            </a:r>
          </a:p>
          <a:p>
            <a:pPr marL="811213" lvl="1" indent="-288925">
              <a:lnSpc>
                <a:spcPct val="110000"/>
              </a:lnSpc>
              <a:buFont typeface="Arial" pitchFamily="34" charset="0"/>
              <a:buChar char="•"/>
            </a:pPr>
            <a:r>
              <a:rPr lang="ja-JP" altLang="en-US" dirty="0" smtClean="0">
                <a:ea typeface="HG丸ｺﾞｼｯｸM-PRO" pitchFamily="50" charset="-128"/>
              </a:rPr>
              <a:t>デザインを優先し、</a:t>
            </a:r>
            <a:r>
              <a:rPr lang="ja-JP" altLang="en-US" dirty="0" smtClean="0">
                <a:solidFill>
                  <a:srgbClr val="FF0000"/>
                </a:solidFill>
                <a:ea typeface="HG丸ｺﾞｼｯｸM-PRO" pitchFamily="50" charset="-128"/>
              </a:rPr>
              <a:t>耐震性の低い</a:t>
            </a:r>
            <a:r>
              <a:rPr lang="ja-JP" altLang="en-US" dirty="0" smtClean="0">
                <a:ea typeface="HG丸ｺﾞｼｯｸM-PRO" pitchFamily="50" charset="-128"/>
              </a:rPr>
              <a:t>建築物を建設する</a:t>
            </a:r>
          </a:p>
          <a:p>
            <a:pPr marL="811213" lvl="1" indent="-288925">
              <a:lnSpc>
                <a:spcPct val="110000"/>
              </a:lnSpc>
              <a:buFont typeface="Arial" pitchFamily="34" charset="0"/>
              <a:buChar char="•"/>
            </a:pPr>
            <a:r>
              <a:rPr lang="ja-JP" altLang="en-US" dirty="0" smtClean="0">
                <a:solidFill>
                  <a:srgbClr val="FF0000"/>
                </a:solidFill>
                <a:ea typeface="HG丸ｺﾞｼｯｸM-PRO" pitchFamily="50" charset="-128"/>
              </a:rPr>
              <a:t>有害廃棄物を敷地内</a:t>
            </a:r>
            <a:r>
              <a:rPr lang="ja-JP" altLang="en-US" dirty="0" smtClean="0">
                <a:ea typeface="HG丸ｺﾞｼｯｸM-PRO" pitchFamily="50" charset="-128"/>
              </a:rPr>
              <a:t>に埋め、処理経費を　削減する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1267">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500"/>
                                        <p:tgtEl>
                                          <p:spTgt spid="11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500"/>
                                        <p:tgtEl>
                                          <p:spTgt spid="1126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mph" presetSubtype="2" fill="hold" nodeType="clickEffect">
                                  <p:stCondLst>
                                    <p:cond delay="0"/>
                                  </p:stCondLst>
                                  <p:childTnLst>
                                    <p:animClr clrSpc="rgb" dir="cw">
                                      <p:cBhvr override="childStyle">
                                        <p:cTn id="19" dur="500" fill="hold"/>
                                        <p:tgtEl>
                                          <p:spTgt spid="11267">
                                            <p:txEl>
                                              <p:pRg st="0" end="0"/>
                                            </p:txEl>
                                          </p:spTgt>
                                        </p:tgtEl>
                                        <p:attrNameLst>
                                          <p:attrName>style.color</p:attrName>
                                        </p:attrNameLst>
                                      </p:cBhvr>
                                      <p:to>
                                        <a:schemeClr val="tx1"/>
                                      </p:to>
                                    </p:animClr>
                                  </p:childTnLst>
                                </p:cTn>
                              </p:par>
                              <p:par>
                                <p:cTn id="20" presetID="3" presetClass="emph" presetSubtype="2" fill="hold" nodeType="withEffect">
                                  <p:stCondLst>
                                    <p:cond delay="0"/>
                                  </p:stCondLst>
                                  <p:childTnLst>
                                    <p:animClr clrSpc="rgb" dir="cw">
                                      <p:cBhvr override="childStyle">
                                        <p:cTn id="21" dur="500" fill="hold"/>
                                        <p:tgtEl>
                                          <p:spTgt spid="11267">
                                            <p:txEl>
                                              <p:pRg st="3" end="3"/>
                                            </p:txEl>
                                          </p:spTgt>
                                        </p:tgtEl>
                                        <p:attrNameLst>
                                          <p:attrName>style.color</p:attrName>
                                        </p:attrNameLst>
                                      </p:cBhvr>
                                      <p:to>
                                        <a:srgbClr val="FF0000"/>
                                      </p:to>
                                    </p:animClr>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Effect transition="in" filter="fade">
                                      <p:cBhvr>
                                        <p:cTn id="25" dur="500"/>
                                        <p:tgtEl>
                                          <p:spTgt spid="1126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animEffect transition="in" filter="fade">
                                      <p:cBhvr>
                                        <p:cTn id="3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4738</TotalTime>
  <Words>255</Words>
  <Application>Microsoft Office PowerPoint</Application>
  <PresentationFormat>画面に合わせる (4:3)</PresentationFormat>
  <Paragraphs>78</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Factory design template</vt:lpstr>
      <vt:lpstr>工業高校におけるキャリア教育</vt:lpstr>
      <vt:lpstr>品質管理とは</vt:lpstr>
      <vt:lpstr>品質管理とは</vt:lpstr>
      <vt:lpstr>品質管理とは</vt:lpstr>
      <vt:lpstr>品質管理とは</vt:lpstr>
      <vt:lpstr>品質管理とは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58</cp:revision>
  <dcterms:modified xsi:type="dcterms:W3CDTF">2013-03-07T00:46:32Z</dcterms:modified>
</cp:coreProperties>
</file>