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326" r:id="rId2"/>
    <p:sldId id="365" r:id="rId3"/>
    <p:sldId id="278" r:id="rId4"/>
    <p:sldId id="376" r:id="rId5"/>
    <p:sldId id="375" r:id="rId6"/>
    <p:sldId id="280" r:id="rId7"/>
    <p:sldId id="331" r:id="rId8"/>
    <p:sldId id="281" r:id="rId9"/>
    <p:sldId id="377" r:id="rId10"/>
    <p:sldId id="349" r:id="rId11"/>
    <p:sldId id="378" r:id="rId12"/>
    <p:sldId id="283" r:id="rId13"/>
    <p:sldId id="379" r:id="rId14"/>
    <p:sldId id="284" r:id="rId15"/>
    <p:sldId id="380" r:id="rId16"/>
    <p:sldId id="382" r:id="rId17"/>
    <p:sldId id="383" r:id="rId18"/>
    <p:sldId id="285" r:id="rId19"/>
    <p:sldId id="384" r:id="rId20"/>
    <p:sldId id="333" r:id="rId21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EF4"/>
    <a:srgbClr val="FDEADA"/>
    <a:srgbClr val="DCE6F2"/>
    <a:srgbClr val="EBF1DE"/>
    <a:srgbClr val="9BBB59"/>
    <a:srgbClr val="CC0099"/>
    <a:srgbClr val="F3DADA"/>
    <a:srgbClr val="FFB380"/>
    <a:srgbClr val="AD9BC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44" autoAdjust="0"/>
    <p:restoredTop sz="69969" autoAdjust="0"/>
  </p:normalViewPr>
  <p:slideViewPr>
    <p:cSldViewPr>
      <p:cViewPr varScale="1">
        <p:scale>
          <a:sx n="54" d="100"/>
          <a:sy n="54" d="100"/>
        </p:scale>
        <p:origin x="146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8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1896" y="53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29.wmf"/><Relationship Id="rId4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6D0CC-A39F-42FC-B5F0-517306CAF319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B8AA8-4B75-4DF0-A2CE-5960369251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014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D09DD-2CBA-444D-BD13-B9BF22821BA3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51A48-B794-4ACA-8FFD-DEDD5EF528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2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1A48-B794-4ACA-8FFD-DEDD5EF528F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7455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DO</a:t>
            </a:r>
            <a:r>
              <a:rPr kumimoji="1" lang="ja-JP" altLang="en-US" dirty="0" smtClean="0"/>
              <a:t>」とは，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　水の中に　溶解している　酸素の量　であり，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有機物が　多いほど　微生物に　消費されるため，　値が　低くなり，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値が　低くなることが　汚染が進んでおり，　</a:t>
            </a:r>
            <a:r>
              <a:rPr kumimoji="1" lang="en-US" altLang="ja-JP" dirty="0" smtClean="0"/>
              <a:t>2mg</a:t>
            </a:r>
            <a:r>
              <a:rPr kumimoji="1" lang="ja-JP" altLang="en-US" dirty="0" smtClean="0"/>
              <a:t>以下で　悪臭が　発生する。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「溶存酸素」は，　次の式で　求めることができる。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DO</a:t>
            </a:r>
            <a:r>
              <a:rPr kumimoji="1" lang="ja-JP" altLang="en-US" dirty="0" smtClean="0"/>
              <a:t>＝</a:t>
            </a:r>
            <a:r>
              <a:rPr kumimoji="1" lang="en-US" altLang="ja-JP" dirty="0" smtClean="0"/>
              <a:t>a×f×V</a:t>
            </a:r>
            <a:r>
              <a:rPr kumimoji="1" lang="en-US" altLang="ja-JP" baseline="-25000" dirty="0" smtClean="0"/>
              <a:t>1</a:t>
            </a:r>
            <a:r>
              <a:rPr kumimoji="1" lang="en-US" altLang="ja-JP" dirty="0" smtClean="0"/>
              <a:t>÷V</a:t>
            </a:r>
            <a:r>
              <a:rPr kumimoji="1" lang="en-US" altLang="ja-JP" baseline="-25000" dirty="0" smtClean="0"/>
              <a:t>2</a:t>
            </a:r>
            <a:r>
              <a:rPr kumimoji="1" lang="en-US" altLang="ja-JP" dirty="0" smtClean="0"/>
              <a:t>×1000÷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V</a:t>
            </a:r>
            <a:r>
              <a:rPr kumimoji="1" lang="en-US" altLang="ja-JP" baseline="-25000" dirty="0" smtClean="0"/>
              <a:t>1</a:t>
            </a:r>
            <a:r>
              <a:rPr kumimoji="1" lang="en-US" altLang="ja-JP" dirty="0" smtClean="0"/>
              <a:t>-2</a:t>
            </a:r>
            <a:r>
              <a:rPr kumimoji="1" lang="ja-JP" altLang="en-US" dirty="0" smtClean="0"/>
              <a:t>）</a:t>
            </a:r>
            <a:r>
              <a:rPr kumimoji="1" lang="en-US" altLang="ja-JP" dirty="0" smtClean="0"/>
              <a:t>×0.2</a:t>
            </a:r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DO</a:t>
            </a:r>
            <a:r>
              <a:rPr kumimoji="1" lang="ja-JP" altLang="en-US" dirty="0" smtClean="0"/>
              <a:t>：溶存酸素</a:t>
            </a:r>
            <a:r>
              <a:rPr kumimoji="1" lang="en-US" altLang="ja-JP" dirty="0" smtClean="0"/>
              <a:t>[mg/L]</a:t>
            </a:r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：滴定量</a:t>
            </a:r>
            <a:r>
              <a:rPr kumimoji="1" lang="en-US" altLang="ja-JP" dirty="0" smtClean="0"/>
              <a:t>[</a:t>
            </a:r>
            <a:r>
              <a:rPr kumimoji="1" lang="en-US" altLang="ja-JP" dirty="0" err="1" smtClean="0"/>
              <a:t>mL</a:t>
            </a:r>
            <a:r>
              <a:rPr kumimoji="1" lang="en-US" altLang="ja-JP" dirty="0" smtClean="0"/>
              <a:t>]</a:t>
            </a:r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f</a:t>
            </a:r>
            <a:r>
              <a:rPr kumimoji="1" lang="ja-JP" altLang="en-US" dirty="0" smtClean="0"/>
              <a:t>：ファクター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V</a:t>
            </a:r>
            <a:r>
              <a:rPr kumimoji="1" lang="en-US" altLang="ja-JP" baseline="-25000" dirty="0" smtClean="0"/>
              <a:t>1</a:t>
            </a:r>
            <a:r>
              <a:rPr kumimoji="1" lang="ja-JP" altLang="en-US" dirty="0" smtClean="0"/>
              <a:t>：溶存酸素便の容量（全試料）</a:t>
            </a:r>
            <a:r>
              <a:rPr kumimoji="1" lang="en-US" altLang="ja-JP" dirty="0" smtClean="0"/>
              <a:t>[</a:t>
            </a:r>
            <a:r>
              <a:rPr kumimoji="1" lang="en-US" altLang="ja-JP" dirty="0" err="1" smtClean="0"/>
              <a:t>mL</a:t>
            </a:r>
            <a:r>
              <a:rPr kumimoji="1" lang="en-US" altLang="ja-JP" dirty="0" smtClean="0"/>
              <a:t>]</a:t>
            </a:r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V</a:t>
            </a:r>
            <a:r>
              <a:rPr kumimoji="1" lang="en-US" altLang="ja-JP" baseline="-25000" dirty="0" smtClean="0"/>
              <a:t>2</a:t>
            </a:r>
            <a:r>
              <a:rPr kumimoji="1" lang="ja-JP" altLang="en-US" dirty="0" smtClean="0"/>
              <a:t>：手規定に使用した試料の量</a:t>
            </a:r>
            <a:r>
              <a:rPr kumimoji="1" lang="en-US" altLang="ja-JP" dirty="0" smtClean="0"/>
              <a:t>[</a:t>
            </a:r>
            <a:r>
              <a:rPr kumimoji="1" lang="en-US" altLang="ja-JP" dirty="0" err="1" smtClean="0"/>
              <a:t>mL</a:t>
            </a:r>
            <a:r>
              <a:rPr kumimoji="1" lang="en-US" altLang="ja-JP" dirty="0" smtClean="0"/>
              <a:t>]</a:t>
            </a:r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：ヨウ化カリウム</a:t>
            </a:r>
            <a:r>
              <a:rPr kumimoji="1" lang="en-US" altLang="ja-JP" dirty="0" smtClean="0"/>
              <a:t>-</a:t>
            </a:r>
            <a:r>
              <a:rPr kumimoji="1" lang="ja-JP" altLang="en-US" dirty="0" smtClean="0"/>
              <a:t>アジ化ナトリウムと硫酸マンガンの合計量</a:t>
            </a:r>
            <a:r>
              <a:rPr kumimoji="1" lang="en-US" altLang="ja-JP" dirty="0" smtClean="0"/>
              <a:t>[</a:t>
            </a:r>
            <a:r>
              <a:rPr kumimoji="1" lang="en-US" altLang="ja-JP" dirty="0" err="1" smtClean="0"/>
              <a:t>mL</a:t>
            </a:r>
            <a:r>
              <a:rPr kumimoji="1" lang="en-US" altLang="ja-JP" dirty="0" smtClean="0"/>
              <a:t>]</a:t>
            </a:r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0.2</a:t>
            </a:r>
            <a:r>
              <a:rPr kumimoji="1" lang="ja-JP" altLang="en-US" dirty="0" smtClean="0"/>
              <a:t>：チオ硫酸ナトリウム</a:t>
            </a:r>
            <a:r>
              <a:rPr kumimoji="1" lang="en-US" altLang="ja-JP" dirty="0" smtClean="0"/>
              <a:t>1mL</a:t>
            </a:r>
            <a:r>
              <a:rPr kumimoji="1" lang="ja-JP" altLang="en-US" dirty="0" smtClean="0"/>
              <a:t>の酸素相当量</a:t>
            </a:r>
            <a:r>
              <a:rPr kumimoji="1" lang="en-US" altLang="ja-JP" dirty="0" smtClean="0"/>
              <a:t>[mg]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1A48-B794-4ACA-8FFD-DEDD5EF528F8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5026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例題８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100mL</a:t>
            </a:r>
            <a:r>
              <a:rPr kumimoji="1" lang="ja-JP" altLang="en-US" dirty="0" smtClean="0"/>
              <a:t>溶存酸素測定びんを用いて，ウインクラー・アジ化ナトリウム変法で</a:t>
            </a:r>
            <a:r>
              <a:rPr kumimoji="1" lang="en-US" altLang="ja-JP" dirty="0" smtClean="0"/>
              <a:t>DO</a:t>
            </a:r>
            <a:r>
              <a:rPr kumimoji="1" lang="ja-JP" altLang="en-US" dirty="0" smtClean="0"/>
              <a:t>を測定した。試料全量から</a:t>
            </a:r>
            <a:r>
              <a:rPr kumimoji="1" lang="en-US" altLang="ja-JP" dirty="0" smtClean="0"/>
              <a:t>50mL</a:t>
            </a:r>
            <a:r>
              <a:rPr kumimoji="1" lang="ja-JP" altLang="en-US" dirty="0" smtClean="0"/>
              <a:t>分取し，</a:t>
            </a:r>
            <a:r>
              <a:rPr kumimoji="1" lang="en-US" altLang="ja-JP" dirty="0" smtClean="0"/>
              <a:t>25mmol/L</a:t>
            </a:r>
            <a:r>
              <a:rPr kumimoji="1" lang="ja-JP" altLang="en-US" dirty="0" smtClean="0"/>
              <a:t>チオ硫酸ナトリウム溶液（</a:t>
            </a:r>
            <a:r>
              <a:rPr kumimoji="1" lang="en-US" altLang="ja-JP" dirty="0" smtClean="0"/>
              <a:t>f=1.002</a:t>
            </a:r>
            <a:r>
              <a:rPr kumimoji="1" lang="ja-JP" altLang="en-US" dirty="0" smtClean="0"/>
              <a:t>）で滴定したところ，</a:t>
            </a:r>
            <a:r>
              <a:rPr kumimoji="1" lang="en-US" altLang="ja-JP" dirty="0" smtClean="0"/>
              <a:t>1.89mL</a:t>
            </a:r>
            <a:r>
              <a:rPr kumimoji="1" lang="ja-JP" altLang="en-US" dirty="0" smtClean="0"/>
              <a:t>を要した。この時の</a:t>
            </a:r>
            <a:r>
              <a:rPr kumimoji="1" lang="en-US" altLang="ja-JP" dirty="0" smtClean="0"/>
              <a:t>DO[mg/L]</a:t>
            </a:r>
            <a:r>
              <a:rPr kumimoji="1" lang="ja-JP" altLang="en-US" dirty="0" smtClean="0"/>
              <a:t>の量を求めなさい。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DO</a:t>
            </a:r>
            <a:r>
              <a:rPr kumimoji="1" lang="ja-JP" altLang="en-US" dirty="0" smtClean="0"/>
              <a:t>：溶存酸素</a:t>
            </a:r>
            <a:r>
              <a:rPr kumimoji="1" lang="en-US" altLang="ja-JP" dirty="0" smtClean="0"/>
              <a:t>[mg/L]</a:t>
            </a:r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：滴定量</a:t>
            </a:r>
            <a:r>
              <a:rPr kumimoji="1" lang="en-US" altLang="ja-JP" dirty="0" smtClean="0"/>
              <a:t>=1.89[mL]</a:t>
            </a:r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f</a:t>
            </a:r>
            <a:r>
              <a:rPr kumimoji="1" lang="ja-JP" altLang="en-US" dirty="0" smtClean="0"/>
              <a:t>：ファクター</a:t>
            </a:r>
            <a:r>
              <a:rPr kumimoji="1" lang="en-US" altLang="ja-JP" dirty="0" smtClean="0"/>
              <a:t>=1.002</a:t>
            </a:r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V</a:t>
            </a:r>
            <a:r>
              <a:rPr kumimoji="1" lang="en-US" altLang="ja-JP" baseline="-25000" dirty="0" smtClean="0"/>
              <a:t>1</a:t>
            </a:r>
            <a:r>
              <a:rPr kumimoji="1" lang="ja-JP" altLang="en-US" dirty="0" smtClean="0"/>
              <a:t>：溶存酸素便の容量（全試料）</a:t>
            </a:r>
            <a:r>
              <a:rPr kumimoji="1" lang="en-US" altLang="ja-JP" dirty="0" smtClean="0"/>
              <a:t>=100[mL]</a:t>
            </a:r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V</a:t>
            </a:r>
            <a:r>
              <a:rPr kumimoji="1" lang="en-US" altLang="ja-JP" baseline="-25000" dirty="0" smtClean="0"/>
              <a:t>2</a:t>
            </a:r>
            <a:r>
              <a:rPr kumimoji="1" lang="ja-JP" altLang="en-US" dirty="0" smtClean="0"/>
              <a:t>：手規定に使用した試料の量</a:t>
            </a:r>
            <a:r>
              <a:rPr kumimoji="1" lang="en-US" altLang="ja-JP" dirty="0" smtClean="0"/>
              <a:t>=50[mL]</a:t>
            </a:r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　溶存酸素＝</a:t>
            </a:r>
            <a:r>
              <a:rPr kumimoji="1" lang="en-US" altLang="ja-JP" dirty="0" smtClean="0"/>
              <a:t>1.89×1.002×100÷50×1000÷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100-2</a:t>
            </a:r>
            <a:r>
              <a:rPr kumimoji="1" lang="ja-JP" altLang="en-US" dirty="0" smtClean="0"/>
              <a:t>）</a:t>
            </a:r>
            <a:r>
              <a:rPr kumimoji="1" lang="en-US" altLang="ja-JP" dirty="0" smtClean="0"/>
              <a:t>×0.2</a:t>
            </a:r>
            <a:r>
              <a:rPr kumimoji="1" lang="ja-JP" altLang="en-US" dirty="0" smtClean="0"/>
              <a:t>＝</a:t>
            </a:r>
            <a:r>
              <a:rPr kumimoji="1" lang="en-US" altLang="ja-JP" dirty="0" smtClean="0"/>
              <a:t>7.73[mg/L]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1A48-B794-4ACA-8FFD-DEDD5EF528F8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6043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BOD</a:t>
            </a:r>
            <a:r>
              <a:rPr kumimoji="1" lang="ja-JP" altLang="en-US" dirty="0" smtClean="0"/>
              <a:t>」とは，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水中の　微生物が　有機物を　分解する際に　消費する　酸素量であり，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数値が　大きいほど　汚れている。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BOD</a:t>
            </a:r>
            <a:r>
              <a:rPr kumimoji="1" lang="ja-JP" altLang="en-US" dirty="0" smtClean="0"/>
              <a:t>」は，　次の式で　求めることができる。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BOD</a:t>
            </a:r>
            <a:r>
              <a:rPr kumimoji="1" lang="ja-JP" altLang="en-US" dirty="0" smtClean="0"/>
              <a:t>＝（</a:t>
            </a:r>
            <a:r>
              <a:rPr kumimoji="1" lang="en-US" altLang="ja-JP" dirty="0" smtClean="0"/>
              <a:t>D</a:t>
            </a:r>
            <a:r>
              <a:rPr kumimoji="1" lang="en-US" altLang="ja-JP" baseline="-25000" dirty="0" smtClean="0"/>
              <a:t>1</a:t>
            </a:r>
            <a:r>
              <a:rPr kumimoji="1" lang="ja-JP" altLang="en-US" dirty="0" smtClean="0"/>
              <a:t>－</a:t>
            </a:r>
            <a:r>
              <a:rPr kumimoji="1" lang="en-US" altLang="ja-JP" dirty="0" smtClean="0"/>
              <a:t>D</a:t>
            </a:r>
            <a:r>
              <a:rPr kumimoji="1" lang="en-US" altLang="ja-JP" baseline="-25000" dirty="0" smtClean="0"/>
              <a:t>2</a:t>
            </a:r>
            <a:r>
              <a:rPr kumimoji="1" lang="ja-JP" altLang="en-US" dirty="0" smtClean="0"/>
              <a:t>）</a:t>
            </a:r>
            <a:r>
              <a:rPr kumimoji="1" lang="en-US" altLang="ja-JP" dirty="0" smtClean="0"/>
              <a:t>÷P</a:t>
            </a:r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BOD</a:t>
            </a:r>
            <a:r>
              <a:rPr kumimoji="1" lang="ja-JP" altLang="en-US" dirty="0" smtClean="0"/>
              <a:t>：生物化学的酸素消費量</a:t>
            </a:r>
            <a:r>
              <a:rPr kumimoji="1" lang="en-US" altLang="ja-JP" dirty="0" smtClean="0"/>
              <a:t>[mg/L]</a:t>
            </a:r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D</a:t>
            </a:r>
            <a:r>
              <a:rPr kumimoji="1" lang="en-US" altLang="ja-JP" baseline="-25000" dirty="0" smtClean="0"/>
              <a:t>1</a:t>
            </a:r>
            <a:r>
              <a:rPr kumimoji="1" lang="ja-JP" altLang="en-US" baseline="0" dirty="0" smtClean="0"/>
              <a:t>：</a:t>
            </a:r>
            <a:r>
              <a:rPr kumimoji="1" lang="en-US" altLang="ja-JP" baseline="0" dirty="0" smtClean="0"/>
              <a:t>15</a:t>
            </a:r>
            <a:r>
              <a:rPr kumimoji="1" lang="ja-JP" altLang="en-US" baseline="0" dirty="0" smtClean="0"/>
              <a:t>分後の溶存酸素量</a:t>
            </a:r>
            <a:r>
              <a:rPr kumimoji="1" lang="en-US" altLang="ja-JP" baseline="0" dirty="0" smtClean="0"/>
              <a:t>[mg/L]</a:t>
            </a:r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D</a:t>
            </a:r>
            <a:r>
              <a:rPr kumimoji="1" lang="ja-JP" altLang="en-US" baseline="-25000" dirty="0" smtClean="0"/>
              <a:t>２</a:t>
            </a:r>
            <a:r>
              <a:rPr kumimoji="1" lang="ja-JP" altLang="en-US" baseline="0" dirty="0" smtClean="0"/>
              <a:t>：培養後の溶存酸素量</a:t>
            </a:r>
            <a:r>
              <a:rPr kumimoji="1" lang="en-US" altLang="ja-JP" baseline="0" dirty="0" smtClean="0"/>
              <a:t>[mg/L]</a:t>
            </a:r>
          </a:p>
          <a:p>
            <a:r>
              <a:rPr kumimoji="1" lang="ja-JP" altLang="en-US" baseline="0" dirty="0" smtClean="0"/>
              <a:t>　</a:t>
            </a:r>
            <a:r>
              <a:rPr kumimoji="1" lang="en-US" altLang="ja-JP" baseline="0" dirty="0" smtClean="0"/>
              <a:t>P</a:t>
            </a:r>
            <a:r>
              <a:rPr kumimoji="1" lang="ja-JP" altLang="en-US" baseline="0" dirty="0" smtClean="0"/>
              <a:t>：希釈試料中の試料の占める割合（試料の量</a:t>
            </a:r>
            <a:r>
              <a:rPr kumimoji="1" lang="en-US" altLang="ja-JP" baseline="0" dirty="0" smtClean="0"/>
              <a:t>÷</a:t>
            </a:r>
            <a:r>
              <a:rPr kumimoji="1" lang="ja-JP" altLang="en-US" baseline="0" dirty="0" smtClean="0"/>
              <a:t>希釈した試料の全量）</a:t>
            </a:r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1A48-B794-4ACA-8FFD-DEDD5EF528F8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8790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例題９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ある試料</a:t>
            </a:r>
            <a:r>
              <a:rPr kumimoji="1" lang="en-US" altLang="ja-JP" dirty="0" smtClean="0"/>
              <a:t>50mL</a:t>
            </a:r>
            <a:r>
              <a:rPr kumimoji="1" lang="ja-JP" altLang="en-US" dirty="0" smtClean="0"/>
              <a:t>を採取し，全量</a:t>
            </a:r>
            <a:r>
              <a:rPr kumimoji="1" lang="en-US" altLang="ja-JP" dirty="0" smtClean="0"/>
              <a:t>2L</a:t>
            </a:r>
            <a:r>
              <a:rPr kumimoji="1" lang="ja-JP" altLang="en-US" dirty="0" smtClean="0"/>
              <a:t>とした希釈試料について</a:t>
            </a:r>
            <a:r>
              <a:rPr kumimoji="1" lang="en-US" altLang="ja-JP" dirty="0" smtClean="0"/>
              <a:t>DO</a:t>
            </a:r>
            <a:r>
              <a:rPr kumimoji="1" lang="ja-JP" altLang="en-US" dirty="0" smtClean="0"/>
              <a:t>を測定したところ</a:t>
            </a:r>
            <a:r>
              <a:rPr kumimoji="1" lang="en-US" altLang="ja-JP" dirty="0" smtClean="0"/>
              <a:t>7.92mg/L</a:t>
            </a:r>
            <a:r>
              <a:rPr kumimoji="1" lang="ja-JP" altLang="en-US" dirty="0" err="1" smtClean="0"/>
              <a:t>，</a:t>
            </a:r>
            <a:r>
              <a:rPr kumimoji="1" lang="en-US" altLang="ja-JP" dirty="0" smtClean="0"/>
              <a:t>20</a:t>
            </a:r>
            <a:r>
              <a:rPr kumimoji="1" lang="ja-JP" altLang="en-US" dirty="0" smtClean="0"/>
              <a:t>℃で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日間放置した後の</a:t>
            </a:r>
            <a:r>
              <a:rPr kumimoji="1" lang="en-US" altLang="ja-JP" dirty="0" smtClean="0"/>
              <a:t>DO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3.11mg/L</a:t>
            </a:r>
            <a:r>
              <a:rPr kumimoji="1" lang="ja-JP" altLang="en-US" dirty="0" smtClean="0"/>
              <a:t>であった。この試料の</a:t>
            </a:r>
            <a:r>
              <a:rPr kumimoji="1" lang="en-US" altLang="ja-JP" dirty="0" smtClean="0"/>
              <a:t>BOD[mg/L]</a:t>
            </a:r>
            <a:r>
              <a:rPr kumimoji="1" lang="ja-JP" altLang="en-US" dirty="0" smtClean="0"/>
              <a:t>を求めなさい。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BOD</a:t>
            </a:r>
            <a:r>
              <a:rPr kumimoji="1" lang="ja-JP" altLang="en-US" dirty="0" smtClean="0"/>
              <a:t>：生物化学的酸素消費量</a:t>
            </a:r>
            <a:r>
              <a:rPr kumimoji="1" lang="en-US" altLang="ja-JP" dirty="0" smtClean="0"/>
              <a:t>[mg/L]</a:t>
            </a:r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D</a:t>
            </a:r>
            <a:r>
              <a:rPr kumimoji="1" lang="en-US" altLang="ja-JP" baseline="-25000" dirty="0" smtClean="0"/>
              <a:t>1</a:t>
            </a:r>
            <a:r>
              <a:rPr kumimoji="1" lang="ja-JP" altLang="en-US" baseline="0" dirty="0" smtClean="0"/>
              <a:t>：</a:t>
            </a:r>
            <a:r>
              <a:rPr kumimoji="1" lang="en-US" altLang="ja-JP" baseline="0" dirty="0" smtClean="0"/>
              <a:t>15</a:t>
            </a:r>
            <a:r>
              <a:rPr kumimoji="1" lang="ja-JP" altLang="en-US" baseline="0" dirty="0" smtClean="0"/>
              <a:t>分後の溶存酸素量</a:t>
            </a:r>
            <a:r>
              <a:rPr kumimoji="1" lang="en-US" altLang="ja-JP" baseline="0" dirty="0" smtClean="0"/>
              <a:t>=7.92[mg/L]</a:t>
            </a:r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D</a:t>
            </a:r>
            <a:r>
              <a:rPr kumimoji="1" lang="ja-JP" altLang="en-US" baseline="-25000" dirty="0" smtClean="0"/>
              <a:t>２</a:t>
            </a:r>
            <a:r>
              <a:rPr kumimoji="1" lang="ja-JP" altLang="en-US" baseline="0" dirty="0" smtClean="0"/>
              <a:t>：培養後の溶存酸素量</a:t>
            </a:r>
            <a:r>
              <a:rPr kumimoji="1" lang="en-US" altLang="ja-JP" baseline="0" dirty="0" smtClean="0"/>
              <a:t>=3.11[mg/L]</a:t>
            </a:r>
          </a:p>
          <a:p>
            <a:r>
              <a:rPr kumimoji="1" lang="ja-JP" altLang="en-US" baseline="0" dirty="0" smtClean="0"/>
              <a:t>　</a:t>
            </a:r>
            <a:r>
              <a:rPr kumimoji="1" lang="en-US" altLang="ja-JP" baseline="0" dirty="0" smtClean="0"/>
              <a:t>P</a:t>
            </a:r>
            <a:r>
              <a:rPr kumimoji="1" lang="ja-JP" altLang="en-US" baseline="0" dirty="0" smtClean="0"/>
              <a:t>：希釈試料中の試料の占める割合</a:t>
            </a:r>
            <a:r>
              <a:rPr kumimoji="1" lang="en-US" altLang="ja-JP" baseline="0" dirty="0" smtClean="0"/>
              <a:t>=50÷2000=0.025</a:t>
            </a:r>
          </a:p>
          <a:p>
            <a:endParaRPr kumimoji="1" lang="en-US" altLang="ja-JP" baseline="0" dirty="0" smtClean="0"/>
          </a:p>
          <a:p>
            <a:r>
              <a:rPr kumimoji="1" lang="ja-JP" altLang="en-US" dirty="0" smtClean="0"/>
              <a:t>　生物化学的酸素消費量＝（</a:t>
            </a:r>
            <a:r>
              <a:rPr kumimoji="1" lang="en-US" altLang="ja-JP" dirty="0" smtClean="0"/>
              <a:t>7.92</a:t>
            </a:r>
            <a:r>
              <a:rPr kumimoji="1" lang="ja-JP" altLang="en-US" dirty="0" smtClean="0"/>
              <a:t>－</a:t>
            </a:r>
            <a:r>
              <a:rPr kumimoji="1" lang="en-US" altLang="ja-JP" dirty="0" smtClean="0"/>
              <a:t>3.11</a:t>
            </a:r>
            <a:r>
              <a:rPr kumimoji="1" lang="ja-JP" altLang="en-US" dirty="0" smtClean="0"/>
              <a:t>）</a:t>
            </a:r>
            <a:r>
              <a:rPr kumimoji="1" lang="en-US" altLang="ja-JP" dirty="0" smtClean="0"/>
              <a:t>÷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50÷2000</a:t>
            </a:r>
            <a:r>
              <a:rPr kumimoji="1" lang="ja-JP" altLang="en-US" dirty="0" smtClean="0"/>
              <a:t>）＝</a:t>
            </a:r>
            <a:r>
              <a:rPr kumimoji="1" lang="en-US" altLang="ja-JP" dirty="0" smtClean="0"/>
              <a:t>192[mg/L]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1A48-B794-4ACA-8FFD-DEDD5EF528F8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01831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COD</a:t>
            </a:r>
            <a:r>
              <a:rPr kumimoji="1" lang="ja-JP" altLang="en-US" dirty="0" smtClean="0"/>
              <a:t>」とは，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　試料を　化学的に（酸化剤で）　処理したときに　消費される　酸化剤の量を　酸素量に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換算したもの　である。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この値は，有機物による　水質汚濁の　程度を　表している。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COD</a:t>
            </a:r>
            <a:r>
              <a:rPr kumimoji="1" lang="ja-JP" altLang="en-US" dirty="0" smtClean="0"/>
              <a:t>」は，　次の式で　求めることができる。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err="1" smtClean="0"/>
              <a:t>COD</a:t>
            </a:r>
            <a:r>
              <a:rPr kumimoji="1" lang="en-US" altLang="ja-JP" baseline="-25000" dirty="0" err="1" smtClean="0"/>
              <a:t>Mn</a:t>
            </a:r>
            <a:r>
              <a:rPr kumimoji="1" lang="ja-JP" altLang="en-US" dirty="0" smtClean="0"/>
              <a:t>＝（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－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）</a:t>
            </a:r>
            <a:r>
              <a:rPr kumimoji="1" lang="en-US" altLang="ja-JP" dirty="0" smtClean="0"/>
              <a:t>×f×1000÷V×0.2</a:t>
            </a:r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COD</a:t>
            </a:r>
            <a:r>
              <a:rPr kumimoji="1" lang="ja-JP" altLang="en-US" dirty="0" smtClean="0"/>
              <a:t>：化学的酸素消費量</a:t>
            </a:r>
            <a:r>
              <a:rPr kumimoji="1" lang="en-US" altLang="ja-JP" dirty="0" smtClean="0"/>
              <a:t>[mg/L]</a:t>
            </a:r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：滴定量</a:t>
            </a:r>
            <a:r>
              <a:rPr kumimoji="1" lang="en-US" altLang="ja-JP" dirty="0" smtClean="0"/>
              <a:t>[</a:t>
            </a:r>
            <a:r>
              <a:rPr kumimoji="1" lang="en-US" altLang="ja-JP" dirty="0" err="1" smtClean="0"/>
              <a:t>mL</a:t>
            </a:r>
            <a:r>
              <a:rPr kumimoji="1" lang="en-US" altLang="ja-JP" dirty="0" smtClean="0"/>
              <a:t>]</a:t>
            </a:r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：空試験の滴定量</a:t>
            </a:r>
            <a:r>
              <a:rPr kumimoji="1" lang="en-US" altLang="ja-JP" dirty="0" smtClean="0"/>
              <a:t>[</a:t>
            </a:r>
            <a:r>
              <a:rPr kumimoji="1" lang="en-US" altLang="ja-JP" dirty="0" err="1" smtClean="0"/>
              <a:t>mL</a:t>
            </a:r>
            <a:r>
              <a:rPr kumimoji="1" lang="en-US" altLang="ja-JP" dirty="0" smtClean="0"/>
              <a:t>]</a:t>
            </a:r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f</a:t>
            </a:r>
            <a:r>
              <a:rPr kumimoji="1" lang="ja-JP" altLang="en-US" dirty="0" smtClean="0"/>
              <a:t>：ファクター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V</a:t>
            </a:r>
            <a:r>
              <a:rPr kumimoji="1" lang="ja-JP" altLang="en-US" dirty="0" smtClean="0"/>
              <a:t>：滴定に使用した試料の量</a:t>
            </a:r>
            <a:r>
              <a:rPr kumimoji="1" lang="en-US" altLang="ja-JP" dirty="0" smtClean="0"/>
              <a:t>[</a:t>
            </a:r>
            <a:r>
              <a:rPr kumimoji="1" lang="en-US" altLang="ja-JP" dirty="0" err="1" smtClean="0"/>
              <a:t>mL</a:t>
            </a:r>
            <a:r>
              <a:rPr kumimoji="1" lang="en-US" altLang="ja-JP" dirty="0" smtClean="0"/>
              <a:t>]</a:t>
            </a:r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0.2</a:t>
            </a:r>
            <a:r>
              <a:rPr kumimoji="1" lang="ja-JP" altLang="en-US" dirty="0" smtClean="0"/>
              <a:t>：過マンガン酸カリウム</a:t>
            </a:r>
            <a:r>
              <a:rPr kumimoji="1" lang="en-US" altLang="ja-JP" dirty="0" smtClean="0"/>
              <a:t>1mL</a:t>
            </a:r>
            <a:r>
              <a:rPr kumimoji="1" lang="ja-JP" altLang="en-US" dirty="0" smtClean="0"/>
              <a:t>の酸素相当量</a:t>
            </a:r>
            <a:r>
              <a:rPr kumimoji="1" lang="en-US" altLang="ja-JP" dirty="0" smtClean="0"/>
              <a:t>[mg]</a:t>
            </a:r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例題１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試料</a:t>
            </a:r>
            <a:r>
              <a:rPr kumimoji="1" lang="en-US" altLang="ja-JP" dirty="0" smtClean="0"/>
              <a:t>25mL</a:t>
            </a:r>
            <a:r>
              <a:rPr kumimoji="1" lang="ja-JP" altLang="en-US" dirty="0" smtClean="0"/>
              <a:t>を採取し，</a:t>
            </a:r>
            <a:r>
              <a:rPr kumimoji="1" lang="en-US" altLang="ja-JP" dirty="0" smtClean="0"/>
              <a:t>100</a:t>
            </a:r>
            <a:r>
              <a:rPr kumimoji="1" lang="ja-JP" altLang="en-US" dirty="0" smtClean="0"/>
              <a:t>℃における</a:t>
            </a:r>
            <a:r>
              <a:rPr kumimoji="1" lang="en-US" altLang="ja-JP" dirty="0" smtClean="0"/>
              <a:t>KMnO</a:t>
            </a:r>
            <a:r>
              <a:rPr kumimoji="1" lang="en-US" altLang="ja-JP" baseline="-25000" dirty="0" smtClean="0"/>
              <a:t>4</a:t>
            </a:r>
            <a:r>
              <a:rPr kumimoji="1" lang="ja-JP" altLang="en-US" dirty="0" smtClean="0"/>
              <a:t>による</a:t>
            </a:r>
            <a:r>
              <a:rPr kumimoji="1" lang="en-US" altLang="ja-JP" dirty="0" err="1" smtClean="0"/>
              <a:t>COD</a:t>
            </a:r>
            <a:r>
              <a:rPr kumimoji="1" lang="en-US" altLang="ja-JP" baseline="-25000" dirty="0" err="1" smtClean="0"/>
              <a:t>Mn</a:t>
            </a:r>
            <a:r>
              <a:rPr kumimoji="1" lang="ja-JP" altLang="en-US" dirty="0" smtClean="0"/>
              <a:t>を測定したところ，滴定に</a:t>
            </a:r>
            <a:r>
              <a:rPr kumimoji="1" lang="en-US" altLang="ja-JP" dirty="0" smtClean="0"/>
              <a:t>5mmol/LKMnO</a:t>
            </a:r>
            <a:r>
              <a:rPr kumimoji="1" lang="en-US" altLang="ja-JP" baseline="-25000" dirty="0" smtClean="0"/>
              <a:t>4</a:t>
            </a:r>
            <a:r>
              <a:rPr kumimoji="1" lang="ja-JP" altLang="en-US" dirty="0" smtClean="0"/>
              <a:t>溶液（</a:t>
            </a:r>
            <a:r>
              <a:rPr kumimoji="1" lang="en-US" altLang="ja-JP" dirty="0" smtClean="0"/>
              <a:t>f=0.9997</a:t>
            </a:r>
            <a:r>
              <a:rPr kumimoji="1" lang="ja-JP" altLang="en-US" dirty="0" smtClean="0"/>
              <a:t>）は</a:t>
            </a:r>
            <a:r>
              <a:rPr kumimoji="1" lang="en-US" altLang="ja-JP" dirty="0" smtClean="0"/>
              <a:t>3.51mL</a:t>
            </a:r>
            <a:r>
              <a:rPr kumimoji="1" lang="ja-JP" altLang="en-US" dirty="0" smtClean="0"/>
              <a:t>であった。また，同量の水で空試験を行ったところ，</a:t>
            </a:r>
            <a:r>
              <a:rPr kumimoji="1" lang="en-US" altLang="ja-JP" dirty="0" smtClean="0"/>
              <a:t>0.10mL</a:t>
            </a:r>
            <a:r>
              <a:rPr kumimoji="1" lang="ja-JP" altLang="en-US" dirty="0" smtClean="0"/>
              <a:t>要した。この時の</a:t>
            </a:r>
            <a:r>
              <a:rPr kumimoji="1" lang="en-US" altLang="ja-JP" dirty="0" err="1" smtClean="0"/>
              <a:t>COD</a:t>
            </a:r>
            <a:r>
              <a:rPr kumimoji="1" lang="en-US" altLang="ja-JP" baseline="-25000" dirty="0" err="1" smtClean="0"/>
              <a:t>Mn</a:t>
            </a:r>
            <a:r>
              <a:rPr kumimoji="1" lang="en-US" altLang="ja-JP" baseline="0" dirty="0" smtClean="0"/>
              <a:t>[mg/L]</a:t>
            </a:r>
            <a:r>
              <a:rPr kumimoji="1" lang="ja-JP" altLang="en-US" baseline="0" dirty="0" smtClean="0"/>
              <a:t>を求めなさい。</a:t>
            </a:r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r>
              <a:rPr kumimoji="1" lang="ja-JP" altLang="en-US" baseline="0" dirty="0" smtClean="0"/>
              <a:t>　</a:t>
            </a:r>
            <a:r>
              <a:rPr kumimoji="1" lang="en-US" altLang="ja-JP" baseline="0" dirty="0" smtClean="0"/>
              <a:t>COD</a:t>
            </a:r>
            <a:r>
              <a:rPr kumimoji="1" lang="ja-JP" altLang="en-US" baseline="0" dirty="0" smtClean="0"/>
              <a:t>＝（</a:t>
            </a:r>
            <a:r>
              <a:rPr kumimoji="1" lang="en-US" altLang="ja-JP" baseline="0" dirty="0" smtClean="0"/>
              <a:t>3.51</a:t>
            </a:r>
            <a:r>
              <a:rPr kumimoji="1" lang="ja-JP" altLang="en-US" baseline="0" dirty="0" smtClean="0"/>
              <a:t>－</a:t>
            </a:r>
            <a:r>
              <a:rPr kumimoji="1" lang="en-US" altLang="ja-JP" baseline="0" dirty="0" smtClean="0"/>
              <a:t>0.10</a:t>
            </a:r>
            <a:r>
              <a:rPr kumimoji="1" lang="ja-JP" altLang="en-US" baseline="0" dirty="0" smtClean="0"/>
              <a:t>）</a:t>
            </a:r>
            <a:r>
              <a:rPr kumimoji="1" lang="en-US" altLang="ja-JP" baseline="0" dirty="0" smtClean="0"/>
              <a:t>×0.9997×1000÷25×0.2</a:t>
            </a:r>
            <a:r>
              <a:rPr kumimoji="1" lang="ja-JP" altLang="en-US" baseline="0" dirty="0" smtClean="0"/>
              <a:t>＝</a:t>
            </a:r>
            <a:r>
              <a:rPr kumimoji="1" lang="en-US" altLang="ja-JP" baseline="0" dirty="0" smtClean="0"/>
              <a:t>27.3</a:t>
            </a:r>
            <a:r>
              <a:rPr kumimoji="1" lang="ja-JP" altLang="en-US" baseline="0" dirty="0" smtClean="0"/>
              <a:t>　</a:t>
            </a:r>
            <a:r>
              <a:rPr kumimoji="1" lang="en-US" altLang="ja-JP" baseline="0" dirty="0" smtClean="0"/>
              <a:t>27.3mg/L</a:t>
            </a:r>
          </a:p>
          <a:p>
            <a:endParaRPr kumimoji="1" lang="en-US" altLang="ja-JP" baseline="0" dirty="0" smtClean="0"/>
          </a:p>
          <a:p>
            <a:r>
              <a:rPr kumimoji="1" lang="ja-JP" altLang="en-US" baseline="0" dirty="0" smtClean="0"/>
              <a:t>例題２</a:t>
            </a:r>
            <a:endParaRPr kumimoji="1" lang="en-US" altLang="ja-JP" baseline="0" dirty="0" smtClean="0"/>
          </a:p>
          <a:p>
            <a:r>
              <a:rPr kumimoji="1" lang="ja-JP" altLang="en-US" baseline="0" dirty="0" smtClean="0"/>
              <a:t>　</a:t>
            </a:r>
            <a:r>
              <a:rPr kumimoji="1" lang="en-US" altLang="ja-JP" baseline="0" dirty="0" smtClean="0"/>
              <a:t>10</a:t>
            </a:r>
            <a:r>
              <a:rPr kumimoji="1" lang="ja-JP" altLang="en-US" baseline="0" dirty="0" smtClean="0"/>
              <a:t>倍希釈した試料</a:t>
            </a:r>
            <a:r>
              <a:rPr kumimoji="1" lang="en-US" altLang="ja-JP" baseline="0" dirty="0" smtClean="0"/>
              <a:t>100mL</a:t>
            </a:r>
            <a:r>
              <a:rPr kumimoji="1" lang="ja-JP" altLang="en-US" baseline="0" dirty="0" smtClean="0"/>
              <a:t>を</a:t>
            </a:r>
            <a:r>
              <a:rPr kumimoji="1" lang="en-US" altLang="ja-JP" baseline="0" dirty="0" smtClean="0"/>
              <a:t>5</a:t>
            </a:r>
            <a:r>
              <a:rPr kumimoji="1" lang="en-US" altLang="ja-JP" dirty="0" smtClean="0"/>
              <a:t>mmol/LKMnO</a:t>
            </a:r>
            <a:r>
              <a:rPr kumimoji="1" lang="en-US" altLang="ja-JP" baseline="-25000" dirty="0" smtClean="0"/>
              <a:t>4</a:t>
            </a:r>
            <a:r>
              <a:rPr kumimoji="1" lang="ja-JP" altLang="en-US" dirty="0" smtClean="0"/>
              <a:t>溶液（</a:t>
            </a:r>
            <a:r>
              <a:rPr kumimoji="1" lang="en-US" altLang="ja-JP" dirty="0" smtClean="0"/>
              <a:t>f=1.001</a:t>
            </a:r>
            <a:r>
              <a:rPr kumimoji="1" lang="ja-JP" altLang="en-US" dirty="0" smtClean="0"/>
              <a:t>）で滴定したところ，</a:t>
            </a:r>
            <a:r>
              <a:rPr kumimoji="1" lang="en-US" altLang="ja-JP" dirty="0" smtClean="0"/>
              <a:t>4.25mL</a:t>
            </a:r>
            <a:r>
              <a:rPr kumimoji="1" lang="ja-JP" altLang="en-US" dirty="0" smtClean="0"/>
              <a:t>を要した。ただし，空試験の滴定値は</a:t>
            </a:r>
            <a:r>
              <a:rPr kumimoji="1" lang="en-US" altLang="ja-JP" dirty="0" smtClean="0"/>
              <a:t>0.05mL</a:t>
            </a:r>
            <a:r>
              <a:rPr kumimoji="1" lang="ja-JP" altLang="en-US" dirty="0" smtClean="0"/>
              <a:t>とする。</a:t>
            </a:r>
            <a:endParaRPr kumimoji="1" lang="en-US" altLang="ja-JP" dirty="0" smtClean="0"/>
          </a:p>
          <a:p>
            <a:endParaRPr kumimoji="1" lang="en-US" altLang="ja-JP" baseline="0" dirty="0" smtClean="0"/>
          </a:p>
          <a:p>
            <a:r>
              <a:rPr kumimoji="1" lang="ja-JP" altLang="en-US" baseline="0" dirty="0" smtClean="0"/>
              <a:t>（１）この排水の</a:t>
            </a:r>
            <a:r>
              <a:rPr kumimoji="1" lang="en-US" altLang="ja-JP" baseline="0" dirty="0" smtClean="0"/>
              <a:t>COD</a:t>
            </a:r>
            <a:r>
              <a:rPr kumimoji="1" lang="en-US" altLang="ja-JP" baseline="-25000" dirty="0" smtClean="0"/>
              <a:t>M</a:t>
            </a:r>
            <a:r>
              <a:rPr kumimoji="1" lang="ja-JP" altLang="en-US" baseline="-25000" dirty="0" smtClean="0"/>
              <a:t>ｎ</a:t>
            </a:r>
            <a:r>
              <a:rPr kumimoji="1" lang="ja-JP" altLang="en-US" baseline="0" dirty="0" smtClean="0"/>
              <a:t>を求めなさい。</a:t>
            </a:r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r>
              <a:rPr kumimoji="1" lang="ja-JP" altLang="en-US" baseline="0" dirty="0" smtClean="0"/>
              <a:t>　化学的酸素消費量＝（</a:t>
            </a:r>
            <a:r>
              <a:rPr kumimoji="1" lang="en-US" altLang="ja-JP" baseline="0" dirty="0" smtClean="0"/>
              <a:t>4.25</a:t>
            </a:r>
            <a:r>
              <a:rPr kumimoji="1" lang="ja-JP" altLang="en-US" baseline="0" dirty="0" smtClean="0"/>
              <a:t>－</a:t>
            </a:r>
            <a:r>
              <a:rPr kumimoji="1" lang="en-US" altLang="ja-JP" baseline="0" dirty="0" smtClean="0"/>
              <a:t>0.05</a:t>
            </a:r>
            <a:r>
              <a:rPr kumimoji="1" lang="ja-JP" altLang="en-US" baseline="0" dirty="0" smtClean="0"/>
              <a:t>）</a:t>
            </a:r>
            <a:r>
              <a:rPr kumimoji="1" lang="en-US" altLang="ja-JP" baseline="0" dirty="0" smtClean="0"/>
              <a:t>×1.001×1000÷100×0.2</a:t>
            </a:r>
            <a:r>
              <a:rPr kumimoji="1" lang="ja-JP" altLang="en-US" baseline="0" dirty="0" smtClean="0"/>
              <a:t>＝</a:t>
            </a:r>
            <a:r>
              <a:rPr kumimoji="1" lang="en-US" altLang="ja-JP" baseline="0" dirty="0" smtClean="0"/>
              <a:t>8.41</a:t>
            </a:r>
          </a:p>
          <a:p>
            <a:r>
              <a:rPr kumimoji="1" lang="ja-JP" altLang="en-US" baseline="0" dirty="0" smtClean="0"/>
              <a:t>　</a:t>
            </a:r>
            <a:r>
              <a:rPr kumimoji="1" lang="en-US" altLang="ja-JP" baseline="0" dirty="0" smtClean="0"/>
              <a:t>8.41×10</a:t>
            </a:r>
            <a:r>
              <a:rPr kumimoji="1" lang="ja-JP" altLang="en-US" baseline="0" dirty="0" smtClean="0"/>
              <a:t>＝</a:t>
            </a:r>
            <a:r>
              <a:rPr kumimoji="1" lang="en-US" altLang="ja-JP" baseline="0" dirty="0" smtClean="0"/>
              <a:t>84.1</a:t>
            </a:r>
            <a:r>
              <a:rPr kumimoji="1" lang="ja-JP" altLang="en-US" baseline="0" dirty="0" smtClean="0"/>
              <a:t>　</a:t>
            </a:r>
            <a:r>
              <a:rPr kumimoji="1" lang="en-US" altLang="ja-JP" baseline="0" dirty="0" smtClean="0"/>
              <a:t>84.1mg/L</a:t>
            </a:r>
          </a:p>
          <a:p>
            <a:endParaRPr kumimoji="1" lang="en-US" altLang="ja-JP" baseline="0" dirty="0" smtClean="0"/>
          </a:p>
          <a:p>
            <a:r>
              <a:rPr kumimoji="1" lang="ja-JP" altLang="en-US" baseline="0" dirty="0" smtClean="0"/>
              <a:t>（２）この排水の排水量が</a:t>
            </a:r>
            <a:r>
              <a:rPr kumimoji="1" lang="en-US" altLang="ja-JP" baseline="0" dirty="0" smtClean="0"/>
              <a:t>5000m</a:t>
            </a:r>
            <a:r>
              <a:rPr kumimoji="1" lang="en-US" altLang="ja-JP" baseline="30000" dirty="0" smtClean="0"/>
              <a:t>3</a:t>
            </a:r>
            <a:r>
              <a:rPr kumimoji="1" lang="en-US" altLang="ja-JP" baseline="0" dirty="0" smtClean="0"/>
              <a:t>/d</a:t>
            </a:r>
            <a:r>
              <a:rPr kumimoji="1" lang="ja-JP" altLang="en-US" baseline="0" dirty="0" smtClean="0"/>
              <a:t>の時の</a:t>
            </a:r>
            <a:r>
              <a:rPr kumimoji="1" lang="en-US" altLang="ja-JP" baseline="0" dirty="0" smtClean="0"/>
              <a:t>COD</a:t>
            </a:r>
            <a:r>
              <a:rPr kumimoji="1" lang="ja-JP" altLang="en-US" baseline="0" dirty="0" smtClean="0"/>
              <a:t>による汚濁負荷量</a:t>
            </a:r>
            <a:r>
              <a:rPr kumimoji="1" lang="en-US" altLang="ja-JP" baseline="0" dirty="0" smtClean="0"/>
              <a:t>[kg/d]</a:t>
            </a:r>
            <a:r>
              <a:rPr kumimoji="1" lang="ja-JP" altLang="en-US" baseline="0" dirty="0" smtClean="0"/>
              <a:t>を求めなさい。</a:t>
            </a:r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r>
              <a:rPr kumimoji="1" lang="ja-JP" altLang="en-US" baseline="0" dirty="0" smtClean="0"/>
              <a:t>　汚濁負荷量＝</a:t>
            </a:r>
            <a:r>
              <a:rPr kumimoji="1" lang="en-US" altLang="ja-JP" baseline="0" dirty="0" smtClean="0"/>
              <a:t>5000×84.1×10</a:t>
            </a:r>
            <a:r>
              <a:rPr kumimoji="1" lang="en-US" altLang="ja-JP" baseline="30000" dirty="0" smtClean="0"/>
              <a:t>-3</a:t>
            </a:r>
            <a:r>
              <a:rPr kumimoji="1" lang="ja-JP" altLang="en-US" baseline="0" dirty="0" smtClean="0"/>
              <a:t>＝</a:t>
            </a:r>
            <a:r>
              <a:rPr kumimoji="1" lang="en-US" altLang="ja-JP" baseline="0" dirty="0" smtClean="0"/>
              <a:t>421</a:t>
            </a:r>
            <a:r>
              <a:rPr kumimoji="1" lang="ja-JP" altLang="en-US" baseline="0" dirty="0" smtClean="0"/>
              <a:t>　</a:t>
            </a:r>
            <a:r>
              <a:rPr kumimoji="1" lang="en-US" altLang="ja-JP" baseline="0" dirty="0" smtClean="0"/>
              <a:t>421mg/L</a:t>
            </a:r>
            <a:endParaRPr kumimoji="1" lang="ja-JP" altLang="en-US" baseline="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1A48-B794-4ACA-8FFD-DEDD5EF528F8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6185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例題１０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試料</a:t>
            </a:r>
            <a:r>
              <a:rPr kumimoji="1" lang="en-US" altLang="ja-JP" dirty="0" smtClean="0"/>
              <a:t>25mL</a:t>
            </a:r>
            <a:r>
              <a:rPr kumimoji="1" lang="ja-JP" altLang="en-US" dirty="0" smtClean="0"/>
              <a:t>を採取し，</a:t>
            </a:r>
            <a:r>
              <a:rPr kumimoji="1" lang="en-US" altLang="ja-JP" dirty="0" smtClean="0"/>
              <a:t>100</a:t>
            </a:r>
            <a:r>
              <a:rPr kumimoji="1" lang="ja-JP" altLang="en-US" dirty="0" smtClean="0"/>
              <a:t>℃における</a:t>
            </a:r>
            <a:r>
              <a:rPr kumimoji="1" lang="en-US" altLang="ja-JP" dirty="0" smtClean="0"/>
              <a:t>KMnO</a:t>
            </a:r>
            <a:r>
              <a:rPr kumimoji="1" lang="en-US" altLang="ja-JP" baseline="-25000" dirty="0" smtClean="0"/>
              <a:t>4</a:t>
            </a:r>
            <a:r>
              <a:rPr kumimoji="1" lang="ja-JP" altLang="en-US" dirty="0" smtClean="0"/>
              <a:t>による</a:t>
            </a:r>
            <a:r>
              <a:rPr kumimoji="1" lang="en-US" altLang="ja-JP" dirty="0" err="1" smtClean="0"/>
              <a:t>COD</a:t>
            </a:r>
            <a:r>
              <a:rPr kumimoji="1" lang="en-US" altLang="ja-JP" baseline="-25000" dirty="0" err="1" smtClean="0"/>
              <a:t>Mn</a:t>
            </a:r>
            <a:r>
              <a:rPr kumimoji="1" lang="ja-JP" altLang="en-US" dirty="0" smtClean="0"/>
              <a:t>を測定したところ，滴定に</a:t>
            </a:r>
            <a:r>
              <a:rPr kumimoji="1" lang="en-US" altLang="ja-JP" dirty="0" smtClean="0"/>
              <a:t>5mmol/LKMnO</a:t>
            </a:r>
            <a:r>
              <a:rPr kumimoji="1" lang="en-US" altLang="ja-JP" baseline="-25000" dirty="0" smtClean="0"/>
              <a:t>4</a:t>
            </a:r>
            <a:r>
              <a:rPr kumimoji="1" lang="ja-JP" altLang="en-US" dirty="0" smtClean="0"/>
              <a:t>溶液（</a:t>
            </a:r>
            <a:r>
              <a:rPr kumimoji="1" lang="en-US" altLang="ja-JP" dirty="0" smtClean="0"/>
              <a:t>f=0.9997</a:t>
            </a:r>
            <a:r>
              <a:rPr kumimoji="1" lang="ja-JP" altLang="en-US" dirty="0" smtClean="0"/>
              <a:t>）は</a:t>
            </a:r>
            <a:r>
              <a:rPr kumimoji="1" lang="en-US" altLang="ja-JP" dirty="0" smtClean="0"/>
              <a:t>3.51mL</a:t>
            </a:r>
            <a:r>
              <a:rPr kumimoji="1" lang="ja-JP" altLang="en-US" dirty="0" smtClean="0"/>
              <a:t>であった。また，同量の水で空試験を行ったところ，</a:t>
            </a:r>
            <a:r>
              <a:rPr kumimoji="1" lang="en-US" altLang="ja-JP" dirty="0" smtClean="0"/>
              <a:t>0.10mL</a:t>
            </a:r>
            <a:r>
              <a:rPr kumimoji="1" lang="ja-JP" altLang="en-US" dirty="0" smtClean="0"/>
              <a:t>要した。この時の</a:t>
            </a:r>
            <a:r>
              <a:rPr kumimoji="1" lang="en-US" altLang="ja-JP" dirty="0" err="1" smtClean="0"/>
              <a:t>COD</a:t>
            </a:r>
            <a:r>
              <a:rPr kumimoji="1" lang="en-US" altLang="ja-JP" baseline="-25000" dirty="0" err="1" smtClean="0"/>
              <a:t>Mn</a:t>
            </a:r>
            <a:r>
              <a:rPr kumimoji="1" lang="en-US" altLang="ja-JP" baseline="0" dirty="0" smtClean="0"/>
              <a:t>[mg/L]</a:t>
            </a:r>
            <a:r>
              <a:rPr kumimoji="1" lang="ja-JP" altLang="en-US" baseline="0" dirty="0" smtClean="0"/>
              <a:t>を求めなさい。</a:t>
            </a:r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：滴定量</a:t>
            </a:r>
            <a:r>
              <a:rPr kumimoji="1" lang="en-US" altLang="ja-JP" dirty="0" smtClean="0"/>
              <a:t>=3.51[mL]</a:t>
            </a:r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：空試験の滴定量</a:t>
            </a:r>
            <a:r>
              <a:rPr kumimoji="1" lang="en-US" altLang="ja-JP" dirty="0" smtClean="0"/>
              <a:t>=0.10[mL]</a:t>
            </a:r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f</a:t>
            </a:r>
            <a:r>
              <a:rPr kumimoji="1" lang="ja-JP" altLang="en-US" dirty="0" smtClean="0"/>
              <a:t>：ファクター</a:t>
            </a:r>
            <a:r>
              <a:rPr kumimoji="1" lang="en-US" altLang="ja-JP" dirty="0" smtClean="0"/>
              <a:t>=0.9997</a:t>
            </a:r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V</a:t>
            </a:r>
            <a:r>
              <a:rPr kumimoji="1" lang="ja-JP" altLang="en-US" dirty="0" smtClean="0"/>
              <a:t>：滴定に使用した試料の量</a:t>
            </a:r>
            <a:r>
              <a:rPr kumimoji="1" lang="en-US" altLang="ja-JP" dirty="0" smtClean="0"/>
              <a:t>=25 [mL]</a:t>
            </a:r>
          </a:p>
          <a:p>
            <a:endParaRPr kumimoji="1" lang="en-US" altLang="ja-JP" dirty="0" smtClean="0"/>
          </a:p>
          <a:p>
            <a:r>
              <a:rPr kumimoji="1" lang="ja-JP" altLang="en-US" baseline="0" dirty="0" smtClean="0"/>
              <a:t>　</a:t>
            </a:r>
            <a:r>
              <a:rPr kumimoji="1" lang="en-US" altLang="ja-JP" baseline="0" dirty="0" smtClean="0"/>
              <a:t>COD</a:t>
            </a:r>
            <a:r>
              <a:rPr kumimoji="1" lang="en-US" altLang="ja-JP" baseline="-25000" dirty="0" smtClean="0"/>
              <a:t>M</a:t>
            </a:r>
            <a:r>
              <a:rPr kumimoji="1" lang="ja-JP" altLang="en-US" baseline="-25000" dirty="0" smtClean="0"/>
              <a:t>ｎ</a:t>
            </a:r>
            <a:r>
              <a:rPr kumimoji="1" lang="ja-JP" altLang="en-US" baseline="0" dirty="0" smtClean="0"/>
              <a:t>＝（</a:t>
            </a:r>
            <a:r>
              <a:rPr kumimoji="1" lang="en-US" altLang="ja-JP" baseline="0" dirty="0" smtClean="0"/>
              <a:t>3.51</a:t>
            </a:r>
            <a:r>
              <a:rPr kumimoji="1" lang="ja-JP" altLang="en-US" baseline="0" dirty="0" smtClean="0"/>
              <a:t>－</a:t>
            </a:r>
            <a:r>
              <a:rPr kumimoji="1" lang="en-US" altLang="ja-JP" baseline="0" dirty="0" smtClean="0"/>
              <a:t>0.10</a:t>
            </a:r>
            <a:r>
              <a:rPr kumimoji="1" lang="ja-JP" altLang="en-US" baseline="0" dirty="0" smtClean="0"/>
              <a:t>）</a:t>
            </a:r>
            <a:r>
              <a:rPr kumimoji="1" lang="en-US" altLang="ja-JP" baseline="0" dirty="0" smtClean="0"/>
              <a:t>×0.9997×1000÷25×0.2</a:t>
            </a:r>
            <a:r>
              <a:rPr kumimoji="1" lang="ja-JP" altLang="en-US" baseline="0" dirty="0" smtClean="0"/>
              <a:t>＝</a:t>
            </a:r>
            <a:r>
              <a:rPr kumimoji="1" lang="en-US" altLang="ja-JP" baseline="0" dirty="0" smtClean="0"/>
              <a:t>27.3[mg/L]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1A48-B794-4ACA-8FFD-DEDD5EF528F8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1166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baseline="0" dirty="0" smtClean="0"/>
              <a:t>例題１１</a:t>
            </a:r>
            <a:endParaRPr kumimoji="1" lang="en-US" altLang="ja-JP" baseline="0" dirty="0" smtClean="0"/>
          </a:p>
          <a:p>
            <a:r>
              <a:rPr kumimoji="1" lang="ja-JP" altLang="en-US" baseline="0" dirty="0" smtClean="0"/>
              <a:t>　</a:t>
            </a:r>
            <a:r>
              <a:rPr kumimoji="1" lang="en-US" altLang="ja-JP" baseline="0" dirty="0" smtClean="0"/>
              <a:t>10</a:t>
            </a:r>
            <a:r>
              <a:rPr kumimoji="1" lang="ja-JP" altLang="en-US" baseline="0" dirty="0" smtClean="0"/>
              <a:t>倍希釈した試料</a:t>
            </a:r>
            <a:r>
              <a:rPr kumimoji="1" lang="en-US" altLang="ja-JP" baseline="0" dirty="0" smtClean="0"/>
              <a:t>100mL</a:t>
            </a:r>
            <a:r>
              <a:rPr kumimoji="1" lang="ja-JP" altLang="en-US" baseline="0" dirty="0" smtClean="0"/>
              <a:t>を</a:t>
            </a:r>
            <a:r>
              <a:rPr kumimoji="1" lang="en-US" altLang="ja-JP" baseline="0" dirty="0" smtClean="0"/>
              <a:t>5</a:t>
            </a:r>
            <a:r>
              <a:rPr kumimoji="1" lang="en-US" altLang="ja-JP" dirty="0" smtClean="0"/>
              <a:t>mmol/LKMnO</a:t>
            </a:r>
            <a:r>
              <a:rPr kumimoji="1" lang="en-US" altLang="ja-JP" baseline="-25000" dirty="0" smtClean="0"/>
              <a:t>4</a:t>
            </a:r>
            <a:r>
              <a:rPr kumimoji="1" lang="ja-JP" altLang="en-US" dirty="0" smtClean="0"/>
              <a:t>溶液（</a:t>
            </a:r>
            <a:r>
              <a:rPr kumimoji="1" lang="en-US" altLang="ja-JP" dirty="0" smtClean="0"/>
              <a:t>f=1.001</a:t>
            </a:r>
            <a:r>
              <a:rPr kumimoji="1" lang="ja-JP" altLang="en-US" dirty="0" smtClean="0"/>
              <a:t>）で滴定したところ，</a:t>
            </a:r>
            <a:r>
              <a:rPr kumimoji="1" lang="en-US" altLang="ja-JP" dirty="0" smtClean="0"/>
              <a:t>4.25mL</a:t>
            </a:r>
            <a:r>
              <a:rPr kumimoji="1" lang="ja-JP" altLang="en-US" dirty="0" smtClean="0"/>
              <a:t>を要した。ただし，空試験の滴定値は</a:t>
            </a:r>
            <a:r>
              <a:rPr kumimoji="1" lang="en-US" altLang="ja-JP" dirty="0" smtClean="0"/>
              <a:t>0.05mL</a:t>
            </a:r>
            <a:r>
              <a:rPr kumimoji="1" lang="ja-JP" altLang="en-US" dirty="0" smtClean="0"/>
              <a:t>とする。</a:t>
            </a:r>
            <a:endParaRPr kumimoji="1" lang="en-US" altLang="ja-JP" dirty="0" smtClean="0"/>
          </a:p>
          <a:p>
            <a:endParaRPr kumimoji="1" lang="en-US" altLang="ja-JP" baseline="0" dirty="0" smtClean="0"/>
          </a:p>
          <a:p>
            <a:r>
              <a:rPr kumimoji="1" lang="ja-JP" altLang="en-US" baseline="0" dirty="0" smtClean="0"/>
              <a:t>（１）この排水の</a:t>
            </a:r>
            <a:r>
              <a:rPr kumimoji="1" lang="en-US" altLang="ja-JP" baseline="0" dirty="0" smtClean="0"/>
              <a:t>COD</a:t>
            </a:r>
            <a:r>
              <a:rPr kumimoji="1" lang="en-US" altLang="ja-JP" baseline="-25000" dirty="0" smtClean="0"/>
              <a:t>M</a:t>
            </a:r>
            <a:r>
              <a:rPr kumimoji="1" lang="ja-JP" altLang="en-US" baseline="-25000" dirty="0" smtClean="0"/>
              <a:t>ｎ</a:t>
            </a:r>
            <a:r>
              <a:rPr kumimoji="1" lang="ja-JP" altLang="en-US" baseline="0" dirty="0" smtClean="0"/>
              <a:t>を求めなさい。</a:t>
            </a:r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：滴定量</a:t>
            </a:r>
            <a:r>
              <a:rPr kumimoji="1" lang="en-US" altLang="ja-JP" dirty="0" smtClean="0"/>
              <a:t>=4.25[mL]</a:t>
            </a:r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：空試験の滴定量</a:t>
            </a:r>
            <a:r>
              <a:rPr kumimoji="1" lang="en-US" altLang="ja-JP" dirty="0" smtClean="0"/>
              <a:t>=0.05[mL]</a:t>
            </a:r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f</a:t>
            </a:r>
            <a:r>
              <a:rPr kumimoji="1" lang="ja-JP" altLang="en-US" dirty="0" smtClean="0"/>
              <a:t>：ファクター</a:t>
            </a:r>
            <a:r>
              <a:rPr kumimoji="1" lang="en-US" altLang="ja-JP" dirty="0" smtClean="0"/>
              <a:t>=1.001</a:t>
            </a:r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V</a:t>
            </a:r>
            <a:r>
              <a:rPr kumimoji="1" lang="ja-JP" altLang="en-US" dirty="0" smtClean="0"/>
              <a:t>：滴定に使用した試料の量</a:t>
            </a:r>
            <a:r>
              <a:rPr kumimoji="1" lang="en-US" altLang="ja-JP" dirty="0" smtClean="0"/>
              <a:t>=100[mL]</a:t>
            </a:r>
          </a:p>
          <a:p>
            <a:endParaRPr kumimoji="1" lang="en-US" altLang="ja-JP" dirty="0" smtClean="0"/>
          </a:p>
          <a:p>
            <a:r>
              <a:rPr kumimoji="1" lang="ja-JP" altLang="en-US" baseline="0" dirty="0" smtClean="0"/>
              <a:t>　</a:t>
            </a:r>
            <a:r>
              <a:rPr kumimoji="1" lang="en-US" altLang="ja-JP" baseline="0" dirty="0" smtClean="0"/>
              <a:t>COD</a:t>
            </a:r>
            <a:r>
              <a:rPr kumimoji="1" lang="en-US" altLang="ja-JP" baseline="-25000" dirty="0" smtClean="0"/>
              <a:t>M</a:t>
            </a:r>
            <a:r>
              <a:rPr kumimoji="1" lang="ja-JP" altLang="en-US" baseline="-25000" dirty="0" smtClean="0"/>
              <a:t>ｎ</a:t>
            </a:r>
            <a:r>
              <a:rPr kumimoji="1" lang="ja-JP" altLang="en-US" baseline="0" dirty="0" smtClean="0"/>
              <a:t>＝（</a:t>
            </a:r>
            <a:r>
              <a:rPr kumimoji="1" lang="en-US" altLang="ja-JP" baseline="0" dirty="0" smtClean="0"/>
              <a:t>4.25</a:t>
            </a:r>
            <a:r>
              <a:rPr kumimoji="1" lang="ja-JP" altLang="en-US" baseline="0" dirty="0" smtClean="0"/>
              <a:t>－</a:t>
            </a:r>
            <a:r>
              <a:rPr kumimoji="1" lang="en-US" altLang="ja-JP" baseline="0" dirty="0" smtClean="0"/>
              <a:t>0.05</a:t>
            </a:r>
            <a:r>
              <a:rPr kumimoji="1" lang="ja-JP" altLang="en-US" baseline="0" dirty="0" smtClean="0"/>
              <a:t>）</a:t>
            </a:r>
            <a:r>
              <a:rPr kumimoji="1" lang="en-US" altLang="ja-JP" baseline="0" dirty="0" smtClean="0"/>
              <a:t>×1.001×1000÷100×0.2</a:t>
            </a:r>
            <a:r>
              <a:rPr kumimoji="1" lang="ja-JP" altLang="en-US" baseline="0" dirty="0" smtClean="0"/>
              <a:t>＝</a:t>
            </a:r>
            <a:r>
              <a:rPr kumimoji="1" lang="en-US" altLang="ja-JP" baseline="0" dirty="0" smtClean="0"/>
              <a:t>8.41[mg/L]</a:t>
            </a:r>
          </a:p>
          <a:p>
            <a:r>
              <a:rPr kumimoji="1" lang="ja-JP" altLang="en-US" baseline="0" dirty="0" smtClean="0"/>
              <a:t>　</a:t>
            </a:r>
            <a:r>
              <a:rPr kumimoji="1" lang="en-US" altLang="ja-JP" baseline="0" dirty="0" smtClean="0"/>
              <a:t>8.41×10</a:t>
            </a:r>
            <a:r>
              <a:rPr kumimoji="1" lang="ja-JP" altLang="en-US" baseline="0" dirty="0" smtClean="0"/>
              <a:t>＝</a:t>
            </a:r>
            <a:r>
              <a:rPr kumimoji="1" lang="en-US" altLang="ja-JP" baseline="0" dirty="0" smtClean="0"/>
              <a:t>84.1[mg/L]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1A48-B794-4ACA-8FFD-DEDD5EF528F8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1424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baseline="0" dirty="0" smtClean="0"/>
              <a:t>例題１１</a:t>
            </a:r>
            <a:endParaRPr kumimoji="1" lang="en-US" altLang="ja-JP" baseline="0" dirty="0" smtClean="0"/>
          </a:p>
          <a:p>
            <a:r>
              <a:rPr kumimoji="1" lang="ja-JP" altLang="en-US" baseline="0" dirty="0" smtClean="0"/>
              <a:t>　</a:t>
            </a:r>
            <a:r>
              <a:rPr kumimoji="1" lang="en-US" altLang="ja-JP" baseline="0" dirty="0" smtClean="0"/>
              <a:t>10</a:t>
            </a:r>
            <a:r>
              <a:rPr kumimoji="1" lang="ja-JP" altLang="en-US" baseline="0" dirty="0" smtClean="0"/>
              <a:t>倍希釈した試料</a:t>
            </a:r>
            <a:r>
              <a:rPr kumimoji="1" lang="en-US" altLang="ja-JP" baseline="0" dirty="0" smtClean="0"/>
              <a:t>100mL</a:t>
            </a:r>
            <a:r>
              <a:rPr kumimoji="1" lang="ja-JP" altLang="en-US" baseline="0" dirty="0" smtClean="0"/>
              <a:t>を</a:t>
            </a:r>
            <a:r>
              <a:rPr kumimoji="1" lang="en-US" altLang="ja-JP" baseline="0" dirty="0" smtClean="0"/>
              <a:t>5</a:t>
            </a:r>
            <a:r>
              <a:rPr kumimoji="1" lang="en-US" altLang="ja-JP" dirty="0" smtClean="0"/>
              <a:t>mmol/LKMnO</a:t>
            </a:r>
            <a:r>
              <a:rPr kumimoji="1" lang="en-US" altLang="ja-JP" baseline="-25000" dirty="0" smtClean="0"/>
              <a:t>4</a:t>
            </a:r>
            <a:r>
              <a:rPr kumimoji="1" lang="ja-JP" altLang="en-US" dirty="0" smtClean="0"/>
              <a:t>溶液（</a:t>
            </a:r>
            <a:r>
              <a:rPr kumimoji="1" lang="en-US" altLang="ja-JP" dirty="0" smtClean="0"/>
              <a:t>f=1.001</a:t>
            </a:r>
            <a:r>
              <a:rPr kumimoji="1" lang="ja-JP" altLang="en-US" dirty="0" smtClean="0"/>
              <a:t>）で滴定したところ，</a:t>
            </a:r>
            <a:r>
              <a:rPr kumimoji="1" lang="en-US" altLang="ja-JP" dirty="0" smtClean="0"/>
              <a:t>4.25mL</a:t>
            </a:r>
            <a:r>
              <a:rPr kumimoji="1" lang="ja-JP" altLang="en-US" dirty="0" smtClean="0"/>
              <a:t>を要した。ただし，空試験の滴定値は</a:t>
            </a:r>
            <a:r>
              <a:rPr kumimoji="1" lang="en-US" altLang="ja-JP" dirty="0" smtClean="0"/>
              <a:t>0.05mL</a:t>
            </a:r>
            <a:r>
              <a:rPr kumimoji="1" lang="ja-JP" altLang="en-US" dirty="0" smtClean="0"/>
              <a:t>とする。</a:t>
            </a:r>
            <a:endParaRPr kumimoji="1" lang="en-US" altLang="ja-JP" dirty="0" smtClean="0"/>
          </a:p>
          <a:p>
            <a:endParaRPr kumimoji="1" lang="en-US" altLang="ja-JP" baseline="0" dirty="0" smtClean="0"/>
          </a:p>
          <a:p>
            <a:r>
              <a:rPr kumimoji="1" lang="ja-JP" altLang="en-US" baseline="0" dirty="0" smtClean="0"/>
              <a:t>（２）この排水の排水量が</a:t>
            </a:r>
            <a:r>
              <a:rPr kumimoji="1" lang="en-US" altLang="ja-JP" baseline="0" dirty="0" smtClean="0"/>
              <a:t>5000m</a:t>
            </a:r>
            <a:r>
              <a:rPr kumimoji="1" lang="en-US" altLang="ja-JP" baseline="30000" dirty="0" smtClean="0"/>
              <a:t>3</a:t>
            </a:r>
            <a:r>
              <a:rPr kumimoji="1" lang="en-US" altLang="ja-JP" baseline="0" dirty="0" smtClean="0"/>
              <a:t>/d</a:t>
            </a:r>
            <a:r>
              <a:rPr kumimoji="1" lang="ja-JP" altLang="en-US" baseline="0" dirty="0" smtClean="0"/>
              <a:t>の時の</a:t>
            </a:r>
            <a:r>
              <a:rPr kumimoji="1" lang="en-US" altLang="ja-JP" baseline="0" dirty="0" smtClean="0"/>
              <a:t>COD</a:t>
            </a:r>
            <a:r>
              <a:rPr kumimoji="1" lang="ja-JP" altLang="en-US" baseline="0" dirty="0" smtClean="0"/>
              <a:t>による汚濁負荷量</a:t>
            </a:r>
            <a:r>
              <a:rPr kumimoji="1" lang="en-US" altLang="ja-JP" baseline="0" dirty="0" smtClean="0"/>
              <a:t>[kg/d]</a:t>
            </a:r>
            <a:r>
              <a:rPr kumimoji="1" lang="ja-JP" altLang="en-US" baseline="0" dirty="0" smtClean="0"/>
              <a:t>を求めなさい。</a:t>
            </a:r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r>
              <a:rPr kumimoji="1" lang="ja-JP" altLang="en-US" baseline="0" dirty="0" smtClean="0"/>
              <a:t>　汚濁負荷量＝</a:t>
            </a:r>
            <a:r>
              <a:rPr kumimoji="1" lang="en-US" altLang="ja-JP" baseline="0" dirty="0" smtClean="0"/>
              <a:t>5000×84.1×10</a:t>
            </a:r>
            <a:r>
              <a:rPr kumimoji="1" lang="en-US" altLang="ja-JP" baseline="30000" dirty="0" smtClean="0"/>
              <a:t>-3</a:t>
            </a:r>
            <a:r>
              <a:rPr kumimoji="1" lang="ja-JP" altLang="en-US" baseline="0" dirty="0" smtClean="0"/>
              <a:t>＝</a:t>
            </a:r>
            <a:r>
              <a:rPr kumimoji="1" lang="en-US" altLang="ja-JP" baseline="0" dirty="0" smtClean="0"/>
              <a:t>421[kg/d]</a:t>
            </a:r>
            <a:endParaRPr kumimoji="1" lang="ja-JP" altLang="en-US" baseline="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1A48-B794-4ACA-8FFD-DEDD5EF528F8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8245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SS</a:t>
            </a:r>
            <a:r>
              <a:rPr kumimoji="1" lang="ja-JP" altLang="en-US" dirty="0" smtClean="0"/>
              <a:t>（浮遊・懸濁物質）」とは，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水中に浮遊する　不溶性の物質であり，　水の濁りの　指標で，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次の式で　求めることができる。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SS</a:t>
            </a:r>
            <a:r>
              <a:rPr kumimoji="1" lang="ja-JP" altLang="en-US" dirty="0" smtClean="0"/>
              <a:t>＝（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－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）</a:t>
            </a:r>
            <a:r>
              <a:rPr kumimoji="1" lang="en-US" altLang="ja-JP" dirty="0" smtClean="0"/>
              <a:t>×1000÷V</a:t>
            </a:r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SS</a:t>
            </a:r>
            <a:r>
              <a:rPr kumimoji="1" lang="ja-JP" altLang="en-US" dirty="0" smtClean="0"/>
              <a:t>：浮遊・懸濁物質</a:t>
            </a:r>
            <a:r>
              <a:rPr kumimoji="1" lang="en-US" altLang="ja-JP" dirty="0" smtClean="0"/>
              <a:t>[mg/L]</a:t>
            </a:r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：ろ過材＋浮遊・懸濁物質の質量</a:t>
            </a:r>
            <a:r>
              <a:rPr kumimoji="1" lang="en-US" altLang="ja-JP" dirty="0" smtClean="0"/>
              <a:t>[mg]</a:t>
            </a:r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：ろ過材の質量</a:t>
            </a:r>
            <a:r>
              <a:rPr kumimoji="1" lang="en-US" altLang="ja-JP" dirty="0" smtClean="0"/>
              <a:t>[mg]</a:t>
            </a:r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V</a:t>
            </a:r>
            <a:r>
              <a:rPr kumimoji="1" lang="ja-JP" altLang="en-US" dirty="0" smtClean="0"/>
              <a:t>：試料の量</a:t>
            </a:r>
            <a:r>
              <a:rPr kumimoji="1" lang="en-US" altLang="ja-JP" dirty="0" smtClean="0"/>
              <a:t>[mL]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1A48-B794-4ACA-8FFD-DEDD5EF528F8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5433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例題１２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ある排水</a:t>
            </a:r>
            <a:r>
              <a:rPr kumimoji="1" lang="en-US" altLang="ja-JP" dirty="0" smtClean="0"/>
              <a:t>500mL</a:t>
            </a:r>
            <a:r>
              <a:rPr kumimoji="1" lang="ja-JP" altLang="en-US" dirty="0" smtClean="0"/>
              <a:t>を採取し，</a:t>
            </a:r>
            <a:r>
              <a:rPr kumimoji="1" lang="en-US" altLang="ja-JP" dirty="0" smtClean="0"/>
              <a:t>SS</a:t>
            </a:r>
            <a:r>
              <a:rPr kumimoji="1" lang="ja-JP" altLang="en-US" dirty="0" smtClean="0"/>
              <a:t>の測定を行ったところ，</a:t>
            </a:r>
            <a:r>
              <a:rPr kumimoji="1" lang="ja-JP" altLang="en-US" dirty="0" err="1" smtClean="0"/>
              <a:t>ろ</a:t>
            </a:r>
            <a:r>
              <a:rPr kumimoji="1" lang="ja-JP" altLang="en-US" dirty="0" smtClean="0"/>
              <a:t>紙の質量が</a:t>
            </a:r>
            <a:r>
              <a:rPr kumimoji="1" lang="en-US" altLang="ja-JP" dirty="0" smtClean="0"/>
              <a:t>50mg</a:t>
            </a:r>
            <a:r>
              <a:rPr kumimoji="1" lang="ja-JP" altLang="en-US" dirty="0" smtClean="0"/>
              <a:t>増加した。</a:t>
            </a:r>
            <a:r>
              <a:rPr kumimoji="1" lang="en-US" altLang="ja-JP" dirty="0" smtClean="0"/>
              <a:t>SS[mg/L]</a:t>
            </a:r>
            <a:r>
              <a:rPr kumimoji="1" lang="ja-JP" altLang="en-US" dirty="0" smtClean="0"/>
              <a:t>を求めなさい。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SS</a:t>
            </a:r>
            <a:r>
              <a:rPr kumimoji="1" lang="ja-JP" altLang="en-US" dirty="0" smtClean="0"/>
              <a:t>：浮遊・懸濁物質</a:t>
            </a:r>
            <a:r>
              <a:rPr kumimoji="1" lang="en-US" altLang="ja-JP" dirty="0" smtClean="0"/>
              <a:t>[mg/L]</a:t>
            </a:r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：ろ過材＋浮遊・懸濁物質の質量</a:t>
            </a:r>
            <a:r>
              <a:rPr kumimoji="1" lang="en-US" altLang="ja-JP" dirty="0" smtClean="0"/>
              <a:t>[mg]</a:t>
            </a:r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：ろ過材の質量</a:t>
            </a:r>
            <a:r>
              <a:rPr kumimoji="1" lang="en-US" altLang="ja-JP" dirty="0" smtClean="0"/>
              <a:t>[mg]</a:t>
            </a:r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V</a:t>
            </a:r>
            <a:r>
              <a:rPr kumimoji="1" lang="ja-JP" altLang="en-US" dirty="0" smtClean="0"/>
              <a:t>：試料の量</a:t>
            </a:r>
            <a:r>
              <a:rPr kumimoji="1" lang="en-US" altLang="ja-JP" dirty="0" smtClean="0"/>
              <a:t>[mL]</a:t>
            </a:r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SS</a:t>
            </a:r>
            <a:r>
              <a:rPr kumimoji="1" lang="ja-JP" altLang="en-US" dirty="0" smtClean="0"/>
              <a:t>＝</a:t>
            </a:r>
            <a:r>
              <a:rPr kumimoji="1" lang="en-US" altLang="ja-JP" dirty="0" smtClean="0"/>
              <a:t>50÷500×1000</a:t>
            </a:r>
            <a:r>
              <a:rPr kumimoji="1" lang="ja-JP" altLang="en-US" dirty="0" smtClean="0"/>
              <a:t>＝</a:t>
            </a:r>
            <a:r>
              <a:rPr kumimoji="1" lang="en-US" altLang="ja-JP" dirty="0" smtClean="0"/>
              <a:t>100[mg/L]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1A48-B794-4ACA-8FFD-DEDD5EF528F8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743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「汚濁物質の排出量」は，　次の式で　求めることができる。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　Ｔ＝ＱＣ</a:t>
            </a:r>
            <a:r>
              <a:rPr kumimoji="1" lang="en-US" altLang="ja-JP" dirty="0" smtClean="0"/>
              <a:t>×10</a:t>
            </a:r>
            <a:r>
              <a:rPr kumimoji="1" lang="en-US" altLang="ja-JP" baseline="30000" dirty="0" smtClean="0"/>
              <a:t>-3</a:t>
            </a:r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r>
              <a:rPr kumimoji="1" lang="ja-JP" altLang="en-US" baseline="0" dirty="0" smtClean="0"/>
              <a:t>　　Ｔ：汚濁負荷量</a:t>
            </a:r>
            <a:r>
              <a:rPr kumimoji="1" lang="en-US" altLang="ja-JP" baseline="0" dirty="0" smtClean="0"/>
              <a:t>[kg/d]</a:t>
            </a:r>
          </a:p>
          <a:p>
            <a:r>
              <a:rPr kumimoji="1" lang="ja-JP" altLang="en-US" baseline="0" dirty="0" smtClean="0"/>
              <a:t>　　Ｑ：排出中の汚濁物質の濃度</a:t>
            </a:r>
            <a:r>
              <a:rPr kumimoji="1" lang="en-US" altLang="ja-JP" baseline="0" dirty="0" smtClean="0"/>
              <a:t>[mg/L]</a:t>
            </a:r>
          </a:p>
          <a:p>
            <a:r>
              <a:rPr kumimoji="1" lang="ja-JP" altLang="en-US" baseline="0" dirty="0" smtClean="0"/>
              <a:t>　　Ｃ：１日の排出量</a:t>
            </a:r>
            <a:r>
              <a:rPr kumimoji="1" lang="en-US" altLang="ja-JP" baseline="0" dirty="0" smtClean="0"/>
              <a:t>[m</a:t>
            </a:r>
            <a:r>
              <a:rPr kumimoji="1" lang="en-US" altLang="ja-JP" baseline="30000" dirty="0" smtClean="0"/>
              <a:t>3</a:t>
            </a:r>
            <a:r>
              <a:rPr kumimoji="1" lang="en-US" altLang="ja-JP" baseline="0" dirty="0" smtClean="0"/>
              <a:t>/d]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1A48-B794-4ACA-8FFD-DEDD5EF528F8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6934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「ヘキサン抽出物質」とは，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　水中の　油分や　界面活性剤，　石鹸，　アルコール，　農薬などの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物質の総称　である。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　魚介類の　死滅や　油膜，　油臭などの　指標である。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1A48-B794-4ACA-8FFD-DEDD5EF528F8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447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baseline="0" dirty="0" smtClean="0"/>
              <a:t>例題</a:t>
            </a:r>
            <a:r>
              <a:rPr kumimoji="1" lang="en-US" altLang="ja-JP" baseline="0" dirty="0" smtClean="0"/>
              <a:t>5</a:t>
            </a:r>
          </a:p>
          <a:p>
            <a:r>
              <a:rPr kumimoji="1" lang="ja-JP" altLang="en-US" baseline="0" dirty="0" smtClean="0"/>
              <a:t>　ある工場の１日の排出量が</a:t>
            </a:r>
            <a:r>
              <a:rPr kumimoji="1" lang="en-US" altLang="ja-JP" baseline="0" dirty="0" smtClean="0"/>
              <a:t>15000m</a:t>
            </a:r>
            <a:r>
              <a:rPr kumimoji="1" lang="en-US" altLang="ja-JP" baseline="30000" dirty="0" smtClean="0"/>
              <a:t>3</a:t>
            </a:r>
            <a:r>
              <a:rPr kumimoji="1" lang="en-US" altLang="ja-JP" baseline="0" dirty="0" smtClean="0"/>
              <a:t>/d</a:t>
            </a:r>
            <a:r>
              <a:rPr kumimoji="1" lang="ja-JP" altLang="en-US" baseline="0" dirty="0" err="1" smtClean="0"/>
              <a:t>，</a:t>
            </a:r>
            <a:r>
              <a:rPr kumimoji="1" lang="en-US" altLang="ja-JP" baseline="0" dirty="0" smtClean="0"/>
              <a:t>COD</a:t>
            </a:r>
            <a:r>
              <a:rPr kumimoji="1" lang="ja-JP" altLang="en-US" baseline="0" dirty="0" smtClean="0"/>
              <a:t>が５</a:t>
            </a:r>
            <a:r>
              <a:rPr kumimoji="1" lang="en-US" altLang="ja-JP" baseline="0" dirty="0" smtClean="0"/>
              <a:t>mg/L</a:t>
            </a:r>
            <a:r>
              <a:rPr kumimoji="1" lang="ja-JP" altLang="en-US" baseline="0" dirty="0" smtClean="0"/>
              <a:t>の時の，</a:t>
            </a:r>
            <a:r>
              <a:rPr kumimoji="1" lang="en-US" altLang="ja-JP" baseline="0" dirty="0" smtClean="0"/>
              <a:t>COD</a:t>
            </a:r>
            <a:r>
              <a:rPr kumimoji="1" lang="ja-JP" altLang="en-US" baseline="0" dirty="0" smtClean="0"/>
              <a:t>に基づく汚濁負荷量</a:t>
            </a:r>
            <a:r>
              <a:rPr kumimoji="1" lang="en-US" altLang="ja-JP" baseline="0" dirty="0" smtClean="0"/>
              <a:t>[kg/d]</a:t>
            </a:r>
            <a:r>
              <a:rPr kumimoji="1" lang="ja-JP" altLang="en-US" baseline="0" dirty="0" smtClean="0"/>
              <a:t>を求めなさい。</a:t>
            </a:r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r>
              <a:rPr kumimoji="1" lang="ja-JP" altLang="en-US" baseline="0" dirty="0" smtClean="0"/>
              <a:t>　Ｑ：排出中の汚濁物質の濃度</a:t>
            </a:r>
            <a:r>
              <a:rPr kumimoji="1" lang="en-US" altLang="ja-JP" baseline="0" dirty="0" smtClean="0"/>
              <a:t>=5[mg/L]</a:t>
            </a:r>
          </a:p>
          <a:p>
            <a:r>
              <a:rPr kumimoji="1" lang="ja-JP" altLang="en-US" baseline="0" dirty="0" smtClean="0"/>
              <a:t>　Ｃ：１日の排出量</a:t>
            </a:r>
            <a:r>
              <a:rPr kumimoji="1" lang="en-US" altLang="ja-JP" baseline="0" dirty="0" smtClean="0"/>
              <a:t>=15000[m</a:t>
            </a:r>
            <a:r>
              <a:rPr kumimoji="1" lang="en-US" altLang="ja-JP" baseline="30000" dirty="0" smtClean="0"/>
              <a:t>3</a:t>
            </a:r>
            <a:r>
              <a:rPr kumimoji="1" lang="en-US" altLang="ja-JP" baseline="0" dirty="0" smtClean="0"/>
              <a:t>/d]</a:t>
            </a:r>
          </a:p>
          <a:p>
            <a:endParaRPr kumimoji="1" lang="en-US" altLang="ja-JP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aseline="0" dirty="0" smtClean="0"/>
              <a:t>　汚濁負荷量＝</a:t>
            </a:r>
            <a:r>
              <a:rPr kumimoji="1" lang="en-US" altLang="ja-JP" baseline="0" dirty="0" smtClean="0"/>
              <a:t>15000×5×10</a:t>
            </a:r>
            <a:r>
              <a:rPr kumimoji="1" lang="en-US" altLang="ja-JP" baseline="30000" dirty="0" smtClean="0"/>
              <a:t>-3</a:t>
            </a:r>
            <a:r>
              <a:rPr kumimoji="1" lang="ja-JP" altLang="en-US" baseline="0" dirty="0" smtClean="0"/>
              <a:t>＝</a:t>
            </a:r>
            <a:r>
              <a:rPr kumimoji="1" lang="en-US" altLang="ja-JP" baseline="0" dirty="0" smtClean="0"/>
              <a:t>75.0[kg/d]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1A48-B794-4ACA-8FFD-DEDD5EF528F8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693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baseline="0" dirty="0" smtClean="0"/>
              <a:t>例題</a:t>
            </a:r>
            <a:r>
              <a:rPr kumimoji="1" lang="en-US" altLang="ja-JP" baseline="0" dirty="0" smtClean="0"/>
              <a:t>6</a:t>
            </a:r>
          </a:p>
          <a:p>
            <a:r>
              <a:rPr kumimoji="1" lang="ja-JP" altLang="en-US" baseline="0" dirty="0" smtClean="0"/>
              <a:t>　</a:t>
            </a:r>
            <a:r>
              <a:rPr kumimoji="1" lang="en-US" altLang="ja-JP" baseline="0" dirty="0" smtClean="0"/>
              <a:t>20L</a:t>
            </a:r>
            <a:r>
              <a:rPr kumimoji="1" lang="ja-JP" altLang="en-US" baseline="0" dirty="0" smtClean="0"/>
              <a:t>のドラム缶に</a:t>
            </a:r>
            <a:r>
              <a:rPr kumimoji="1" lang="en-US" altLang="ja-JP" baseline="0" dirty="0" smtClean="0"/>
              <a:t>COD100mg/L</a:t>
            </a:r>
            <a:r>
              <a:rPr kumimoji="1" lang="ja-JP" altLang="en-US" baseline="0" dirty="0" smtClean="0"/>
              <a:t>の排水を入れた時，満水になるまでに</a:t>
            </a:r>
            <a:r>
              <a:rPr kumimoji="1" lang="en-US" altLang="ja-JP" baseline="0" dirty="0" smtClean="0"/>
              <a:t>60</a:t>
            </a:r>
            <a:r>
              <a:rPr kumimoji="1" lang="ja-JP" altLang="en-US" baseline="0" dirty="0" smtClean="0"/>
              <a:t>秒かかった。この時の流量</a:t>
            </a:r>
            <a:r>
              <a:rPr kumimoji="1" lang="en-US" altLang="ja-JP" baseline="0" dirty="0" smtClean="0"/>
              <a:t>[m</a:t>
            </a:r>
            <a:r>
              <a:rPr kumimoji="1" lang="en-US" altLang="ja-JP" baseline="30000" dirty="0" smtClean="0"/>
              <a:t>3</a:t>
            </a:r>
            <a:r>
              <a:rPr kumimoji="1" lang="en-US" altLang="ja-JP" baseline="0" dirty="0" smtClean="0"/>
              <a:t>/d]</a:t>
            </a:r>
            <a:r>
              <a:rPr kumimoji="1" lang="ja-JP" altLang="en-US" baseline="0" dirty="0" smtClean="0"/>
              <a:t>と汚濁負荷量</a:t>
            </a:r>
            <a:r>
              <a:rPr kumimoji="1" lang="en-US" altLang="ja-JP" baseline="0" dirty="0" smtClean="0"/>
              <a:t>[kg/d]</a:t>
            </a:r>
            <a:r>
              <a:rPr kumimoji="1" lang="ja-JP" altLang="en-US" baseline="0" dirty="0" smtClean="0"/>
              <a:t>を求めなさい。</a:t>
            </a:r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r>
              <a:rPr kumimoji="1" lang="ja-JP" altLang="en-US" baseline="0" dirty="0" smtClean="0"/>
              <a:t>　流量＝</a:t>
            </a:r>
            <a:r>
              <a:rPr kumimoji="1" lang="en-US" altLang="ja-JP" baseline="0" dirty="0" smtClean="0"/>
              <a:t>20×10</a:t>
            </a:r>
            <a:r>
              <a:rPr kumimoji="1" lang="en-US" altLang="ja-JP" baseline="30000" dirty="0" smtClean="0"/>
              <a:t>-3</a:t>
            </a:r>
            <a:r>
              <a:rPr kumimoji="1" lang="en-US" altLang="ja-JP" baseline="0" dirty="0" smtClean="0"/>
              <a:t>÷60</a:t>
            </a:r>
            <a:r>
              <a:rPr kumimoji="1" lang="ja-JP" altLang="en-US" baseline="0" dirty="0" smtClean="0"/>
              <a:t> </a:t>
            </a:r>
            <a:r>
              <a:rPr kumimoji="1" lang="en-US" altLang="ja-JP" baseline="0" dirty="0" smtClean="0"/>
              <a:t>[m</a:t>
            </a:r>
            <a:r>
              <a:rPr kumimoji="1" lang="en-US" altLang="ja-JP" baseline="30000" dirty="0" smtClean="0"/>
              <a:t>3</a:t>
            </a:r>
            <a:r>
              <a:rPr kumimoji="1" lang="en-US" altLang="ja-JP" baseline="0" dirty="0" smtClean="0"/>
              <a:t>/s]</a:t>
            </a:r>
          </a:p>
          <a:p>
            <a:r>
              <a:rPr kumimoji="1" lang="ja-JP" altLang="en-US" baseline="0" dirty="0" smtClean="0"/>
              <a:t>　      </a:t>
            </a:r>
            <a:r>
              <a:rPr kumimoji="1" lang="en-US" altLang="ja-JP" baseline="0" dirty="0" smtClean="0"/>
              <a:t>=20×10</a:t>
            </a:r>
            <a:r>
              <a:rPr kumimoji="1" lang="en-US" altLang="ja-JP" baseline="30000" dirty="0" smtClean="0"/>
              <a:t>-3</a:t>
            </a:r>
            <a:r>
              <a:rPr kumimoji="1" lang="en-US" altLang="ja-JP" baseline="0" dirty="0" smtClean="0"/>
              <a:t>÷60×3600×24</a:t>
            </a:r>
            <a:r>
              <a:rPr kumimoji="1" lang="ja-JP" altLang="en-US" baseline="0" dirty="0" smtClean="0"/>
              <a:t>＝</a:t>
            </a:r>
            <a:r>
              <a:rPr kumimoji="1" lang="en-US" altLang="ja-JP" baseline="0" dirty="0" smtClean="0"/>
              <a:t>28.8[m</a:t>
            </a:r>
            <a:r>
              <a:rPr kumimoji="1" lang="en-US" altLang="ja-JP" baseline="30000" dirty="0" smtClean="0"/>
              <a:t>3</a:t>
            </a:r>
            <a:r>
              <a:rPr kumimoji="1" lang="en-US" altLang="ja-JP" baseline="0" dirty="0" smtClean="0"/>
              <a:t>/d]</a:t>
            </a:r>
            <a:endParaRPr kumimoji="1" lang="en-US" altLang="ja-JP" baseline="300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1A48-B794-4ACA-8FFD-DEDD5EF528F8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196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baseline="0" dirty="0" smtClean="0"/>
              <a:t>例題</a:t>
            </a:r>
            <a:r>
              <a:rPr kumimoji="1" lang="en-US" altLang="ja-JP" baseline="0" dirty="0" smtClean="0"/>
              <a:t>6</a:t>
            </a:r>
          </a:p>
          <a:p>
            <a:r>
              <a:rPr kumimoji="1" lang="ja-JP" altLang="en-US" baseline="0" dirty="0" smtClean="0"/>
              <a:t>　</a:t>
            </a:r>
            <a:r>
              <a:rPr kumimoji="1" lang="en-US" altLang="ja-JP" baseline="0" dirty="0" smtClean="0"/>
              <a:t>20L</a:t>
            </a:r>
            <a:r>
              <a:rPr kumimoji="1" lang="ja-JP" altLang="en-US" baseline="0" dirty="0" smtClean="0"/>
              <a:t>のドラム缶に</a:t>
            </a:r>
            <a:r>
              <a:rPr kumimoji="1" lang="en-US" altLang="ja-JP" baseline="0" dirty="0" smtClean="0"/>
              <a:t>COD100mg/L</a:t>
            </a:r>
            <a:r>
              <a:rPr kumimoji="1" lang="ja-JP" altLang="en-US" baseline="0" dirty="0" smtClean="0"/>
              <a:t>の排水を入れた時，満水になるまでに</a:t>
            </a:r>
            <a:r>
              <a:rPr kumimoji="1" lang="en-US" altLang="ja-JP" baseline="0" dirty="0" smtClean="0"/>
              <a:t>60</a:t>
            </a:r>
            <a:r>
              <a:rPr kumimoji="1" lang="ja-JP" altLang="en-US" baseline="0" dirty="0" smtClean="0"/>
              <a:t>秒かかった。この時の流量</a:t>
            </a:r>
            <a:r>
              <a:rPr kumimoji="1" lang="en-US" altLang="ja-JP" baseline="0" dirty="0" smtClean="0"/>
              <a:t>[m</a:t>
            </a:r>
            <a:r>
              <a:rPr kumimoji="1" lang="en-US" altLang="ja-JP" baseline="30000" dirty="0" smtClean="0"/>
              <a:t>3</a:t>
            </a:r>
            <a:r>
              <a:rPr kumimoji="1" lang="en-US" altLang="ja-JP" baseline="0" dirty="0" smtClean="0"/>
              <a:t>/d]</a:t>
            </a:r>
            <a:r>
              <a:rPr kumimoji="1" lang="ja-JP" altLang="en-US" baseline="0" dirty="0" smtClean="0"/>
              <a:t>と汚濁負荷量</a:t>
            </a:r>
            <a:r>
              <a:rPr kumimoji="1" lang="en-US" altLang="ja-JP" baseline="0" dirty="0" smtClean="0"/>
              <a:t>[kg/d]</a:t>
            </a:r>
            <a:r>
              <a:rPr kumimoji="1" lang="ja-JP" altLang="en-US" baseline="0" dirty="0" smtClean="0"/>
              <a:t>を求めなさい。</a:t>
            </a:r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r>
              <a:rPr kumimoji="1" lang="ja-JP" altLang="en-US" baseline="0" dirty="0" smtClean="0"/>
              <a:t>　流量＝</a:t>
            </a:r>
            <a:r>
              <a:rPr kumimoji="1" lang="en-US" altLang="ja-JP" baseline="0" dirty="0" smtClean="0"/>
              <a:t>20×10</a:t>
            </a:r>
            <a:r>
              <a:rPr kumimoji="1" lang="en-US" altLang="ja-JP" baseline="30000" dirty="0" smtClean="0"/>
              <a:t>-3</a:t>
            </a:r>
            <a:r>
              <a:rPr kumimoji="1" lang="en-US" altLang="ja-JP" baseline="0" dirty="0" smtClean="0"/>
              <a:t>÷60</a:t>
            </a:r>
            <a:r>
              <a:rPr kumimoji="1" lang="ja-JP" altLang="en-US" baseline="0" dirty="0" smtClean="0"/>
              <a:t>＝</a:t>
            </a:r>
            <a:r>
              <a:rPr kumimoji="1" lang="en-US" altLang="ja-JP" baseline="0" dirty="0" smtClean="0"/>
              <a:t>3.33×10</a:t>
            </a:r>
            <a:r>
              <a:rPr kumimoji="1" lang="en-US" altLang="ja-JP" baseline="30000" dirty="0" smtClean="0"/>
              <a:t>-4</a:t>
            </a:r>
            <a:r>
              <a:rPr kumimoji="1" lang="ja-JP" altLang="en-US" baseline="0" dirty="0" smtClean="0"/>
              <a:t> </a:t>
            </a:r>
            <a:r>
              <a:rPr kumimoji="1" lang="en-US" altLang="ja-JP" baseline="0" dirty="0" smtClean="0"/>
              <a:t>[m</a:t>
            </a:r>
            <a:r>
              <a:rPr kumimoji="1" lang="en-US" altLang="ja-JP" baseline="30000" dirty="0" smtClean="0"/>
              <a:t>3</a:t>
            </a:r>
            <a:r>
              <a:rPr kumimoji="1" lang="en-US" altLang="ja-JP" baseline="0" dirty="0" smtClean="0"/>
              <a:t>/s]</a:t>
            </a:r>
          </a:p>
          <a:p>
            <a:r>
              <a:rPr kumimoji="1" lang="ja-JP" altLang="en-US" baseline="0" dirty="0" smtClean="0"/>
              <a:t>　</a:t>
            </a:r>
            <a:r>
              <a:rPr kumimoji="1" lang="en-US" altLang="ja-JP" baseline="0" dirty="0" smtClean="0"/>
              <a:t>3.33×10</a:t>
            </a:r>
            <a:r>
              <a:rPr kumimoji="1" lang="en-US" altLang="ja-JP" baseline="30000" dirty="0" smtClean="0"/>
              <a:t>-4</a:t>
            </a:r>
            <a:r>
              <a:rPr kumimoji="1" lang="en-US" altLang="ja-JP" baseline="0" dirty="0" smtClean="0"/>
              <a:t>×3600×24</a:t>
            </a:r>
            <a:r>
              <a:rPr kumimoji="1" lang="ja-JP" altLang="en-US" baseline="0" dirty="0" smtClean="0"/>
              <a:t>＝</a:t>
            </a:r>
            <a:r>
              <a:rPr kumimoji="1" lang="en-US" altLang="ja-JP" baseline="0" dirty="0" smtClean="0"/>
              <a:t>28.8[m</a:t>
            </a:r>
            <a:r>
              <a:rPr kumimoji="1" lang="en-US" altLang="ja-JP" baseline="30000" dirty="0" smtClean="0"/>
              <a:t>3</a:t>
            </a:r>
            <a:r>
              <a:rPr kumimoji="1" lang="en-US" altLang="ja-JP" baseline="0" dirty="0" smtClean="0"/>
              <a:t>/d]</a:t>
            </a:r>
            <a:endParaRPr kumimoji="1" lang="en-US" altLang="ja-JP" baseline="30000" dirty="0" smtClean="0"/>
          </a:p>
          <a:p>
            <a:r>
              <a:rPr kumimoji="1" lang="ja-JP" altLang="en-US" baseline="0" dirty="0" smtClean="0"/>
              <a:t>　汚濁負荷量＝</a:t>
            </a:r>
            <a:r>
              <a:rPr kumimoji="1" lang="en-US" altLang="ja-JP" baseline="0" dirty="0" smtClean="0"/>
              <a:t>100×28.8×10</a:t>
            </a:r>
            <a:r>
              <a:rPr kumimoji="1" lang="en-US" altLang="ja-JP" baseline="30000" dirty="0" smtClean="0"/>
              <a:t>-3</a:t>
            </a:r>
            <a:r>
              <a:rPr kumimoji="1" lang="ja-JP" altLang="en-US" baseline="0" dirty="0" smtClean="0"/>
              <a:t>＝</a:t>
            </a:r>
            <a:r>
              <a:rPr kumimoji="1" lang="en-US" altLang="ja-JP" baseline="0" dirty="0" smtClean="0"/>
              <a:t>2.88</a:t>
            </a:r>
            <a:r>
              <a:rPr kumimoji="1" lang="ja-JP" altLang="en-US" baseline="0" dirty="0" smtClean="0"/>
              <a:t>　</a:t>
            </a:r>
            <a:r>
              <a:rPr kumimoji="1" lang="en-US" altLang="ja-JP" baseline="0" dirty="0" smtClean="0"/>
              <a:t>2.88kg/d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1A48-B794-4ACA-8FFD-DEDD5EF528F8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181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湖沼が　窒素や　リンが　豊富な状態になると，　富栄養化が　起こる。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富栄養化の現象として，　「アオコ」，「赤潮」，「青潮」　がある。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　アオコ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ラン藻類が　異常繁殖し，　水面が　青色の粉を　散りばめたように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変色する現象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　赤潮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プランクトンの　異常繁殖により，　水面が　赤色に　変色する現象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　青潮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大量発生した　プランクトンが　死滅し，　分解される際に　多量の酸素が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消費され，　溶存酸素が　極端に少ない　水塊が　生じる。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この水塊が　水面に浮上し，　白っぽい色や　青緑色に　変色する現象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1A48-B794-4ACA-8FFD-DEDD5EF528F8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761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富栄養化の　メカニズムを　説明する。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　①　生活排水や　工場排水，　畜産排水，　肥料などが　流入し，</a:t>
            </a:r>
            <a:endParaRPr kumimoji="1" lang="en-US" altLang="ja-JP" dirty="0" smtClean="0"/>
          </a:p>
          <a:p>
            <a:r>
              <a:rPr kumimoji="1" lang="en-US" altLang="ja-JP" baseline="0" dirty="0" smtClean="0"/>
              <a:t>      </a:t>
            </a:r>
            <a:r>
              <a:rPr kumimoji="1" lang="ja-JP" altLang="en-US" dirty="0" smtClean="0"/>
              <a:t>窒素や　リンの　栄養塩類濃度が　上昇する。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②　植物プランクトンが　取り込んで　増殖し，</a:t>
            </a:r>
            <a:endParaRPr kumimoji="1" lang="en-US" altLang="ja-JP" dirty="0" smtClean="0"/>
          </a:p>
          <a:p>
            <a:r>
              <a:rPr kumimoji="1" lang="en-US" altLang="ja-JP" dirty="0" smtClean="0"/>
              <a:t>      </a:t>
            </a:r>
            <a:r>
              <a:rPr kumimoji="1" lang="ja-JP" altLang="en-US" dirty="0" smtClean="0"/>
              <a:t>赤潮や　アオコが　発生する。（赤潮：赤色やオレンジ色に変色）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③　植物プランクトンを　動物プランクトンや　魚類が　取り込む。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④　それらの死骸や　排せつ物が　有機汚泥となる。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      バクテリアが　溶存酸素を　消費することで，　硫化水素が　発生する。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⑤　貧酸素水塊が　浮遊し，　青潮が　発生し　悪臭を　発生する。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⑥　貧酸素状態になり，　魚介類が　大量死する。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1A48-B794-4ACA-8FFD-DEDD5EF528F8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0374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pH</a:t>
            </a:r>
            <a:r>
              <a:rPr kumimoji="1" lang="ja-JP" altLang="en-US" dirty="0" smtClean="0"/>
              <a:t>」とは，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水素イオン指数（水素イオン濃度指数）［</a:t>
            </a:r>
            <a:r>
              <a:rPr kumimoji="1" lang="en-US" altLang="ja-JP" dirty="0" smtClean="0"/>
              <a:t>H</a:t>
            </a:r>
            <a:r>
              <a:rPr kumimoji="1" lang="en-US" altLang="ja-JP" baseline="30000" dirty="0" smtClean="0"/>
              <a:t>+</a:t>
            </a:r>
            <a:r>
              <a:rPr kumimoji="1" lang="ja-JP" altLang="en-US" dirty="0" smtClean="0"/>
              <a:t>］のこと　であり，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物質の　液性（酸性・アルカリ性）の　度合いを　示す値　である。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　酸性　　　　</a:t>
            </a:r>
            <a:r>
              <a:rPr kumimoji="1" lang="ja-JP" altLang="en-US" dirty="0" err="1" smtClean="0"/>
              <a:t>ｐ</a:t>
            </a:r>
            <a:r>
              <a:rPr kumimoji="1" lang="en-US" altLang="ja-JP" dirty="0" smtClean="0"/>
              <a:t>H</a:t>
            </a:r>
            <a:r>
              <a:rPr kumimoji="1" lang="ja-JP" altLang="en-US" dirty="0" smtClean="0"/>
              <a:t>　＜　７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中世　　　　</a:t>
            </a:r>
            <a:r>
              <a:rPr kumimoji="1" lang="ja-JP" altLang="en-US" dirty="0" err="1" smtClean="0"/>
              <a:t>ｐ</a:t>
            </a:r>
            <a:r>
              <a:rPr kumimoji="1" lang="en-US" altLang="ja-JP" dirty="0" smtClean="0"/>
              <a:t>H</a:t>
            </a:r>
            <a:r>
              <a:rPr kumimoji="1" lang="ja-JP" altLang="en-US" dirty="0" smtClean="0"/>
              <a:t>　＝　７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アルカリ性　</a:t>
            </a:r>
            <a:r>
              <a:rPr kumimoji="1" lang="ja-JP" altLang="en-US" dirty="0" err="1" smtClean="0"/>
              <a:t>ｐ</a:t>
            </a:r>
            <a:r>
              <a:rPr kumimoji="1" lang="en-US" altLang="ja-JP" dirty="0" smtClean="0"/>
              <a:t>H</a:t>
            </a:r>
            <a:r>
              <a:rPr kumimoji="1" lang="ja-JP" altLang="en-US" dirty="0" smtClean="0"/>
              <a:t>　＞　７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※</a:t>
            </a:r>
            <a:r>
              <a:rPr kumimoji="1" lang="ja-JP" altLang="en-US" dirty="0" err="1" smtClean="0"/>
              <a:t>ｐ</a:t>
            </a:r>
            <a:r>
              <a:rPr kumimoji="1" lang="en-US" altLang="ja-JP" dirty="0" smtClean="0"/>
              <a:t>H</a:t>
            </a:r>
            <a:r>
              <a:rPr kumimoji="1" lang="ja-JP" altLang="en-US" dirty="0" smtClean="0"/>
              <a:t>が</a:t>
            </a:r>
            <a:r>
              <a:rPr kumimoji="1" lang="en-US" altLang="ja-JP" dirty="0" smtClean="0"/>
              <a:t>5.6</a:t>
            </a:r>
            <a:r>
              <a:rPr kumimoji="1" lang="ja-JP" altLang="en-US" dirty="0" smtClean="0"/>
              <a:t>以下の雨を酸性雨と呼ぶ。</a:t>
            </a:r>
            <a:endParaRPr kumimoji="1" lang="en-US" altLang="ja-JP" dirty="0" smtClean="0"/>
          </a:p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愛知県高等学校工業教育研究会　化学部会　酸性雨調査に詳しい酸性雨調査の方法と結果が記載されている</a:t>
            </a:r>
            <a:r>
              <a:rPr lang="ja-JP" altLang="en-US" baseline="0" dirty="0" smtClean="0">
                <a:latin typeface="HG丸ｺﾞｼｯｸM-PRO" pitchFamily="50" charset="-128"/>
                <a:ea typeface="HG丸ｺﾞｼｯｸM-PRO" pitchFamily="50" charset="-128"/>
              </a:rPr>
              <a:t>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1A48-B794-4ACA-8FFD-DEDD5EF528F8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17006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例題７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pH</a:t>
            </a:r>
            <a:r>
              <a:rPr kumimoji="1" lang="ja-JP" altLang="en-US" dirty="0" smtClean="0"/>
              <a:t>＝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の試料の水素イオン濃度は，</a:t>
            </a:r>
            <a:r>
              <a:rPr kumimoji="1" lang="en-US" altLang="ja-JP" dirty="0" smtClean="0"/>
              <a:t>pH</a:t>
            </a:r>
            <a:r>
              <a:rPr kumimoji="1" lang="ja-JP" altLang="en-US" dirty="0" smtClean="0"/>
              <a:t>＝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の試料の水素イオン濃度の何倍か求めなさい。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pH=-log[H</a:t>
            </a:r>
            <a:r>
              <a:rPr kumimoji="1" lang="en-US" altLang="ja-JP" baseline="30000" dirty="0" smtClean="0"/>
              <a:t>+</a:t>
            </a:r>
            <a:r>
              <a:rPr kumimoji="1" lang="en-US" altLang="ja-JP" dirty="0" smtClean="0"/>
              <a:t>]=3 </a:t>
            </a:r>
            <a:r>
              <a:rPr kumimoji="1" lang="ja-JP" altLang="en-US" dirty="0" smtClean="0"/>
              <a:t>→ </a:t>
            </a:r>
            <a:r>
              <a:rPr kumimoji="1" lang="en-US" altLang="ja-JP" dirty="0" smtClean="0"/>
              <a:t>[H</a:t>
            </a:r>
            <a:r>
              <a:rPr kumimoji="1" lang="en-US" altLang="ja-JP" baseline="30000" dirty="0" smtClean="0"/>
              <a:t>+</a:t>
            </a:r>
            <a:r>
              <a:rPr kumimoji="1" lang="en-US" altLang="ja-JP" dirty="0" smtClean="0"/>
              <a:t>]=10</a:t>
            </a:r>
            <a:r>
              <a:rPr kumimoji="1" lang="en-US" altLang="ja-JP" baseline="30000" dirty="0" smtClean="0"/>
              <a:t>-3</a:t>
            </a:r>
            <a:r>
              <a:rPr kumimoji="1" lang="en-US" altLang="ja-JP" dirty="0" smtClean="0"/>
              <a:t>[</a:t>
            </a:r>
            <a:r>
              <a:rPr kumimoji="1" lang="en-US" altLang="ja-JP" dirty="0" err="1" smtClean="0"/>
              <a:t>mol</a:t>
            </a:r>
            <a:r>
              <a:rPr kumimoji="1" lang="en-US" altLang="ja-JP" dirty="0" smtClean="0"/>
              <a:t>/l]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pH=-log[H</a:t>
            </a:r>
            <a:r>
              <a:rPr kumimoji="1" lang="en-US" altLang="ja-JP" baseline="30000" dirty="0" smtClean="0"/>
              <a:t>+</a:t>
            </a:r>
            <a:r>
              <a:rPr kumimoji="1" lang="en-US" altLang="ja-JP" dirty="0" smtClean="0"/>
              <a:t>]=9 </a:t>
            </a:r>
            <a:r>
              <a:rPr kumimoji="1" lang="ja-JP" altLang="en-US" dirty="0" smtClean="0"/>
              <a:t>→ </a:t>
            </a:r>
            <a:r>
              <a:rPr kumimoji="1" lang="en-US" altLang="ja-JP" dirty="0" smtClean="0"/>
              <a:t>[H</a:t>
            </a:r>
            <a:r>
              <a:rPr kumimoji="1" lang="en-US" altLang="ja-JP" baseline="30000" dirty="0" smtClean="0"/>
              <a:t>+</a:t>
            </a:r>
            <a:r>
              <a:rPr kumimoji="1" lang="en-US" altLang="ja-JP" dirty="0" smtClean="0"/>
              <a:t>]=10</a:t>
            </a:r>
            <a:r>
              <a:rPr kumimoji="1" lang="en-US" altLang="ja-JP" baseline="30000" dirty="0" smtClean="0"/>
              <a:t>-9</a:t>
            </a:r>
            <a:r>
              <a:rPr kumimoji="1" lang="en-US" altLang="ja-JP" dirty="0" smtClean="0"/>
              <a:t>[</a:t>
            </a:r>
            <a:r>
              <a:rPr kumimoji="1" lang="en-US" altLang="ja-JP" dirty="0" err="1" smtClean="0"/>
              <a:t>mol</a:t>
            </a:r>
            <a:r>
              <a:rPr kumimoji="1" lang="en-US" altLang="ja-JP" dirty="0" smtClean="0"/>
              <a:t>/l]</a:t>
            </a:r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10</a:t>
            </a:r>
            <a:r>
              <a:rPr kumimoji="1" lang="en-US" altLang="ja-JP" baseline="30000" dirty="0" smtClean="0"/>
              <a:t>-3</a:t>
            </a:r>
            <a:r>
              <a:rPr kumimoji="1" lang="en-US" altLang="ja-JP" dirty="0" smtClean="0"/>
              <a:t>÷10</a:t>
            </a:r>
            <a:r>
              <a:rPr kumimoji="1" lang="en-US" altLang="ja-JP" baseline="30000" dirty="0" smtClean="0"/>
              <a:t>-9</a:t>
            </a:r>
            <a:r>
              <a:rPr kumimoji="1" lang="ja-JP" altLang="en-US" dirty="0" smtClean="0"/>
              <a:t>＝</a:t>
            </a:r>
            <a:r>
              <a:rPr kumimoji="1" lang="en-US" altLang="ja-JP" dirty="0" smtClean="0"/>
              <a:t>10</a:t>
            </a:r>
            <a:r>
              <a:rPr kumimoji="1" lang="en-US" altLang="ja-JP" baseline="30000" dirty="0" smtClean="0"/>
              <a:t>6</a:t>
            </a:r>
            <a:r>
              <a:rPr kumimoji="1" lang="en-US" altLang="ja-JP" dirty="0" smtClean="0"/>
              <a:t>=100</a:t>
            </a:r>
            <a:r>
              <a:rPr kumimoji="1" lang="ja-JP" altLang="en-US" dirty="0" smtClean="0"/>
              <a:t>万倍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1A48-B794-4ACA-8FFD-DEDD5EF528F8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4874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3" name="Group 22"/>
            <p:cNvGrpSpPr>
              <a:grpSpLocks/>
            </p:cNvGrpSpPr>
            <p:nvPr userDrawn="1"/>
          </p:nvGrpSpPr>
          <p:grpSpPr bwMode="auto">
            <a:xfrm>
              <a:off x="-7" y="0"/>
              <a:ext cx="5774" cy="4343"/>
              <a:chOff x="-7" y="0"/>
              <a:chExt cx="5774" cy="4343"/>
            </a:xfrm>
          </p:grpSpPr>
          <p:sp>
            <p:nvSpPr>
              <p:cNvPr id="7" name="Freeform 3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5" name="Freeform 19"/>
              <p:cNvSpPr>
                <a:spLocks/>
              </p:cNvSpPr>
              <p:nvPr/>
            </p:nvSpPr>
            <p:spPr bwMode="hidden">
              <a:xfrm rot="-5400000">
                <a:off x="2505" y="-537"/>
                <a:ext cx="1085" cy="2160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</p:grpSp>
        <p:pic>
          <p:nvPicPr>
            <p:cNvPr id="6" name="Picture 7" descr="Facbanna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/>
          </p:spPr>
        </p:pic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3" name="Group 19"/>
            <p:cNvGrpSpPr>
              <a:grpSpLocks/>
            </p:cNvGrpSpPr>
            <p:nvPr userDrawn="1"/>
          </p:nvGrpSpPr>
          <p:grpSpPr bwMode="auto">
            <a:xfrm>
              <a:off x="-7" y="10"/>
              <a:ext cx="5774" cy="4333"/>
              <a:chOff x="-7" y="10"/>
              <a:chExt cx="5774" cy="4333"/>
            </a:xfrm>
          </p:grpSpPr>
          <p:sp>
            <p:nvSpPr>
              <p:cNvPr id="1032" name="Freeform 8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</p:grpSp>
        <p:pic>
          <p:nvPicPr>
            <p:cNvPr id="1036" name="Picture 12" descr="Facbanna"/>
            <p:cNvPicPr>
              <a:picLocks noChangeAspect="1" noChangeArrowheads="1"/>
            </p:cNvPicPr>
            <p:nvPr/>
          </p:nvPicPr>
          <p:blipFill>
            <a:blip r:embed="rId1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/>
          </p:spPr>
        </p:pic>
      </p:grp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4.wmf"/><Relationship Id="rId5" Type="http://schemas.openxmlformats.org/officeDocument/2006/relationships/image" Target="../media/image29.wmf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3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35.bin"/><Relationship Id="rId9" Type="http://schemas.openxmlformats.org/officeDocument/2006/relationships/image" Target="../media/image3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8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0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9.bin"/><Relationship Id="rId9" Type="http://schemas.openxmlformats.org/officeDocument/2006/relationships/image" Target="../media/image39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10" Type="http://schemas.openxmlformats.org/officeDocument/2006/relationships/image" Target="../media/image7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a%20href=%22target_http:/www.env.go.jp/kijun/mizu.html%22%20target=%22_blank%22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nv.go.jp/kijun/mizu.html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1.bin"/><Relationship Id="rId4" Type="http://schemas.openxmlformats.org/officeDocument/2006/relationships/hyperlink" Target="http://www.geocities.jp/aichi_chemical/sanseiu/sanseiutop.htm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20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8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18000" y="3168000"/>
            <a:ext cx="6400800" cy="1753200"/>
          </a:xfrm>
        </p:spPr>
        <p:txBody>
          <a:bodyPr anchor="t"/>
          <a:lstStyle/>
          <a:p>
            <a:pPr algn="ctr"/>
            <a:r>
              <a:rPr lang="ja-JP" altLang="en-US" sz="5400" b="1" dirty="0" smtClean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</a:rPr>
              <a:t>工場排水の測定</a:t>
            </a:r>
            <a:endParaRPr kumimoji="1" lang="ja-JP" altLang="en-US" sz="5400" b="1" baseline="0" dirty="0">
              <a:solidFill>
                <a:srgbClr val="0070C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019925" y="439738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 dirty="0"/>
              <a:t>高等学校（工業）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27088" y="13493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ＭＳ Ｐゴシック" pitchFamily="50" charset="-128"/>
                <a:ea typeface="+mj-ea"/>
                <a:cs typeface="+mj-cs"/>
              </a:rPr>
              <a:t>工業高校における持続可能な開発のための教育（ＥＳＤ）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27088" y="6524625"/>
            <a:ext cx="831691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spcBef>
                <a:spcPct val="20000"/>
              </a:spcBef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ja-JP" altLang="en-US" sz="1050" dirty="0" smtClean="0">
                <a:ea typeface="ＭＳ Ｐゴシック" pitchFamily="50" charset="-128"/>
                <a:hlinkClick r:id="rId3" action="ppaction://hlinksldjump"/>
              </a:rPr>
              <a:t>持続可能な社会</a:t>
            </a:r>
            <a:r>
              <a:rPr lang="ja-JP" altLang="en-US" sz="1050" dirty="0" smtClean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rId4" action="ppaction://hlinksldjump"/>
              </a:rPr>
              <a:t>エネルギー資源</a:t>
            </a:r>
            <a:r>
              <a:rPr lang="ja-JP" altLang="en-US" sz="1050" dirty="0" smtClean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rId4" action="ppaction://hlinksldjump"/>
              </a:rPr>
              <a:t>環境問題の推移</a:t>
            </a:r>
            <a:r>
              <a:rPr lang="ja-JP" altLang="en-US" sz="1050" dirty="0" smtClean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rId4" action="ppaction://hlinksldjump"/>
              </a:rPr>
              <a:t>産業界の環境管理</a:t>
            </a:r>
            <a:r>
              <a:rPr lang="ja-JP" altLang="en-US" sz="1050" dirty="0" smtClean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rId4" action="ppaction://hlinksldjump"/>
              </a:rPr>
              <a:t>環境リスク</a:t>
            </a:r>
            <a:r>
              <a:rPr lang="ja-JP" altLang="en-US" sz="1050" dirty="0" smtClean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rId4" action="ppaction://hlinksldjump"/>
              </a:rPr>
              <a:t>排出ガスの規制</a:t>
            </a:r>
            <a:r>
              <a:rPr lang="ja-JP" altLang="en-US" sz="1050" dirty="0" smtClean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rId4" action="ppaction://hlinksldjump"/>
              </a:rPr>
              <a:t>工場排水の測定</a:t>
            </a:r>
            <a:r>
              <a:rPr lang="ja-JP" altLang="en-US" sz="1050" dirty="0" smtClean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" action="ppaction://noaction"/>
              </a:rPr>
              <a:t>騒音の測定</a:t>
            </a:r>
            <a:r>
              <a:rPr lang="ja-JP" altLang="en-US" sz="1050" dirty="0">
                <a:ea typeface="ＭＳ Ｐゴシック" pitchFamily="50" charset="-128"/>
              </a:rPr>
              <a:t>　</a:t>
            </a:r>
            <a:endParaRPr lang="ja-JP" altLang="en-US" sz="1200" dirty="0">
              <a:ea typeface="ＭＳ Ｐゴシック" pitchFamily="50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aseline="0" dirty="0" smtClean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</a:rPr>
              <a:t>DO</a:t>
            </a:r>
            <a:r>
              <a:rPr lang="ja-JP" altLang="en-US" baseline="0" dirty="0" smtClean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</a:rPr>
              <a:t>（溶存酸素）</a:t>
            </a:r>
            <a:endParaRPr kumimoji="1" lang="ja-JP" altLang="en-US" baseline="0" dirty="0">
              <a:solidFill>
                <a:srgbClr val="0070C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lang="ja-JP" altLang="en-US" sz="2800" baseline="0" dirty="0" smtClean="0">
                <a:latin typeface="HG丸ｺﾞｼｯｸM-PRO" pitchFamily="50" charset="-128"/>
                <a:ea typeface="HG丸ｺﾞｼｯｸM-PRO" pitchFamily="50" charset="-128"/>
              </a:rPr>
              <a:t>水中に溶解している酸素の量</a:t>
            </a:r>
            <a:endParaRPr lang="en-US" altLang="ja-JP" sz="2800" baseline="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Font typeface="Wingdings" pitchFamily="2" charset="2"/>
              <a:buChar char="l"/>
            </a:pPr>
            <a:r>
              <a:rPr kumimoji="1" lang="ja-JP" altLang="en-US" sz="2800" baseline="0" dirty="0" smtClean="0">
                <a:latin typeface="HG丸ｺﾞｼｯｸM-PRO" pitchFamily="50" charset="-128"/>
                <a:ea typeface="HG丸ｺﾞｼｯｸM-PRO" pitchFamily="50" charset="-128"/>
              </a:rPr>
              <a:t>有機物が多いほど微生物に消費されるため，値が低くなる</a:t>
            </a:r>
            <a:endParaRPr kumimoji="1" lang="en-US" altLang="ja-JP" sz="2800" baseline="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Font typeface="Wingdings" pitchFamily="2" charset="2"/>
              <a:buChar char="l"/>
            </a:pP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値が低くなるほど</a:t>
            </a:r>
            <a:r>
              <a:rPr lang="ja-JP" altLang="en-US" sz="2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汚染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が進んでおり，</a:t>
            </a:r>
            <a:r>
              <a:rPr lang="en-US" altLang="ja-JP" sz="2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2mg</a:t>
            </a:r>
            <a:r>
              <a:rPr lang="ja-JP" altLang="en-US" sz="2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以下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になると</a:t>
            </a:r>
            <a:r>
              <a:rPr lang="ja-JP" altLang="en-US" sz="2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悪臭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が発生する</a:t>
            </a:r>
            <a:endParaRPr kumimoji="1" lang="en-US" altLang="ja-JP" sz="2800" baseline="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87624" y="5140930"/>
            <a:ext cx="8018542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DO</a:t>
            </a:r>
            <a:r>
              <a:rPr kumimoji="1"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：溶存酸素</a:t>
            </a:r>
            <a:r>
              <a:rPr kumimoji="1"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[mg/L]</a:t>
            </a:r>
          </a:p>
          <a:p>
            <a:r>
              <a:rPr kumimoji="1" lang="en-US" altLang="ja-JP" sz="14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a</a:t>
            </a:r>
            <a:r>
              <a:rPr kumimoji="1"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25</a:t>
            </a:r>
            <a:r>
              <a:rPr kumimoji="1"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mmol/L-</a:t>
            </a:r>
            <a:r>
              <a:rPr kumimoji="1"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チオ硫酸ナトリウム溶液の滴定量</a:t>
            </a:r>
            <a:r>
              <a:rPr kumimoji="1"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[mL]</a:t>
            </a:r>
          </a:p>
          <a:p>
            <a:r>
              <a:rPr lang="en-US" altLang="ja-JP" sz="14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f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 25mmol/L-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チオ硫酸ナトリウム溶液のファクター　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en-US" altLang="ja-JP" sz="14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V</a:t>
            </a:r>
            <a:r>
              <a:rPr lang="en-US" altLang="ja-JP" sz="1400" baseline="-250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1</a:t>
            </a:r>
            <a:r>
              <a:rPr kumimoji="1"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：共栓をしたときの溶存酸素測定びん（培養びん・</a:t>
            </a:r>
            <a:r>
              <a:rPr kumimoji="1" lang="ja-JP" altLang="en-US" sz="1400" dirty="0" err="1" smtClean="0">
                <a:latin typeface="HG丸ｺﾞｼｯｸM-PRO" pitchFamily="50" charset="-128"/>
                <a:ea typeface="HG丸ｺﾞｼｯｸM-PRO" pitchFamily="50" charset="-128"/>
              </a:rPr>
              <a:t>ふ</a:t>
            </a:r>
            <a:r>
              <a:rPr kumimoji="1"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卵びん）の容量（全試料）</a:t>
            </a:r>
            <a:r>
              <a:rPr kumimoji="1"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[mL]</a:t>
            </a:r>
          </a:p>
          <a:p>
            <a:r>
              <a:rPr lang="en-US" altLang="ja-JP" sz="14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V</a:t>
            </a:r>
            <a:r>
              <a:rPr lang="en-US" altLang="ja-JP" sz="1400" baseline="-250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2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：滴定のために分取した試料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[mL]</a:t>
            </a:r>
          </a:p>
          <a:p>
            <a:r>
              <a:rPr kumimoji="1" lang="en-US" altLang="ja-JP" sz="14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2</a:t>
            </a:r>
            <a:r>
              <a:rPr kumimoji="1"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：アルカリ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性ヨウ化カリウム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-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アジ化ナトリウム溶液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1mL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と硫酸マンガン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1mL</a:t>
            </a:r>
            <a:r>
              <a:rPr lang="ja-JP" altLang="en-US" sz="1400" dirty="0" err="1" smtClean="0">
                <a:latin typeface="HG丸ｺﾞｼｯｸM-PRO" pitchFamily="50" charset="-128"/>
                <a:ea typeface="HG丸ｺﾞｼｯｸM-PRO" pitchFamily="50" charset="-128"/>
              </a:rPr>
              <a:t>の合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計量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[mL]</a:t>
            </a:r>
          </a:p>
          <a:p>
            <a:r>
              <a:rPr kumimoji="1" lang="en-US" altLang="ja-JP" sz="14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0.2</a:t>
            </a:r>
            <a:r>
              <a:rPr kumimoji="1"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25</a:t>
            </a:r>
            <a:r>
              <a:rPr kumimoji="1"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mmol/L-</a:t>
            </a:r>
            <a:r>
              <a:rPr kumimoji="1"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チオ硫酸ナトリウム</a:t>
            </a:r>
            <a:r>
              <a:rPr kumimoji="1"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1mL</a:t>
            </a:r>
            <a:r>
              <a:rPr kumimoji="1"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の酸素相当量</a:t>
            </a:r>
            <a:r>
              <a:rPr kumimoji="1"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[mg]</a:t>
            </a:r>
            <a:endParaRPr kumimoji="1"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1259631" y="4077320"/>
          <a:ext cx="4743035" cy="1151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34" name="数式" r:id="rId4" imgW="1777229" imgH="431613" progId="Equation.3">
                  <p:embed/>
                </p:oleObj>
              </mc:Choice>
              <mc:Fallback>
                <p:oleObj name="数式" r:id="rId4" imgW="1777229" imgH="431613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1" y="4077320"/>
                        <a:ext cx="4743035" cy="11518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6012160" y="1296000"/>
            <a:ext cx="2569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404040"/>
                </a:solidFill>
              </a:rPr>
              <a:t>DO</a:t>
            </a:r>
            <a:r>
              <a:rPr lang="ja-JP" altLang="en-US" dirty="0" smtClean="0">
                <a:solidFill>
                  <a:srgbClr val="404040"/>
                </a:solidFill>
              </a:rPr>
              <a:t>：</a:t>
            </a:r>
            <a:r>
              <a:rPr lang="en-US" altLang="ja-JP" dirty="0" smtClean="0">
                <a:solidFill>
                  <a:srgbClr val="404040"/>
                </a:solidFill>
              </a:rPr>
              <a:t>Dissolved </a:t>
            </a:r>
            <a:r>
              <a:rPr lang="en-US" altLang="ja-JP" dirty="0">
                <a:solidFill>
                  <a:srgbClr val="404040"/>
                </a:solidFill>
              </a:rPr>
              <a:t>Oxygen </a:t>
            </a:r>
            <a:endParaRPr lang="ja-JP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aseline="0" dirty="0" smtClean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</a:rPr>
              <a:t>DO</a:t>
            </a:r>
            <a:r>
              <a:rPr lang="ja-JP" altLang="en-US" baseline="0" dirty="0" smtClean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</a:rPr>
              <a:t>（溶存酸素）</a:t>
            </a:r>
            <a:endParaRPr kumimoji="1" lang="ja-JP" altLang="en-US" baseline="0" dirty="0">
              <a:solidFill>
                <a:srgbClr val="0070C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87624" y="2907521"/>
            <a:ext cx="530145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DO</a:t>
            </a:r>
            <a:r>
              <a:rPr kumimoji="1"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：溶存酸素</a:t>
            </a:r>
            <a:r>
              <a:rPr kumimoji="1"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[mg/L]</a:t>
            </a:r>
          </a:p>
          <a:p>
            <a:r>
              <a:rPr kumimoji="1" lang="en-US" altLang="ja-JP" sz="14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a</a:t>
            </a:r>
            <a:r>
              <a:rPr kumimoji="1"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25</a:t>
            </a:r>
            <a:r>
              <a:rPr kumimoji="1"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mmol/L-</a:t>
            </a:r>
            <a:r>
              <a:rPr kumimoji="1"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チオ硫酸ナトリウム溶液の滴定量</a:t>
            </a:r>
            <a:r>
              <a:rPr kumimoji="1"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[mL]</a:t>
            </a:r>
          </a:p>
          <a:p>
            <a:r>
              <a:rPr lang="en-US" altLang="ja-JP" sz="14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f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 25mmol/L-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チオ硫酸ナトリウム溶液のファクター　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en-US" altLang="ja-JP" sz="14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V</a:t>
            </a:r>
            <a:r>
              <a:rPr lang="en-US" altLang="ja-JP" sz="1400" baseline="-250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1</a:t>
            </a:r>
            <a:r>
              <a:rPr kumimoji="1"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：共栓をしたときの溶存酸素測定びんの容量（全試料）</a:t>
            </a:r>
            <a:r>
              <a:rPr kumimoji="1"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[mL]</a:t>
            </a:r>
          </a:p>
          <a:p>
            <a:r>
              <a:rPr lang="en-US" altLang="ja-JP" sz="14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V</a:t>
            </a:r>
            <a:r>
              <a:rPr lang="en-US" altLang="ja-JP" sz="1400" baseline="-250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2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：滴定のために分取した試料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[mL]</a:t>
            </a:r>
            <a:endParaRPr kumimoji="1"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1259631" y="4077320"/>
          <a:ext cx="4743035" cy="1151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286" name="数式" r:id="rId4" imgW="1777229" imgH="431613" progId="Equation.3">
                  <p:embed/>
                </p:oleObj>
              </mc:Choice>
              <mc:Fallback>
                <p:oleObj name="数式" r:id="rId4" imgW="1777229" imgH="431613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1" y="4077320"/>
                        <a:ext cx="4743035" cy="11518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1066800" y="1556792"/>
            <a:ext cx="7772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例題８</a:t>
            </a:r>
            <a:endParaRPr lang="en-US" altLang="ja-JP" dirty="0"/>
          </a:p>
          <a:p>
            <a:r>
              <a:rPr lang="ja-JP" altLang="en-US" dirty="0"/>
              <a:t>　</a:t>
            </a:r>
            <a:r>
              <a:rPr lang="en-US" altLang="ja-JP" dirty="0"/>
              <a:t>100mL</a:t>
            </a:r>
            <a:r>
              <a:rPr lang="ja-JP" altLang="en-US" dirty="0"/>
              <a:t>溶存酸素測定びんを用いて，ウインクラー・アジ化ナトリウム変法で</a:t>
            </a:r>
            <a:r>
              <a:rPr lang="en-US" altLang="ja-JP" dirty="0"/>
              <a:t>DO</a:t>
            </a:r>
            <a:r>
              <a:rPr lang="ja-JP" altLang="en-US" dirty="0"/>
              <a:t>を測定した。試料全量から</a:t>
            </a:r>
            <a:r>
              <a:rPr lang="en-US" altLang="ja-JP" dirty="0"/>
              <a:t>50mL</a:t>
            </a:r>
            <a:r>
              <a:rPr lang="ja-JP" altLang="en-US" dirty="0"/>
              <a:t>分取し，</a:t>
            </a:r>
            <a:r>
              <a:rPr lang="en-US" altLang="ja-JP" dirty="0"/>
              <a:t>25mmol/L</a:t>
            </a:r>
            <a:r>
              <a:rPr lang="ja-JP" altLang="en-US" dirty="0"/>
              <a:t>チオ硫酸ナトリウム溶液（</a:t>
            </a:r>
            <a:r>
              <a:rPr lang="en-US" altLang="ja-JP" dirty="0"/>
              <a:t>f=1.002</a:t>
            </a:r>
            <a:r>
              <a:rPr lang="ja-JP" altLang="en-US" dirty="0"/>
              <a:t>）で滴定したところ，</a:t>
            </a:r>
            <a:r>
              <a:rPr lang="en-US" altLang="ja-JP" dirty="0"/>
              <a:t>1.89mL</a:t>
            </a:r>
            <a:r>
              <a:rPr lang="ja-JP" altLang="en-US" dirty="0"/>
              <a:t>を要した。この時</a:t>
            </a:r>
            <a:r>
              <a:rPr lang="ja-JP" altLang="en-US" dirty="0" smtClean="0"/>
              <a:t>の</a:t>
            </a:r>
            <a:r>
              <a:rPr lang="en-US" altLang="ja-JP" dirty="0" smtClean="0"/>
              <a:t>DO[mg/L]</a:t>
            </a:r>
            <a:r>
              <a:rPr lang="ja-JP" altLang="en-US" dirty="0" smtClean="0"/>
              <a:t>の量を</a:t>
            </a:r>
            <a:r>
              <a:rPr lang="ja-JP" altLang="en-US" dirty="0"/>
              <a:t>求めなさい。</a:t>
            </a:r>
            <a:endParaRPr lang="en-US" altLang="ja-JP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652120" y="3103800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=1.89[mL]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652120" y="3319824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=1.002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300192" y="3555593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=100[mL]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211960" y="3751872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=50[mL]</a:t>
            </a:r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515733"/>
              </p:ext>
            </p:extLst>
          </p:nvPr>
        </p:nvGraphicFramePr>
        <p:xfrm>
          <a:off x="1894483" y="5135563"/>
          <a:ext cx="5557837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287" name="数式" r:id="rId6" imgW="2082600" imgH="393480" progId="Equation.3">
                  <p:embed/>
                </p:oleObj>
              </mc:Choice>
              <mc:Fallback>
                <p:oleObj name="数式" r:id="rId6" imgW="2082600" imgH="393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4483" y="5135563"/>
                        <a:ext cx="5557837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226369"/>
              </p:ext>
            </p:extLst>
          </p:nvPr>
        </p:nvGraphicFramePr>
        <p:xfrm>
          <a:off x="1877318" y="6128023"/>
          <a:ext cx="2406650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288" name="数式" r:id="rId8" imgW="901440" imgH="203040" progId="Equation.3">
                  <p:embed/>
                </p:oleObj>
              </mc:Choice>
              <mc:Fallback>
                <p:oleObj name="数式" r:id="rId8" imgW="901440" imgH="2030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7318" y="6128023"/>
                        <a:ext cx="2406650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887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aseline="0" dirty="0" smtClean="0">
                <a:solidFill>
                  <a:srgbClr val="0070C0"/>
                </a:solidFill>
                <a:latin typeface="+mj-ea"/>
              </a:rPr>
              <a:t>BOD</a:t>
            </a:r>
            <a:r>
              <a:rPr lang="ja-JP" altLang="en-US" baseline="0" dirty="0" smtClean="0">
                <a:solidFill>
                  <a:srgbClr val="0070C0"/>
                </a:solidFill>
                <a:latin typeface="+mj-ea"/>
              </a:rPr>
              <a:t>（生物化学的酸素消費量）</a:t>
            </a:r>
            <a:endParaRPr kumimoji="1" lang="ja-JP" altLang="en-US" baseline="0" dirty="0">
              <a:solidFill>
                <a:srgbClr val="0070C0"/>
              </a:solidFill>
              <a:latin typeface="+mj-ea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kumimoji="1" lang="ja-JP" altLang="en-US" sz="2800" baseline="0" dirty="0" smtClean="0">
                <a:latin typeface="HG丸ｺﾞｼｯｸM-PRO" pitchFamily="50" charset="-128"/>
                <a:ea typeface="HG丸ｺﾞｼｯｸM-PRO" pitchFamily="50" charset="-128"/>
              </a:rPr>
              <a:t>水中の微生物が有機物を分解するさいに消費する酸素量</a:t>
            </a:r>
            <a:endParaRPr lang="en-US" altLang="ja-JP" sz="2800" baseline="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Font typeface="Wingdings" pitchFamily="2" charset="2"/>
              <a:buChar char="l"/>
            </a:pPr>
            <a:r>
              <a:rPr lang="ja-JP" altLang="en-US" sz="2800" baseline="0" dirty="0" smtClean="0">
                <a:latin typeface="HG丸ｺﾞｼｯｸM-PRO" pitchFamily="50" charset="-128"/>
                <a:ea typeface="HG丸ｺﾞｼｯｸM-PRO" pitchFamily="50" charset="-128"/>
              </a:rPr>
              <a:t>数値が大きいほど汚れていることを表す</a:t>
            </a:r>
            <a:endParaRPr lang="en-US" altLang="ja-JP" sz="2800" baseline="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Font typeface="Wingdings" pitchFamily="2" charset="2"/>
              <a:buChar char="l"/>
            </a:pPr>
            <a:endParaRPr lang="en-US" altLang="ja-JP" sz="2800" baseline="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03648" y="4869160"/>
            <a:ext cx="689483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BOD</a:t>
            </a:r>
            <a:r>
              <a:rPr kumimoji="1"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：生物化学的酸素消費量</a:t>
            </a:r>
            <a:r>
              <a:rPr kumimoji="1"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[mg/L]</a:t>
            </a:r>
          </a:p>
          <a:p>
            <a:r>
              <a:rPr kumimoji="1" lang="en-US" altLang="ja-JP" sz="20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D</a:t>
            </a:r>
            <a:r>
              <a:rPr kumimoji="1" lang="en-US" altLang="ja-JP" sz="2000" baseline="-250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1</a:t>
            </a:r>
            <a:r>
              <a:rPr kumimoji="1"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：希釈試料を調整してから</a:t>
            </a:r>
            <a:r>
              <a:rPr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15</a:t>
            </a:r>
            <a:r>
              <a:rPr kumimoji="1"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分後の溶存酸素</a:t>
            </a:r>
            <a:r>
              <a:rPr kumimoji="1"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[mg/L]</a:t>
            </a:r>
          </a:p>
          <a:p>
            <a:r>
              <a:rPr kumimoji="1" lang="en-US" altLang="ja-JP" sz="20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D</a:t>
            </a:r>
            <a:r>
              <a:rPr kumimoji="1" lang="en-US" altLang="ja-JP" sz="2000" baseline="-250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2</a:t>
            </a:r>
            <a:r>
              <a:rPr kumimoji="1"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：培養後の希釈試料の溶存酸素</a:t>
            </a:r>
            <a:r>
              <a:rPr kumimoji="1"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[mg/L]</a:t>
            </a:r>
          </a:p>
          <a:p>
            <a:r>
              <a:rPr lang="en-US" altLang="ja-JP" sz="20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P</a:t>
            </a:r>
            <a:r>
              <a:rPr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：希釈試料中の試料の占める割合（試料</a:t>
            </a:r>
            <a:r>
              <a:rPr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/</a:t>
            </a:r>
            <a:r>
              <a:rPr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希釈試料）</a:t>
            </a:r>
            <a:endParaRPr kumimoji="1" lang="ja-JP" altLang="en-US" sz="2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412940" y="3232150"/>
          <a:ext cx="3667060" cy="1420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数式" r:id="rId4" imgW="1016000" imgH="393700" progId="Equation.3">
                  <p:embed/>
                </p:oleObj>
              </mc:Choice>
              <mc:Fallback>
                <p:oleObj name="数式" r:id="rId4" imgW="1016000" imgH="393700" progId="Equation.3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940" y="3232150"/>
                        <a:ext cx="3667060" cy="14209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5004048" y="1296000"/>
            <a:ext cx="3942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404040"/>
                </a:solidFill>
              </a:rPr>
              <a:t>BOD</a:t>
            </a:r>
            <a:r>
              <a:rPr lang="ja-JP" altLang="en-US" dirty="0" smtClean="0">
                <a:solidFill>
                  <a:srgbClr val="404040"/>
                </a:solidFill>
              </a:rPr>
              <a:t>：</a:t>
            </a:r>
            <a:r>
              <a:rPr lang="en-US" altLang="ja-JP" dirty="0"/>
              <a:t> Biochemical oxygen </a:t>
            </a:r>
            <a:r>
              <a:rPr lang="en-US" altLang="ja-JP" dirty="0" smtClean="0"/>
              <a:t>demand</a:t>
            </a:r>
            <a:endParaRPr lang="ja-JP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aseline="0" dirty="0" smtClean="0">
                <a:solidFill>
                  <a:srgbClr val="0070C0"/>
                </a:solidFill>
                <a:latin typeface="+mj-ea"/>
              </a:rPr>
              <a:t>BOD</a:t>
            </a:r>
            <a:r>
              <a:rPr lang="ja-JP" altLang="en-US" baseline="0" dirty="0" smtClean="0">
                <a:solidFill>
                  <a:srgbClr val="0070C0"/>
                </a:solidFill>
                <a:latin typeface="+mj-ea"/>
              </a:rPr>
              <a:t>（生物化学的酸素消費量）</a:t>
            </a:r>
            <a:endParaRPr kumimoji="1" lang="ja-JP" altLang="en-US" baseline="0" dirty="0">
              <a:solidFill>
                <a:srgbClr val="0070C0"/>
              </a:solidFill>
              <a:latin typeface="+mj-ea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03648" y="2708920"/>
            <a:ext cx="59955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BOD</a:t>
            </a:r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：生物化学的酸素消費量</a:t>
            </a:r>
            <a:r>
              <a:rPr kumimoji="1"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[mg/L]</a:t>
            </a:r>
          </a:p>
          <a:p>
            <a:r>
              <a:rPr kumimoji="1" lang="en-US" altLang="ja-JP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D</a:t>
            </a:r>
            <a:r>
              <a:rPr kumimoji="1" lang="en-US" altLang="ja-JP" baseline="-250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1</a:t>
            </a:r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：希釈試料を調整してから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15</a:t>
            </a:r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分後の溶存酸素</a:t>
            </a:r>
            <a:r>
              <a:rPr kumimoji="1"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[mg/L]</a:t>
            </a:r>
          </a:p>
          <a:p>
            <a:r>
              <a:rPr kumimoji="1" lang="en-US" altLang="ja-JP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D</a:t>
            </a:r>
            <a:r>
              <a:rPr kumimoji="1" lang="en-US" altLang="ja-JP" baseline="-250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2</a:t>
            </a:r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：培養後の希釈試料の溶存酸素</a:t>
            </a:r>
            <a:r>
              <a:rPr kumimoji="1"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[mg/L]</a:t>
            </a:r>
          </a:p>
          <a:p>
            <a:r>
              <a:rPr lang="en-US" altLang="ja-JP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P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：希釈試料中の試料の占める割合</a:t>
            </a:r>
            <a:endParaRPr kumimoji="1" lang="ja-JP" altLang="en-US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6968961"/>
              </p:ext>
            </p:extLst>
          </p:nvPr>
        </p:nvGraphicFramePr>
        <p:xfrm>
          <a:off x="1412940" y="3880222"/>
          <a:ext cx="3667060" cy="1420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08" name="数式" r:id="rId4" imgW="1016000" imgH="393700" progId="Equation.3">
                  <p:embed/>
                </p:oleObj>
              </mc:Choice>
              <mc:Fallback>
                <p:oleObj name="数式" r:id="rId4" imgW="1016000" imgH="3937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940" y="3880222"/>
                        <a:ext cx="3667060" cy="14209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1066800" y="1556792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例題９</a:t>
            </a:r>
            <a:endParaRPr lang="en-US" altLang="ja-JP" dirty="0"/>
          </a:p>
          <a:p>
            <a:r>
              <a:rPr lang="ja-JP" altLang="en-US" dirty="0"/>
              <a:t>　ある試料</a:t>
            </a:r>
            <a:r>
              <a:rPr lang="en-US" altLang="ja-JP" dirty="0"/>
              <a:t>50mL</a:t>
            </a:r>
            <a:r>
              <a:rPr lang="ja-JP" altLang="en-US" dirty="0"/>
              <a:t>を採取し，全量</a:t>
            </a:r>
            <a:r>
              <a:rPr lang="en-US" altLang="ja-JP" dirty="0"/>
              <a:t>2L</a:t>
            </a:r>
            <a:r>
              <a:rPr lang="ja-JP" altLang="en-US" dirty="0"/>
              <a:t>とした希釈試料について</a:t>
            </a:r>
            <a:r>
              <a:rPr lang="en-US" altLang="ja-JP" dirty="0"/>
              <a:t>DO</a:t>
            </a:r>
            <a:r>
              <a:rPr lang="ja-JP" altLang="en-US" dirty="0"/>
              <a:t>を測定したところ</a:t>
            </a:r>
            <a:r>
              <a:rPr lang="en-US" altLang="ja-JP" dirty="0"/>
              <a:t>7.92mg/L</a:t>
            </a:r>
            <a:r>
              <a:rPr lang="ja-JP" altLang="en-US" dirty="0" err="1"/>
              <a:t>，</a:t>
            </a:r>
            <a:r>
              <a:rPr lang="en-US" altLang="ja-JP" dirty="0"/>
              <a:t>20</a:t>
            </a:r>
            <a:r>
              <a:rPr lang="ja-JP" altLang="en-US" dirty="0"/>
              <a:t>℃で</a:t>
            </a:r>
            <a:r>
              <a:rPr lang="en-US" altLang="ja-JP" dirty="0"/>
              <a:t>5</a:t>
            </a:r>
            <a:r>
              <a:rPr lang="ja-JP" altLang="en-US" dirty="0"/>
              <a:t>日間放置した後の</a:t>
            </a:r>
            <a:r>
              <a:rPr lang="en-US" altLang="ja-JP" dirty="0"/>
              <a:t>DO</a:t>
            </a:r>
            <a:r>
              <a:rPr lang="ja-JP" altLang="en-US" dirty="0"/>
              <a:t>は</a:t>
            </a:r>
            <a:r>
              <a:rPr lang="en-US" altLang="ja-JP" dirty="0"/>
              <a:t>3.11mg/L</a:t>
            </a:r>
            <a:r>
              <a:rPr lang="ja-JP" altLang="en-US" dirty="0"/>
              <a:t>であった。この試料の</a:t>
            </a:r>
            <a:r>
              <a:rPr lang="en-US" altLang="ja-JP" dirty="0"/>
              <a:t>BOD[mg/L]</a:t>
            </a:r>
            <a:r>
              <a:rPr lang="ja-JP" altLang="en-US" dirty="0"/>
              <a:t>を求めなさい。</a:t>
            </a:r>
            <a:endParaRPr lang="en-US" altLang="ja-JP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236296" y="298766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=7.92[mg/L]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724128" y="324000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=3.11[mg/L]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76056" y="352800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=50÷2000=0.025</a:t>
            </a:r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930232"/>
              </p:ext>
            </p:extLst>
          </p:nvPr>
        </p:nvGraphicFramePr>
        <p:xfrm>
          <a:off x="2744390" y="5176540"/>
          <a:ext cx="2979738" cy="1420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09" name="数式" r:id="rId6" imgW="825480" imgH="393480" progId="Equation.3">
                  <p:embed/>
                </p:oleObj>
              </mc:Choice>
              <mc:Fallback>
                <p:oleObj name="数式" r:id="rId6" imgW="82548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4390" y="5176540"/>
                        <a:ext cx="2979738" cy="1420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062909"/>
              </p:ext>
            </p:extLst>
          </p:nvPr>
        </p:nvGraphicFramePr>
        <p:xfrm>
          <a:off x="5794375" y="5502275"/>
          <a:ext cx="30734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10" name="数式" r:id="rId8" imgW="850680" imgH="203040" progId="Equation.3">
                  <p:embed/>
                </p:oleObj>
              </mc:Choice>
              <mc:Fallback>
                <p:oleObj name="数式" r:id="rId8" imgW="850680" imgH="2030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75" y="5502275"/>
                        <a:ext cx="3073400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292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baseline="0" dirty="0" smtClean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</a:rPr>
              <a:t>COD</a:t>
            </a:r>
            <a:r>
              <a:rPr lang="ja-JP" altLang="en-US" baseline="0" dirty="0" smtClean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</a:rPr>
              <a:t>（化学的酸素消費量）</a:t>
            </a:r>
            <a:endParaRPr kumimoji="1" lang="ja-JP" altLang="en-US" baseline="0" dirty="0">
              <a:solidFill>
                <a:srgbClr val="0070C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066800" y="1676400"/>
            <a:ext cx="8077200" cy="4114800"/>
          </a:xfrm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ja-JP" altLang="en-US" sz="2800" baseline="0" dirty="0" smtClean="0">
                <a:latin typeface="HG丸ｺﾞｼｯｸM-PRO" pitchFamily="50" charset="-128"/>
                <a:ea typeface="HG丸ｺﾞｼｯｸM-PRO" pitchFamily="50" charset="-128"/>
              </a:rPr>
              <a:t>試料を化学的に（酸化剤で）処理したときに　消費される酸化剤の量を酸素量に換算したもの</a:t>
            </a:r>
            <a:endParaRPr lang="en-US" altLang="ja-JP" sz="2800" baseline="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Font typeface="Wingdings" pitchFamily="2" charset="2"/>
              <a:buChar char="l"/>
            </a:pPr>
            <a:r>
              <a:rPr kumimoji="1"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有機物による水質汚濁の程度を示している</a:t>
            </a:r>
            <a:endParaRPr kumimoji="1" lang="ja-JP" altLang="en-US" sz="2800" baseline="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43608" y="4647327"/>
            <a:ext cx="806489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700" dirty="0" err="1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COD</a:t>
            </a:r>
            <a:r>
              <a:rPr kumimoji="1" lang="en-US" altLang="ja-JP" sz="1700" baseline="-25000" dirty="0" err="1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Mn</a:t>
            </a:r>
            <a:r>
              <a:rPr kumimoji="1" lang="ja-JP" altLang="en-US" sz="1700" dirty="0" smtClean="0">
                <a:latin typeface="HG丸ｺﾞｼｯｸM-PRO" pitchFamily="50" charset="-128"/>
                <a:ea typeface="HG丸ｺﾞｼｯｸM-PRO" pitchFamily="50" charset="-128"/>
              </a:rPr>
              <a:t>：化学的酸素消費量</a:t>
            </a:r>
            <a:r>
              <a:rPr kumimoji="1" lang="en-US" altLang="ja-JP" sz="1700" dirty="0" smtClean="0">
                <a:latin typeface="HG丸ｺﾞｼｯｸM-PRO" pitchFamily="50" charset="-128"/>
                <a:ea typeface="HG丸ｺﾞｼｯｸM-PRO" pitchFamily="50" charset="-128"/>
              </a:rPr>
              <a:t>[mg/L]</a:t>
            </a:r>
          </a:p>
          <a:p>
            <a:r>
              <a:rPr kumimoji="1" lang="en-US" altLang="ja-JP" sz="17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a</a:t>
            </a:r>
            <a:r>
              <a:rPr kumimoji="1" lang="ja-JP" altLang="en-US" sz="1700" dirty="0" smtClean="0">
                <a:latin typeface="HG丸ｺﾞｼｯｸM-PRO" pitchFamily="50" charset="-128"/>
                <a:ea typeface="HG丸ｺﾞｼｯｸM-PRO" pitchFamily="50" charset="-128"/>
              </a:rPr>
              <a:t>：滴定で使用した</a:t>
            </a:r>
            <a:r>
              <a:rPr kumimoji="1" lang="en-US" altLang="ja-JP" sz="1700" dirty="0" smtClean="0">
                <a:latin typeface="HG丸ｺﾞｼｯｸM-PRO" pitchFamily="50" charset="-128"/>
                <a:ea typeface="HG丸ｺﾞｼｯｸM-PRO" pitchFamily="50" charset="-128"/>
              </a:rPr>
              <a:t>5mmol/L-</a:t>
            </a:r>
            <a:r>
              <a:rPr kumimoji="1" lang="ja-JP" altLang="en-US" sz="1700" dirty="0" smtClean="0">
                <a:latin typeface="HG丸ｺﾞｼｯｸM-PRO" pitchFamily="50" charset="-128"/>
                <a:ea typeface="HG丸ｺﾞｼｯｸM-PRO" pitchFamily="50" charset="-128"/>
              </a:rPr>
              <a:t>過マンガン酸カリウム溶液の体積</a:t>
            </a:r>
            <a:r>
              <a:rPr kumimoji="1" lang="en-US" altLang="ja-JP" sz="1700" dirty="0" smtClean="0">
                <a:latin typeface="HG丸ｺﾞｼｯｸM-PRO" pitchFamily="50" charset="-128"/>
                <a:ea typeface="HG丸ｺﾞｼｯｸM-PRO" pitchFamily="50" charset="-128"/>
              </a:rPr>
              <a:t>[mL]</a:t>
            </a:r>
          </a:p>
          <a:p>
            <a:r>
              <a:rPr lang="en-US" altLang="ja-JP" sz="17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b</a:t>
            </a:r>
            <a:r>
              <a:rPr lang="ja-JP" altLang="en-US" sz="1700" dirty="0" smtClean="0">
                <a:latin typeface="HG丸ｺﾞｼｯｸM-PRO" pitchFamily="50" charset="-128"/>
                <a:ea typeface="HG丸ｺﾞｼｯｸM-PRO" pitchFamily="50" charset="-128"/>
              </a:rPr>
              <a:t>：空試験の滴定で使用した</a:t>
            </a:r>
            <a:r>
              <a:rPr lang="en-US" altLang="ja-JP" sz="1700" dirty="0" smtClean="0">
                <a:latin typeface="HG丸ｺﾞｼｯｸM-PRO" pitchFamily="50" charset="-128"/>
                <a:ea typeface="HG丸ｺﾞｼｯｸM-PRO" pitchFamily="50" charset="-128"/>
              </a:rPr>
              <a:t>5mmol/L-</a:t>
            </a:r>
            <a:r>
              <a:rPr lang="ja-JP" altLang="en-US" sz="1700" dirty="0" smtClean="0">
                <a:latin typeface="HG丸ｺﾞｼｯｸM-PRO" pitchFamily="50" charset="-128"/>
                <a:ea typeface="HG丸ｺﾞｼｯｸM-PRO" pitchFamily="50" charset="-128"/>
              </a:rPr>
              <a:t>過マンガン酸カリウム溶液の体積</a:t>
            </a:r>
            <a:r>
              <a:rPr lang="en-US" altLang="ja-JP" sz="1700" dirty="0" smtClean="0">
                <a:latin typeface="HG丸ｺﾞｼｯｸM-PRO" pitchFamily="50" charset="-128"/>
                <a:ea typeface="HG丸ｺﾞｼｯｸM-PRO" pitchFamily="50" charset="-128"/>
              </a:rPr>
              <a:t>[mL]</a:t>
            </a:r>
            <a:endParaRPr kumimoji="1" lang="en-US" altLang="ja-JP" sz="17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7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f</a:t>
            </a:r>
            <a:r>
              <a:rPr lang="ja-JP" altLang="en-US" sz="17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700" dirty="0" smtClean="0">
                <a:latin typeface="HG丸ｺﾞｼｯｸM-PRO" pitchFamily="50" charset="-128"/>
                <a:ea typeface="HG丸ｺﾞｼｯｸM-PRO" pitchFamily="50" charset="-128"/>
              </a:rPr>
              <a:t>5mmol/L-</a:t>
            </a:r>
            <a:r>
              <a:rPr lang="ja-JP" altLang="en-US" sz="1700" dirty="0" smtClean="0">
                <a:latin typeface="HG丸ｺﾞｼｯｸM-PRO" pitchFamily="50" charset="-128"/>
                <a:ea typeface="HG丸ｺﾞｼｯｸM-PRO" pitchFamily="50" charset="-128"/>
              </a:rPr>
              <a:t>過マンガン酸カリウム溶液のファクター</a:t>
            </a:r>
            <a:endParaRPr kumimoji="1" lang="en-US" altLang="ja-JP" sz="17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7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V</a:t>
            </a:r>
            <a:r>
              <a:rPr lang="ja-JP" altLang="en-US" sz="1700" dirty="0" smtClean="0">
                <a:latin typeface="HG丸ｺﾞｼｯｸM-PRO" pitchFamily="50" charset="-128"/>
                <a:ea typeface="HG丸ｺﾞｼｯｸM-PRO" pitchFamily="50" charset="-128"/>
              </a:rPr>
              <a:t>：試料の体積</a:t>
            </a:r>
            <a:r>
              <a:rPr lang="en-US" altLang="ja-JP" sz="1700" dirty="0" smtClean="0">
                <a:latin typeface="HG丸ｺﾞｼｯｸM-PRO" pitchFamily="50" charset="-128"/>
                <a:ea typeface="HG丸ｺﾞｼｯｸM-PRO" pitchFamily="50" charset="-128"/>
              </a:rPr>
              <a:t>[mL]</a:t>
            </a:r>
            <a:endParaRPr kumimoji="1" lang="en-US" altLang="ja-JP" sz="17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7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0.2</a:t>
            </a:r>
            <a:r>
              <a:rPr lang="ja-JP" altLang="en-US" sz="17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700" dirty="0" smtClean="0">
                <a:latin typeface="HG丸ｺﾞｼｯｸM-PRO" pitchFamily="50" charset="-128"/>
                <a:ea typeface="HG丸ｺﾞｼｯｸM-PRO" pitchFamily="50" charset="-128"/>
              </a:rPr>
              <a:t>5mmol/L-</a:t>
            </a:r>
            <a:r>
              <a:rPr lang="ja-JP" altLang="en-US" sz="1700" dirty="0" smtClean="0">
                <a:latin typeface="HG丸ｺﾞｼｯｸM-PRO" pitchFamily="50" charset="-128"/>
                <a:ea typeface="HG丸ｺﾞｼｯｸM-PRO" pitchFamily="50" charset="-128"/>
              </a:rPr>
              <a:t>過マンガン酸カリウム溶液</a:t>
            </a:r>
            <a:r>
              <a:rPr lang="en-US" altLang="ja-JP" sz="1700" dirty="0" smtClean="0">
                <a:latin typeface="HG丸ｺﾞｼｯｸM-PRO" pitchFamily="50" charset="-128"/>
                <a:ea typeface="HG丸ｺﾞｼｯｸM-PRO" pitchFamily="50" charset="-128"/>
              </a:rPr>
              <a:t>1mL</a:t>
            </a:r>
            <a:r>
              <a:rPr lang="ja-JP" altLang="en-US" sz="1700" dirty="0" smtClean="0">
                <a:latin typeface="HG丸ｺﾞｼｯｸM-PRO" pitchFamily="50" charset="-128"/>
                <a:ea typeface="HG丸ｺﾞｼｯｸM-PRO" pitchFamily="50" charset="-128"/>
              </a:rPr>
              <a:t>の酸素相当量</a:t>
            </a:r>
            <a:r>
              <a:rPr lang="en-US" altLang="ja-JP" sz="1700" dirty="0" smtClean="0">
                <a:latin typeface="HG丸ｺﾞｼｯｸM-PRO" pitchFamily="50" charset="-128"/>
                <a:ea typeface="HG丸ｺﾞｼｯｸM-PRO" pitchFamily="50" charset="-128"/>
              </a:rPr>
              <a:t>[mg]</a:t>
            </a:r>
            <a:endParaRPr kumimoji="1" lang="ja-JP" altLang="en-US" sz="17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1331639" y="3212976"/>
          <a:ext cx="6691917" cy="1329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name="数式" r:id="rId4" imgW="1981200" imgH="393700" progId="Equation.3">
                  <p:embed/>
                </p:oleObj>
              </mc:Choice>
              <mc:Fallback>
                <p:oleObj name="数式" r:id="rId4" imgW="1981200" imgH="393700" progId="Equation.3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39" y="3212976"/>
                        <a:ext cx="6691917" cy="13298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5292080" y="1296000"/>
            <a:ext cx="3544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404040"/>
                </a:solidFill>
              </a:rPr>
              <a:t>COD</a:t>
            </a:r>
            <a:r>
              <a:rPr lang="ja-JP" altLang="en-US" dirty="0" smtClean="0">
                <a:solidFill>
                  <a:srgbClr val="404040"/>
                </a:solidFill>
              </a:rPr>
              <a:t>：</a:t>
            </a:r>
            <a:r>
              <a:rPr lang="en-US" altLang="ja-JP" dirty="0"/>
              <a:t> </a:t>
            </a:r>
            <a:r>
              <a:rPr lang="en-US" altLang="ja-JP" dirty="0" smtClean="0"/>
              <a:t>Chemical </a:t>
            </a:r>
            <a:r>
              <a:rPr lang="en-US" altLang="ja-JP" dirty="0"/>
              <a:t>oxygen </a:t>
            </a:r>
            <a:r>
              <a:rPr lang="en-US" altLang="ja-JP" dirty="0" smtClean="0"/>
              <a:t>demand</a:t>
            </a:r>
            <a:endParaRPr lang="ja-JP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baseline="0" dirty="0" smtClean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</a:rPr>
              <a:t>COD</a:t>
            </a:r>
            <a:r>
              <a:rPr lang="ja-JP" altLang="en-US" baseline="0" dirty="0" smtClean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</a:rPr>
              <a:t>（化学的酸素消費量）</a:t>
            </a:r>
            <a:endParaRPr kumimoji="1" lang="ja-JP" altLang="en-US" baseline="0" dirty="0">
              <a:solidFill>
                <a:srgbClr val="0070C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87624" y="2708920"/>
            <a:ext cx="64807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err="1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COD</a:t>
            </a:r>
            <a:r>
              <a:rPr kumimoji="1" lang="en-US" altLang="ja-JP" sz="1400" baseline="-25000" dirty="0" err="1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Mn</a:t>
            </a:r>
            <a:r>
              <a:rPr kumimoji="1"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：化学的酸素消費量</a:t>
            </a:r>
            <a:r>
              <a:rPr kumimoji="1"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[mg/L]</a:t>
            </a:r>
          </a:p>
          <a:p>
            <a:r>
              <a:rPr kumimoji="1" lang="en-US" altLang="ja-JP" sz="14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a</a:t>
            </a:r>
            <a:r>
              <a:rPr kumimoji="1"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：滴定で使用した</a:t>
            </a:r>
            <a:r>
              <a:rPr kumimoji="1"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5mmol/L-</a:t>
            </a:r>
            <a:r>
              <a:rPr kumimoji="1"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過マンガン酸カリウム溶液の体積</a:t>
            </a:r>
            <a:r>
              <a:rPr kumimoji="1"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[mL]</a:t>
            </a:r>
          </a:p>
          <a:p>
            <a:r>
              <a:rPr lang="en-US" altLang="ja-JP" sz="14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b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：空試験の滴定で使用した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5mmol/L-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過マンガン酸カリウム溶液の体積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[mL]</a:t>
            </a:r>
            <a:endParaRPr kumimoji="1"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4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f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5mmol/L-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過マンガン酸カリウム溶液のファクター</a:t>
            </a:r>
            <a:endParaRPr kumimoji="1"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4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V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：試料の体積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[mL]</a:t>
            </a:r>
            <a:endParaRPr kumimoji="1"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068900"/>
              </p:ext>
            </p:extLst>
          </p:nvPr>
        </p:nvGraphicFramePr>
        <p:xfrm>
          <a:off x="904419" y="3683372"/>
          <a:ext cx="6691917" cy="1329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332" name="数式" r:id="rId4" imgW="1981200" imgH="393700" progId="Equation.3">
                  <p:embed/>
                </p:oleObj>
              </mc:Choice>
              <mc:Fallback>
                <p:oleObj name="数式" r:id="rId4" imgW="1981200" imgH="3937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419" y="3683372"/>
                        <a:ext cx="6691917" cy="13298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1066800" y="1508591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例題１０</a:t>
            </a:r>
            <a:endParaRPr lang="en-US" altLang="ja-JP" dirty="0"/>
          </a:p>
          <a:p>
            <a:r>
              <a:rPr lang="ja-JP" altLang="en-US" dirty="0"/>
              <a:t>　試料</a:t>
            </a:r>
            <a:r>
              <a:rPr lang="en-US" altLang="ja-JP" dirty="0"/>
              <a:t>25mL</a:t>
            </a:r>
            <a:r>
              <a:rPr lang="ja-JP" altLang="en-US" dirty="0"/>
              <a:t>を採取し，</a:t>
            </a:r>
            <a:r>
              <a:rPr lang="en-US" altLang="ja-JP" dirty="0"/>
              <a:t>100</a:t>
            </a:r>
            <a:r>
              <a:rPr lang="ja-JP" altLang="en-US" dirty="0"/>
              <a:t>℃における</a:t>
            </a:r>
            <a:r>
              <a:rPr lang="en-US" altLang="ja-JP" dirty="0"/>
              <a:t>KMnO</a:t>
            </a:r>
            <a:r>
              <a:rPr lang="en-US" altLang="ja-JP" baseline="-25000" dirty="0"/>
              <a:t>4</a:t>
            </a:r>
            <a:r>
              <a:rPr lang="ja-JP" altLang="en-US" dirty="0"/>
              <a:t>による</a:t>
            </a:r>
            <a:r>
              <a:rPr lang="en-US" altLang="ja-JP" dirty="0" err="1"/>
              <a:t>COD</a:t>
            </a:r>
            <a:r>
              <a:rPr lang="en-US" altLang="ja-JP" baseline="-25000" dirty="0" err="1"/>
              <a:t>Mn</a:t>
            </a:r>
            <a:r>
              <a:rPr lang="ja-JP" altLang="en-US" dirty="0"/>
              <a:t>を測定したところ，滴定に</a:t>
            </a:r>
            <a:r>
              <a:rPr lang="en-US" altLang="ja-JP" dirty="0"/>
              <a:t>5mmol/LKMnO</a:t>
            </a:r>
            <a:r>
              <a:rPr lang="en-US" altLang="ja-JP" baseline="-25000" dirty="0"/>
              <a:t>4</a:t>
            </a:r>
            <a:r>
              <a:rPr lang="ja-JP" altLang="en-US" dirty="0"/>
              <a:t>溶液（</a:t>
            </a:r>
            <a:r>
              <a:rPr lang="en-US" altLang="ja-JP" dirty="0"/>
              <a:t>f=0.9997</a:t>
            </a:r>
            <a:r>
              <a:rPr lang="ja-JP" altLang="en-US" dirty="0"/>
              <a:t>）は</a:t>
            </a:r>
            <a:r>
              <a:rPr lang="en-US" altLang="ja-JP" dirty="0"/>
              <a:t>3.51mL</a:t>
            </a:r>
            <a:r>
              <a:rPr lang="ja-JP" altLang="en-US" dirty="0"/>
              <a:t>であった。また，同量の水で空試験を行ったところ，</a:t>
            </a:r>
            <a:r>
              <a:rPr lang="en-US" altLang="ja-JP" dirty="0"/>
              <a:t>0.10mL</a:t>
            </a:r>
            <a:r>
              <a:rPr lang="ja-JP" altLang="en-US" dirty="0"/>
              <a:t>要した。この時の</a:t>
            </a:r>
            <a:r>
              <a:rPr lang="en-US" altLang="ja-JP" dirty="0" err="1"/>
              <a:t>COD</a:t>
            </a:r>
            <a:r>
              <a:rPr lang="en-US" altLang="ja-JP" baseline="-25000" dirty="0" err="1"/>
              <a:t>Mn</a:t>
            </a:r>
            <a:r>
              <a:rPr lang="en-US" altLang="ja-JP" dirty="0"/>
              <a:t>[mg/L]</a:t>
            </a:r>
            <a:r>
              <a:rPr lang="ja-JP" altLang="en-US" dirty="0"/>
              <a:t>を求めなさい。</a:t>
            </a:r>
            <a:endParaRPr lang="en-US" altLang="ja-JP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732240" y="2905199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=3.51[mL]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452320" y="3140968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=0.10[mL]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80112" y="3356992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=0.9997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915816" y="3553271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=25[mL]</a:t>
            </a: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387066"/>
              </p:ext>
            </p:extLst>
          </p:nvPr>
        </p:nvGraphicFramePr>
        <p:xfrm>
          <a:off x="1630238" y="4764558"/>
          <a:ext cx="7334250" cy="132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333" name="数式" r:id="rId6" imgW="2171520" imgH="393480" progId="Equation.3">
                  <p:embed/>
                </p:oleObj>
              </mc:Choice>
              <mc:Fallback>
                <p:oleObj name="数式" r:id="rId6" imgW="217152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0238" y="4764558"/>
                        <a:ext cx="7334250" cy="1328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029802"/>
              </p:ext>
            </p:extLst>
          </p:nvPr>
        </p:nvGraphicFramePr>
        <p:xfrm>
          <a:off x="1671191" y="5949280"/>
          <a:ext cx="30448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334" name="数式" r:id="rId8" imgW="901440" imgH="203040" progId="Equation.3">
                  <p:embed/>
                </p:oleObj>
              </mc:Choice>
              <mc:Fallback>
                <p:oleObj name="数式" r:id="rId8" imgW="901440" imgH="2030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1191" y="5949280"/>
                        <a:ext cx="30448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465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baseline="0" dirty="0" smtClean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</a:rPr>
              <a:t>COD</a:t>
            </a:r>
            <a:r>
              <a:rPr lang="ja-JP" altLang="en-US" baseline="0" dirty="0" smtClean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</a:rPr>
              <a:t>（化学的酸素消費量）</a:t>
            </a:r>
            <a:endParaRPr kumimoji="1" lang="ja-JP" altLang="en-US" baseline="0" dirty="0">
              <a:solidFill>
                <a:srgbClr val="0070C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87624" y="2708920"/>
            <a:ext cx="64807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err="1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COD</a:t>
            </a:r>
            <a:r>
              <a:rPr kumimoji="1" lang="en-US" altLang="ja-JP" sz="1400" baseline="-25000" dirty="0" err="1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Mn</a:t>
            </a:r>
            <a:r>
              <a:rPr kumimoji="1"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：化学的酸素消費量</a:t>
            </a:r>
            <a:r>
              <a:rPr kumimoji="1"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[mg/L]</a:t>
            </a:r>
          </a:p>
          <a:p>
            <a:r>
              <a:rPr kumimoji="1" lang="en-US" altLang="ja-JP" sz="14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a</a:t>
            </a:r>
            <a:r>
              <a:rPr kumimoji="1"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：滴定で使用した</a:t>
            </a:r>
            <a:r>
              <a:rPr kumimoji="1"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5mmol/L-</a:t>
            </a:r>
            <a:r>
              <a:rPr kumimoji="1"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過マンガン酸カリウム溶液の体積</a:t>
            </a:r>
            <a:r>
              <a:rPr kumimoji="1"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[mL]</a:t>
            </a:r>
          </a:p>
          <a:p>
            <a:r>
              <a:rPr lang="en-US" altLang="ja-JP" sz="14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b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：空試験の滴定で使用した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5mmol/L-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過マンガン酸カリウム溶液の体積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[mL]</a:t>
            </a:r>
            <a:endParaRPr kumimoji="1"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4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f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5mmol/L-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過マンガン酸カリウム溶液のファクター</a:t>
            </a:r>
            <a:endParaRPr kumimoji="1"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4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V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：試料の体積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[mL]</a:t>
            </a:r>
            <a:endParaRPr kumimoji="1"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904419" y="3683372"/>
          <a:ext cx="6691917" cy="1329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392" name="数式" r:id="rId4" imgW="1981200" imgH="393700" progId="Equation.3">
                  <p:embed/>
                </p:oleObj>
              </mc:Choice>
              <mc:Fallback>
                <p:oleObj name="数式" r:id="rId4" imgW="1981200" imgH="3937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419" y="3683372"/>
                        <a:ext cx="6691917" cy="13298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1066800" y="1508591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例題１１</a:t>
            </a:r>
            <a:endParaRPr lang="en-US" altLang="ja-JP" dirty="0"/>
          </a:p>
          <a:p>
            <a:r>
              <a:rPr lang="ja-JP" altLang="en-US" dirty="0"/>
              <a:t>　</a:t>
            </a:r>
            <a:r>
              <a:rPr lang="en-US" altLang="ja-JP" dirty="0"/>
              <a:t>10</a:t>
            </a:r>
            <a:r>
              <a:rPr lang="ja-JP" altLang="en-US" dirty="0"/>
              <a:t>倍希釈した試料</a:t>
            </a:r>
            <a:r>
              <a:rPr lang="en-US" altLang="ja-JP" dirty="0"/>
              <a:t>100mL</a:t>
            </a:r>
            <a:r>
              <a:rPr lang="ja-JP" altLang="en-US" dirty="0"/>
              <a:t>を</a:t>
            </a:r>
            <a:r>
              <a:rPr lang="en-US" altLang="ja-JP" dirty="0"/>
              <a:t>5mmol/LKMnO</a:t>
            </a:r>
            <a:r>
              <a:rPr lang="en-US" altLang="ja-JP" baseline="-25000" dirty="0"/>
              <a:t>4</a:t>
            </a:r>
            <a:r>
              <a:rPr lang="ja-JP" altLang="en-US" dirty="0"/>
              <a:t>溶液（</a:t>
            </a:r>
            <a:r>
              <a:rPr lang="en-US" altLang="ja-JP" dirty="0"/>
              <a:t>f=1.001</a:t>
            </a:r>
            <a:r>
              <a:rPr lang="ja-JP" altLang="en-US" dirty="0"/>
              <a:t>）で滴定したところ，</a:t>
            </a:r>
            <a:r>
              <a:rPr lang="en-US" altLang="ja-JP" dirty="0"/>
              <a:t>4.25mL</a:t>
            </a:r>
            <a:r>
              <a:rPr lang="ja-JP" altLang="en-US" dirty="0"/>
              <a:t>を要した。ただし，空試験の滴定値は</a:t>
            </a:r>
            <a:r>
              <a:rPr lang="en-US" altLang="ja-JP" dirty="0"/>
              <a:t>0.05mL</a:t>
            </a:r>
            <a:r>
              <a:rPr lang="ja-JP" altLang="en-US" dirty="0"/>
              <a:t>とする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r>
              <a:rPr lang="ja-JP" altLang="en-US" dirty="0"/>
              <a:t>（１）この排水の</a:t>
            </a:r>
            <a:r>
              <a:rPr lang="en-US" altLang="ja-JP" dirty="0"/>
              <a:t>COD</a:t>
            </a:r>
            <a:r>
              <a:rPr lang="en-US" altLang="ja-JP" baseline="-25000" dirty="0"/>
              <a:t>M</a:t>
            </a:r>
            <a:r>
              <a:rPr lang="ja-JP" altLang="en-US" baseline="-25000" dirty="0"/>
              <a:t>ｎ</a:t>
            </a:r>
            <a:r>
              <a:rPr lang="ja-JP" altLang="en-US" dirty="0"/>
              <a:t>を求めなさい</a:t>
            </a:r>
            <a:r>
              <a:rPr lang="ja-JP" altLang="en-US" dirty="0" smtClean="0"/>
              <a:t>。</a:t>
            </a:r>
            <a:endParaRPr lang="en-US" altLang="ja-JP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732240" y="2905199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=4.25[mL]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452320" y="3140968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=0.05[mL]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80112" y="3356992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=1.001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915816" y="3553271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=100[mL]</a:t>
            </a: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307452"/>
              </p:ext>
            </p:extLst>
          </p:nvPr>
        </p:nvGraphicFramePr>
        <p:xfrm>
          <a:off x="1691680" y="4764088"/>
          <a:ext cx="7034212" cy="1328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393" name="数式" r:id="rId6" imgW="2082600" imgH="393480" progId="Equation.3">
                  <p:embed/>
                </p:oleObj>
              </mc:Choice>
              <mc:Fallback>
                <p:oleObj name="数式" r:id="rId6" imgW="2082600" imgH="3934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4764088"/>
                        <a:ext cx="7034212" cy="1328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4544425"/>
              </p:ext>
            </p:extLst>
          </p:nvPr>
        </p:nvGraphicFramePr>
        <p:xfrm>
          <a:off x="1691680" y="5949950"/>
          <a:ext cx="29606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394" name="数式" r:id="rId8" imgW="876240" imgH="203040" progId="Equation.3">
                  <p:embed/>
                </p:oleObj>
              </mc:Choice>
              <mc:Fallback>
                <p:oleObj name="数式" r:id="rId8" imgW="876240" imgH="20304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5949950"/>
                        <a:ext cx="296068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8155216"/>
              </p:ext>
            </p:extLst>
          </p:nvPr>
        </p:nvGraphicFramePr>
        <p:xfrm>
          <a:off x="4644008" y="6021288"/>
          <a:ext cx="25749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395" name="数式" r:id="rId10" imgW="761760" imgH="203040" progId="Equation.3">
                  <p:embed/>
                </p:oleObj>
              </mc:Choice>
              <mc:Fallback>
                <p:oleObj name="数式" r:id="rId10" imgW="761760" imgH="20304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6021288"/>
                        <a:ext cx="25749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666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baseline="0" dirty="0" smtClean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</a:rPr>
              <a:t>COD</a:t>
            </a:r>
            <a:r>
              <a:rPr lang="ja-JP" altLang="en-US" baseline="0" dirty="0" smtClean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</a:rPr>
              <a:t>（化学的酸素消費量）</a:t>
            </a:r>
            <a:endParaRPr kumimoji="1" lang="ja-JP" altLang="en-US" baseline="0" dirty="0">
              <a:solidFill>
                <a:srgbClr val="0070C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066800" y="1508591"/>
            <a:ext cx="7772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例題１１</a:t>
            </a:r>
            <a:endParaRPr lang="en-US" altLang="ja-JP" dirty="0"/>
          </a:p>
          <a:p>
            <a:r>
              <a:rPr lang="ja-JP" altLang="en-US" dirty="0"/>
              <a:t>　</a:t>
            </a:r>
            <a:r>
              <a:rPr lang="en-US" altLang="ja-JP" dirty="0"/>
              <a:t>10</a:t>
            </a:r>
            <a:r>
              <a:rPr lang="ja-JP" altLang="en-US" dirty="0"/>
              <a:t>倍希釈した試料</a:t>
            </a:r>
            <a:r>
              <a:rPr lang="en-US" altLang="ja-JP" dirty="0"/>
              <a:t>100mL</a:t>
            </a:r>
            <a:r>
              <a:rPr lang="ja-JP" altLang="en-US" dirty="0"/>
              <a:t>を</a:t>
            </a:r>
            <a:r>
              <a:rPr lang="en-US" altLang="ja-JP" dirty="0"/>
              <a:t>5mmol/LKMnO</a:t>
            </a:r>
            <a:r>
              <a:rPr lang="en-US" altLang="ja-JP" baseline="-25000" dirty="0"/>
              <a:t>4</a:t>
            </a:r>
            <a:r>
              <a:rPr lang="ja-JP" altLang="en-US" dirty="0"/>
              <a:t>溶液（</a:t>
            </a:r>
            <a:r>
              <a:rPr lang="en-US" altLang="ja-JP" dirty="0"/>
              <a:t>f=1.001</a:t>
            </a:r>
            <a:r>
              <a:rPr lang="ja-JP" altLang="en-US" dirty="0"/>
              <a:t>）で滴定したところ，</a:t>
            </a:r>
            <a:r>
              <a:rPr lang="en-US" altLang="ja-JP" dirty="0"/>
              <a:t>4.25mL</a:t>
            </a:r>
            <a:r>
              <a:rPr lang="ja-JP" altLang="en-US" dirty="0"/>
              <a:t>を要した。ただし，空試験の滴定値は</a:t>
            </a:r>
            <a:r>
              <a:rPr lang="en-US" altLang="ja-JP" dirty="0"/>
              <a:t>0.05mL</a:t>
            </a:r>
            <a:r>
              <a:rPr lang="ja-JP" altLang="en-US" dirty="0"/>
              <a:t>とする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r>
              <a:rPr lang="ja-JP" altLang="en-US" dirty="0"/>
              <a:t>（２）この排水の排水量が</a:t>
            </a:r>
            <a:r>
              <a:rPr lang="en-US" altLang="ja-JP" dirty="0"/>
              <a:t>5000m</a:t>
            </a:r>
            <a:r>
              <a:rPr lang="en-US" altLang="ja-JP" baseline="30000" dirty="0"/>
              <a:t>3</a:t>
            </a:r>
            <a:r>
              <a:rPr lang="en-US" altLang="ja-JP" dirty="0"/>
              <a:t>/d</a:t>
            </a:r>
            <a:r>
              <a:rPr lang="ja-JP" altLang="en-US" dirty="0"/>
              <a:t>の時の</a:t>
            </a:r>
            <a:r>
              <a:rPr lang="en-US" altLang="ja-JP" dirty="0"/>
              <a:t>COD</a:t>
            </a:r>
            <a:r>
              <a:rPr lang="ja-JP" altLang="en-US" dirty="0"/>
              <a:t>による汚濁負荷量</a:t>
            </a:r>
            <a:r>
              <a:rPr lang="en-US" altLang="ja-JP" dirty="0"/>
              <a:t>[kg/d]</a:t>
            </a:r>
            <a:r>
              <a:rPr lang="ja-JP" altLang="en-US" dirty="0"/>
              <a:t>を求めなさい。</a:t>
            </a:r>
            <a:endParaRPr lang="en-US" altLang="ja-JP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59632" y="2992948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T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：汚泥負荷量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[kg/d]</a:t>
            </a:r>
          </a:p>
          <a:p>
            <a:r>
              <a:rPr kumimoji="1" lang="en-US" altLang="ja-JP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Q</a:t>
            </a:r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：排出中の汚濁物質の濃度</a:t>
            </a:r>
            <a:r>
              <a:rPr kumimoji="1"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[mg/L]</a:t>
            </a:r>
          </a:p>
          <a:p>
            <a:r>
              <a:rPr lang="en-US" altLang="ja-JP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C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：１日の排出量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[m</a:t>
            </a:r>
            <a:r>
              <a:rPr lang="en-US" altLang="ja-JP" baseline="30000" dirty="0" smtClean="0">
                <a:latin typeface="HG丸ｺﾞｼｯｸM-PRO" pitchFamily="50" charset="-128"/>
                <a:ea typeface="HG丸ｺﾞｼｯｸM-PRO" pitchFamily="50" charset="-128"/>
              </a:rPr>
              <a:t>3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/d]</a:t>
            </a:r>
            <a:endParaRPr kumimoji="1"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8780301"/>
              </p:ext>
            </p:extLst>
          </p:nvPr>
        </p:nvGraphicFramePr>
        <p:xfrm>
          <a:off x="1665288" y="4001691"/>
          <a:ext cx="2906712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405" name="数式" r:id="rId4" imgW="914400" imgH="228600" progId="Equation.3">
                  <p:embed/>
                </p:oleObj>
              </mc:Choice>
              <mc:Fallback>
                <p:oleObj name="数式" r:id="rId4" imgW="914400" imgH="228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5288" y="4001691"/>
                        <a:ext cx="2906712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9064941"/>
              </p:ext>
            </p:extLst>
          </p:nvPr>
        </p:nvGraphicFramePr>
        <p:xfrm>
          <a:off x="2051720" y="4808538"/>
          <a:ext cx="37560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406" name="数式" r:id="rId6" imgW="1180800" imgH="203040" progId="Equation.3">
                  <p:embed/>
                </p:oleObj>
              </mc:Choice>
              <mc:Fallback>
                <p:oleObj name="数式" r:id="rId6" imgW="1180800" imgH="2030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4808538"/>
                        <a:ext cx="375602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26115"/>
              </p:ext>
            </p:extLst>
          </p:nvPr>
        </p:nvGraphicFramePr>
        <p:xfrm>
          <a:off x="2132013" y="5737225"/>
          <a:ext cx="2582862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407" name="数式" r:id="rId8" imgW="812520" imgH="203040" progId="Equation.3">
                  <p:embed/>
                </p:oleObj>
              </mc:Choice>
              <mc:Fallback>
                <p:oleObj name="数式" r:id="rId8" imgW="812520" imgH="2030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2013" y="5737225"/>
                        <a:ext cx="2582862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テキスト ボックス 20"/>
          <p:cNvSpPr txBox="1"/>
          <p:nvPr/>
        </p:nvSpPr>
        <p:spPr>
          <a:xfrm>
            <a:off x="5076056" y="324000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=84.1[mg/L]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851920" y="352387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=5000[m</a:t>
            </a:r>
            <a:r>
              <a:rPr lang="en-US" altLang="ja-JP" baseline="30000" dirty="0" smtClean="0">
                <a:latin typeface="HG丸ｺﾞｼｯｸM-PRO" pitchFamily="50" charset="-128"/>
                <a:ea typeface="HG丸ｺﾞｼｯｸM-PRO" pitchFamily="50" charset="-128"/>
              </a:rPr>
              <a:t>3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/d]</a:t>
            </a:r>
            <a:endParaRPr kumimoji="1"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596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aseline="0" dirty="0" smtClean="0">
                <a:solidFill>
                  <a:srgbClr val="0070C0"/>
                </a:solidFill>
                <a:latin typeface="+mj-ea"/>
              </a:rPr>
              <a:t>SS</a:t>
            </a:r>
            <a:r>
              <a:rPr lang="ja-JP" altLang="en-US" baseline="0" dirty="0" smtClean="0">
                <a:solidFill>
                  <a:srgbClr val="0070C0"/>
                </a:solidFill>
                <a:latin typeface="+mj-ea"/>
              </a:rPr>
              <a:t> （浮遊・懸濁物質）</a:t>
            </a:r>
            <a:endParaRPr kumimoji="1" lang="ja-JP" altLang="en-US" baseline="0" dirty="0">
              <a:solidFill>
                <a:srgbClr val="0070C0"/>
              </a:solidFill>
              <a:latin typeface="+mj-ea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水中に浮遊する不溶性の物質</a:t>
            </a:r>
            <a:endParaRPr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Font typeface="Wingdings" pitchFamily="2" charset="2"/>
              <a:buChar char="l"/>
            </a:pP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水の濁りの指標</a:t>
            </a:r>
            <a:endParaRPr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Font typeface="Wingdings" pitchFamily="2" charset="2"/>
              <a:buChar char="l"/>
            </a:pP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目の開き</a:t>
            </a:r>
            <a:r>
              <a:rPr lang="en-US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2mm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のふるいを通過した試料を外孔</a:t>
            </a:r>
            <a:r>
              <a:rPr lang="en-US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1μm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のガラス繊維</a:t>
            </a:r>
            <a:r>
              <a:rPr lang="ja-JP" altLang="en-US" sz="2800" dirty="0" err="1" smtClean="0">
                <a:latin typeface="HG丸ｺﾞｼｯｸM-PRO" pitchFamily="50" charset="-128"/>
                <a:ea typeface="HG丸ｺﾞｼｯｸM-PRO" pitchFamily="50" charset="-128"/>
              </a:rPr>
              <a:t>ろ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紙でろ過し，ろ紙に残った物質を</a:t>
            </a:r>
            <a:r>
              <a:rPr lang="en-US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105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℃から</a:t>
            </a:r>
            <a:r>
              <a:rPr lang="en-US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110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℃で</a:t>
            </a:r>
            <a:r>
              <a:rPr lang="en-US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時間乾燥させた時の質量</a:t>
            </a:r>
            <a:endParaRPr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Font typeface="Wingdings" pitchFamily="2" charset="2"/>
              <a:buChar char="l"/>
            </a:pPr>
            <a:endParaRPr kumimoji="1" lang="ja-JP" altLang="en-US" sz="2800" baseline="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19672" y="5489937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latin typeface="Century" pitchFamily="18" charset="0"/>
                <a:cs typeface="Times New Roman" pitchFamily="18" charset="0"/>
              </a:rPr>
              <a:t>SS</a:t>
            </a:r>
            <a:r>
              <a:rPr lang="ja-JP" altLang="en-US" sz="2000" dirty="0" smtClean="0"/>
              <a:t>：</a:t>
            </a:r>
            <a:r>
              <a:rPr kumimoji="1" lang="ja-JP" altLang="en-US" sz="2000" dirty="0" smtClean="0"/>
              <a:t>浮遊・懸濁物質</a:t>
            </a:r>
            <a:r>
              <a:rPr kumimoji="1"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[</a:t>
            </a:r>
            <a:r>
              <a:rPr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mg/L]</a:t>
            </a:r>
            <a:endParaRPr kumimoji="1" lang="en-US" altLang="ja-JP" sz="2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20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a</a:t>
            </a:r>
            <a:r>
              <a:rPr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：ろ過乾燥後のろ過材および浮遊・懸濁物質の質量</a:t>
            </a:r>
            <a:r>
              <a:rPr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[mg]</a:t>
            </a:r>
          </a:p>
          <a:p>
            <a:r>
              <a:rPr lang="en-US" altLang="ja-JP" sz="20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b</a:t>
            </a:r>
            <a:r>
              <a:rPr lang="ja-JP" altLang="en-US" sz="2000" dirty="0" smtClean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：ろ過材の質量</a:t>
            </a:r>
            <a:r>
              <a:rPr lang="en-US" altLang="ja-JP" sz="2000" dirty="0" smtClean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[mg]</a:t>
            </a:r>
          </a:p>
          <a:p>
            <a:r>
              <a:rPr lang="en-US" altLang="ja-JP" sz="20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V</a:t>
            </a:r>
            <a:r>
              <a:rPr kumimoji="1"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：試料の量</a:t>
            </a:r>
            <a:r>
              <a:rPr kumimoji="1"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[mL</a:t>
            </a:r>
            <a:r>
              <a:rPr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]</a:t>
            </a:r>
            <a:endParaRPr kumimoji="1" lang="ja-JP" altLang="en-US" sz="2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50180" name="Object 4"/>
          <p:cNvGraphicFramePr>
            <a:graphicFrameLocks noChangeAspect="1"/>
          </p:cNvGraphicFramePr>
          <p:nvPr/>
        </p:nvGraphicFramePr>
        <p:xfrm>
          <a:off x="1763687" y="4403452"/>
          <a:ext cx="3595615" cy="11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3" name="数式" r:id="rId4" imgW="1193800" imgH="393700" progId="Equation.3">
                  <p:embed/>
                </p:oleObj>
              </mc:Choice>
              <mc:Fallback>
                <p:oleObj name="数式" r:id="rId4" imgW="1193800" imgH="393700" progId="Equation.3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7" y="4403452"/>
                        <a:ext cx="3595615" cy="11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6180514" y="1296000"/>
            <a:ext cx="2351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mtClean="0">
                <a:solidFill>
                  <a:srgbClr val="404040"/>
                </a:solidFill>
              </a:rPr>
              <a:t>SS</a:t>
            </a:r>
            <a:r>
              <a:rPr lang="ja-JP" altLang="en-US" dirty="0" smtClean="0">
                <a:solidFill>
                  <a:srgbClr val="404040"/>
                </a:solidFill>
              </a:rPr>
              <a:t>：</a:t>
            </a:r>
            <a:r>
              <a:rPr lang="en-US" altLang="ja-JP" dirty="0" smtClean="0"/>
              <a:t>Suspended </a:t>
            </a:r>
            <a:r>
              <a:rPr lang="en-US" altLang="ja-JP" dirty="0"/>
              <a:t>Solid</a:t>
            </a:r>
            <a:endParaRPr lang="ja-JP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aseline="0" dirty="0" smtClean="0">
                <a:solidFill>
                  <a:srgbClr val="0070C0"/>
                </a:solidFill>
                <a:latin typeface="+mj-ea"/>
              </a:rPr>
              <a:t>SS</a:t>
            </a:r>
            <a:r>
              <a:rPr lang="ja-JP" altLang="en-US" baseline="0" dirty="0" smtClean="0">
                <a:solidFill>
                  <a:srgbClr val="0070C0"/>
                </a:solidFill>
                <a:latin typeface="+mj-ea"/>
              </a:rPr>
              <a:t> （浮遊・懸濁物質）</a:t>
            </a:r>
            <a:endParaRPr kumimoji="1" lang="ja-JP" altLang="en-US" baseline="0" dirty="0">
              <a:solidFill>
                <a:srgbClr val="0070C0"/>
              </a:solidFill>
              <a:latin typeface="+mj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59632" y="2492896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Century" pitchFamily="18" charset="0"/>
                <a:cs typeface="Times New Roman" pitchFamily="18" charset="0"/>
              </a:rPr>
              <a:t>SS</a:t>
            </a:r>
            <a:r>
              <a:rPr lang="ja-JP" altLang="en-US" dirty="0" smtClean="0"/>
              <a:t>：</a:t>
            </a:r>
            <a:r>
              <a:rPr kumimoji="1" lang="ja-JP" altLang="en-US" dirty="0" smtClean="0"/>
              <a:t>浮遊・懸濁物質</a:t>
            </a:r>
            <a:r>
              <a:rPr kumimoji="1"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[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mg/L]</a:t>
            </a:r>
            <a:endParaRPr kumimoji="1"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a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：ろ過乾燥後のろ過材および浮遊・懸濁物質の質量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[mg]</a:t>
            </a:r>
          </a:p>
          <a:p>
            <a:r>
              <a:rPr lang="en-US" altLang="ja-JP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b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：ろ過材の質量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[mg]</a:t>
            </a:r>
          </a:p>
          <a:p>
            <a:r>
              <a:rPr lang="en-US" altLang="ja-JP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V</a:t>
            </a:r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：試料の量</a:t>
            </a:r>
            <a:r>
              <a:rPr kumimoji="1"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[mL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]</a:t>
            </a:r>
            <a:endParaRPr kumimoji="1" lang="ja-JP" altLang="en-US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501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988579"/>
              </p:ext>
            </p:extLst>
          </p:nvPr>
        </p:nvGraphicFramePr>
        <p:xfrm>
          <a:off x="1763687" y="3573016"/>
          <a:ext cx="3595615" cy="11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26" name="数式" r:id="rId4" imgW="1193800" imgH="393700" progId="Equation.3">
                  <p:embed/>
                </p:oleObj>
              </mc:Choice>
              <mc:Fallback>
                <p:oleObj name="数式" r:id="rId4" imgW="1193800" imgH="3937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7" y="3573016"/>
                        <a:ext cx="3595615" cy="11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1066800" y="1556792"/>
            <a:ext cx="7772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例題１２</a:t>
            </a:r>
            <a:endParaRPr lang="en-US" altLang="ja-JP" dirty="0"/>
          </a:p>
          <a:p>
            <a:r>
              <a:rPr lang="ja-JP" altLang="en-US" dirty="0"/>
              <a:t>　ある排水</a:t>
            </a:r>
            <a:r>
              <a:rPr lang="en-US" altLang="ja-JP" dirty="0"/>
              <a:t>500mL</a:t>
            </a:r>
            <a:r>
              <a:rPr lang="ja-JP" altLang="en-US" dirty="0"/>
              <a:t>を採取し，</a:t>
            </a:r>
            <a:r>
              <a:rPr lang="en-US" altLang="ja-JP" dirty="0"/>
              <a:t>SS</a:t>
            </a:r>
            <a:r>
              <a:rPr lang="ja-JP" altLang="en-US" dirty="0"/>
              <a:t>の測定を行ったところ，</a:t>
            </a:r>
            <a:r>
              <a:rPr lang="ja-JP" altLang="en-US" dirty="0" err="1"/>
              <a:t>ろ</a:t>
            </a:r>
            <a:r>
              <a:rPr lang="ja-JP" altLang="en-US" dirty="0"/>
              <a:t>紙の質量が</a:t>
            </a:r>
            <a:r>
              <a:rPr lang="en-US" altLang="ja-JP" dirty="0"/>
              <a:t>50mg</a:t>
            </a:r>
            <a:r>
              <a:rPr lang="ja-JP" altLang="en-US" dirty="0"/>
              <a:t>増加した。</a:t>
            </a:r>
            <a:r>
              <a:rPr lang="en-US" altLang="ja-JP" dirty="0"/>
              <a:t>SS[mg/L]</a:t>
            </a:r>
            <a:r>
              <a:rPr lang="ja-JP" altLang="en-US" dirty="0"/>
              <a:t>を求めなさい。</a:t>
            </a:r>
            <a:endParaRPr lang="en-US" altLang="ja-JP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707904" y="302400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a </a:t>
            </a:r>
            <a:r>
              <a:rPr lang="en-US" altLang="ja-JP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–b</a:t>
            </a:r>
            <a:r>
              <a:rPr kumimoji="1"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=50[mg]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131840" y="328498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=500[mL]</a:t>
            </a:r>
            <a:endParaRPr kumimoji="1"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1413043"/>
              </p:ext>
            </p:extLst>
          </p:nvPr>
        </p:nvGraphicFramePr>
        <p:xfrm>
          <a:off x="2411760" y="4653136"/>
          <a:ext cx="2257425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27" name="数式" r:id="rId6" imgW="749160" imgH="393480" progId="Equation.3">
                  <p:embed/>
                </p:oleObj>
              </mc:Choice>
              <mc:Fallback>
                <p:oleObj name="数式" r:id="rId6" imgW="74916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4653136"/>
                        <a:ext cx="2257425" cy="1185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7438800"/>
              </p:ext>
            </p:extLst>
          </p:nvPr>
        </p:nvGraphicFramePr>
        <p:xfrm>
          <a:off x="2411760" y="5915025"/>
          <a:ext cx="1989137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28" name="数式" r:id="rId8" imgW="660240" imgH="203040" progId="Equation.3">
                  <p:embed/>
                </p:oleObj>
              </mc:Choice>
              <mc:Fallback>
                <p:oleObj name="数式" r:id="rId8" imgW="660240" imgH="203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5915025"/>
                        <a:ext cx="1989137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9237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aseline="0" dirty="0" smtClean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</a:rPr>
              <a:t>汚濁負荷量</a:t>
            </a:r>
            <a:endParaRPr kumimoji="1" lang="ja-JP" altLang="en-US" baseline="0" dirty="0">
              <a:solidFill>
                <a:srgbClr val="0070C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066800" y="1676400"/>
            <a:ext cx="7897688" cy="49929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汚濁物質の排出量</a:t>
            </a:r>
            <a:endParaRPr kumimoji="1" lang="en-US" altLang="ja-JP" sz="2800" baseline="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499992" y="2348880"/>
            <a:ext cx="4680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T</a:t>
            </a:r>
            <a:r>
              <a:rPr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：汚泥負荷量</a:t>
            </a:r>
            <a:r>
              <a:rPr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[kg/d]</a:t>
            </a:r>
          </a:p>
          <a:p>
            <a:r>
              <a:rPr kumimoji="1" lang="en-US" altLang="ja-JP" sz="20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Q</a:t>
            </a:r>
            <a:r>
              <a:rPr kumimoji="1"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：排出中の汚濁物質の濃度</a:t>
            </a:r>
            <a:r>
              <a:rPr kumimoji="1"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[mg/L]</a:t>
            </a:r>
          </a:p>
          <a:p>
            <a:r>
              <a:rPr lang="en-US" altLang="ja-JP" sz="20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C</a:t>
            </a:r>
            <a:r>
              <a:rPr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：１日の排出量</a:t>
            </a:r>
            <a:r>
              <a:rPr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[m</a:t>
            </a:r>
            <a:r>
              <a:rPr lang="en-US" altLang="ja-JP" sz="2000" baseline="30000" dirty="0" smtClean="0">
                <a:latin typeface="HG丸ｺﾞｼｯｸM-PRO" pitchFamily="50" charset="-128"/>
                <a:ea typeface="HG丸ｺﾞｼｯｸM-PRO" pitchFamily="50" charset="-128"/>
              </a:rPr>
              <a:t>3 </a:t>
            </a:r>
            <a:r>
              <a:rPr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/d]</a:t>
            </a:r>
            <a:endParaRPr kumimoji="1" lang="en-US" altLang="ja-JP" sz="20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355725" y="2348880"/>
          <a:ext cx="2906713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036" name="数式" r:id="rId4" imgW="914400" imgH="228600" progId="Equation.3">
                  <p:embed/>
                </p:oleObj>
              </mc:Choice>
              <mc:Fallback>
                <p:oleObj name="数式" r:id="rId4" imgW="914400" imgH="2286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5725" y="2348880"/>
                        <a:ext cx="2906713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グループ化 7"/>
          <p:cNvGrpSpPr/>
          <p:nvPr/>
        </p:nvGrpSpPr>
        <p:grpSpPr>
          <a:xfrm>
            <a:off x="1547664" y="2948433"/>
            <a:ext cx="4320480" cy="3720926"/>
            <a:chOff x="2699792" y="2509177"/>
            <a:chExt cx="4176464" cy="3440103"/>
          </a:xfrm>
        </p:grpSpPr>
        <p:sp>
          <p:nvSpPr>
            <p:cNvPr id="9" name="小波 8"/>
            <p:cNvSpPr/>
            <p:nvPr/>
          </p:nvSpPr>
          <p:spPr>
            <a:xfrm rot="13229741">
              <a:off x="4419308" y="3320468"/>
              <a:ext cx="1468642" cy="2526572"/>
            </a:xfrm>
            <a:prstGeom prst="doubleWav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5" name="グループ化 14"/>
            <p:cNvGrpSpPr/>
            <p:nvPr/>
          </p:nvGrpSpPr>
          <p:grpSpPr>
            <a:xfrm>
              <a:off x="2699792" y="2509177"/>
              <a:ext cx="2228942" cy="2071709"/>
              <a:chOff x="2699792" y="2498800"/>
              <a:chExt cx="2228942" cy="1828181"/>
            </a:xfrm>
          </p:grpSpPr>
          <p:grpSp>
            <p:nvGrpSpPr>
              <p:cNvPr id="6" name="グループ化 2168"/>
              <p:cNvGrpSpPr/>
              <p:nvPr/>
            </p:nvGrpSpPr>
            <p:grpSpPr>
              <a:xfrm>
                <a:off x="2699792" y="2996952"/>
                <a:ext cx="2228942" cy="1330029"/>
                <a:chOff x="2649593" y="2995411"/>
                <a:chExt cx="2228942" cy="1330029"/>
              </a:xfrm>
            </p:grpSpPr>
            <p:grpSp>
              <p:nvGrpSpPr>
                <p:cNvPr id="8" name="Group 40"/>
                <p:cNvGrpSpPr>
                  <a:grpSpLocks noChangeAspect="1"/>
                </p:cNvGrpSpPr>
                <p:nvPr/>
              </p:nvGrpSpPr>
              <p:grpSpPr bwMode="gray">
                <a:xfrm>
                  <a:off x="4092931" y="3789040"/>
                  <a:ext cx="785604" cy="536400"/>
                  <a:chOff x="2306" y="1455"/>
                  <a:chExt cx="2408" cy="1118"/>
                </a:xfrm>
              </p:grpSpPr>
              <p:sp>
                <p:nvSpPr>
                  <p:cNvPr id="20" name="Freeform 71"/>
                  <p:cNvSpPr>
                    <a:spLocks/>
                  </p:cNvSpPr>
                  <p:nvPr/>
                </p:nvSpPr>
                <p:spPr bwMode="gray">
                  <a:xfrm>
                    <a:off x="2306" y="1455"/>
                    <a:ext cx="2408" cy="1118"/>
                  </a:xfrm>
                  <a:custGeom>
                    <a:avLst/>
                    <a:gdLst/>
                    <a:ahLst/>
                    <a:cxnLst>
                      <a:cxn ang="0">
                        <a:pos x="2228" y="1073"/>
                      </a:cxn>
                      <a:cxn ang="0">
                        <a:pos x="2218" y="1045"/>
                      </a:cxn>
                      <a:cxn ang="0">
                        <a:pos x="2201" y="1008"/>
                      </a:cxn>
                      <a:cxn ang="0">
                        <a:pos x="2178" y="965"/>
                      </a:cxn>
                      <a:cxn ang="0">
                        <a:pos x="2147" y="919"/>
                      </a:cxn>
                      <a:cxn ang="0">
                        <a:pos x="2108" y="874"/>
                      </a:cxn>
                      <a:cxn ang="0">
                        <a:pos x="2060" y="833"/>
                      </a:cxn>
                      <a:cxn ang="0">
                        <a:pos x="2003" y="799"/>
                      </a:cxn>
                      <a:cxn ang="0">
                        <a:pos x="1935" y="774"/>
                      </a:cxn>
                      <a:cxn ang="0">
                        <a:pos x="1896" y="769"/>
                      </a:cxn>
                      <a:cxn ang="0">
                        <a:pos x="1852" y="772"/>
                      </a:cxn>
                      <a:cxn ang="0">
                        <a:pos x="1801" y="780"/>
                      </a:cxn>
                      <a:cxn ang="0">
                        <a:pos x="1747" y="793"/>
                      </a:cxn>
                      <a:cxn ang="0">
                        <a:pos x="1688" y="809"/>
                      </a:cxn>
                      <a:cxn ang="0">
                        <a:pos x="1630" y="827"/>
                      </a:cxn>
                      <a:cxn ang="0">
                        <a:pos x="1572" y="847"/>
                      </a:cxn>
                      <a:cxn ang="0">
                        <a:pos x="1516" y="867"/>
                      </a:cxn>
                      <a:cxn ang="0">
                        <a:pos x="1495" y="874"/>
                      </a:cxn>
                      <a:cxn ang="0">
                        <a:pos x="1476" y="880"/>
                      </a:cxn>
                      <a:cxn ang="0">
                        <a:pos x="1457" y="888"/>
                      </a:cxn>
                      <a:cxn ang="0">
                        <a:pos x="1439" y="894"/>
                      </a:cxn>
                      <a:cxn ang="0">
                        <a:pos x="1394" y="902"/>
                      </a:cxn>
                      <a:cxn ang="0">
                        <a:pos x="1361" y="889"/>
                      </a:cxn>
                      <a:cxn ang="0">
                        <a:pos x="1330" y="862"/>
                      </a:cxn>
                      <a:cxn ang="0">
                        <a:pos x="1296" y="819"/>
                      </a:cxn>
                      <a:cxn ang="0">
                        <a:pos x="1277" y="790"/>
                      </a:cxn>
                      <a:cxn ang="0">
                        <a:pos x="1253" y="762"/>
                      </a:cxn>
                      <a:cxn ang="0">
                        <a:pos x="1226" y="733"/>
                      </a:cxn>
                      <a:cxn ang="0">
                        <a:pos x="1195" y="706"/>
                      </a:cxn>
                      <a:cxn ang="0">
                        <a:pos x="1183" y="696"/>
                      </a:cxn>
                      <a:cxn ang="0">
                        <a:pos x="1169" y="689"/>
                      </a:cxn>
                      <a:cxn ang="0">
                        <a:pos x="1155" y="585"/>
                      </a:cxn>
                      <a:cxn ang="0">
                        <a:pos x="1122" y="501"/>
                      </a:cxn>
                      <a:cxn ang="0">
                        <a:pos x="1075" y="444"/>
                      </a:cxn>
                      <a:cxn ang="0">
                        <a:pos x="1017" y="422"/>
                      </a:cxn>
                      <a:cxn ang="0">
                        <a:pos x="834" y="285"/>
                      </a:cxn>
                      <a:cxn ang="0">
                        <a:pos x="695" y="45"/>
                      </a:cxn>
                      <a:cxn ang="0">
                        <a:pos x="898" y="0"/>
                      </a:cxn>
                      <a:cxn ang="0">
                        <a:pos x="435" y="45"/>
                      </a:cxn>
                      <a:cxn ang="0">
                        <a:pos x="649" y="285"/>
                      </a:cxn>
                      <a:cxn ang="0">
                        <a:pos x="512" y="425"/>
                      </a:cxn>
                      <a:cxn ang="0">
                        <a:pos x="121" y="431"/>
                      </a:cxn>
                      <a:cxn ang="0">
                        <a:pos x="67" y="472"/>
                      </a:cxn>
                      <a:cxn ang="0">
                        <a:pos x="26" y="548"/>
                      </a:cxn>
                      <a:cxn ang="0">
                        <a:pos x="2" y="648"/>
                      </a:cxn>
                      <a:cxn ang="0">
                        <a:pos x="2" y="763"/>
                      </a:cxn>
                      <a:cxn ang="0">
                        <a:pos x="26" y="863"/>
                      </a:cxn>
                      <a:cxn ang="0">
                        <a:pos x="67" y="939"/>
                      </a:cxn>
                      <a:cxn ang="0">
                        <a:pos x="121" y="979"/>
                      </a:cxn>
                      <a:cxn ang="0">
                        <a:pos x="1017" y="986"/>
                      </a:cxn>
                      <a:cxn ang="0">
                        <a:pos x="1028" y="987"/>
                      </a:cxn>
                      <a:cxn ang="0">
                        <a:pos x="1045" y="989"/>
                      </a:cxn>
                      <a:cxn ang="0">
                        <a:pos x="1061" y="1031"/>
                      </a:cxn>
                      <a:cxn ang="0">
                        <a:pos x="1087" y="1073"/>
                      </a:cxn>
                      <a:cxn ang="0">
                        <a:pos x="1128" y="1106"/>
                      </a:cxn>
                      <a:cxn ang="0">
                        <a:pos x="1190" y="1118"/>
                      </a:cxn>
                      <a:cxn ang="0">
                        <a:pos x="2393" y="1117"/>
                      </a:cxn>
                      <a:cxn ang="0">
                        <a:pos x="2406" y="1104"/>
                      </a:cxn>
                      <a:cxn ang="0">
                        <a:pos x="2406" y="1087"/>
                      </a:cxn>
                      <a:cxn ang="0">
                        <a:pos x="2393" y="1075"/>
                      </a:cxn>
                    </a:cxnLst>
                    <a:rect l="0" t="0" r="r" b="b"/>
                    <a:pathLst>
                      <a:path w="2408" h="1118">
                        <a:moveTo>
                          <a:pt x="2385" y="1073"/>
                        </a:moveTo>
                        <a:lnTo>
                          <a:pt x="2228" y="1073"/>
                        </a:lnTo>
                        <a:lnTo>
                          <a:pt x="2223" y="1060"/>
                        </a:lnTo>
                        <a:lnTo>
                          <a:pt x="2218" y="1045"/>
                        </a:lnTo>
                        <a:lnTo>
                          <a:pt x="2210" y="1028"/>
                        </a:lnTo>
                        <a:lnTo>
                          <a:pt x="2201" y="1008"/>
                        </a:lnTo>
                        <a:lnTo>
                          <a:pt x="2191" y="987"/>
                        </a:lnTo>
                        <a:lnTo>
                          <a:pt x="2178" y="965"/>
                        </a:lnTo>
                        <a:lnTo>
                          <a:pt x="2163" y="942"/>
                        </a:lnTo>
                        <a:lnTo>
                          <a:pt x="2147" y="919"/>
                        </a:lnTo>
                        <a:lnTo>
                          <a:pt x="2129" y="897"/>
                        </a:lnTo>
                        <a:lnTo>
                          <a:pt x="2108" y="874"/>
                        </a:lnTo>
                        <a:lnTo>
                          <a:pt x="2085" y="853"/>
                        </a:lnTo>
                        <a:lnTo>
                          <a:pt x="2060" y="833"/>
                        </a:lnTo>
                        <a:lnTo>
                          <a:pt x="2032" y="815"/>
                        </a:lnTo>
                        <a:lnTo>
                          <a:pt x="2003" y="799"/>
                        </a:lnTo>
                        <a:lnTo>
                          <a:pt x="1970" y="785"/>
                        </a:lnTo>
                        <a:lnTo>
                          <a:pt x="1935" y="774"/>
                        </a:lnTo>
                        <a:lnTo>
                          <a:pt x="1916" y="770"/>
                        </a:lnTo>
                        <a:lnTo>
                          <a:pt x="1896" y="769"/>
                        </a:lnTo>
                        <a:lnTo>
                          <a:pt x="1874" y="770"/>
                        </a:lnTo>
                        <a:lnTo>
                          <a:pt x="1852" y="772"/>
                        </a:lnTo>
                        <a:lnTo>
                          <a:pt x="1827" y="775"/>
                        </a:lnTo>
                        <a:lnTo>
                          <a:pt x="1801" y="780"/>
                        </a:lnTo>
                        <a:lnTo>
                          <a:pt x="1774" y="785"/>
                        </a:lnTo>
                        <a:lnTo>
                          <a:pt x="1747" y="793"/>
                        </a:lnTo>
                        <a:lnTo>
                          <a:pt x="1718" y="800"/>
                        </a:lnTo>
                        <a:lnTo>
                          <a:pt x="1688" y="809"/>
                        </a:lnTo>
                        <a:lnTo>
                          <a:pt x="1660" y="817"/>
                        </a:lnTo>
                        <a:lnTo>
                          <a:pt x="1630" y="827"/>
                        </a:lnTo>
                        <a:lnTo>
                          <a:pt x="1602" y="837"/>
                        </a:lnTo>
                        <a:lnTo>
                          <a:pt x="1572" y="847"/>
                        </a:lnTo>
                        <a:lnTo>
                          <a:pt x="1544" y="857"/>
                        </a:lnTo>
                        <a:lnTo>
                          <a:pt x="1516" y="867"/>
                        </a:lnTo>
                        <a:lnTo>
                          <a:pt x="1505" y="871"/>
                        </a:lnTo>
                        <a:lnTo>
                          <a:pt x="1495" y="874"/>
                        </a:lnTo>
                        <a:lnTo>
                          <a:pt x="1486" y="878"/>
                        </a:lnTo>
                        <a:lnTo>
                          <a:pt x="1476" y="880"/>
                        </a:lnTo>
                        <a:lnTo>
                          <a:pt x="1466" y="884"/>
                        </a:lnTo>
                        <a:lnTo>
                          <a:pt x="1457" y="888"/>
                        </a:lnTo>
                        <a:lnTo>
                          <a:pt x="1447" y="890"/>
                        </a:lnTo>
                        <a:lnTo>
                          <a:pt x="1439" y="894"/>
                        </a:lnTo>
                        <a:lnTo>
                          <a:pt x="1415" y="900"/>
                        </a:lnTo>
                        <a:lnTo>
                          <a:pt x="1394" y="902"/>
                        </a:lnTo>
                        <a:lnTo>
                          <a:pt x="1377" y="898"/>
                        </a:lnTo>
                        <a:lnTo>
                          <a:pt x="1361" y="889"/>
                        </a:lnTo>
                        <a:lnTo>
                          <a:pt x="1345" y="878"/>
                        </a:lnTo>
                        <a:lnTo>
                          <a:pt x="1330" y="862"/>
                        </a:lnTo>
                        <a:lnTo>
                          <a:pt x="1314" y="842"/>
                        </a:lnTo>
                        <a:lnTo>
                          <a:pt x="1296" y="819"/>
                        </a:lnTo>
                        <a:lnTo>
                          <a:pt x="1286" y="805"/>
                        </a:lnTo>
                        <a:lnTo>
                          <a:pt x="1277" y="790"/>
                        </a:lnTo>
                        <a:lnTo>
                          <a:pt x="1265" y="775"/>
                        </a:lnTo>
                        <a:lnTo>
                          <a:pt x="1253" y="762"/>
                        </a:lnTo>
                        <a:lnTo>
                          <a:pt x="1241" y="747"/>
                        </a:lnTo>
                        <a:lnTo>
                          <a:pt x="1226" y="733"/>
                        </a:lnTo>
                        <a:lnTo>
                          <a:pt x="1211" y="720"/>
                        </a:lnTo>
                        <a:lnTo>
                          <a:pt x="1195" y="706"/>
                        </a:lnTo>
                        <a:lnTo>
                          <a:pt x="1189" y="701"/>
                        </a:lnTo>
                        <a:lnTo>
                          <a:pt x="1183" y="696"/>
                        </a:lnTo>
                        <a:lnTo>
                          <a:pt x="1175" y="692"/>
                        </a:lnTo>
                        <a:lnTo>
                          <a:pt x="1169" y="689"/>
                        </a:lnTo>
                        <a:lnTo>
                          <a:pt x="1164" y="634"/>
                        </a:lnTo>
                        <a:lnTo>
                          <a:pt x="1155" y="585"/>
                        </a:lnTo>
                        <a:lnTo>
                          <a:pt x="1140" y="539"/>
                        </a:lnTo>
                        <a:lnTo>
                          <a:pt x="1122" y="501"/>
                        </a:lnTo>
                        <a:lnTo>
                          <a:pt x="1100" y="469"/>
                        </a:lnTo>
                        <a:lnTo>
                          <a:pt x="1075" y="444"/>
                        </a:lnTo>
                        <a:lnTo>
                          <a:pt x="1046" y="428"/>
                        </a:lnTo>
                        <a:lnTo>
                          <a:pt x="1017" y="422"/>
                        </a:lnTo>
                        <a:lnTo>
                          <a:pt x="834" y="422"/>
                        </a:lnTo>
                        <a:lnTo>
                          <a:pt x="834" y="285"/>
                        </a:lnTo>
                        <a:lnTo>
                          <a:pt x="695" y="285"/>
                        </a:lnTo>
                        <a:lnTo>
                          <a:pt x="695" y="45"/>
                        </a:lnTo>
                        <a:lnTo>
                          <a:pt x="898" y="45"/>
                        </a:lnTo>
                        <a:lnTo>
                          <a:pt x="898" y="0"/>
                        </a:lnTo>
                        <a:lnTo>
                          <a:pt x="435" y="0"/>
                        </a:lnTo>
                        <a:lnTo>
                          <a:pt x="435" y="45"/>
                        </a:lnTo>
                        <a:lnTo>
                          <a:pt x="649" y="45"/>
                        </a:lnTo>
                        <a:lnTo>
                          <a:pt x="649" y="285"/>
                        </a:lnTo>
                        <a:lnTo>
                          <a:pt x="512" y="285"/>
                        </a:lnTo>
                        <a:lnTo>
                          <a:pt x="512" y="425"/>
                        </a:lnTo>
                        <a:lnTo>
                          <a:pt x="152" y="425"/>
                        </a:lnTo>
                        <a:lnTo>
                          <a:pt x="121" y="431"/>
                        </a:lnTo>
                        <a:lnTo>
                          <a:pt x="93" y="446"/>
                        </a:lnTo>
                        <a:lnTo>
                          <a:pt x="67" y="472"/>
                        </a:lnTo>
                        <a:lnTo>
                          <a:pt x="45" y="506"/>
                        </a:lnTo>
                        <a:lnTo>
                          <a:pt x="26" y="548"/>
                        </a:lnTo>
                        <a:lnTo>
                          <a:pt x="12" y="596"/>
                        </a:lnTo>
                        <a:lnTo>
                          <a:pt x="2" y="648"/>
                        </a:lnTo>
                        <a:lnTo>
                          <a:pt x="0" y="706"/>
                        </a:lnTo>
                        <a:lnTo>
                          <a:pt x="2" y="763"/>
                        </a:lnTo>
                        <a:lnTo>
                          <a:pt x="12" y="816"/>
                        </a:lnTo>
                        <a:lnTo>
                          <a:pt x="26" y="863"/>
                        </a:lnTo>
                        <a:lnTo>
                          <a:pt x="45" y="905"/>
                        </a:lnTo>
                        <a:lnTo>
                          <a:pt x="67" y="939"/>
                        </a:lnTo>
                        <a:lnTo>
                          <a:pt x="93" y="965"/>
                        </a:lnTo>
                        <a:lnTo>
                          <a:pt x="121" y="979"/>
                        </a:lnTo>
                        <a:lnTo>
                          <a:pt x="152" y="986"/>
                        </a:lnTo>
                        <a:lnTo>
                          <a:pt x="1017" y="986"/>
                        </a:lnTo>
                        <a:lnTo>
                          <a:pt x="1020" y="986"/>
                        </a:lnTo>
                        <a:lnTo>
                          <a:pt x="1028" y="987"/>
                        </a:lnTo>
                        <a:lnTo>
                          <a:pt x="1037" y="988"/>
                        </a:lnTo>
                        <a:lnTo>
                          <a:pt x="1045" y="989"/>
                        </a:lnTo>
                        <a:lnTo>
                          <a:pt x="1053" y="1010"/>
                        </a:lnTo>
                        <a:lnTo>
                          <a:pt x="1061" y="1031"/>
                        </a:lnTo>
                        <a:lnTo>
                          <a:pt x="1074" y="1054"/>
                        </a:lnTo>
                        <a:lnTo>
                          <a:pt x="1087" y="1073"/>
                        </a:lnTo>
                        <a:lnTo>
                          <a:pt x="1106" y="1091"/>
                        </a:lnTo>
                        <a:lnTo>
                          <a:pt x="1128" y="1106"/>
                        </a:lnTo>
                        <a:lnTo>
                          <a:pt x="1157" y="1114"/>
                        </a:lnTo>
                        <a:lnTo>
                          <a:pt x="1190" y="1118"/>
                        </a:lnTo>
                        <a:lnTo>
                          <a:pt x="2385" y="1118"/>
                        </a:lnTo>
                        <a:lnTo>
                          <a:pt x="2393" y="1117"/>
                        </a:lnTo>
                        <a:lnTo>
                          <a:pt x="2401" y="1112"/>
                        </a:lnTo>
                        <a:lnTo>
                          <a:pt x="2406" y="1104"/>
                        </a:lnTo>
                        <a:lnTo>
                          <a:pt x="2408" y="1096"/>
                        </a:lnTo>
                        <a:lnTo>
                          <a:pt x="2406" y="1087"/>
                        </a:lnTo>
                        <a:lnTo>
                          <a:pt x="2401" y="1080"/>
                        </a:lnTo>
                        <a:lnTo>
                          <a:pt x="2393" y="1075"/>
                        </a:lnTo>
                        <a:lnTo>
                          <a:pt x="2385" y="107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ja-JP" altLang="en-US">
                      <a:noFill/>
                    </a:endParaRPr>
                  </a:p>
                </p:txBody>
              </p:sp>
              <p:sp>
                <p:nvSpPr>
                  <p:cNvPr id="21" name="Freeform 74"/>
                  <p:cNvSpPr>
                    <a:spLocks/>
                  </p:cNvSpPr>
                  <p:nvPr/>
                </p:nvSpPr>
                <p:spPr bwMode="gray">
                  <a:xfrm>
                    <a:off x="2352" y="1925"/>
                    <a:ext cx="889" cy="471"/>
                  </a:xfrm>
                  <a:custGeom>
                    <a:avLst/>
                    <a:gdLst/>
                    <a:ahLst/>
                    <a:cxnLst>
                      <a:cxn ang="0">
                        <a:pos x="0" y="236"/>
                      </a:cxn>
                      <a:cxn ang="0">
                        <a:pos x="2" y="185"/>
                      </a:cxn>
                      <a:cxn ang="0">
                        <a:pos x="10" y="140"/>
                      </a:cxn>
                      <a:cxn ang="0">
                        <a:pos x="21" y="100"/>
                      </a:cxn>
                      <a:cxn ang="0">
                        <a:pos x="34" y="65"/>
                      </a:cxn>
                      <a:cxn ang="0">
                        <a:pos x="50" y="38"/>
                      </a:cxn>
                      <a:cxn ang="0">
                        <a:pos x="69" y="17"/>
                      </a:cxn>
                      <a:cxn ang="0">
                        <a:pos x="88" y="5"/>
                      </a:cxn>
                      <a:cxn ang="0">
                        <a:pos x="106" y="0"/>
                      </a:cxn>
                      <a:cxn ang="0">
                        <a:pos x="889" y="0"/>
                      </a:cxn>
                      <a:cxn ang="0">
                        <a:pos x="874" y="21"/>
                      </a:cxn>
                      <a:cxn ang="0">
                        <a:pos x="861" y="44"/>
                      </a:cxn>
                      <a:cxn ang="0">
                        <a:pos x="850" y="70"/>
                      </a:cxn>
                      <a:cxn ang="0">
                        <a:pos x="840" y="99"/>
                      </a:cxn>
                      <a:cxn ang="0">
                        <a:pos x="831" y="131"/>
                      </a:cxn>
                      <a:cxn ang="0">
                        <a:pos x="826" y="164"/>
                      </a:cxn>
                      <a:cxn ang="0">
                        <a:pos x="822" y="199"/>
                      </a:cxn>
                      <a:cxn ang="0">
                        <a:pos x="821" y="236"/>
                      </a:cxn>
                      <a:cxn ang="0">
                        <a:pos x="822" y="272"/>
                      </a:cxn>
                      <a:cxn ang="0">
                        <a:pos x="826" y="308"/>
                      </a:cxn>
                      <a:cxn ang="0">
                        <a:pos x="831" y="340"/>
                      </a:cxn>
                      <a:cxn ang="0">
                        <a:pos x="840" y="372"/>
                      </a:cxn>
                      <a:cxn ang="0">
                        <a:pos x="850" y="401"/>
                      </a:cxn>
                      <a:cxn ang="0">
                        <a:pos x="861" y="427"/>
                      </a:cxn>
                      <a:cxn ang="0">
                        <a:pos x="874" y="450"/>
                      </a:cxn>
                      <a:cxn ang="0">
                        <a:pos x="889" y="471"/>
                      </a:cxn>
                      <a:cxn ang="0">
                        <a:pos x="106" y="471"/>
                      </a:cxn>
                      <a:cxn ang="0">
                        <a:pos x="88" y="466"/>
                      </a:cxn>
                      <a:cxn ang="0">
                        <a:pos x="69" y="454"/>
                      </a:cxn>
                      <a:cxn ang="0">
                        <a:pos x="50" y="433"/>
                      </a:cxn>
                      <a:cxn ang="0">
                        <a:pos x="34" y="406"/>
                      </a:cxn>
                      <a:cxn ang="0">
                        <a:pos x="21" y="371"/>
                      </a:cxn>
                      <a:cxn ang="0">
                        <a:pos x="10" y="331"/>
                      </a:cxn>
                      <a:cxn ang="0">
                        <a:pos x="2" y="286"/>
                      </a:cxn>
                      <a:cxn ang="0">
                        <a:pos x="0" y="236"/>
                      </a:cxn>
                    </a:cxnLst>
                    <a:rect l="0" t="0" r="r" b="b"/>
                    <a:pathLst>
                      <a:path w="889" h="471">
                        <a:moveTo>
                          <a:pt x="0" y="236"/>
                        </a:moveTo>
                        <a:lnTo>
                          <a:pt x="2" y="185"/>
                        </a:lnTo>
                        <a:lnTo>
                          <a:pt x="10" y="140"/>
                        </a:lnTo>
                        <a:lnTo>
                          <a:pt x="21" y="100"/>
                        </a:lnTo>
                        <a:lnTo>
                          <a:pt x="34" y="65"/>
                        </a:lnTo>
                        <a:lnTo>
                          <a:pt x="50" y="38"/>
                        </a:lnTo>
                        <a:lnTo>
                          <a:pt x="69" y="17"/>
                        </a:lnTo>
                        <a:lnTo>
                          <a:pt x="88" y="5"/>
                        </a:lnTo>
                        <a:lnTo>
                          <a:pt x="106" y="0"/>
                        </a:lnTo>
                        <a:lnTo>
                          <a:pt x="889" y="0"/>
                        </a:lnTo>
                        <a:lnTo>
                          <a:pt x="874" y="21"/>
                        </a:lnTo>
                        <a:lnTo>
                          <a:pt x="861" y="44"/>
                        </a:lnTo>
                        <a:lnTo>
                          <a:pt x="850" y="70"/>
                        </a:lnTo>
                        <a:lnTo>
                          <a:pt x="840" y="99"/>
                        </a:lnTo>
                        <a:lnTo>
                          <a:pt x="831" y="131"/>
                        </a:lnTo>
                        <a:lnTo>
                          <a:pt x="826" y="164"/>
                        </a:lnTo>
                        <a:lnTo>
                          <a:pt x="822" y="199"/>
                        </a:lnTo>
                        <a:lnTo>
                          <a:pt x="821" y="236"/>
                        </a:lnTo>
                        <a:lnTo>
                          <a:pt x="822" y="272"/>
                        </a:lnTo>
                        <a:lnTo>
                          <a:pt x="826" y="308"/>
                        </a:lnTo>
                        <a:lnTo>
                          <a:pt x="831" y="340"/>
                        </a:lnTo>
                        <a:lnTo>
                          <a:pt x="840" y="372"/>
                        </a:lnTo>
                        <a:lnTo>
                          <a:pt x="850" y="401"/>
                        </a:lnTo>
                        <a:lnTo>
                          <a:pt x="861" y="427"/>
                        </a:lnTo>
                        <a:lnTo>
                          <a:pt x="874" y="450"/>
                        </a:lnTo>
                        <a:lnTo>
                          <a:pt x="889" y="471"/>
                        </a:lnTo>
                        <a:lnTo>
                          <a:pt x="106" y="471"/>
                        </a:lnTo>
                        <a:lnTo>
                          <a:pt x="88" y="466"/>
                        </a:lnTo>
                        <a:lnTo>
                          <a:pt x="69" y="454"/>
                        </a:lnTo>
                        <a:lnTo>
                          <a:pt x="50" y="433"/>
                        </a:lnTo>
                        <a:lnTo>
                          <a:pt x="34" y="406"/>
                        </a:lnTo>
                        <a:lnTo>
                          <a:pt x="21" y="371"/>
                        </a:lnTo>
                        <a:lnTo>
                          <a:pt x="10" y="331"/>
                        </a:lnTo>
                        <a:lnTo>
                          <a:pt x="2" y="286"/>
                        </a:lnTo>
                        <a:lnTo>
                          <a:pt x="0" y="236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ja-JP" altLang="en-US">
                      <a:noFill/>
                    </a:endParaRPr>
                  </a:p>
                </p:txBody>
              </p:sp>
              <p:sp>
                <p:nvSpPr>
                  <p:cNvPr id="22" name="Freeform 75"/>
                  <p:cNvSpPr>
                    <a:spLocks/>
                  </p:cNvSpPr>
                  <p:nvPr/>
                </p:nvSpPr>
                <p:spPr bwMode="gray">
                  <a:xfrm>
                    <a:off x="3223" y="2166"/>
                    <a:ext cx="1263" cy="362"/>
                  </a:xfrm>
                  <a:custGeom>
                    <a:avLst/>
                    <a:gdLst/>
                    <a:ahLst/>
                    <a:cxnLst>
                      <a:cxn ang="0">
                        <a:pos x="168" y="250"/>
                      </a:cxn>
                      <a:cxn ang="0">
                        <a:pos x="160" y="239"/>
                      </a:cxn>
                      <a:cxn ang="0">
                        <a:pos x="149" y="235"/>
                      </a:cxn>
                      <a:cxn ang="0">
                        <a:pos x="139" y="234"/>
                      </a:cxn>
                      <a:cxn ang="0">
                        <a:pos x="125" y="233"/>
                      </a:cxn>
                      <a:cxn ang="0">
                        <a:pos x="111" y="230"/>
                      </a:cxn>
                      <a:cxn ang="0">
                        <a:pos x="100" y="230"/>
                      </a:cxn>
                      <a:cxn ang="0">
                        <a:pos x="68" y="218"/>
                      </a:cxn>
                      <a:cxn ang="0">
                        <a:pos x="39" y="182"/>
                      </a:cxn>
                      <a:cxn ang="0">
                        <a:pos x="14" y="126"/>
                      </a:cxn>
                      <a:cxn ang="0">
                        <a:pos x="0" y="54"/>
                      </a:cxn>
                      <a:cxn ang="0">
                        <a:pos x="8" y="48"/>
                      </a:cxn>
                      <a:cxn ang="0">
                        <a:pos x="24" y="38"/>
                      </a:cxn>
                      <a:cxn ang="0">
                        <a:pos x="48" y="27"/>
                      </a:cxn>
                      <a:cxn ang="0">
                        <a:pos x="75" y="16"/>
                      </a:cxn>
                      <a:cxn ang="0">
                        <a:pos x="107" y="6"/>
                      </a:cxn>
                      <a:cxn ang="0">
                        <a:pos x="142" y="1"/>
                      </a:cxn>
                      <a:cxn ang="0">
                        <a:pos x="176" y="1"/>
                      </a:cxn>
                      <a:cxn ang="0">
                        <a:pos x="212" y="10"/>
                      </a:cxn>
                      <a:cxn ang="0">
                        <a:pos x="220" y="15"/>
                      </a:cxn>
                      <a:cxn ang="0">
                        <a:pos x="230" y="17"/>
                      </a:cxn>
                      <a:cxn ang="0">
                        <a:pos x="230" y="17"/>
                      </a:cxn>
                      <a:cxn ang="0">
                        <a:pos x="230" y="17"/>
                      </a:cxn>
                      <a:cxn ang="0">
                        <a:pos x="241" y="23"/>
                      </a:cxn>
                      <a:cxn ang="0">
                        <a:pos x="251" y="31"/>
                      </a:cxn>
                      <a:cxn ang="0">
                        <a:pos x="278" y="56"/>
                      </a:cxn>
                      <a:cxn ang="0">
                        <a:pos x="303" y="82"/>
                      </a:cxn>
                      <a:cxn ang="0">
                        <a:pos x="324" y="108"/>
                      </a:cxn>
                      <a:cxn ang="0">
                        <a:pos x="342" y="134"/>
                      </a:cxn>
                      <a:cxn ang="0">
                        <a:pos x="378" y="181"/>
                      </a:cxn>
                      <a:cxn ang="0">
                        <a:pos x="418" y="216"/>
                      </a:cxn>
                      <a:cxn ang="0">
                        <a:pos x="468" y="235"/>
                      </a:cxn>
                      <a:cxn ang="0">
                        <a:pos x="536" y="226"/>
                      </a:cxn>
                      <a:cxn ang="0">
                        <a:pos x="555" y="220"/>
                      </a:cxn>
                      <a:cxn ang="0">
                        <a:pos x="574" y="213"/>
                      </a:cxn>
                      <a:cxn ang="0">
                        <a:pos x="595" y="205"/>
                      </a:cxn>
                      <a:cxn ang="0">
                        <a:pos x="614" y="198"/>
                      </a:cxn>
                      <a:cxn ang="0">
                        <a:pos x="666" y="181"/>
                      </a:cxn>
                      <a:cxn ang="0">
                        <a:pos x="721" y="162"/>
                      </a:cxn>
                      <a:cxn ang="0">
                        <a:pos x="775" y="143"/>
                      </a:cxn>
                      <a:cxn ang="0">
                        <a:pos x="831" y="129"/>
                      </a:cxn>
                      <a:cxn ang="0">
                        <a:pos x="883" y="115"/>
                      </a:cxn>
                      <a:cxn ang="0">
                        <a:pos x="931" y="106"/>
                      </a:cxn>
                      <a:cxn ang="0">
                        <a:pos x="972" y="104"/>
                      </a:cxn>
                      <a:cxn ang="0">
                        <a:pos x="1006" y="108"/>
                      </a:cxn>
                      <a:cxn ang="0">
                        <a:pos x="1062" y="127"/>
                      </a:cxn>
                      <a:cxn ang="0">
                        <a:pos x="1110" y="155"/>
                      </a:cxn>
                      <a:cxn ang="0">
                        <a:pos x="1150" y="188"/>
                      </a:cxn>
                      <a:cxn ang="0">
                        <a:pos x="1185" y="225"/>
                      </a:cxn>
                      <a:cxn ang="0">
                        <a:pos x="1212" y="263"/>
                      </a:cxn>
                      <a:cxn ang="0">
                        <a:pos x="1234" y="301"/>
                      </a:cxn>
                      <a:cxn ang="0">
                        <a:pos x="1251" y="334"/>
                      </a:cxn>
                      <a:cxn ang="0">
                        <a:pos x="1263" y="362"/>
                      </a:cxn>
                      <a:cxn ang="0">
                        <a:pos x="251" y="360"/>
                      </a:cxn>
                      <a:cxn ang="0">
                        <a:pos x="217" y="346"/>
                      </a:cxn>
                      <a:cxn ang="0">
                        <a:pos x="195" y="319"/>
                      </a:cxn>
                      <a:cxn ang="0">
                        <a:pos x="178" y="282"/>
                      </a:cxn>
                    </a:cxnLst>
                    <a:rect l="0" t="0" r="r" b="b"/>
                    <a:pathLst>
                      <a:path w="1263" h="362">
                        <a:moveTo>
                          <a:pt x="170" y="260"/>
                        </a:moveTo>
                        <a:lnTo>
                          <a:pt x="168" y="250"/>
                        </a:lnTo>
                        <a:lnTo>
                          <a:pt x="165" y="244"/>
                        </a:lnTo>
                        <a:lnTo>
                          <a:pt x="160" y="239"/>
                        </a:lnTo>
                        <a:lnTo>
                          <a:pt x="155" y="236"/>
                        </a:lnTo>
                        <a:lnTo>
                          <a:pt x="149" y="235"/>
                        </a:lnTo>
                        <a:lnTo>
                          <a:pt x="144" y="235"/>
                        </a:lnTo>
                        <a:lnTo>
                          <a:pt x="139" y="234"/>
                        </a:lnTo>
                        <a:lnTo>
                          <a:pt x="132" y="233"/>
                        </a:lnTo>
                        <a:lnTo>
                          <a:pt x="125" y="233"/>
                        </a:lnTo>
                        <a:lnTo>
                          <a:pt x="117" y="231"/>
                        </a:lnTo>
                        <a:lnTo>
                          <a:pt x="111" y="230"/>
                        </a:lnTo>
                        <a:lnTo>
                          <a:pt x="105" y="230"/>
                        </a:lnTo>
                        <a:lnTo>
                          <a:pt x="100" y="230"/>
                        </a:lnTo>
                        <a:lnTo>
                          <a:pt x="84" y="226"/>
                        </a:lnTo>
                        <a:lnTo>
                          <a:pt x="68" y="218"/>
                        </a:lnTo>
                        <a:lnTo>
                          <a:pt x="53" y="202"/>
                        </a:lnTo>
                        <a:lnTo>
                          <a:pt x="39" y="182"/>
                        </a:lnTo>
                        <a:lnTo>
                          <a:pt x="26" y="156"/>
                        </a:lnTo>
                        <a:lnTo>
                          <a:pt x="14" y="126"/>
                        </a:lnTo>
                        <a:lnTo>
                          <a:pt x="6" y="93"/>
                        </a:lnTo>
                        <a:lnTo>
                          <a:pt x="0" y="54"/>
                        </a:lnTo>
                        <a:lnTo>
                          <a:pt x="3" y="52"/>
                        </a:lnTo>
                        <a:lnTo>
                          <a:pt x="8" y="48"/>
                        </a:lnTo>
                        <a:lnTo>
                          <a:pt x="16" y="45"/>
                        </a:lnTo>
                        <a:lnTo>
                          <a:pt x="24" y="38"/>
                        </a:lnTo>
                        <a:lnTo>
                          <a:pt x="35" y="33"/>
                        </a:lnTo>
                        <a:lnTo>
                          <a:pt x="48" y="27"/>
                        </a:lnTo>
                        <a:lnTo>
                          <a:pt x="60" y="21"/>
                        </a:lnTo>
                        <a:lnTo>
                          <a:pt x="75" y="16"/>
                        </a:lnTo>
                        <a:lnTo>
                          <a:pt x="91" y="11"/>
                        </a:lnTo>
                        <a:lnTo>
                          <a:pt x="107" y="6"/>
                        </a:lnTo>
                        <a:lnTo>
                          <a:pt x="125" y="4"/>
                        </a:lnTo>
                        <a:lnTo>
                          <a:pt x="142" y="1"/>
                        </a:lnTo>
                        <a:lnTo>
                          <a:pt x="159" y="0"/>
                        </a:lnTo>
                        <a:lnTo>
                          <a:pt x="176" y="1"/>
                        </a:lnTo>
                        <a:lnTo>
                          <a:pt x="195" y="5"/>
                        </a:lnTo>
                        <a:lnTo>
                          <a:pt x="212" y="10"/>
                        </a:lnTo>
                        <a:lnTo>
                          <a:pt x="216" y="14"/>
                        </a:lnTo>
                        <a:lnTo>
                          <a:pt x="220" y="15"/>
                        </a:lnTo>
                        <a:lnTo>
                          <a:pt x="225" y="17"/>
                        </a:lnTo>
                        <a:lnTo>
                          <a:pt x="230" y="17"/>
                        </a:lnTo>
                        <a:lnTo>
                          <a:pt x="230" y="17"/>
                        </a:lnTo>
                        <a:lnTo>
                          <a:pt x="230" y="17"/>
                        </a:lnTo>
                        <a:lnTo>
                          <a:pt x="230" y="17"/>
                        </a:lnTo>
                        <a:lnTo>
                          <a:pt x="230" y="17"/>
                        </a:lnTo>
                        <a:lnTo>
                          <a:pt x="235" y="20"/>
                        </a:lnTo>
                        <a:lnTo>
                          <a:pt x="241" y="23"/>
                        </a:lnTo>
                        <a:lnTo>
                          <a:pt x="246" y="27"/>
                        </a:lnTo>
                        <a:lnTo>
                          <a:pt x="251" y="31"/>
                        </a:lnTo>
                        <a:lnTo>
                          <a:pt x="266" y="43"/>
                        </a:lnTo>
                        <a:lnTo>
                          <a:pt x="278" y="56"/>
                        </a:lnTo>
                        <a:lnTo>
                          <a:pt x="290" y="68"/>
                        </a:lnTo>
                        <a:lnTo>
                          <a:pt x="303" y="82"/>
                        </a:lnTo>
                        <a:lnTo>
                          <a:pt x="313" y="94"/>
                        </a:lnTo>
                        <a:lnTo>
                          <a:pt x="324" y="108"/>
                        </a:lnTo>
                        <a:lnTo>
                          <a:pt x="332" y="121"/>
                        </a:lnTo>
                        <a:lnTo>
                          <a:pt x="342" y="134"/>
                        </a:lnTo>
                        <a:lnTo>
                          <a:pt x="360" y="158"/>
                        </a:lnTo>
                        <a:lnTo>
                          <a:pt x="378" y="181"/>
                        </a:lnTo>
                        <a:lnTo>
                          <a:pt x="397" y="200"/>
                        </a:lnTo>
                        <a:lnTo>
                          <a:pt x="418" y="216"/>
                        </a:lnTo>
                        <a:lnTo>
                          <a:pt x="441" y="229"/>
                        </a:lnTo>
                        <a:lnTo>
                          <a:pt x="468" y="235"/>
                        </a:lnTo>
                        <a:lnTo>
                          <a:pt x="501" y="235"/>
                        </a:lnTo>
                        <a:lnTo>
                          <a:pt x="536" y="226"/>
                        </a:lnTo>
                        <a:lnTo>
                          <a:pt x="545" y="223"/>
                        </a:lnTo>
                        <a:lnTo>
                          <a:pt x="555" y="220"/>
                        </a:lnTo>
                        <a:lnTo>
                          <a:pt x="564" y="216"/>
                        </a:lnTo>
                        <a:lnTo>
                          <a:pt x="574" y="213"/>
                        </a:lnTo>
                        <a:lnTo>
                          <a:pt x="583" y="209"/>
                        </a:lnTo>
                        <a:lnTo>
                          <a:pt x="595" y="205"/>
                        </a:lnTo>
                        <a:lnTo>
                          <a:pt x="604" y="202"/>
                        </a:lnTo>
                        <a:lnTo>
                          <a:pt x="614" y="198"/>
                        </a:lnTo>
                        <a:lnTo>
                          <a:pt x="639" y="189"/>
                        </a:lnTo>
                        <a:lnTo>
                          <a:pt x="666" y="181"/>
                        </a:lnTo>
                        <a:lnTo>
                          <a:pt x="694" y="171"/>
                        </a:lnTo>
                        <a:lnTo>
                          <a:pt x="721" y="162"/>
                        </a:lnTo>
                        <a:lnTo>
                          <a:pt x="748" y="152"/>
                        </a:lnTo>
                        <a:lnTo>
                          <a:pt x="775" y="143"/>
                        </a:lnTo>
                        <a:lnTo>
                          <a:pt x="804" y="136"/>
                        </a:lnTo>
                        <a:lnTo>
                          <a:pt x="831" y="129"/>
                        </a:lnTo>
                        <a:lnTo>
                          <a:pt x="857" y="121"/>
                        </a:lnTo>
                        <a:lnTo>
                          <a:pt x="883" y="115"/>
                        </a:lnTo>
                        <a:lnTo>
                          <a:pt x="907" y="110"/>
                        </a:lnTo>
                        <a:lnTo>
                          <a:pt x="931" y="106"/>
                        </a:lnTo>
                        <a:lnTo>
                          <a:pt x="952" y="105"/>
                        </a:lnTo>
                        <a:lnTo>
                          <a:pt x="972" y="104"/>
                        </a:lnTo>
                        <a:lnTo>
                          <a:pt x="990" y="105"/>
                        </a:lnTo>
                        <a:lnTo>
                          <a:pt x="1006" y="108"/>
                        </a:lnTo>
                        <a:lnTo>
                          <a:pt x="1035" y="116"/>
                        </a:lnTo>
                        <a:lnTo>
                          <a:pt x="1062" y="127"/>
                        </a:lnTo>
                        <a:lnTo>
                          <a:pt x="1087" y="140"/>
                        </a:lnTo>
                        <a:lnTo>
                          <a:pt x="1110" y="155"/>
                        </a:lnTo>
                        <a:lnTo>
                          <a:pt x="1131" y="171"/>
                        </a:lnTo>
                        <a:lnTo>
                          <a:pt x="1150" y="188"/>
                        </a:lnTo>
                        <a:lnTo>
                          <a:pt x="1168" y="207"/>
                        </a:lnTo>
                        <a:lnTo>
                          <a:pt x="1185" y="225"/>
                        </a:lnTo>
                        <a:lnTo>
                          <a:pt x="1199" y="245"/>
                        </a:lnTo>
                        <a:lnTo>
                          <a:pt x="1212" y="263"/>
                        </a:lnTo>
                        <a:lnTo>
                          <a:pt x="1224" y="282"/>
                        </a:lnTo>
                        <a:lnTo>
                          <a:pt x="1234" y="301"/>
                        </a:lnTo>
                        <a:lnTo>
                          <a:pt x="1243" y="318"/>
                        </a:lnTo>
                        <a:lnTo>
                          <a:pt x="1251" y="334"/>
                        </a:lnTo>
                        <a:lnTo>
                          <a:pt x="1258" y="349"/>
                        </a:lnTo>
                        <a:lnTo>
                          <a:pt x="1263" y="362"/>
                        </a:lnTo>
                        <a:lnTo>
                          <a:pt x="273" y="362"/>
                        </a:lnTo>
                        <a:lnTo>
                          <a:pt x="251" y="360"/>
                        </a:lnTo>
                        <a:lnTo>
                          <a:pt x="232" y="355"/>
                        </a:lnTo>
                        <a:lnTo>
                          <a:pt x="217" y="346"/>
                        </a:lnTo>
                        <a:lnTo>
                          <a:pt x="205" y="334"/>
                        </a:lnTo>
                        <a:lnTo>
                          <a:pt x="195" y="319"/>
                        </a:lnTo>
                        <a:lnTo>
                          <a:pt x="186" y="302"/>
                        </a:lnTo>
                        <a:lnTo>
                          <a:pt x="178" y="282"/>
                        </a:lnTo>
                        <a:lnTo>
                          <a:pt x="170" y="260"/>
                        </a:lnTo>
                        <a:close/>
                      </a:path>
                    </a:pathLst>
                  </a:custGeom>
                  <a:solidFill>
                    <a:schemeClr val="tx2">
                      <a:lumMod val="75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ja-JP" altLang="en-US">
                      <a:noFill/>
                    </a:endParaRPr>
                  </a:p>
                </p:txBody>
              </p:sp>
            </p:grpSp>
            <p:pic>
              <p:nvPicPr>
                <p:cNvPr id="19" name="Picture 9" descr="C:\Documents and Settings\alone\Local Settings\Temporary Internet Files\Content.IE5\0UDLURRZ\MC900150783[1].wmf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2649593" y="2995411"/>
                  <a:ext cx="1497829" cy="1322753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16" name="テキスト ボックス 15"/>
              <p:cNvSpPr txBox="1"/>
              <p:nvPr/>
            </p:nvSpPr>
            <p:spPr>
              <a:xfrm>
                <a:off x="4283968" y="3564721"/>
                <a:ext cx="198000" cy="42887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endParaRPr kumimoji="1" lang="ja-JP" altLang="en-US" dirty="0"/>
              </a:p>
            </p:txBody>
          </p:sp>
          <p:sp>
            <p:nvSpPr>
              <p:cNvPr id="17" name="雲形吹き出し 16"/>
              <p:cNvSpPr/>
              <p:nvPr/>
            </p:nvSpPr>
            <p:spPr>
              <a:xfrm rot="16200000">
                <a:off x="3221560" y="2775980"/>
                <a:ext cx="979548" cy="425188"/>
              </a:xfrm>
              <a:prstGeom prst="cloudCallout">
                <a:avLst>
                  <a:gd name="adj1" fmla="val -39240"/>
                  <a:gd name="adj2" fmla="val 26152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pic>
          <p:nvPicPr>
            <p:cNvPr id="11" name="Picture 8" descr="C:\Documents and Settings\alone\Local Settings\Temporary Internet Files\Content.IE5\ADO725M1\MC900030012[1].wmf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6079768" y="3429000"/>
              <a:ext cx="796488" cy="1080000"/>
            </a:xfrm>
            <a:prstGeom prst="rect">
              <a:avLst/>
            </a:prstGeom>
            <a:noFill/>
          </p:spPr>
        </p:pic>
        <p:pic>
          <p:nvPicPr>
            <p:cNvPr id="12" name="Picture 7" descr="C:\Documents and Settings\alone\Local Settings\Temporary Internet Files\Content.IE5\CP63C167\MC900433856[1]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796216" y="4293096"/>
              <a:ext cx="720000" cy="720000"/>
            </a:xfrm>
            <a:prstGeom prst="rect">
              <a:avLst/>
            </a:prstGeom>
            <a:noFill/>
          </p:spPr>
        </p:pic>
        <p:pic>
          <p:nvPicPr>
            <p:cNvPr id="13" name="Picture 5" descr="C:\Documents and Settings\alone\Local Settings\Temporary Internet Files\Content.IE5\GXE7C5AV\MC900431627[1].pn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508184" y="4797232"/>
              <a:ext cx="720000" cy="720000"/>
            </a:xfrm>
            <a:prstGeom prst="rect">
              <a:avLst/>
            </a:prstGeom>
            <a:noFill/>
          </p:spPr>
        </p:pic>
        <p:pic>
          <p:nvPicPr>
            <p:cNvPr id="14" name="Picture 4" descr="C:\Documents and Settings\alone\Local Settings\Temporary Internet Files\Content.IE5\GXE7C5AV\MC900433918[1].png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5076136" y="5229280"/>
              <a:ext cx="720000" cy="720000"/>
            </a:xfrm>
            <a:prstGeom prst="rect">
              <a:avLst/>
            </a:prstGeom>
            <a:noFill/>
          </p:spPr>
        </p:pic>
      </p:grpSp>
      <p:sp>
        <p:nvSpPr>
          <p:cNvPr id="23" name="テキスト ボックス 22"/>
          <p:cNvSpPr txBox="1"/>
          <p:nvPr/>
        </p:nvSpPr>
        <p:spPr>
          <a:xfrm>
            <a:off x="3131840" y="5343599"/>
            <a:ext cx="1224136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Century" pitchFamily="18" charset="0"/>
              </a:rPr>
              <a:t>T[kg/d]</a:t>
            </a:r>
            <a:endParaRPr kumimoji="1" lang="ja-JP" altLang="en-US" sz="2400" dirty="0">
              <a:latin typeface="Century" pitchFamily="18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131840" y="3789040"/>
            <a:ext cx="1358064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chemeClr val="tx1"/>
                </a:solidFill>
                <a:latin typeface="Century" pitchFamily="18" charset="0"/>
              </a:rPr>
              <a:t>Q[mg/L]</a:t>
            </a:r>
          </a:p>
          <a:p>
            <a:r>
              <a:rPr lang="en-US" altLang="ja-JP" sz="2400" dirty="0" smtClean="0">
                <a:solidFill>
                  <a:schemeClr val="tx1"/>
                </a:solidFill>
                <a:latin typeface="Century" pitchFamily="18" charset="0"/>
              </a:rPr>
              <a:t>C[m</a:t>
            </a:r>
            <a:r>
              <a:rPr lang="en-US" altLang="ja-JP" sz="2400" baseline="30000" dirty="0" smtClean="0">
                <a:solidFill>
                  <a:schemeClr val="tx1"/>
                </a:solidFill>
                <a:latin typeface="Century" pitchFamily="18" charset="0"/>
              </a:rPr>
              <a:t>3</a:t>
            </a:r>
            <a:r>
              <a:rPr lang="en-US" altLang="ja-JP" sz="2400" dirty="0" smtClean="0">
                <a:solidFill>
                  <a:schemeClr val="tx1"/>
                </a:solidFill>
                <a:latin typeface="Century" pitchFamily="18" charset="0"/>
              </a:rPr>
              <a:t>/d]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ヘキサン抽出物質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kumimoji="1"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水中の油分や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界面活性剤・石鹸，アルコール，農薬</a:t>
            </a:r>
            <a:r>
              <a:rPr kumimoji="1"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などの物質</a:t>
            </a:r>
            <a:endParaRPr kumimoji="1"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Font typeface="Wingdings" pitchFamily="2" charset="2"/>
              <a:buChar char="l"/>
            </a:pP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魚介類の死滅や油膜・油臭などの指標</a:t>
            </a:r>
            <a:endParaRPr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Font typeface="Wingdings" pitchFamily="2" charset="2"/>
              <a:buChar char="l"/>
            </a:pP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試料を</a:t>
            </a:r>
            <a:r>
              <a:rPr lang="en-US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pH4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以下として，ヘキサンで抽出後，約</a:t>
            </a:r>
            <a:r>
              <a:rPr lang="en-US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80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℃でヘキサンを揮散させたときに残留する物質</a:t>
            </a:r>
            <a:endParaRPr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Font typeface="Wingdings" pitchFamily="2" charset="2"/>
              <a:buChar char="l"/>
            </a:pPr>
            <a:endParaRPr kumimoji="1" lang="ja-JP" altLang="en-US" sz="28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" name="テキスト ボックス 3">
            <a:hlinkClick r:id="rId3" action="ppaction://hlinkfile"/>
          </p:cNvPr>
          <p:cNvSpPr txBox="1"/>
          <p:nvPr/>
        </p:nvSpPr>
        <p:spPr>
          <a:xfrm>
            <a:off x="3614692" y="6444044"/>
            <a:ext cx="5493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  <a:hlinkClick r:id="rId4"/>
              </a:rPr>
              <a:t>水質汚濁に関する環境基準（環境省ホームページ）</a:t>
            </a:r>
            <a:endParaRPr kumimoji="1" lang="ja-JP" altLang="en-US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aseline="0" dirty="0" smtClean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</a:rPr>
              <a:t>汚濁負荷量</a:t>
            </a:r>
            <a:endParaRPr kumimoji="1" lang="ja-JP" altLang="en-US" baseline="0" dirty="0">
              <a:solidFill>
                <a:srgbClr val="0070C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59632" y="2485345"/>
            <a:ext cx="4680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T</a:t>
            </a:r>
            <a:r>
              <a:rPr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：汚泥負荷量</a:t>
            </a:r>
            <a:r>
              <a:rPr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[kg/d]</a:t>
            </a:r>
          </a:p>
          <a:p>
            <a:r>
              <a:rPr kumimoji="1" lang="en-US" altLang="ja-JP" sz="20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Q</a:t>
            </a:r>
            <a:r>
              <a:rPr kumimoji="1"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：排出中の汚濁物質の濃度</a:t>
            </a:r>
            <a:r>
              <a:rPr kumimoji="1"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[mg/L]</a:t>
            </a:r>
          </a:p>
          <a:p>
            <a:r>
              <a:rPr lang="en-US" altLang="ja-JP" sz="20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C</a:t>
            </a:r>
            <a:r>
              <a:rPr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：１日の排出量</a:t>
            </a:r>
            <a:r>
              <a:rPr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[m</a:t>
            </a:r>
            <a:r>
              <a:rPr lang="en-US" altLang="ja-JP" sz="2000" baseline="30000" dirty="0" smtClean="0">
                <a:latin typeface="HG丸ｺﾞｼｯｸM-PRO" pitchFamily="50" charset="-128"/>
                <a:ea typeface="HG丸ｺﾞｼｯｸM-PRO" pitchFamily="50" charset="-128"/>
              </a:rPr>
              <a:t>3</a:t>
            </a:r>
            <a:r>
              <a:rPr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/d]</a:t>
            </a:r>
            <a:endParaRPr kumimoji="1" lang="en-US" altLang="ja-JP" sz="20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665288" y="3494088"/>
          <a:ext cx="2906712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9" name="数式" r:id="rId4" imgW="914400" imgH="228600" progId="Equation.3">
                  <p:embed/>
                </p:oleObj>
              </mc:Choice>
              <mc:Fallback>
                <p:oleObj name="数式" r:id="rId4" imgW="914400" imgH="228600" progId="Equation.3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5288" y="3494088"/>
                        <a:ext cx="2906712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正方形/長方形 25"/>
          <p:cNvSpPr/>
          <p:nvPr/>
        </p:nvSpPr>
        <p:spPr>
          <a:xfrm>
            <a:off x="1043608" y="1508591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例題５</a:t>
            </a:r>
            <a:endParaRPr lang="en-US" altLang="ja-JP" dirty="0" smtClean="0"/>
          </a:p>
          <a:p>
            <a:r>
              <a:rPr lang="ja-JP" altLang="en-US" dirty="0" smtClean="0"/>
              <a:t>　ある工場の１日の排出量が１５０００</a:t>
            </a:r>
            <a:r>
              <a:rPr lang="en-US" altLang="ja-JP" dirty="0" smtClean="0"/>
              <a:t>m</a:t>
            </a:r>
            <a:r>
              <a:rPr lang="en-US" altLang="ja-JP" baseline="30000" dirty="0" smtClean="0"/>
              <a:t>3</a:t>
            </a:r>
            <a:r>
              <a:rPr lang="en-US" altLang="ja-JP" dirty="0" smtClean="0"/>
              <a:t>/d</a:t>
            </a:r>
            <a:r>
              <a:rPr lang="ja-JP" altLang="en-US" dirty="0" err="1" smtClean="0"/>
              <a:t>，</a:t>
            </a:r>
            <a:r>
              <a:rPr lang="en-US" altLang="ja-JP" dirty="0" smtClean="0"/>
              <a:t>COD</a:t>
            </a:r>
            <a:r>
              <a:rPr lang="ja-JP" altLang="en-US" dirty="0" smtClean="0"/>
              <a:t>が５</a:t>
            </a:r>
            <a:r>
              <a:rPr lang="en-US" altLang="ja-JP" dirty="0" smtClean="0"/>
              <a:t>mg/L</a:t>
            </a:r>
            <a:r>
              <a:rPr lang="ja-JP" altLang="en-US" dirty="0" smtClean="0"/>
              <a:t>の時の，</a:t>
            </a:r>
            <a:r>
              <a:rPr lang="en-US" altLang="ja-JP" dirty="0" smtClean="0"/>
              <a:t>COD</a:t>
            </a:r>
            <a:r>
              <a:rPr lang="ja-JP" altLang="en-US" dirty="0" smtClean="0"/>
              <a:t>に基づく汚濁負荷量</a:t>
            </a:r>
            <a:r>
              <a:rPr lang="en-US" altLang="ja-JP" dirty="0" smtClean="0"/>
              <a:t>[kg/d]</a:t>
            </a:r>
            <a:r>
              <a:rPr lang="ja-JP" altLang="en-US" dirty="0" smtClean="0"/>
              <a:t>を求めなさい。</a:t>
            </a:r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436096" y="2790000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=5[mg/L]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139952" y="3100898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=15000[m</a:t>
            </a:r>
            <a:r>
              <a:rPr lang="en-US" altLang="ja-JP" sz="2000" baseline="30000" dirty="0" smtClean="0">
                <a:latin typeface="HG丸ｺﾞｼｯｸM-PRO" pitchFamily="50" charset="-128"/>
                <a:ea typeface="HG丸ｺﾞｼｯｸM-PRO" pitchFamily="50" charset="-128"/>
              </a:rPr>
              <a:t>3</a:t>
            </a:r>
            <a:r>
              <a:rPr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/d]</a:t>
            </a:r>
            <a:endParaRPr kumimoji="1" lang="en-US" altLang="ja-JP" sz="20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5837930"/>
              </p:ext>
            </p:extLst>
          </p:nvPr>
        </p:nvGraphicFramePr>
        <p:xfrm>
          <a:off x="2051720" y="4300538"/>
          <a:ext cx="351155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0" name="数式" r:id="rId6" imgW="1104840" imgH="203040" progId="Equation.3">
                  <p:embed/>
                </p:oleObj>
              </mc:Choice>
              <mc:Fallback>
                <p:oleObj name="数式" r:id="rId6" imgW="1104840" imgH="203040" progId="Equation.3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4300538"/>
                        <a:ext cx="3511550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3432805"/>
              </p:ext>
            </p:extLst>
          </p:nvPr>
        </p:nvGraphicFramePr>
        <p:xfrm>
          <a:off x="2051720" y="5229200"/>
          <a:ext cx="2744787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1" name="数式" r:id="rId8" imgW="863280" imgH="203040" progId="Equation.3">
                  <p:embed/>
                </p:oleObj>
              </mc:Choice>
              <mc:Fallback>
                <p:oleObj name="数式" r:id="rId8" imgW="863280" imgH="203040" progId="Equation.3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5229200"/>
                        <a:ext cx="2744787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aseline="0" dirty="0" smtClean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</a:rPr>
              <a:t>汚濁負荷量</a:t>
            </a:r>
            <a:endParaRPr kumimoji="1" lang="ja-JP" altLang="en-US" baseline="0" dirty="0">
              <a:solidFill>
                <a:srgbClr val="0070C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7501510"/>
              </p:ext>
            </p:extLst>
          </p:nvPr>
        </p:nvGraphicFramePr>
        <p:xfrm>
          <a:off x="1111250" y="2781300"/>
          <a:ext cx="4721225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37" name="数式" r:id="rId4" imgW="1485720" imgH="419040" progId="Equation.3">
                  <p:embed/>
                </p:oleObj>
              </mc:Choice>
              <mc:Fallback>
                <p:oleObj name="数式" r:id="rId4" imgW="1485720" imgH="419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250" y="2781300"/>
                        <a:ext cx="4721225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正方形/長方形 25"/>
          <p:cNvSpPr/>
          <p:nvPr/>
        </p:nvSpPr>
        <p:spPr>
          <a:xfrm>
            <a:off x="1043608" y="1508591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例題６</a:t>
            </a:r>
            <a:endParaRPr lang="en-US" altLang="ja-JP" dirty="0"/>
          </a:p>
          <a:p>
            <a:r>
              <a:rPr lang="ja-JP" altLang="en-US" dirty="0"/>
              <a:t>　</a:t>
            </a:r>
            <a:r>
              <a:rPr lang="en-US" altLang="ja-JP" dirty="0"/>
              <a:t>20L</a:t>
            </a:r>
            <a:r>
              <a:rPr lang="ja-JP" altLang="en-US" dirty="0"/>
              <a:t>のドラム缶に</a:t>
            </a:r>
            <a:r>
              <a:rPr lang="en-US" altLang="ja-JP" dirty="0"/>
              <a:t>COD100mg/L</a:t>
            </a:r>
            <a:r>
              <a:rPr lang="ja-JP" altLang="en-US" dirty="0"/>
              <a:t>の排水を入れた時，満水になるまでに</a:t>
            </a:r>
            <a:r>
              <a:rPr lang="en-US" altLang="ja-JP" dirty="0"/>
              <a:t>60</a:t>
            </a:r>
            <a:r>
              <a:rPr lang="ja-JP" altLang="en-US" dirty="0"/>
              <a:t>秒かかった。この時の流量</a:t>
            </a:r>
            <a:r>
              <a:rPr lang="en-US" altLang="ja-JP" dirty="0"/>
              <a:t>[m</a:t>
            </a:r>
            <a:r>
              <a:rPr lang="en-US" altLang="ja-JP" baseline="30000" dirty="0"/>
              <a:t>3</a:t>
            </a:r>
            <a:r>
              <a:rPr lang="en-US" altLang="ja-JP" dirty="0"/>
              <a:t>/d]</a:t>
            </a:r>
            <a:r>
              <a:rPr lang="ja-JP" altLang="en-US" dirty="0"/>
              <a:t>と汚濁負荷量</a:t>
            </a:r>
            <a:r>
              <a:rPr lang="en-US" altLang="ja-JP" dirty="0"/>
              <a:t>[kg/d]</a:t>
            </a:r>
            <a:r>
              <a:rPr lang="ja-JP" altLang="en-US" dirty="0"/>
              <a:t>を求めなさい。</a:t>
            </a:r>
            <a:endParaRPr lang="en-US" altLang="ja-JP" dirty="0"/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849072"/>
              </p:ext>
            </p:extLst>
          </p:nvPr>
        </p:nvGraphicFramePr>
        <p:xfrm>
          <a:off x="2221160" y="5364633"/>
          <a:ext cx="2782888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38" name="数式" r:id="rId6" imgW="876240" imgH="228600" progId="Equation.3">
                  <p:embed/>
                </p:oleObj>
              </mc:Choice>
              <mc:Fallback>
                <p:oleObj name="数式" r:id="rId6" imgW="876240" imgH="228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1160" y="5364633"/>
                        <a:ext cx="2782888" cy="72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811348"/>
              </p:ext>
            </p:extLst>
          </p:nvPr>
        </p:nvGraphicFramePr>
        <p:xfrm>
          <a:off x="2209179" y="4036541"/>
          <a:ext cx="5891213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39" name="数式" r:id="rId8" imgW="1854000" imgH="419040" progId="Equation.3">
                  <p:embed/>
                </p:oleObj>
              </mc:Choice>
              <mc:Fallback>
                <p:oleObj name="数式" r:id="rId8" imgW="1854000" imgH="4190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179" y="4036541"/>
                        <a:ext cx="5891213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620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aseline="0" dirty="0" smtClean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</a:rPr>
              <a:t>汚濁負荷量</a:t>
            </a:r>
            <a:endParaRPr kumimoji="1" lang="ja-JP" altLang="en-US" baseline="0" dirty="0">
              <a:solidFill>
                <a:srgbClr val="0070C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59632" y="2485345"/>
            <a:ext cx="7272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T</a:t>
            </a:r>
            <a:r>
              <a:rPr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：汚泥負荷量</a:t>
            </a:r>
            <a:r>
              <a:rPr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[kg/d]</a:t>
            </a:r>
          </a:p>
          <a:p>
            <a:r>
              <a:rPr kumimoji="1" lang="en-US" altLang="ja-JP" sz="20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Q</a:t>
            </a:r>
            <a:r>
              <a:rPr kumimoji="1"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：排出中の汚濁物質の濃度</a:t>
            </a:r>
            <a:r>
              <a:rPr kumimoji="1"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[mg/L]</a:t>
            </a:r>
          </a:p>
          <a:p>
            <a:r>
              <a:rPr lang="en-US" altLang="ja-JP" sz="20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C</a:t>
            </a:r>
            <a:r>
              <a:rPr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：１日の排出量</a:t>
            </a:r>
            <a:r>
              <a:rPr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[m</a:t>
            </a:r>
            <a:r>
              <a:rPr lang="en-US" altLang="ja-JP" sz="2000" baseline="30000" dirty="0" smtClean="0">
                <a:latin typeface="HG丸ｺﾞｼｯｸM-PRO" pitchFamily="50" charset="-128"/>
                <a:ea typeface="HG丸ｺﾞｼｯｸM-PRO" pitchFamily="50" charset="-128"/>
              </a:rPr>
              <a:t>3</a:t>
            </a:r>
            <a:r>
              <a:rPr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/d]</a:t>
            </a:r>
            <a:endParaRPr kumimoji="1" lang="en-US" altLang="ja-JP" sz="20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043608" y="1508591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例題６</a:t>
            </a:r>
            <a:endParaRPr lang="en-US" altLang="ja-JP" dirty="0"/>
          </a:p>
          <a:p>
            <a:r>
              <a:rPr lang="ja-JP" altLang="en-US" dirty="0"/>
              <a:t>　</a:t>
            </a:r>
            <a:r>
              <a:rPr lang="en-US" altLang="ja-JP" dirty="0"/>
              <a:t>20L</a:t>
            </a:r>
            <a:r>
              <a:rPr lang="ja-JP" altLang="en-US" dirty="0"/>
              <a:t>のドラム缶に</a:t>
            </a:r>
            <a:r>
              <a:rPr lang="en-US" altLang="ja-JP" dirty="0"/>
              <a:t>COD100mg/L</a:t>
            </a:r>
            <a:r>
              <a:rPr lang="ja-JP" altLang="en-US" dirty="0"/>
              <a:t>の排水を入れた時，満水になるまでに</a:t>
            </a:r>
            <a:r>
              <a:rPr lang="en-US" altLang="ja-JP" dirty="0"/>
              <a:t>60</a:t>
            </a:r>
            <a:r>
              <a:rPr lang="ja-JP" altLang="en-US" dirty="0"/>
              <a:t>秒かかった。この時の流量</a:t>
            </a:r>
            <a:r>
              <a:rPr lang="en-US" altLang="ja-JP" dirty="0"/>
              <a:t>[m</a:t>
            </a:r>
            <a:r>
              <a:rPr lang="en-US" altLang="ja-JP" baseline="30000" dirty="0"/>
              <a:t>3</a:t>
            </a:r>
            <a:r>
              <a:rPr lang="en-US" altLang="ja-JP" dirty="0"/>
              <a:t>/d]</a:t>
            </a:r>
            <a:r>
              <a:rPr lang="ja-JP" altLang="en-US" dirty="0"/>
              <a:t>と汚濁負荷量</a:t>
            </a:r>
            <a:r>
              <a:rPr lang="en-US" altLang="ja-JP" dirty="0"/>
              <a:t>[kg/d]</a:t>
            </a:r>
            <a:r>
              <a:rPr lang="ja-JP" altLang="en-US" dirty="0"/>
              <a:t>を求めなさい。</a:t>
            </a:r>
            <a:endParaRPr lang="en-US" altLang="ja-JP" dirty="0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1665288" y="3494088"/>
          <a:ext cx="2906712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25" name="数式" r:id="rId4" imgW="914400" imgH="228600" progId="Equation.3">
                  <p:embed/>
                </p:oleObj>
              </mc:Choice>
              <mc:Fallback>
                <p:oleObj name="数式" r:id="rId4" imgW="914400" imgH="22860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5288" y="3494088"/>
                        <a:ext cx="2906712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2176171"/>
              </p:ext>
            </p:extLst>
          </p:nvPr>
        </p:nvGraphicFramePr>
        <p:xfrm>
          <a:off x="2051720" y="4300538"/>
          <a:ext cx="35528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26" name="数式" r:id="rId6" imgW="1117440" imgH="203040" progId="Equation.3">
                  <p:embed/>
                </p:oleObj>
              </mc:Choice>
              <mc:Fallback>
                <p:oleObj name="数式" r:id="rId6" imgW="1117440" imgH="20304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4300538"/>
                        <a:ext cx="355282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2459559"/>
              </p:ext>
            </p:extLst>
          </p:nvPr>
        </p:nvGraphicFramePr>
        <p:xfrm>
          <a:off x="2051720" y="5229200"/>
          <a:ext cx="2744787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27" name="数式" r:id="rId8" imgW="863280" imgH="203040" progId="Equation.3">
                  <p:embed/>
                </p:oleObj>
              </mc:Choice>
              <mc:Fallback>
                <p:oleObj name="数式" r:id="rId8" imgW="863280" imgH="20304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5229200"/>
                        <a:ext cx="2744787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5436096" y="2790000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=100[mg/L]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139952" y="3100898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=28.8[m</a:t>
            </a:r>
            <a:r>
              <a:rPr lang="en-US" altLang="ja-JP" sz="2000" baseline="30000" dirty="0" smtClean="0">
                <a:latin typeface="HG丸ｺﾞｼｯｸM-PRO" pitchFamily="50" charset="-128"/>
                <a:ea typeface="HG丸ｺﾞｼｯｸM-PRO" pitchFamily="50" charset="-128"/>
              </a:rPr>
              <a:t>3</a:t>
            </a:r>
            <a:r>
              <a:rPr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/d]</a:t>
            </a:r>
            <a:endParaRPr kumimoji="1" lang="en-US" altLang="ja-JP" sz="20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049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aseline="0" dirty="0" smtClean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</a:rPr>
              <a:t>富栄養化</a:t>
            </a:r>
            <a:endParaRPr kumimoji="1" lang="ja-JP" altLang="en-US" baseline="0" dirty="0">
              <a:solidFill>
                <a:srgbClr val="0070C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066800" y="1676400"/>
            <a:ext cx="7897688" cy="10325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kumimoji="1" lang="ja-JP" altLang="en-US" sz="2800" baseline="0" dirty="0" smtClean="0">
                <a:latin typeface="HG丸ｺﾞｼｯｸM-PRO" pitchFamily="50" charset="-128"/>
                <a:ea typeface="HG丸ｺﾞｼｯｸM-PRO" pitchFamily="50" charset="-128"/>
              </a:rPr>
              <a:t>湖沼が窒素やリンが豊富な</a:t>
            </a:r>
            <a:r>
              <a:rPr lang="ja-JP" altLang="en-US" sz="2800" baseline="0" dirty="0" smtClean="0">
                <a:latin typeface="HG丸ｺﾞｼｯｸM-PRO" pitchFamily="50" charset="-128"/>
                <a:ea typeface="HG丸ｺﾞｼｯｸM-PRO" pitchFamily="50" charset="-128"/>
              </a:rPr>
              <a:t>（生物生産性が高い）</a:t>
            </a:r>
            <a:r>
              <a:rPr kumimoji="1" lang="ja-JP" altLang="en-US" sz="2800" baseline="0" dirty="0" smtClean="0">
                <a:latin typeface="HG丸ｺﾞｼｯｸM-PRO" pitchFamily="50" charset="-128"/>
                <a:ea typeface="HG丸ｺﾞｼｯｸM-PRO" pitchFamily="50" charset="-128"/>
              </a:rPr>
              <a:t>状態になること</a:t>
            </a:r>
            <a:endParaRPr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553872"/>
              </p:ext>
            </p:extLst>
          </p:nvPr>
        </p:nvGraphicFramePr>
        <p:xfrm>
          <a:off x="1475656" y="3212976"/>
          <a:ext cx="7488832" cy="345638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160240"/>
                <a:gridCol w="5328592"/>
              </a:tblGrid>
              <a:tr h="77139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400" u="none" strike="noStrike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アオコ（青粉）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DBEEF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ラン藻類が異常増殖</a:t>
                      </a:r>
                      <a:r>
                        <a:rPr lang="ja-JP" altLang="en-US" sz="2400" u="none" strike="noStrike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し，水面</a:t>
                      </a:r>
                      <a:r>
                        <a:rPr lang="ja-JP" altLang="en-US" sz="2400" u="none" strike="noStrike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が</a:t>
                      </a:r>
                      <a:r>
                        <a:rPr lang="ja-JP" altLang="en-US" sz="2400" u="none" strike="noStrike" dirty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青色の粉を散りばめたように変色</a:t>
                      </a:r>
                      <a:r>
                        <a:rPr lang="ja-JP" altLang="en-US" sz="2400" u="none" strike="noStrike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する現象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DBEEF4">
                        <a:alpha val="50196"/>
                      </a:srgbClr>
                    </a:solidFill>
                  </a:tcPr>
                </a:tc>
              </a:tr>
              <a:tr h="77139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400" u="none" strike="noStrike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赤潮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DBEEF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プランクトンの異常増殖に</a:t>
                      </a:r>
                      <a:r>
                        <a:rPr lang="ja-JP" altLang="en-US" sz="2400" u="none" strike="noStrike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より，水面</a:t>
                      </a:r>
                      <a:r>
                        <a:rPr lang="ja-JP" altLang="en-US" sz="2400" u="none" strike="noStrike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が</a:t>
                      </a:r>
                      <a:r>
                        <a:rPr lang="ja-JP" altLang="en-US" sz="2400" u="none" strike="noStrike" dirty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赤色に変色</a:t>
                      </a:r>
                      <a:r>
                        <a:rPr lang="ja-JP" altLang="en-US" sz="2400" u="none" strike="noStrike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する現象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DBEEF4">
                        <a:alpha val="50196"/>
                      </a:srgbClr>
                    </a:solidFill>
                  </a:tcPr>
                </a:tc>
              </a:tr>
              <a:tr h="1913603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400" u="none" strike="noStrike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青潮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DBEEF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大量発生したプランクトンが死滅</a:t>
                      </a:r>
                      <a:r>
                        <a:rPr lang="ja-JP" altLang="en-US" sz="2400" u="none" strike="noStrike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し，分解</a:t>
                      </a:r>
                      <a:r>
                        <a:rPr lang="ja-JP" altLang="en-US" sz="2400" u="none" strike="noStrike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される際に</a:t>
                      </a:r>
                      <a:r>
                        <a:rPr lang="ja-JP" altLang="en-US" sz="2400" u="none" strike="noStrike" dirty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多量の酸素が消費</a:t>
                      </a:r>
                      <a:r>
                        <a:rPr lang="ja-JP" altLang="en-US" sz="2400" u="none" strike="noStrike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され，溶存</a:t>
                      </a:r>
                      <a:r>
                        <a:rPr lang="ja-JP" altLang="en-US" sz="2400" u="none" strike="noStrike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酸素が極端に少ない水塊が生じる。この水塊が水面に浮上</a:t>
                      </a:r>
                      <a:r>
                        <a:rPr lang="ja-JP" altLang="en-US" sz="2400" u="none" strike="noStrike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し，</a:t>
                      </a:r>
                      <a:r>
                        <a:rPr lang="ja-JP" altLang="en-US" sz="2400" u="none" strike="noStrike" dirty="0" smtClean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白っぽい</a:t>
                      </a:r>
                      <a:r>
                        <a:rPr lang="ja-JP" altLang="en-US" sz="2400" u="none" strike="noStrike" dirty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色や青緑色に変色</a:t>
                      </a:r>
                      <a:r>
                        <a:rPr lang="ja-JP" altLang="en-US" sz="2400" u="none" strike="noStrike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する現象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DBEEF4">
                        <a:alpha val="5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347864" y="270892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富栄養化による現象の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例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正方形/長方形 503"/>
          <p:cNvSpPr/>
          <p:nvPr/>
        </p:nvSpPr>
        <p:spPr>
          <a:xfrm>
            <a:off x="0" y="2707199"/>
            <a:ext cx="9144000" cy="41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" name="フリーフォーム 6"/>
          <p:cNvSpPr/>
          <p:nvPr/>
        </p:nvSpPr>
        <p:spPr>
          <a:xfrm>
            <a:off x="0" y="4336323"/>
            <a:ext cx="9131245" cy="2453064"/>
          </a:xfrm>
          <a:custGeom>
            <a:avLst/>
            <a:gdLst>
              <a:gd name="connsiteX0" fmla="*/ 0 w 6154057"/>
              <a:gd name="connsiteY0" fmla="*/ 0 h 2453064"/>
              <a:gd name="connsiteX1" fmla="*/ 595085 w 6154057"/>
              <a:gd name="connsiteY1" fmla="*/ 145143 h 2453064"/>
              <a:gd name="connsiteX2" fmla="*/ 943428 w 6154057"/>
              <a:gd name="connsiteY2" fmla="*/ 464457 h 2453064"/>
              <a:gd name="connsiteX3" fmla="*/ 1277257 w 6154057"/>
              <a:gd name="connsiteY3" fmla="*/ 1059543 h 2453064"/>
              <a:gd name="connsiteX4" fmla="*/ 1625600 w 6154057"/>
              <a:gd name="connsiteY4" fmla="*/ 1973943 h 2453064"/>
              <a:gd name="connsiteX5" fmla="*/ 2307771 w 6154057"/>
              <a:gd name="connsiteY5" fmla="*/ 2336800 h 2453064"/>
              <a:gd name="connsiteX6" fmla="*/ 3149600 w 6154057"/>
              <a:gd name="connsiteY6" fmla="*/ 2452915 h 2453064"/>
              <a:gd name="connsiteX7" fmla="*/ 3947885 w 6154057"/>
              <a:gd name="connsiteY7" fmla="*/ 2351315 h 2453064"/>
              <a:gd name="connsiteX8" fmla="*/ 4528457 w 6154057"/>
              <a:gd name="connsiteY8" fmla="*/ 1988457 h 2453064"/>
              <a:gd name="connsiteX9" fmla="*/ 4876800 w 6154057"/>
              <a:gd name="connsiteY9" fmla="*/ 1161143 h 2453064"/>
              <a:gd name="connsiteX10" fmla="*/ 5225143 w 6154057"/>
              <a:gd name="connsiteY10" fmla="*/ 595086 h 2453064"/>
              <a:gd name="connsiteX11" fmla="*/ 5588000 w 6154057"/>
              <a:gd name="connsiteY11" fmla="*/ 246743 h 2453064"/>
              <a:gd name="connsiteX12" fmla="*/ 6154057 w 6154057"/>
              <a:gd name="connsiteY12" fmla="*/ 0 h 2453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54057" h="2453064">
                <a:moveTo>
                  <a:pt x="0" y="0"/>
                </a:moveTo>
                <a:cubicBezTo>
                  <a:pt x="218923" y="33867"/>
                  <a:pt x="437847" y="67734"/>
                  <a:pt x="595085" y="145143"/>
                </a:cubicBezTo>
                <a:cubicBezTo>
                  <a:pt x="752323" y="222552"/>
                  <a:pt x="829733" y="312057"/>
                  <a:pt x="943428" y="464457"/>
                </a:cubicBezTo>
                <a:cubicBezTo>
                  <a:pt x="1057123" y="616857"/>
                  <a:pt x="1163562" y="807962"/>
                  <a:pt x="1277257" y="1059543"/>
                </a:cubicBezTo>
                <a:cubicBezTo>
                  <a:pt x="1390952" y="1311124"/>
                  <a:pt x="1453848" y="1761067"/>
                  <a:pt x="1625600" y="1973943"/>
                </a:cubicBezTo>
                <a:cubicBezTo>
                  <a:pt x="1797352" y="2186819"/>
                  <a:pt x="2053771" y="2256971"/>
                  <a:pt x="2307771" y="2336800"/>
                </a:cubicBezTo>
                <a:cubicBezTo>
                  <a:pt x="2561771" y="2416629"/>
                  <a:pt x="2876248" y="2450496"/>
                  <a:pt x="3149600" y="2452915"/>
                </a:cubicBezTo>
                <a:cubicBezTo>
                  <a:pt x="3422952" y="2455334"/>
                  <a:pt x="3718076" y="2428725"/>
                  <a:pt x="3947885" y="2351315"/>
                </a:cubicBezTo>
                <a:cubicBezTo>
                  <a:pt x="4177694" y="2273905"/>
                  <a:pt x="4373638" y="2186819"/>
                  <a:pt x="4528457" y="1988457"/>
                </a:cubicBezTo>
                <a:cubicBezTo>
                  <a:pt x="4683276" y="1790095"/>
                  <a:pt x="4760686" y="1393371"/>
                  <a:pt x="4876800" y="1161143"/>
                </a:cubicBezTo>
                <a:cubicBezTo>
                  <a:pt x="4992914" y="928915"/>
                  <a:pt x="5106610" y="747486"/>
                  <a:pt x="5225143" y="595086"/>
                </a:cubicBezTo>
                <a:cubicBezTo>
                  <a:pt x="5343676" y="442686"/>
                  <a:pt x="5433181" y="345924"/>
                  <a:pt x="5588000" y="246743"/>
                </a:cubicBezTo>
                <a:cubicBezTo>
                  <a:pt x="5742819" y="147562"/>
                  <a:pt x="5948438" y="73781"/>
                  <a:pt x="6154057" y="0"/>
                </a:cubicBezTo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3" name="フリーフォーム 42"/>
          <p:cNvSpPr/>
          <p:nvPr/>
        </p:nvSpPr>
        <p:spPr>
          <a:xfrm>
            <a:off x="1" y="4347905"/>
            <a:ext cx="9144000" cy="2453064"/>
          </a:xfrm>
          <a:custGeom>
            <a:avLst/>
            <a:gdLst>
              <a:gd name="connsiteX0" fmla="*/ 0 w 6154057"/>
              <a:gd name="connsiteY0" fmla="*/ 0 h 2453064"/>
              <a:gd name="connsiteX1" fmla="*/ 595085 w 6154057"/>
              <a:gd name="connsiteY1" fmla="*/ 145143 h 2453064"/>
              <a:gd name="connsiteX2" fmla="*/ 943428 w 6154057"/>
              <a:gd name="connsiteY2" fmla="*/ 464457 h 2453064"/>
              <a:gd name="connsiteX3" fmla="*/ 1277257 w 6154057"/>
              <a:gd name="connsiteY3" fmla="*/ 1059543 h 2453064"/>
              <a:gd name="connsiteX4" fmla="*/ 1625600 w 6154057"/>
              <a:gd name="connsiteY4" fmla="*/ 1973943 h 2453064"/>
              <a:gd name="connsiteX5" fmla="*/ 2307771 w 6154057"/>
              <a:gd name="connsiteY5" fmla="*/ 2336800 h 2453064"/>
              <a:gd name="connsiteX6" fmla="*/ 3149600 w 6154057"/>
              <a:gd name="connsiteY6" fmla="*/ 2452915 h 2453064"/>
              <a:gd name="connsiteX7" fmla="*/ 3947885 w 6154057"/>
              <a:gd name="connsiteY7" fmla="*/ 2351315 h 2453064"/>
              <a:gd name="connsiteX8" fmla="*/ 4528457 w 6154057"/>
              <a:gd name="connsiteY8" fmla="*/ 1988457 h 2453064"/>
              <a:gd name="connsiteX9" fmla="*/ 4876800 w 6154057"/>
              <a:gd name="connsiteY9" fmla="*/ 1161143 h 2453064"/>
              <a:gd name="connsiteX10" fmla="*/ 5225143 w 6154057"/>
              <a:gd name="connsiteY10" fmla="*/ 595086 h 2453064"/>
              <a:gd name="connsiteX11" fmla="*/ 5588000 w 6154057"/>
              <a:gd name="connsiteY11" fmla="*/ 246743 h 2453064"/>
              <a:gd name="connsiteX12" fmla="*/ 6154057 w 6154057"/>
              <a:gd name="connsiteY12" fmla="*/ 0 h 2453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54057" h="2453064">
                <a:moveTo>
                  <a:pt x="0" y="0"/>
                </a:moveTo>
                <a:cubicBezTo>
                  <a:pt x="218923" y="33867"/>
                  <a:pt x="437847" y="67734"/>
                  <a:pt x="595085" y="145143"/>
                </a:cubicBezTo>
                <a:cubicBezTo>
                  <a:pt x="752323" y="222552"/>
                  <a:pt x="829733" y="312057"/>
                  <a:pt x="943428" y="464457"/>
                </a:cubicBezTo>
                <a:cubicBezTo>
                  <a:pt x="1057123" y="616857"/>
                  <a:pt x="1163562" y="807962"/>
                  <a:pt x="1277257" y="1059543"/>
                </a:cubicBezTo>
                <a:cubicBezTo>
                  <a:pt x="1390952" y="1311124"/>
                  <a:pt x="1453848" y="1761067"/>
                  <a:pt x="1625600" y="1973943"/>
                </a:cubicBezTo>
                <a:cubicBezTo>
                  <a:pt x="1797352" y="2186819"/>
                  <a:pt x="2053771" y="2256971"/>
                  <a:pt x="2307771" y="2336800"/>
                </a:cubicBezTo>
                <a:cubicBezTo>
                  <a:pt x="2561771" y="2416629"/>
                  <a:pt x="2876248" y="2450496"/>
                  <a:pt x="3149600" y="2452915"/>
                </a:cubicBezTo>
                <a:cubicBezTo>
                  <a:pt x="3422952" y="2455334"/>
                  <a:pt x="3718076" y="2428725"/>
                  <a:pt x="3947885" y="2351315"/>
                </a:cubicBezTo>
                <a:cubicBezTo>
                  <a:pt x="4177694" y="2273905"/>
                  <a:pt x="4373638" y="2186819"/>
                  <a:pt x="4528457" y="1988457"/>
                </a:cubicBezTo>
                <a:cubicBezTo>
                  <a:pt x="4683276" y="1790095"/>
                  <a:pt x="4760686" y="1393371"/>
                  <a:pt x="4876800" y="1161143"/>
                </a:cubicBezTo>
                <a:cubicBezTo>
                  <a:pt x="4992914" y="928915"/>
                  <a:pt x="5106610" y="747486"/>
                  <a:pt x="5225143" y="595086"/>
                </a:cubicBezTo>
                <a:cubicBezTo>
                  <a:pt x="5343676" y="442686"/>
                  <a:pt x="5433181" y="345924"/>
                  <a:pt x="5588000" y="246743"/>
                </a:cubicBezTo>
                <a:cubicBezTo>
                  <a:pt x="5742819" y="147562"/>
                  <a:pt x="5948438" y="73781"/>
                  <a:pt x="6154057" y="0"/>
                </a:cubicBezTo>
              </a:path>
            </a:pathLst>
          </a:custGeom>
          <a:gradFill flip="none" rotWithShape="1">
            <a:gsLst>
              <a:gs pos="0">
                <a:schemeClr val="bg1"/>
              </a:gs>
              <a:gs pos="74000">
                <a:schemeClr val="bg1"/>
              </a:gs>
              <a:gs pos="100000">
                <a:schemeClr val="accent4">
                  <a:lumMod val="50000"/>
                </a:schemeClr>
              </a:gs>
            </a:gsLst>
            <a:lin ang="5400000" scaled="1"/>
            <a:tileRect/>
          </a:gradFill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b"/>
          <a:lstStyle/>
          <a:p>
            <a:pPr algn="ctr"/>
            <a:r>
              <a:rPr lang="ja-JP" altLang="en-US" b="1" dirty="0">
                <a:latin typeface="HG丸ｺﾞｼｯｸM-PRO" pitchFamily="50" charset="-128"/>
                <a:ea typeface="HG丸ｺﾞｼｯｸM-PRO" pitchFamily="50" charset="-128"/>
              </a:rPr>
              <a:t>有機汚泥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1" y="0"/>
            <a:ext cx="9144000" cy="27291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2766247" y="-539198"/>
            <a:ext cx="3395864" cy="3236687"/>
          </a:xfrm>
          <a:prstGeom prst="ellipse">
            <a:avLst/>
          </a:prstGeom>
          <a:gradFill flip="none" rotWithShape="1">
            <a:gsLst>
              <a:gs pos="13000">
                <a:srgbClr val="FFFF00"/>
              </a:gs>
              <a:gs pos="26000">
                <a:schemeClr val="bg1"/>
              </a:gs>
              <a:gs pos="53000">
                <a:schemeClr val="accent1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076" y="2708289"/>
            <a:ext cx="9144001" cy="1146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30000">
                <a:schemeClr val="accent1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90" name="正方形/長方形 389"/>
          <p:cNvSpPr/>
          <p:nvPr/>
        </p:nvSpPr>
        <p:spPr>
          <a:xfrm>
            <a:off x="0" y="2707200"/>
            <a:ext cx="9144001" cy="1146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30000">
                <a:schemeClr val="accent1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HG丸ｺﾞｼｯｸM-PRO" pitchFamily="50" charset="-128"/>
              <a:ea typeface="HG丸ｺﾞｼｯｸM-PRO" pitchFamily="50" charset="-128"/>
            </a:endParaRPr>
          </a:p>
        </p:txBody>
      </p:sp>
      <p:grpSp>
        <p:nvGrpSpPr>
          <p:cNvPr id="122" name="グループ化 121"/>
          <p:cNvGrpSpPr/>
          <p:nvPr/>
        </p:nvGrpSpPr>
        <p:grpSpPr>
          <a:xfrm>
            <a:off x="0" y="2707200"/>
            <a:ext cx="9144001" cy="1146628"/>
            <a:chOff x="1076" y="1800000"/>
            <a:chExt cx="9144001" cy="1146628"/>
          </a:xfrm>
        </p:grpSpPr>
        <p:sp>
          <p:nvSpPr>
            <p:cNvPr id="388" name="正方形/長方形 387"/>
            <p:cNvSpPr/>
            <p:nvPr/>
          </p:nvSpPr>
          <p:spPr>
            <a:xfrm>
              <a:off x="1076" y="1800000"/>
              <a:ext cx="9144001" cy="1146628"/>
            </a:xfrm>
            <a:prstGeom prst="rect">
              <a:avLst/>
            </a:prstGeom>
            <a:gradFill flip="none" rotWithShape="1">
              <a:gsLst>
                <a:gs pos="0">
                  <a:srgbClr val="CC0000"/>
                </a:gs>
                <a:gs pos="30000">
                  <a:schemeClr val="accent1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495" name="テキスト ボックス 494"/>
            <p:cNvSpPr txBox="1"/>
            <p:nvPr/>
          </p:nvSpPr>
          <p:spPr>
            <a:xfrm>
              <a:off x="3312000" y="1800000"/>
              <a:ext cx="24285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itchFamily="50" charset="-128"/>
                  <a:ea typeface="HG丸ｺﾞｼｯｸM-PRO" pitchFamily="50" charset="-128"/>
                </a:rPr>
                <a:t>赤潮</a:t>
              </a:r>
              <a:endPara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sp>
        <p:nvSpPr>
          <p:cNvPr id="391" name="正方形/長方形 390"/>
          <p:cNvSpPr/>
          <p:nvPr/>
        </p:nvSpPr>
        <p:spPr>
          <a:xfrm>
            <a:off x="0" y="2708289"/>
            <a:ext cx="9144001" cy="1146628"/>
          </a:xfrm>
          <a:prstGeom prst="rect">
            <a:avLst/>
          </a:prstGeom>
          <a:gradFill flip="none" rotWithShape="1">
            <a:gsLst>
              <a:gs pos="0">
                <a:srgbClr val="00FF99"/>
              </a:gs>
              <a:gs pos="30000">
                <a:schemeClr val="accent1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7" name="下矢印 36"/>
          <p:cNvSpPr/>
          <p:nvPr/>
        </p:nvSpPr>
        <p:spPr>
          <a:xfrm>
            <a:off x="4183181" y="5589240"/>
            <a:ext cx="684000" cy="64800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死骸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-17047" y="469264"/>
            <a:ext cx="3916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>
                <a:solidFill>
                  <a:srgbClr val="FF0000"/>
                </a:solidFill>
                <a:latin typeface="+mn-ea"/>
              </a:rPr>
              <a:t>富栄養化のメカニズム</a:t>
            </a:r>
            <a:endParaRPr lang="ja-JP" altLang="en-US" sz="2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1" name="下矢印 20"/>
          <p:cNvSpPr/>
          <p:nvPr/>
        </p:nvSpPr>
        <p:spPr>
          <a:xfrm>
            <a:off x="4181492" y="4252015"/>
            <a:ext cx="684000" cy="64800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取込</a:t>
            </a:r>
          </a:p>
        </p:txBody>
      </p:sp>
      <p:sp>
        <p:nvSpPr>
          <p:cNvPr id="22" name="右矢印 21"/>
          <p:cNvSpPr/>
          <p:nvPr/>
        </p:nvSpPr>
        <p:spPr>
          <a:xfrm>
            <a:off x="5400176" y="3456686"/>
            <a:ext cx="756000" cy="588379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取込</a:t>
            </a:r>
          </a:p>
        </p:txBody>
      </p:sp>
      <p:sp>
        <p:nvSpPr>
          <p:cNvPr id="24" name="右矢印 23"/>
          <p:cNvSpPr/>
          <p:nvPr/>
        </p:nvSpPr>
        <p:spPr>
          <a:xfrm rot="18114041">
            <a:off x="5262035" y="4354575"/>
            <a:ext cx="937411" cy="588379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取込</a:t>
            </a:r>
          </a:p>
        </p:txBody>
      </p:sp>
      <p:grpSp>
        <p:nvGrpSpPr>
          <p:cNvPr id="4" name="グループ化 10"/>
          <p:cNvGrpSpPr/>
          <p:nvPr/>
        </p:nvGrpSpPr>
        <p:grpSpPr>
          <a:xfrm>
            <a:off x="5940152" y="3766157"/>
            <a:ext cx="1440160" cy="574604"/>
            <a:chOff x="7779927" y="2879788"/>
            <a:chExt cx="1333815" cy="574604"/>
          </a:xfrm>
        </p:grpSpPr>
        <p:sp>
          <p:nvSpPr>
            <p:cNvPr id="26" name="円/楕円 25"/>
            <p:cNvSpPr/>
            <p:nvPr/>
          </p:nvSpPr>
          <p:spPr>
            <a:xfrm>
              <a:off x="7784685" y="3011147"/>
              <a:ext cx="1105647" cy="416005"/>
            </a:xfrm>
            <a:prstGeom prst="ellips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>
                  <a:solidFill>
                    <a:schemeClr val="accent1"/>
                  </a:solidFill>
                  <a:latin typeface="HG丸ｺﾞｼｯｸM-PRO" pitchFamily="50" charset="-128"/>
                  <a:ea typeface="HG丸ｺﾞｼｯｸM-PRO" pitchFamily="50" charset="-128"/>
                </a:rPr>
                <a:t>　　</a:t>
              </a:r>
              <a:r>
                <a:rPr lang="ja-JP" altLang="en-US" sz="1200" dirty="0">
                  <a:solidFill>
                    <a:schemeClr val="accent1"/>
                  </a:solidFill>
                  <a:latin typeface="HG丸ｺﾞｼｯｸM-PRO" pitchFamily="50" charset="-128"/>
                  <a:ea typeface="HG丸ｺﾞｼｯｸM-PRO" pitchFamily="50" charset="-128"/>
                </a:rPr>
                <a:t>魚類</a:t>
              </a:r>
            </a:p>
          </p:txBody>
        </p:sp>
        <p:sp>
          <p:nvSpPr>
            <p:cNvPr id="3" name="円/楕円 2"/>
            <p:cNvSpPr/>
            <p:nvPr/>
          </p:nvSpPr>
          <p:spPr>
            <a:xfrm>
              <a:off x="7931361" y="3147623"/>
              <a:ext cx="72000" cy="72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5" name="台形 4"/>
            <p:cNvSpPr/>
            <p:nvPr/>
          </p:nvSpPr>
          <p:spPr>
            <a:xfrm rot="18973626">
              <a:off x="8113637" y="3296736"/>
              <a:ext cx="214521" cy="157656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35" name="台形 34"/>
            <p:cNvSpPr/>
            <p:nvPr/>
          </p:nvSpPr>
          <p:spPr>
            <a:xfrm rot="16200000">
              <a:off x="8740721" y="3067236"/>
              <a:ext cx="456819" cy="289222"/>
            </a:xfrm>
            <a:prstGeom prst="trapezoid">
              <a:avLst>
                <a:gd name="adj" fmla="val 44242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8" name="斜め縞 7"/>
            <p:cNvSpPr/>
            <p:nvPr/>
          </p:nvSpPr>
          <p:spPr>
            <a:xfrm rot="3490456">
              <a:off x="8256697" y="2810382"/>
              <a:ext cx="318898" cy="457709"/>
            </a:xfrm>
            <a:prstGeom prst="diagStripe">
              <a:avLst>
                <a:gd name="adj" fmla="val 62568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9" name="月 8"/>
            <p:cNvSpPr/>
            <p:nvPr/>
          </p:nvSpPr>
          <p:spPr>
            <a:xfrm rot="1381785" flipH="1">
              <a:off x="8091714" y="3129229"/>
              <a:ext cx="106062" cy="247205"/>
            </a:xfrm>
            <a:prstGeom prst="moon">
              <a:avLst>
                <a:gd name="adj" fmla="val 12846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0" name="パイ 9"/>
            <p:cNvSpPr/>
            <p:nvPr/>
          </p:nvSpPr>
          <p:spPr>
            <a:xfrm rot="11902941">
              <a:off x="7779927" y="3186350"/>
              <a:ext cx="97508" cy="122082"/>
            </a:xfrm>
            <a:prstGeom prst="pie">
              <a:avLst>
                <a:gd name="adj1" fmla="val 0"/>
                <a:gd name="adj2" fmla="val 19047132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grpSp>
        <p:nvGrpSpPr>
          <p:cNvPr id="11" name="グループ化 33"/>
          <p:cNvGrpSpPr/>
          <p:nvPr/>
        </p:nvGrpSpPr>
        <p:grpSpPr>
          <a:xfrm>
            <a:off x="3586969" y="3221163"/>
            <a:ext cx="1853029" cy="1040700"/>
            <a:chOff x="4551399" y="2456874"/>
            <a:chExt cx="1853029" cy="1040700"/>
          </a:xfrm>
        </p:grpSpPr>
        <p:sp>
          <p:nvSpPr>
            <p:cNvPr id="28" name="円/楕円 27"/>
            <p:cNvSpPr/>
            <p:nvPr/>
          </p:nvSpPr>
          <p:spPr>
            <a:xfrm>
              <a:off x="4551399" y="2456874"/>
              <a:ext cx="1853029" cy="1040700"/>
            </a:xfrm>
            <a:prstGeom prst="ellips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450" dirty="0" smtClean="0">
                  <a:solidFill>
                    <a:schemeClr val="accent6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植物</a:t>
              </a:r>
              <a:endParaRPr lang="en-US" altLang="ja-JP" sz="1450" dirty="0" smtClean="0">
                <a:solidFill>
                  <a:schemeClr val="accent6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pPr algn="ctr"/>
              <a:r>
                <a:rPr lang="ja-JP" altLang="en-US" sz="1450" dirty="0" smtClean="0">
                  <a:solidFill>
                    <a:schemeClr val="accent6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プランクトン</a:t>
              </a:r>
              <a:endParaRPr lang="ja-JP" altLang="en-US" sz="1450" dirty="0">
                <a:solidFill>
                  <a:schemeClr val="accent6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grpSp>
          <p:nvGrpSpPr>
            <p:cNvPr id="17" name="グループ化 16"/>
            <p:cNvGrpSpPr/>
            <p:nvPr/>
          </p:nvGrpSpPr>
          <p:grpSpPr>
            <a:xfrm>
              <a:off x="4803518" y="2616940"/>
              <a:ext cx="264895" cy="264895"/>
              <a:chOff x="10335491" y="5548290"/>
              <a:chExt cx="1309710" cy="1309710"/>
            </a:xfrm>
          </p:grpSpPr>
          <p:sp>
            <p:nvSpPr>
              <p:cNvPr id="15" name="円/楕円 14"/>
              <p:cNvSpPr/>
              <p:nvPr/>
            </p:nvSpPr>
            <p:spPr>
              <a:xfrm>
                <a:off x="10390903" y="5583382"/>
                <a:ext cx="1219206" cy="1219206"/>
              </a:xfrm>
              <a:prstGeom prst="ellipse">
                <a:avLst/>
              </a:prstGeom>
              <a:noFill/>
              <a:ln w="3175" cmpd="sng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50" name="円/楕円 49"/>
              <p:cNvSpPr/>
              <p:nvPr/>
            </p:nvSpPr>
            <p:spPr>
              <a:xfrm>
                <a:off x="10335491" y="5548290"/>
                <a:ext cx="1309710" cy="1309710"/>
              </a:xfrm>
              <a:prstGeom prst="ellipse">
                <a:avLst/>
              </a:prstGeom>
              <a:noFill/>
              <a:ln w="3175" cmpd="sng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51" name="円/楕円 50"/>
              <p:cNvSpPr/>
              <p:nvPr/>
            </p:nvSpPr>
            <p:spPr>
              <a:xfrm>
                <a:off x="10563623" y="5756102"/>
                <a:ext cx="72000" cy="72000"/>
              </a:xfrm>
              <a:prstGeom prst="ellipse">
                <a:avLst/>
              </a:prstGeom>
              <a:noFill/>
              <a:ln w="3175" cmpd="sng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52" name="円/楕円 51"/>
              <p:cNvSpPr/>
              <p:nvPr/>
            </p:nvSpPr>
            <p:spPr>
              <a:xfrm>
                <a:off x="10716023" y="5644342"/>
                <a:ext cx="72000" cy="72000"/>
              </a:xfrm>
              <a:prstGeom prst="ellipse">
                <a:avLst/>
              </a:prstGeom>
              <a:noFill/>
              <a:ln w="3175" cmpd="sng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53" name="円/楕円 52"/>
              <p:cNvSpPr/>
              <p:nvPr/>
            </p:nvSpPr>
            <p:spPr>
              <a:xfrm>
                <a:off x="10919223" y="5603702"/>
                <a:ext cx="72000" cy="72000"/>
              </a:xfrm>
              <a:prstGeom prst="ellipse">
                <a:avLst/>
              </a:prstGeom>
              <a:noFill/>
              <a:ln w="3175" cmpd="sng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54" name="円/楕円 53"/>
              <p:cNvSpPr/>
              <p:nvPr/>
            </p:nvSpPr>
            <p:spPr>
              <a:xfrm>
                <a:off x="11528823" y="6274262"/>
                <a:ext cx="72000" cy="72000"/>
              </a:xfrm>
              <a:prstGeom prst="ellipse">
                <a:avLst/>
              </a:prstGeom>
              <a:noFill/>
              <a:ln w="3175" cmpd="sng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55" name="円/楕円 54"/>
              <p:cNvSpPr/>
              <p:nvPr/>
            </p:nvSpPr>
            <p:spPr>
              <a:xfrm>
                <a:off x="11335783" y="5715462"/>
                <a:ext cx="72000" cy="72000"/>
              </a:xfrm>
              <a:prstGeom prst="ellipse">
                <a:avLst/>
              </a:prstGeom>
              <a:noFill/>
              <a:ln w="3175" cmpd="sng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56" name="円/楕円 55"/>
              <p:cNvSpPr/>
              <p:nvPr/>
            </p:nvSpPr>
            <p:spPr>
              <a:xfrm>
                <a:off x="11132583" y="5613862"/>
                <a:ext cx="72000" cy="72000"/>
              </a:xfrm>
              <a:prstGeom prst="ellipse">
                <a:avLst/>
              </a:prstGeom>
              <a:noFill/>
              <a:ln w="3175" cmpd="sng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57" name="円/楕円 56"/>
              <p:cNvSpPr/>
              <p:nvPr/>
            </p:nvSpPr>
            <p:spPr>
              <a:xfrm>
                <a:off x="10431543" y="5949142"/>
                <a:ext cx="72000" cy="72000"/>
              </a:xfrm>
              <a:prstGeom prst="ellipse">
                <a:avLst/>
              </a:prstGeom>
              <a:noFill/>
              <a:ln w="3175" cmpd="sng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58" name="円/楕円 57"/>
              <p:cNvSpPr/>
              <p:nvPr/>
            </p:nvSpPr>
            <p:spPr>
              <a:xfrm>
                <a:off x="10401063" y="6142182"/>
                <a:ext cx="72000" cy="72000"/>
              </a:xfrm>
              <a:prstGeom prst="ellipse">
                <a:avLst/>
              </a:prstGeom>
              <a:noFill/>
              <a:ln w="3175" cmpd="sng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59" name="円/楕円 58"/>
              <p:cNvSpPr/>
              <p:nvPr/>
            </p:nvSpPr>
            <p:spPr>
              <a:xfrm>
                <a:off x="10441703" y="6365702"/>
                <a:ext cx="72000" cy="72000"/>
              </a:xfrm>
              <a:prstGeom prst="ellipse">
                <a:avLst/>
              </a:prstGeom>
              <a:noFill/>
              <a:ln w="3175" cmpd="sng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60" name="円/楕円 59"/>
              <p:cNvSpPr/>
              <p:nvPr/>
            </p:nvSpPr>
            <p:spPr>
              <a:xfrm>
                <a:off x="11173223" y="6711142"/>
                <a:ext cx="72000" cy="72000"/>
              </a:xfrm>
              <a:prstGeom prst="ellipse">
                <a:avLst/>
              </a:prstGeom>
              <a:noFill/>
              <a:ln w="3175" cmpd="sng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61" name="円/楕円 60"/>
              <p:cNvSpPr/>
              <p:nvPr/>
            </p:nvSpPr>
            <p:spPr>
              <a:xfrm>
                <a:off x="10939543" y="6741622"/>
                <a:ext cx="72000" cy="72000"/>
              </a:xfrm>
              <a:prstGeom prst="ellipse">
                <a:avLst/>
              </a:prstGeom>
              <a:noFill/>
              <a:ln w="3175" cmpd="sng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62" name="円/楕円 61"/>
              <p:cNvSpPr/>
              <p:nvPr/>
            </p:nvSpPr>
            <p:spPr>
              <a:xfrm>
                <a:off x="10716023" y="6680662"/>
                <a:ext cx="72000" cy="72000"/>
              </a:xfrm>
              <a:prstGeom prst="ellipse">
                <a:avLst/>
              </a:prstGeom>
              <a:noFill/>
              <a:ln w="3175" cmpd="sng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63" name="円/楕円 62"/>
              <p:cNvSpPr/>
              <p:nvPr/>
            </p:nvSpPr>
            <p:spPr>
              <a:xfrm>
                <a:off x="11345943" y="6579062"/>
                <a:ext cx="72000" cy="72000"/>
              </a:xfrm>
              <a:prstGeom prst="ellipse">
                <a:avLst/>
              </a:prstGeom>
              <a:noFill/>
              <a:ln w="3175" cmpd="sng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64" name="円/楕円 63"/>
              <p:cNvSpPr/>
              <p:nvPr/>
            </p:nvSpPr>
            <p:spPr>
              <a:xfrm>
                <a:off x="10563623" y="6548582"/>
                <a:ext cx="72000" cy="72000"/>
              </a:xfrm>
              <a:prstGeom prst="ellipse">
                <a:avLst/>
              </a:prstGeom>
              <a:noFill/>
              <a:ln w="3175" cmpd="sng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65" name="円/楕円 64"/>
              <p:cNvSpPr/>
              <p:nvPr/>
            </p:nvSpPr>
            <p:spPr>
              <a:xfrm>
                <a:off x="11478023" y="6446982"/>
                <a:ext cx="72000" cy="72000"/>
              </a:xfrm>
              <a:prstGeom prst="ellipse">
                <a:avLst/>
              </a:prstGeom>
              <a:noFill/>
              <a:ln w="3175" cmpd="sng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66" name="円/楕円 65"/>
              <p:cNvSpPr/>
              <p:nvPr/>
            </p:nvSpPr>
            <p:spPr>
              <a:xfrm>
                <a:off x="11538983" y="6060902"/>
                <a:ext cx="72000" cy="72000"/>
              </a:xfrm>
              <a:prstGeom prst="ellipse">
                <a:avLst/>
              </a:prstGeom>
              <a:noFill/>
              <a:ln w="3175" cmpd="sng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67" name="円/楕円 66"/>
              <p:cNvSpPr/>
              <p:nvPr/>
            </p:nvSpPr>
            <p:spPr>
              <a:xfrm>
                <a:off x="11488183" y="5867862"/>
                <a:ext cx="72000" cy="72000"/>
              </a:xfrm>
              <a:prstGeom prst="ellipse">
                <a:avLst/>
              </a:prstGeom>
              <a:noFill/>
              <a:ln w="3175" cmpd="sng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69" name="円/楕円 68"/>
              <p:cNvSpPr/>
              <p:nvPr/>
            </p:nvSpPr>
            <p:spPr>
              <a:xfrm>
                <a:off x="10716023" y="5847542"/>
                <a:ext cx="108000" cy="108000"/>
              </a:xfrm>
              <a:prstGeom prst="ellipse">
                <a:avLst/>
              </a:prstGeom>
              <a:noFill/>
              <a:ln w="3175" cmpd="sng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70" name="円/楕円 69"/>
              <p:cNvSpPr/>
              <p:nvPr/>
            </p:nvSpPr>
            <p:spPr>
              <a:xfrm>
                <a:off x="10645903" y="6059192"/>
                <a:ext cx="108000" cy="108000"/>
              </a:xfrm>
              <a:prstGeom prst="ellipse">
                <a:avLst/>
              </a:prstGeom>
              <a:noFill/>
              <a:ln w="3175" cmpd="sng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71" name="円/楕円 70"/>
              <p:cNvSpPr/>
              <p:nvPr/>
            </p:nvSpPr>
            <p:spPr>
              <a:xfrm>
                <a:off x="11122423" y="6253942"/>
                <a:ext cx="108000" cy="108000"/>
              </a:xfrm>
              <a:prstGeom prst="ellipse">
                <a:avLst/>
              </a:prstGeom>
              <a:noFill/>
              <a:ln w="3175" cmpd="sng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72" name="円/楕円 71"/>
              <p:cNvSpPr/>
              <p:nvPr/>
            </p:nvSpPr>
            <p:spPr>
              <a:xfrm>
                <a:off x="10949703" y="6304742"/>
                <a:ext cx="108000" cy="108000"/>
              </a:xfrm>
              <a:prstGeom prst="ellipse">
                <a:avLst/>
              </a:prstGeom>
              <a:noFill/>
              <a:ln w="3175" cmpd="sng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73" name="円/楕円 72"/>
              <p:cNvSpPr/>
              <p:nvPr/>
            </p:nvSpPr>
            <p:spPr>
              <a:xfrm>
                <a:off x="11060446" y="5969462"/>
                <a:ext cx="108000" cy="108000"/>
              </a:xfrm>
              <a:prstGeom prst="ellipse">
                <a:avLst/>
              </a:prstGeom>
              <a:noFill/>
              <a:ln w="3175" cmpd="sng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74" name="円/楕円 73"/>
              <p:cNvSpPr/>
              <p:nvPr/>
            </p:nvSpPr>
            <p:spPr>
              <a:xfrm>
                <a:off x="10594103" y="6233622"/>
                <a:ext cx="108000" cy="108000"/>
              </a:xfrm>
              <a:prstGeom prst="ellipse">
                <a:avLst/>
              </a:prstGeom>
              <a:noFill/>
              <a:ln w="3175" cmpd="sng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75" name="円/楕円 74"/>
              <p:cNvSpPr/>
              <p:nvPr/>
            </p:nvSpPr>
            <p:spPr>
              <a:xfrm>
                <a:off x="10919223" y="6538422"/>
                <a:ext cx="108000" cy="108000"/>
              </a:xfrm>
              <a:prstGeom prst="ellipse">
                <a:avLst/>
              </a:prstGeom>
              <a:noFill/>
              <a:ln w="3175" cmpd="sng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76" name="円/楕円 75"/>
              <p:cNvSpPr/>
              <p:nvPr/>
            </p:nvSpPr>
            <p:spPr>
              <a:xfrm>
                <a:off x="10878577" y="6113484"/>
                <a:ext cx="108000" cy="108000"/>
              </a:xfrm>
              <a:prstGeom prst="ellipse">
                <a:avLst/>
              </a:prstGeom>
              <a:noFill/>
              <a:ln w="3175" cmpd="sng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77" name="円/楕円 76"/>
              <p:cNvSpPr/>
              <p:nvPr/>
            </p:nvSpPr>
            <p:spPr>
              <a:xfrm>
                <a:off x="11345943" y="6152342"/>
                <a:ext cx="108000" cy="108000"/>
              </a:xfrm>
              <a:prstGeom prst="ellipse">
                <a:avLst/>
              </a:prstGeom>
              <a:noFill/>
              <a:ln w="3175" cmpd="sng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78" name="円/楕円 77"/>
              <p:cNvSpPr/>
              <p:nvPr/>
            </p:nvSpPr>
            <p:spPr>
              <a:xfrm>
                <a:off x="10939543" y="5786582"/>
                <a:ext cx="108000" cy="108000"/>
              </a:xfrm>
              <a:prstGeom prst="ellipse">
                <a:avLst/>
              </a:prstGeom>
              <a:noFill/>
              <a:ln w="3175" cmpd="sng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79" name="円/楕円 78"/>
              <p:cNvSpPr/>
              <p:nvPr/>
            </p:nvSpPr>
            <p:spPr>
              <a:xfrm>
                <a:off x="11325623" y="5969462"/>
                <a:ext cx="108000" cy="108000"/>
              </a:xfrm>
              <a:prstGeom prst="ellipse">
                <a:avLst/>
              </a:prstGeom>
              <a:noFill/>
              <a:ln w="3175" cmpd="sng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80" name="円/楕円 79"/>
              <p:cNvSpPr/>
              <p:nvPr/>
            </p:nvSpPr>
            <p:spPr>
              <a:xfrm>
                <a:off x="11173223" y="5817062"/>
                <a:ext cx="108000" cy="108000"/>
              </a:xfrm>
              <a:prstGeom prst="ellipse">
                <a:avLst/>
              </a:prstGeom>
              <a:noFill/>
              <a:ln w="3175" cmpd="sng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81" name="円/楕円 80"/>
              <p:cNvSpPr/>
              <p:nvPr/>
            </p:nvSpPr>
            <p:spPr>
              <a:xfrm>
                <a:off x="10726183" y="6386022"/>
                <a:ext cx="108000" cy="108000"/>
              </a:xfrm>
              <a:prstGeom prst="ellipse">
                <a:avLst/>
              </a:prstGeom>
              <a:noFill/>
              <a:ln w="3175" cmpd="sng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82" name="円/楕円 81"/>
              <p:cNvSpPr/>
              <p:nvPr/>
            </p:nvSpPr>
            <p:spPr>
              <a:xfrm>
                <a:off x="11224023" y="6436822"/>
                <a:ext cx="108000" cy="108000"/>
              </a:xfrm>
              <a:prstGeom prst="ellipse">
                <a:avLst/>
              </a:prstGeom>
              <a:noFill/>
              <a:ln w="3175" cmpd="sng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</p:grpSp>
        <p:grpSp>
          <p:nvGrpSpPr>
            <p:cNvPr id="18" name="グループ化 19"/>
            <p:cNvGrpSpPr/>
            <p:nvPr/>
          </p:nvGrpSpPr>
          <p:grpSpPr>
            <a:xfrm rot="17223301">
              <a:off x="5789925" y="2258742"/>
              <a:ext cx="109364" cy="752382"/>
              <a:chOff x="10388757" y="2377682"/>
              <a:chExt cx="382404" cy="1683491"/>
            </a:xfrm>
          </p:grpSpPr>
          <p:grpSp>
            <p:nvGrpSpPr>
              <p:cNvPr id="19" name="グループ化 18"/>
              <p:cNvGrpSpPr/>
              <p:nvPr/>
            </p:nvGrpSpPr>
            <p:grpSpPr>
              <a:xfrm>
                <a:off x="10390905" y="2377682"/>
                <a:ext cx="380256" cy="822756"/>
                <a:chOff x="10390905" y="2364803"/>
                <a:chExt cx="380256" cy="822756"/>
              </a:xfrm>
            </p:grpSpPr>
            <p:sp>
              <p:nvSpPr>
                <p:cNvPr id="13" name="角丸四角形 12"/>
                <p:cNvSpPr/>
                <p:nvPr/>
              </p:nvSpPr>
              <p:spPr>
                <a:xfrm rot="471190">
                  <a:off x="10412768" y="2871305"/>
                  <a:ext cx="189475" cy="15337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39" name="角丸四角形 38"/>
                <p:cNvSpPr/>
                <p:nvPr/>
              </p:nvSpPr>
              <p:spPr>
                <a:xfrm>
                  <a:off x="10390905" y="3034918"/>
                  <a:ext cx="199973" cy="152641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84" name="角丸四角形 83"/>
                <p:cNvSpPr/>
                <p:nvPr/>
              </p:nvSpPr>
              <p:spPr>
                <a:xfrm rot="1963251">
                  <a:off x="10571188" y="2364803"/>
                  <a:ext cx="199973" cy="152641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85" name="角丸四角形 84"/>
                <p:cNvSpPr/>
                <p:nvPr/>
              </p:nvSpPr>
              <p:spPr>
                <a:xfrm rot="1352837">
                  <a:off x="10494367" y="2529414"/>
                  <a:ext cx="199973" cy="152641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86" name="角丸四角形 85"/>
                <p:cNvSpPr/>
                <p:nvPr/>
              </p:nvSpPr>
              <p:spPr>
                <a:xfrm rot="916736">
                  <a:off x="10441790" y="2697730"/>
                  <a:ext cx="199973" cy="152641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</p:grpSp>
          <p:grpSp>
            <p:nvGrpSpPr>
              <p:cNvPr id="20" name="グループ化 89"/>
              <p:cNvGrpSpPr/>
              <p:nvPr/>
            </p:nvGrpSpPr>
            <p:grpSpPr>
              <a:xfrm flipV="1">
                <a:off x="10388757" y="3238417"/>
                <a:ext cx="380256" cy="822756"/>
                <a:chOff x="10390905" y="2364803"/>
                <a:chExt cx="380256" cy="822756"/>
              </a:xfrm>
            </p:grpSpPr>
            <p:sp>
              <p:nvSpPr>
                <p:cNvPr id="91" name="角丸四角形 90"/>
                <p:cNvSpPr/>
                <p:nvPr/>
              </p:nvSpPr>
              <p:spPr>
                <a:xfrm rot="471190">
                  <a:off x="10412768" y="2871305"/>
                  <a:ext cx="189475" cy="15337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92" name="角丸四角形 91"/>
                <p:cNvSpPr/>
                <p:nvPr/>
              </p:nvSpPr>
              <p:spPr>
                <a:xfrm>
                  <a:off x="10390905" y="3034918"/>
                  <a:ext cx="199973" cy="152641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93" name="角丸四角形 92"/>
                <p:cNvSpPr/>
                <p:nvPr/>
              </p:nvSpPr>
              <p:spPr>
                <a:xfrm rot="1963251">
                  <a:off x="10571188" y="2364803"/>
                  <a:ext cx="199973" cy="152641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94" name="角丸四角形 93"/>
                <p:cNvSpPr/>
                <p:nvPr/>
              </p:nvSpPr>
              <p:spPr>
                <a:xfrm rot="1352837">
                  <a:off x="10494367" y="2529414"/>
                  <a:ext cx="199973" cy="152641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95" name="角丸四角形 94"/>
                <p:cNvSpPr/>
                <p:nvPr/>
              </p:nvSpPr>
              <p:spPr>
                <a:xfrm rot="916736">
                  <a:off x="10441790" y="2697730"/>
                  <a:ext cx="199973" cy="152641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</p:grpSp>
        </p:grpSp>
        <p:grpSp>
          <p:nvGrpSpPr>
            <p:cNvPr id="23" name="グループ化 122"/>
            <p:cNvGrpSpPr/>
            <p:nvPr/>
          </p:nvGrpSpPr>
          <p:grpSpPr>
            <a:xfrm rot="4149476" flipH="1">
              <a:off x="5404329" y="3167507"/>
              <a:ext cx="125008" cy="331638"/>
              <a:chOff x="10517481" y="4283761"/>
              <a:chExt cx="626094" cy="1660990"/>
            </a:xfrm>
          </p:grpSpPr>
          <p:sp>
            <p:nvSpPr>
              <p:cNvPr id="41" name="角丸四角形 40"/>
              <p:cNvSpPr/>
              <p:nvPr/>
            </p:nvSpPr>
            <p:spPr>
              <a:xfrm>
                <a:off x="10572429" y="4932077"/>
                <a:ext cx="501359" cy="3600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grpSp>
            <p:nvGrpSpPr>
              <p:cNvPr id="34" name="グループ化 111"/>
              <p:cNvGrpSpPr/>
              <p:nvPr/>
            </p:nvGrpSpPr>
            <p:grpSpPr>
              <a:xfrm>
                <a:off x="10519629" y="4283761"/>
                <a:ext cx="623946" cy="621337"/>
                <a:chOff x="10519629" y="3725993"/>
                <a:chExt cx="623946" cy="829985"/>
              </a:xfrm>
            </p:grpSpPr>
            <p:sp>
              <p:nvSpPr>
                <p:cNvPr id="109" name="二等辺三角形 108"/>
                <p:cNvSpPr/>
                <p:nvPr/>
              </p:nvSpPr>
              <p:spPr>
                <a:xfrm rot="814037" flipH="1">
                  <a:off x="10881385" y="3725993"/>
                  <a:ext cx="80651" cy="741622"/>
                </a:xfrm>
                <a:prstGeom prst="triangle">
                  <a:avLst/>
                </a:prstGeom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36" name="二等辺三角形 35"/>
                <p:cNvSpPr/>
                <p:nvPr/>
              </p:nvSpPr>
              <p:spPr>
                <a:xfrm rot="20785963">
                  <a:off x="10690348" y="3753899"/>
                  <a:ext cx="80651" cy="741622"/>
                </a:xfrm>
                <a:prstGeom prst="triangle">
                  <a:avLst/>
                </a:prstGeom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105" name="二等辺三角形 104"/>
                <p:cNvSpPr/>
                <p:nvPr/>
              </p:nvSpPr>
              <p:spPr>
                <a:xfrm rot="1823169">
                  <a:off x="10908140" y="4171124"/>
                  <a:ext cx="235435" cy="305300"/>
                </a:xfrm>
                <a:prstGeom prst="triangle">
                  <a:avLst/>
                </a:prstGeom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106" name="二等辺三角形 105"/>
                <p:cNvSpPr/>
                <p:nvPr/>
              </p:nvSpPr>
              <p:spPr>
                <a:xfrm rot="19776831" flipH="1">
                  <a:off x="10519629" y="4168976"/>
                  <a:ext cx="235435" cy="305300"/>
                </a:xfrm>
                <a:prstGeom prst="triangle">
                  <a:avLst/>
                </a:prstGeom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2" name="角丸四角形 41"/>
                <p:cNvSpPr/>
                <p:nvPr/>
              </p:nvSpPr>
              <p:spPr>
                <a:xfrm>
                  <a:off x="10612977" y="4341228"/>
                  <a:ext cx="421492" cy="214750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107" name="二等辺三角形 106"/>
                <p:cNvSpPr/>
                <p:nvPr/>
              </p:nvSpPr>
              <p:spPr>
                <a:xfrm rot="1823169">
                  <a:off x="10893113" y="4194734"/>
                  <a:ext cx="235435" cy="305300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108" name="二等辺三角形 107"/>
                <p:cNvSpPr/>
                <p:nvPr/>
              </p:nvSpPr>
              <p:spPr>
                <a:xfrm rot="19776831" flipH="1">
                  <a:off x="10530362" y="4192586"/>
                  <a:ext cx="235435" cy="305300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cxnSp>
              <p:nvCxnSpPr>
                <p:cNvPr id="111" name="直線コネクタ 110"/>
                <p:cNvCxnSpPr/>
                <p:nvPr/>
              </p:nvCxnSpPr>
              <p:spPr>
                <a:xfrm>
                  <a:off x="10674439" y="4342247"/>
                  <a:ext cx="288000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" name="グループ化 112"/>
              <p:cNvGrpSpPr/>
              <p:nvPr/>
            </p:nvGrpSpPr>
            <p:grpSpPr>
              <a:xfrm flipV="1">
                <a:off x="10517481" y="5323414"/>
                <a:ext cx="623946" cy="621337"/>
                <a:chOff x="10519629" y="3725993"/>
                <a:chExt cx="623946" cy="829985"/>
              </a:xfrm>
            </p:grpSpPr>
            <p:sp>
              <p:nvSpPr>
                <p:cNvPr id="114" name="二等辺三角形 113"/>
                <p:cNvSpPr/>
                <p:nvPr/>
              </p:nvSpPr>
              <p:spPr>
                <a:xfrm rot="814037" flipH="1">
                  <a:off x="10881385" y="3725993"/>
                  <a:ext cx="80651" cy="741622"/>
                </a:xfrm>
                <a:prstGeom prst="triangle">
                  <a:avLst/>
                </a:prstGeom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115" name="二等辺三角形 114"/>
                <p:cNvSpPr/>
                <p:nvPr/>
              </p:nvSpPr>
              <p:spPr>
                <a:xfrm rot="20785963">
                  <a:off x="10690348" y="3753899"/>
                  <a:ext cx="80651" cy="741622"/>
                </a:xfrm>
                <a:prstGeom prst="triangle">
                  <a:avLst/>
                </a:prstGeom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116" name="二等辺三角形 115"/>
                <p:cNvSpPr/>
                <p:nvPr/>
              </p:nvSpPr>
              <p:spPr>
                <a:xfrm rot="1823169">
                  <a:off x="10908140" y="4171124"/>
                  <a:ext cx="235435" cy="305300"/>
                </a:xfrm>
                <a:prstGeom prst="triangle">
                  <a:avLst/>
                </a:prstGeom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117" name="二等辺三角形 116"/>
                <p:cNvSpPr/>
                <p:nvPr/>
              </p:nvSpPr>
              <p:spPr>
                <a:xfrm rot="19776831" flipH="1">
                  <a:off x="10519629" y="4168976"/>
                  <a:ext cx="235435" cy="305300"/>
                </a:xfrm>
                <a:prstGeom prst="triangle">
                  <a:avLst/>
                </a:prstGeom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118" name="角丸四角形 117"/>
                <p:cNvSpPr/>
                <p:nvPr/>
              </p:nvSpPr>
              <p:spPr>
                <a:xfrm>
                  <a:off x="10612977" y="4341228"/>
                  <a:ext cx="421492" cy="214750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119" name="二等辺三角形 118"/>
                <p:cNvSpPr/>
                <p:nvPr/>
              </p:nvSpPr>
              <p:spPr>
                <a:xfrm rot="1823169">
                  <a:off x="10893113" y="4194734"/>
                  <a:ext cx="235435" cy="305300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120" name="二等辺三角形 119"/>
                <p:cNvSpPr/>
                <p:nvPr/>
              </p:nvSpPr>
              <p:spPr>
                <a:xfrm rot="19776831" flipH="1">
                  <a:off x="10530362" y="4192586"/>
                  <a:ext cx="235435" cy="305300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cxnSp>
              <p:nvCxnSpPr>
                <p:cNvPr id="121" name="直線コネクタ 120"/>
                <p:cNvCxnSpPr/>
                <p:nvPr/>
              </p:nvCxnSpPr>
              <p:spPr>
                <a:xfrm>
                  <a:off x="10674439" y="4342247"/>
                  <a:ext cx="288000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68" name="テキスト ボックス 167"/>
          <p:cNvSpPr txBox="1"/>
          <p:nvPr/>
        </p:nvSpPr>
        <p:spPr>
          <a:xfrm>
            <a:off x="7271481" y="502947"/>
            <a:ext cx="1909031" cy="47320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栄養塩類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濃度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が上昇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↓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植物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プランクトンが増殖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en-US" altLang="ja-JP" sz="1350" dirty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sz="1350" dirty="0" smtClean="0">
                <a:latin typeface="HG丸ｺﾞｼｯｸM-PRO" pitchFamily="50" charset="-128"/>
                <a:ea typeface="HG丸ｺﾞｼｯｸM-PRO" pitchFamily="50" charset="-128"/>
              </a:rPr>
              <a:t>赤潮・アオコ</a:t>
            </a:r>
            <a:r>
              <a:rPr lang="ja-JP" altLang="en-US" sz="1350" dirty="0">
                <a:latin typeface="HG丸ｺﾞｼｯｸM-PRO" pitchFamily="50" charset="-128"/>
                <a:ea typeface="HG丸ｺﾞｼｯｸM-PRO" pitchFamily="50" charset="-128"/>
              </a:rPr>
              <a:t>の</a:t>
            </a:r>
            <a:r>
              <a:rPr lang="ja-JP" altLang="en-US" sz="1350" dirty="0" smtClean="0">
                <a:latin typeface="HG丸ｺﾞｼｯｸM-PRO" pitchFamily="50" charset="-128"/>
                <a:ea typeface="HG丸ｺﾞｼｯｸM-PRO" pitchFamily="50" charset="-128"/>
              </a:rPr>
              <a:t>発生</a:t>
            </a:r>
            <a:r>
              <a:rPr lang="en-US" altLang="ja-JP" sz="1350" dirty="0" smtClean="0">
                <a:latin typeface="HG丸ｺﾞｼｯｸM-PRO" pitchFamily="50" charset="-128"/>
                <a:ea typeface="HG丸ｺﾞｼｯｸM-PRO" pitchFamily="50" charset="-128"/>
              </a:rPr>
              <a:t>)</a:t>
            </a:r>
            <a:endParaRPr lang="en-US" altLang="ja-JP" sz="135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↓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有機汚泥が増大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↓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バクテリア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が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酸素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消費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↓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溶存酸素が減少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硫化水素が増大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↓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貧酸素水塊が浮遊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1350" dirty="0">
                <a:latin typeface="HG丸ｺﾞｼｯｸM-PRO" pitchFamily="50" charset="-128"/>
                <a:ea typeface="HG丸ｺﾞｼｯｸM-PRO" pitchFamily="50" charset="-128"/>
              </a:rPr>
              <a:t>（青潮の発生）</a:t>
            </a:r>
            <a:endParaRPr lang="en-US" altLang="ja-JP" sz="135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↓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魚介類の大量死</a:t>
            </a:r>
          </a:p>
        </p:txBody>
      </p:sp>
      <p:grpSp>
        <p:nvGrpSpPr>
          <p:cNvPr id="40" name="グループ化 17"/>
          <p:cNvGrpSpPr/>
          <p:nvPr/>
        </p:nvGrpSpPr>
        <p:grpSpPr>
          <a:xfrm>
            <a:off x="2581810" y="4133494"/>
            <a:ext cx="1218449" cy="1293851"/>
            <a:chOff x="3585069" y="3466850"/>
            <a:chExt cx="1218449" cy="1293851"/>
          </a:xfrm>
        </p:grpSpPr>
        <p:sp>
          <p:nvSpPr>
            <p:cNvPr id="46" name="円/楕円 45"/>
            <p:cNvSpPr/>
            <p:nvPr/>
          </p:nvSpPr>
          <p:spPr>
            <a:xfrm>
              <a:off x="3672868" y="3763073"/>
              <a:ext cx="1021694" cy="997628"/>
            </a:xfrm>
            <a:prstGeom prst="ellipse">
              <a:avLst/>
            </a:prstGeom>
            <a:ln>
              <a:solidFill>
                <a:srgbClr val="CC99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0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47" name="円/楕円 46"/>
            <p:cNvSpPr/>
            <p:nvPr/>
          </p:nvSpPr>
          <p:spPr>
            <a:xfrm>
              <a:off x="3898930" y="3899831"/>
              <a:ext cx="36000" cy="36000"/>
            </a:xfrm>
            <a:prstGeom prst="ellipse">
              <a:avLst/>
            </a:prstGeom>
            <a:ln>
              <a:solidFill>
                <a:srgbClr val="CC99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00" dirty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69" name="円/楕円 168"/>
            <p:cNvSpPr/>
            <p:nvPr/>
          </p:nvSpPr>
          <p:spPr>
            <a:xfrm>
              <a:off x="4051330" y="4052231"/>
              <a:ext cx="36000" cy="36000"/>
            </a:xfrm>
            <a:prstGeom prst="ellipse">
              <a:avLst/>
            </a:prstGeom>
            <a:ln>
              <a:solidFill>
                <a:srgbClr val="CC99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00" dirty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70" name="円/楕円 169"/>
            <p:cNvSpPr/>
            <p:nvPr/>
          </p:nvSpPr>
          <p:spPr>
            <a:xfrm>
              <a:off x="4203730" y="4204631"/>
              <a:ext cx="36000" cy="36000"/>
            </a:xfrm>
            <a:prstGeom prst="ellipse">
              <a:avLst/>
            </a:prstGeom>
            <a:ln>
              <a:solidFill>
                <a:srgbClr val="CC99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00" dirty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71" name="円/楕円 170"/>
            <p:cNvSpPr/>
            <p:nvPr/>
          </p:nvSpPr>
          <p:spPr>
            <a:xfrm>
              <a:off x="4356130" y="4357031"/>
              <a:ext cx="36000" cy="36000"/>
            </a:xfrm>
            <a:prstGeom prst="ellipse">
              <a:avLst/>
            </a:prstGeom>
            <a:ln>
              <a:solidFill>
                <a:srgbClr val="CC99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00" dirty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72" name="円/楕円 171"/>
            <p:cNvSpPr/>
            <p:nvPr/>
          </p:nvSpPr>
          <p:spPr>
            <a:xfrm>
              <a:off x="4508530" y="4509431"/>
              <a:ext cx="36000" cy="36000"/>
            </a:xfrm>
            <a:prstGeom prst="ellipse">
              <a:avLst/>
            </a:prstGeom>
            <a:ln>
              <a:solidFill>
                <a:srgbClr val="CC99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00" dirty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73" name="円/楕円 172"/>
            <p:cNvSpPr/>
            <p:nvPr/>
          </p:nvSpPr>
          <p:spPr>
            <a:xfrm>
              <a:off x="3805524" y="4071906"/>
              <a:ext cx="36000" cy="36000"/>
            </a:xfrm>
            <a:prstGeom prst="ellipse">
              <a:avLst/>
            </a:prstGeom>
            <a:ln>
              <a:solidFill>
                <a:srgbClr val="CC99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00" dirty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74" name="円/楕円 173"/>
            <p:cNvSpPr/>
            <p:nvPr/>
          </p:nvSpPr>
          <p:spPr>
            <a:xfrm>
              <a:off x="3957924" y="4224306"/>
              <a:ext cx="36000" cy="36000"/>
            </a:xfrm>
            <a:prstGeom prst="ellipse">
              <a:avLst/>
            </a:prstGeom>
            <a:ln>
              <a:solidFill>
                <a:srgbClr val="CC99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00" dirty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75" name="円/楕円 174"/>
            <p:cNvSpPr/>
            <p:nvPr/>
          </p:nvSpPr>
          <p:spPr>
            <a:xfrm>
              <a:off x="4110324" y="4376706"/>
              <a:ext cx="36000" cy="36000"/>
            </a:xfrm>
            <a:prstGeom prst="ellipse">
              <a:avLst/>
            </a:prstGeom>
            <a:ln>
              <a:solidFill>
                <a:srgbClr val="CC99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00" dirty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76" name="円/楕円 175"/>
            <p:cNvSpPr/>
            <p:nvPr/>
          </p:nvSpPr>
          <p:spPr>
            <a:xfrm>
              <a:off x="4262724" y="4529106"/>
              <a:ext cx="36000" cy="36000"/>
            </a:xfrm>
            <a:prstGeom prst="ellipse">
              <a:avLst/>
            </a:prstGeom>
            <a:ln>
              <a:solidFill>
                <a:srgbClr val="CC99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00" dirty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77" name="円/楕円 176"/>
            <p:cNvSpPr/>
            <p:nvPr/>
          </p:nvSpPr>
          <p:spPr>
            <a:xfrm>
              <a:off x="4149660" y="3899835"/>
              <a:ext cx="36000" cy="36000"/>
            </a:xfrm>
            <a:prstGeom prst="ellipse">
              <a:avLst/>
            </a:prstGeom>
            <a:ln>
              <a:solidFill>
                <a:srgbClr val="CC99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00" dirty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78" name="円/楕円 177"/>
            <p:cNvSpPr/>
            <p:nvPr/>
          </p:nvSpPr>
          <p:spPr>
            <a:xfrm>
              <a:off x="4302060" y="4052235"/>
              <a:ext cx="36000" cy="36000"/>
            </a:xfrm>
            <a:prstGeom prst="ellipse">
              <a:avLst/>
            </a:prstGeom>
            <a:ln>
              <a:solidFill>
                <a:srgbClr val="CC99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00" dirty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79" name="円/楕円 178"/>
            <p:cNvSpPr/>
            <p:nvPr/>
          </p:nvSpPr>
          <p:spPr>
            <a:xfrm>
              <a:off x="4454460" y="4204635"/>
              <a:ext cx="36000" cy="36000"/>
            </a:xfrm>
            <a:prstGeom prst="ellipse">
              <a:avLst/>
            </a:prstGeom>
            <a:ln>
              <a:solidFill>
                <a:srgbClr val="CC99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00" dirty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80" name="円/楕円 179"/>
            <p:cNvSpPr/>
            <p:nvPr/>
          </p:nvSpPr>
          <p:spPr>
            <a:xfrm>
              <a:off x="4577362" y="4357035"/>
              <a:ext cx="36000" cy="36000"/>
            </a:xfrm>
            <a:prstGeom prst="ellipse">
              <a:avLst/>
            </a:prstGeom>
            <a:ln>
              <a:solidFill>
                <a:srgbClr val="CC99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00" dirty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81" name="円/楕円 180"/>
            <p:cNvSpPr/>
            <p:nvPr/>
          </p:nvSpPr>
          <p:spPr>
            <a:xfrm>
              <a:off x="3795702" y="4268547"/>
              <a:ext cx="36000" cy="36000"/>
            </a:xfrm>
            <a:prstGeom prst="ellipse">
              <a:avLst/>
            </a:prstGeom>
            <a:ln>
              <a:solidFill>
                <a:srgbClr val="CC99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00" dirty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82" name="円/楕円 181"/>
            <p:cNvSpPr/>
            <p:nvPr/>
          </p:nvSpPr>
          <p:spPr>
            <a:xfrm>
              <a:off x="3948102" y="4420947"/>
              <a:ext cx="36000" cy="36000"/>
            </a:xfrm>
            <a:prstGeom prst="ellipse">
              <a:avLst/>
            </a:prstGeom>
            <a:ln>
              <a:solidFill>
                <a:srgbClr val="CC99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00" dirty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83" name="円/楕円 182"/>
            <p:cNvSpPr/>
            <p:nvPr/>
          </p:nvSpPr>
          <p:spPr>
            <a:xfrm>
              <a:off x="4100502" y="4573347"/>
              <a:ext cx="36000" cy="36000"/>
            </a:xfrm>
            <a:prstGeom prst="ellipse">
              <a:avLst/>
            </a:prstGeom>
            <a:ln>
              <a:solidFill>
                <a:srgbClr val="CC99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00" dirty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84" name="円/楕円 183"/>
            <p:cNvSpPr/>
            <p:nvPr/>
          </p:nvSpPr>
          <p:spPr>
            <a:xfrm>
              <a:off x="4179162" y="4047331"/>
              <a:ext cx="36000" cy="36000"/>
            </a:xfrm>
            <a:prstGeom prst="ellipse">
              <a:avLst/>
            </a:prstGeom>
            <a:ln>
              <a:solidFill>
                <a:srgbClr val="CC99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00" dirty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85" name="円/楕円 184"/>
            <p:cNvSpPr/>
            <p:nvPr/>
          </p:nvSpPr>
          <p:spPr>
            <a:xfrm>
              <a:off x="4331562" y="4199731"/>
              <a:ext cx="36000" cy="36000"/>
            </a:xfrm>
            <a:prstGeom prst="ellipse">
              <a:avLst/>
            </a:prstGeom>
            <a:ln>
              <a:solidFill>
                <a:srgbClr val="CC99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00" dirty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86" name="円/楕円 185"/>
            <p:cNvSpPr/>
            <p:nvPr/>
          </p:nvSpPr>
          <p:spPr>
            <a:xfrm>
              <a:off x="4483962" y="4352131"/>
              <a:ext cx="36000" cy="36000"/>
            </a:xfrm>
            <a:prstGeom prst="ellipse">
              <a:avLst/>
            </a:prstGeom>
            <a:ln>
              <a:solidFill>
                <a:srgbClr val="CC99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00" dirty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87" name="円/楕円 186"/>
            <p:cNvSpPr/>
            <p:nvPr/>
          </p:nvSpPr>
          <p:spPr>
            <a:xfrm>
              <a:off x="3943188" y="4076829"/>
              <a:ext cx="36000" cy="36000"/>
            </a:xfrm>
            <a:prstGeom prst="ellipse">
              <a:avLst/>
            </a:prstGeom>
            <a:ln>
              <a:solidFill>
                <a:srgbClr val="CC99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00" dirty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88" name="円/楕円 187"/>
            <p:cNvSpPr/>
            <p:nvPr/>
          </p:nvSpPr>
          <p:spPr>
            <a:xfrm>
              <a:off x="4095588" y="4229229"/>
              <a:ext cx="36000" cy="36000"/>
            </a:xfrm>
            <a:prstGeom prst="ellipse">
              <a:avLst/>
            </a:prstGeom>
            <a:ln>
              <a:solidFill>
                <a:srgbClr val="CC99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00" dirty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89" name="円/楕円 188"/>
            <p:cNvSpPr/>
            <p:nvPr/>
          </p:nvSpPr>
          <p:spPr>
            <a:xfrm>
              <a:off x="4247988" y="4381629"/>
              <a:ext cx="36000" cy="36000"/>
            </a:xfrm>
            <a:prstGeom prst="ellipse">
              <a:avLst/>
            </a:prstGeom>
            <a:ln>
              <a:solidFill>
                <a:srgbClr val="CC99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00" dirty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90" name="円/楕円 189"/>
            <p:cNvSpPr/>
            <p:nvPr/>
          </p:nvSpPr>
          <p:spPr>
            <a:xfrm>
              <a:off x="4400388" y="4534029"/>
              <a:ext cx="36000" cy="36000"/>
            </a:xfrm>
            <a:prstGeom prst="ellipse">
              <a:avLst/>
            </a:prstGeom>
            <a:ln>
              <a:solidFill>
                <a:srgbClr val="CC99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00" dirty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91" name="円/楕円 190"/>
            <p:cNvSpPr/>
            <p:nvPr/>
          </p:nvSpPr>
          <p:spPr>
            <a:xfrm>
              <a:off x="4036600" y="3919517"/>
              <a:ext cx="36000" cy="36000"/>
            </a:xfrm>
            <a:prstGeom prst="ellipse">
              <a:avLst/>
            </a:prstGeom>
            <a:ln>
              <a:solidFill>
                <a:srgbClr val="CC99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00" dirty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92" name="円/楕円 191"/>
            <p:cNvSpPr/>
            <p:nvPr/>
          </p:nvSpPr>
          <p:spPr>
            <a:xfrm>
              <a:off x="4189000" y="4071917"/>
              <a:ext cx="36000" cy="36000"/>
            </a:xfrm>
            <a:prstGeom prst="ellipse">
              <a:avLst/>
            </a:prstGeom>
            <a:ln>
              <a:solidFill>
                <a:srgbClr val="CC99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00" dirty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93" name="円/楕円 192"/>
            <p:cNvSpPr/>
            <p:nvPr/>
          </p:nvSpPr>
          <p:spPr>
            <a:xfrm>
              <a:off x="4297156" y="3914609"/>
              <a:ext cx="36000" cy="36000"/>
            </a:xfrm>
            <a:prstGeom prst="ellipse">
              <a:avLst/>
            </a:prstGeom>
            <a:ln>
              <a:solidFill>
                <a:srgbClr val="CC99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00" dirty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94" name="円/楕円 193"/>
            <p:cNvSpPr/>
            <p:nvPr/>
          </p:nvSpPr>
          <p:spPr>
            <a:xfrm>
              <a:off x="4449556" y="4067009"/>
              <a:ext cx="36000" cy="36000"/>
            </a:xfrm>
            <a:prstGeom prst="ellipse">
              <a:avLst/>
            </a:prstGeom>
            <a:ln>
              <a:solidFill>
                <a:srgbClr val="CC99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00" dirty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95" name="円/楕円 194"/>
            <p:cNvSpPr/>
            <p:nvPr/>
          </p:nvSpPr>
          <p:spPr>
            <a:xfrm>
              <a:off x="4601956" y="4219409"/>
              <a:ext cx="36000" cy="36000"/>
            </a:xfrm>
            <a:prstGeom prst="ellipse">
              <a:avLst/>
            </a:prstGeom>
            <a:ln>
              <a:solidFill>
                <a:srgbClr val="CC99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00" dirty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96" name="円/楕円 195"/>
            <p:cNvSpPr/>
            <p:nvPr/>
          </p:nvSpPr>
          <p:spPr>
            <a:xfrm>
              <a:off x="4429888" y="3958859"/>
              <a:ext cx="36000" cy="36000"/>
            </a:xfrm>
            <a:prstGeom prst="ellipse">
              <a:avLst/>
            </a:prstGeom>
            <a:ln>
              <a:solidFill>
                <a:srgbClr val="CC99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00" dirty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97" name="円/楕円 196"/>
            <p:cNvSpPr/>
            <p:nvPr/>
          </p:nvSpPr>
          <p:spPr>
            <a:xfrm>
              <a:off x="4582288" y="4111259"/>
              <a:ext cx="36000" cy="36000"/>
            </a:xfrm>
            <a:prstGeom prst="ellipse">
              <a:avLst/>
            </a:prstGeom>
            <a:ln>
              <a:solidFill>
                <a:srgbClr val="CC99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00" dirty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98" name="円/楕円 197"/>
            <p:cNvSpPr/>
            <p:nvPr/>
          </p:nvSpPr>
          <p:spPr>
            <a:xfrm>
              <a:off x="4233244" y="3806466"/>
              <a:ext cx="36000" cy="36000"/>
            </a:xfrm>
            <a:prstGeom prst="ellipse">
              <a:avLst/>
            </a:prstGeom>
            <a:ln>
              <a:solidFill>
                <a:srgbClr val="CC99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00" dirty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99" name="円/楕円 198"/>
            <p:cNvSpPr/>
            <p:nvPr/>
          </p:nvSpPr>
          <p:spPr>
            <a:xfrm>
              <a:off x="4061185" y="3840882"/>
              <a:ext cx="36000" cy="36000"/>
            </a:xfrm>
            <a:prstGeom prst="ellipse">
              <a:avLst/>
            </a:prstGeom>
            <a:ln>
              <a:solidFill>
                <a:srgbClr val="CC99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00" dirty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200" name="円/楕円 199"/>
            <p:cNvSpPr/>
            <p:nvPr/>
          </p:nvSpPr>
          <p:spPr>
            <a:xfrm>
              <a:off x="3815384" y="4406231"/>
              <a:ext cx="36000" cy="36000"/>
            </a:xfrm>
            <a:prstGeom prst="ellipse">
              <a:avLst/>
            </a:prstGeom>
            <a:ln>
              <a:solidFill>
                <a:srgbClr val="CC99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00" dirty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201" name="円/楕円 200"/>
            <p:cNvSpPr/>
            <p:nvPr/>
          </p:nvSpPr>
          <p:spPr>
            <a:xfrm>
              <a:off x="3967784" y="4558631"/>
              <a:ext cx="36000" cy="36000"/>
            </a:xfrm>
            <a:prstGeom prst="ellipse">
              <a:avLst/>
            </a:prstGeom>
            <a:ln>
              <a:solidFill>
                <a:srgbClr val="CC99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00" dirty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202" name="円/楕円 201"/>
            <p:cNvSpPr/>
            <p:nvPr/>
          </p:nvSpPr>
          <p:spPr>
            <a:xfrm>
              <a:off x="4252916" y="4652039"/>
              <a:ext cx="36000" cy="36000"/>
            </a:xfrm>
            <a:prstGeom prst="ellipse">
              <a:avLst/>
            </a:prstGeom>
            <a:ln>
              <a:solidFill>
                <a:srgbClr val="CC99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00" dirty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203" name="円/楕円 202"/>
            <p:cNvSpPr/>
            <p:nvPr/>
          </p:nvSpPr>
          <p:spPr>
            <a:xfrm>
              <a:off x="4169342" y="4494731"/>
              <a:ext cx="36000" cy="36000"/>
            </a:xfrm>
            <a:prstGeom prst="ellipse">
              <a:avLst/>
            </a:prstGeom>
            <a:ln>
              <a:solidFill>
                <a:srgbClr val="CC99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00" dirty="0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grpSp>
          <p:nvGrpSpPr>
            <p:cNvPr id="48" name="グループ化 3"/>
            <p:cNvGrpSpPr/>
            <p:nvPr/>
          </p:nvGrpSpPr>
          <p:grpSpPr>
            <a:xfrm rot="5400000">
              <a:off x="3756376" y="3826134"/>
              <a:ext cx="842254" cy="881573"/>
              <a:chOff x="3948102" y="3958866"/>
              <a:chExt cx="842254" cy="881573"/>
            </a:xfrm>
          </p:grpSpPr>
          <p:sp>
            <p:nvSpPr>
              <p:cNvPr id="204" name="円/楕円 203"/>
              <p:cNvSpPr/>
              <p:nvPr/>
            </p:nvSpPr>
            <p:spPr>
              <a:xfrm>
                <a:off x="4051330" y="40522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05" name="円/楕円 204"/>
              <p:cNvSpPr/>
              <p:nvPr/>
            </p:nvSpPr>
            <p:spPr>
              <a:xfrm>
                <a:off x="4203730" y="42046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06" name="円/楕円 205"/>
              <p:cNvSpPr/>
              <p:nvPr/>
            </p:nvSpPr>
            <p:spPr>
              <a:xfrm>
                <a:off x="4356130" y="43570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07" name="円/楕円 206"/>
              <p:cNvSpPr/>
              <p:nvPr/>
            </p:nvSpPr>
            <p:spPr>
              <a:xfrm>
                <a:off x="4508530" y="45094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08" name="円/楕円 207"/>
              <p:cNvSpPr/>
              <p:nvPr/>
            </p:nvSpPr>
            <p:spPr>
              <a:xfrm>
                <a:off x="4660930" y="46618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09" name="円/楕円 208"/>
              <p:cNvSpPr/>
              <p:nvPr/>
            </p:nvSpPr>
            <p:spPr>
              <a:xfrm>
                <a:off x="3957924" y="4224306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10" name="円/楕円 209"/>
              <p:cNvSpPr/>
              <p:nvPr/>
            </p:nvSpPr>
            <p:spPr>
              <a:xfrm>
                <a:off x="4110324" y="4376706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11" name="円/楕円 210"/>
              <p:cNvSpPr/>
              <p:nvPr/>
            </p:nvSpPr>
            <p:spPr>
              <a:xfrm>
                <a:off x="4262724" y="4529106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12" name="円/楕円 211"/>
              <p:cNvSpPr/>
              <p:nvPr/>
            </p:nvSpPr>
            <p:spPr>
              <a:xfrm>
                <a:off x="4415124" y="4681506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13" name="円/楕円 212"/>
              <p:cNvSpPr/>
              <p:nvPr/>
            </p:nvSpPr>
            <p:spPr>
              <a:xfrm>
                <a:off x="4302060" y="4052235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14" name="円/楕円 213"/>
              <p:cNvSpPr/>
              <p:nvPr/>
            </p:nvSpPr>
            <p:spPr>
              <a:xfrm>
                <a:off x="4454460" y="4204635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15" name="円/楕円 214"/>
              <p:cNvSpPr/>
              <p:nvPr/>
            </p:nvSpPr>
            <p:spPr>
              <a:xfrm>
                <a:off x="4606860" y="4357035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16" name="円/楕円 215"/>
              <p:cNvSpPr/>
              <p:nvPr/>
            </p:nvSpPr>
            <p:spPr>
              <a:xfrm>
                <a:off x="4729762" y="4509435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17" name="円/楕円 216"/>
              <p:cNvSpPr/>
              <p:nvPr/>
            </p:nvSpPr>
            <p:spPr>
              <a:xfrm>
                <a:off x="3948102" y="4420947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18" name="円/楕円 217"/>
              <p:cNvSpPr/>
              <p:nvPr/>
            </p:nvSpPr>
            <p:spPr>
              <a:xfrm>
                <a:off x="4100502" y="4573347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19" name="円/楕円 218"/>
              <p:cNvSpPr/>
              <p:nvPr/>
            </p:nvSpPr>
            <p:spPr>
              <a:xfrm>
                <a:off x="4252902" y="4725747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20" name="円/楕円 219"/>
              <p:cNvSpPr/>
              <p:nvPr/>
            </p:nvSpPr>
            <p:spPr>
              <a:xfrm>
                <a:off x="4331562" y="41997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21" name="円/楕円 220"/>
              <p:cNvSpPr/>
              <p:nvPr/>
            </p:nvSpPr>
            <p:spPr>
              <a:xfrm>
                <a:off x="4483962" y="43521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22" name="円/楕円 221"/>
              <p:cNvSpPr/>
              <p:nvPr/>
            </p:nvSpPr>
            <p:spPr>
              <a:xfrm>
                <a:off x="4636362" y="45045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23" name="円/楕円 222"/>
              <p:cNvSpPr/>
              <p:nvPr/>
            </p:nvSpPr>
            <p:spPr>
              <a:xfrm>
                <a:off x="4095588" y="422922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24" name="円/楕円 223"/>
              <p:cNvSpPr/>
              <p:nvPr/>
            </p:nvSpPr>
            <p:spPr>
              <a:xfrm>
                <a:off x="4247988" y="438162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25" name="円/楕円 224"/>
              <p:cNvSpPr/>
              <p:nvPr/>
            </p:nvSpPr>
            <p:spPr>
              <a:xfrm>
                <a:off x="4400388" y="453402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26" name="円/楕円 225"/>
              <p:cNvSpPr/>
              <p:nvPr/>
            </p:nvSpPr>
            <p:spPr>
              <a:xfrm>
                <a:off x="4552788" y="468642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27" name="円/楕円 226"/>
              <p:cNvSpPr/>
              <p:nvPr/>
            </p:nvSpPr>
            <p:spPr>
              <a:xfrm>
                <a:off x="4189000" y="4071917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28" name="円/楕円 227"/>
              <p:cNvSpPr/>
              <p:nvPr/>
            </p:nvSpPr>
            <p:spPr>
              <a:xfrm>
                <a:off x="4341400" y="4224317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29" name="円/楕円 228"/>
              <p:cNvSpPr/>
              <p:nvPr/>
            </p:nvSpPr>
            <p:spPr>
              <a:xfrm>
                <a:off x="4449556" y="406700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30" name="円/楕円 229"/>
              <p:cNvSpPr/>
              <p:nvPr/>
            </p:nvSpPr>
            <p:spPr>
              <a:xfrm>
                <a:off x="4601956" y="421940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31" name="円/楕円 230"/>
              <p:cNvSpPr/>
              <p:nvPr/>
            </p:nvSpPr>
            <p:spPr>
              <a:xfrm>
                <a:off x="4754356" y="437180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32" name="円/楕円 231"/>
              <p:cNvSpPr/>
              <p:nvPr/>
            </p:nvSpPr>
            <p:spPr>
              <a:xfrm>
                <a:off x="4582288" y="411125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33" name="円/楕円 232"/>
              <p:cNvSpPr/>
              <p:nvPr/>
            </p:nvSpPr>
            <p:spPr>
              <a:xfrm>
                <a:off x="4734688" y="426365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34" name="円/楕円 233"/>
              <p:cNvSpPr/>
              <p:nvPr/>
            </p:nvSpPr>
            <p:spPr>
              <a:xfrm>
                <a:off x="4385644" y="3958866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35" name="円/楕円 234"/>
              <p:cNvSpPr/>
              <p:nvPr/>
            </p:nvSpPr>
            <p:spPr>
              <a:xfrm>
                <a:off x="4213585" y="3993282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36" name="円/楕円 235"/>
              <p:cNvSpPr/>
              <p:nvPr/>
            </p:nvSpPr>
            <p:spPr>
              <a:xfrm>
                <a:off x="3967784" y="45586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37" name="円/楕円 236"/>
              <p:cNvSpPr/>
              <p:nvPr/>
            </p:nvSpPr>
            <p:spPr>
              <a:xfrm>
                <a:off x="4120184" y="47110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38" name="円/楕円 237"/>
              <p:cNvSpPr/>
              <p:nvPr/>
            </p:nvSpPr>
            <p:spPr>
              <a:xfrm>
                <a:off x="4405316" y="480443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39" name="円/楕円 238"/>
              <p:cNvSpPr/>
              <p:nvPr/>
            </p:nvSpPr>
            <p:spPr>
              <a:xfrm>
                <a:off x="4321742" y="46471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</p:grpSp>
        <p:grpSp>
          <p:nvGrpSpPr>
            <p:cNvPr id="49" name="グループ化 239"/>
            <p:cNvGrpSpPr/>
            <p:nvPr/>
          </p:nvGrpSpPr>
          <p:grpSpPr>
            <a:xfrm rot="10800000">
              <a:off x="3702304" y="3831054"/>
              <a:ext cx="842254" cy="881573"/>
              <a:chOff x="3948102" y="3958866"/>
              <a:chExt cx="842254" cy="881573"/>
            </a:xfrm>
          </p:grpSpPr>
          <p:sp>
            <p:nvSpPr>
              <p:cNvPr id="241" name="円/楕円 240"/>
              <p:cNvSpPr/>
              <p:nvPr/>
            </p:nvSpPr>
            <p:spPr>
              <a:xfrm>
                <a:off x="4051330" y="40522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42" name="円/楕円 241"/>
              <p:cNvSpPr/>
              <p:nvPr/>
            </p:nvSpPr>
            <p:spPr>
              <a:xfrm>
                <a:off x="4203730" y="42046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43" name="円/楕円 242"/>
              <p:cNvSpPr/>
              <p:nvPr/>
            </p:nvSpPr>
            <p:spPr>
              <a:xfrm>
                <a:off x="4356130" y="43570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44" name="円/楕円 243"/>
              <p:cNvSpPr/>
              <p:nvPr/>
            </p:nvSpPr>
            <p:spPr>
              <a:xfrm>
                <a:off x="4508530" y="45094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45" name="円/楕円 244"/>
              <p:cNvSpPr/>
              <p:nvPr/>
            </p:nvSpPr>
            <p:spPr>
              <a:xfrm>
                <a:off x="4660930" y="46618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46" name="円/楕円 245"/>
              <p:cNvSpPr/>
              <p:nvPr/>
            </p:nvSpPr>
            <p:spPr>
              <a:xfrm>
                <a:off x="3957924" y="4224306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47" name="円/楕円 246"/>
              <p:cNvSpPr/>
              <p:nvPr/>
            </p:nvSpPr>
            <p:spPr>
              <a:xfrm>
                <a:off x="4110324" y="4376706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48" name="円/楕円 247"/>
              <p:cNvSpPr/>
              <p:nvPr/>
            </p:nvSpPr>
            <p:spPr>
              <a:xfrm>
                <a:off x="4262724" y="4529106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49" name="円/楕円 248"/>
              <p:cNvSpPr/>
              <p:nvPr/>
            </p:nvSpPr>
            <p:spPr>
              <a:xfrm>
                <a:off x="4415124" y="4681506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50" name="円/楕円 249"/>
              <p:cNvSpPr/>
              <p:nvPr/>
            </p:nvSpPr>
            <p:spPr>
              <a:xfrm>
                <a:off x="4302060" y="4052235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51" name="円/楕円 250"/>
              <p:cNvSpPr/>
              <p:nvPr/>
            </p:nvSpPr>
            <p:spPr>
              <a:xfrm>
                <a:off x="4454460" y="4204635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52" name="円/楕円 251"/>
              <p:cNvSpPr/>
              <p:nvPr/>
            </p:nvSpPr>
            <p:spPr>
              <a:xfrm>
                <a:off x="4606860" y="4357035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53" name="円/楕円 252"/>
              <p:cNvSpPr/>
              <p:nvPr/>
            </p:nvSpPr>
            <p:spPr>
              <a:xfrm>
                <a:off x="4729762" y="4509435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54" name="円/楕円 253"/>
              <p:cNvSpPr/>
              <p:nvPr/>
            </p:nvSpPr>
            <p:spPr>
              <a:xfrm>
                <a:off x="3948102" y="4420947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55" name="円/楕円 254"/>
              <p:cNvSpPr/>
              <p:nvPr/>
            </p:nvSpPr>
            <p:spPr>
              <a:xfrm>
                <a:off x="4100502" y="4573347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56" name="円/楕円 255"/>
              <p:cNvSpPr/>
              <p:nvPr/>
            </p:nvSpPr>
            <p:spPr>
              <a:xfrm>
                <a:off x="4252902" y="4725747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57" name="円/楕円 256"/>
              <p:cNvSpPr/>
              <p:nvPr/>
            </p:nvSpPr>
            <p:spPr>
              <a:xfrm>
                <a:off x="4331562" y="41997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58" name="円/楕円 257"/>
              <p:cNvSpPr/>
              <p:nvPr/>
            </p:nvSpPr>
            <p:spPr>
              <a:xfrm>
                <a:off x="4483962" y="43521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59" name="円/楕円 258"/>
              <p:cNvSpPr/>
              <p:nvPr/>
            </p:nvSpPr>
            <p:spPr>
              <a:xfrm>
                <a:off x="4636362" y="45045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60" name="円/楕円 259"/>
              <p:cNvSpPr/>
              <p:nvPr/>
            </p:nvSpPr>
            <p:spPr>
              <a:xfrm>
                <a:off x="4095588" y="422922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61" name="円/楕円 260"/>
              <p:cNvSpPr/>
              <p:nvPr/>
            </p:nvSpPr>
            <p:spPr>
              <a:xfrm>
                <a:off x="4247988" y="438162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62" name="円/楕円 261"/>
              <p:cNvSpPr/>
              <p:nvPr/>
            </p:nvSpPr>
            <p:spPr>
              <a:xfrm>
                <a:off x="4400388" y="453402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63" name="円/楕円 262"/>
              <p:cNvSpPr/>
              <p:nvPr/>
            </p:nvSpPr>
            <p:spPr>
              <a:xfrm>
                <a:off x="4552788" y="468642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64" name="円/楕円 263"/>
              <p:cNvSpPr/>
              <p:nvPr/>
            </p:nvSpPr>
            <p:spPr>
              <a:xfrm>
                <a:off x="4189000" y="4071917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65" name="円/楕円 264"/>
              <p:cNvSpPr/>
              <p:nvPr/>
            </p:nvSpPr>
            <p:spPr>
              <a:xfrm>
                <a:off x="4341400" y="4224317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66" name="円/楕円 265"/>
              <p:cNvSpPr/>
              <p:nvPr/>
            </p:nvSpPr>
            <p:spPr>
              <a:xfrm>
                <a:off x="4449556" y="406700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67" name="円/楕円 266"/>
              <p:cNvSpPr/>
              <p:nvPr/>
            </p:nvSpPr>
            <p:spPr>
              <a:xfrm>
                <a:off x="4601956" y="421940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68" name="円/楕円 267"/>
              <p:cNvSpPr/>
              <p:nvPr/>
            </p:nvSpPr>
            <p:spPr>
              <a:xfrm>
                <a:off x="4754356" y="437180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69" name="円/楕円 268"/>
              <p:cNvSpPr/>
              <p:nvPr/>
            </p:nvSpPr>
            <p:spPr>
              <a:xfrm>
                <a:off x="4582288" y="411125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70" name="円/楕円 269"/>
              <p:cNvSpPr/>
              <p:nvPr/>
            </p:nvSpPr>
            <p:spPr>
              <a:xfrm>
                <a:off x="4734688" y="426365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71" name="円/楕円 270"/>
              <p:cNvSpPr/>
              <p:nvPr/>
            </p:nvSpPr>
            <p:spPr>
              <a:xfrm>
                <a:off x="4385644" y="3958866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72" name="円/楕円 271"/>
              <p:cNvSpPr/>
              <p:nvPr/>
            </p:nvSpPr>
            <p:spPr>
              <a:xfrm>
                <a:off x="4213585" y="3993282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73" name="円/楕円 272"/>
              <p:cNvSpPr/>
              <p:nvPr/>
            </p:nvSpPr>
            <p:spPr>
              <a:xfrm>
                <a:off x="3967784" y="45586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74" name="円/楕円 273"/>
              <p:cNvSpPr/>
              <p:nvPr/>
            </p:nvSpPr>
            <p:spPr>
              <a:xfrm>
                <a:off x="4120184" y="47110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75" name="円/楕円 274"/>
              <p:cNvSpPr/>
              <p:nvPr/>
            </p:nvSpPr>
            <p:spPr>
              <a:xfrm>
                <a:off x="4405316" y="480443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76" name="円/楕円 275"/>
              <p:cNvSpPr/>
              <p:nvPr/>
            </p:nvSpPr>
            <p:spPr>
              <a:xfrm>
                <a:off x="4321742" y="46471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</p:grpSp>
        <p:grpSp>
          <p:nvGrpSpPr>
            <p:cNvPr id="87" name="グループ化 276"/>
            <p:cNvGrpSpPr/>
            <p:nvPr/>
          </p:nvGrpSpPr>
          <p:grpSpPr>
            <a:xfrm rot="14037947">
              <a:off x="3776043" y="3772061"/>
              <a:ext cx="842254" cy="881573"/>
              <a:chOff x="3948102" y="3958866"/>
              <a:chExt cx="842254" cy="881573"/>
            </a:xfrm>
          </p:grpSpPr>
          <p:sp>
            <p:nvSpPr>
              <p:cNvPr id="278" name="円/楕円 277"/>
              <p:cNvSpPr/>
              <p:nvPr/>
            </p:nvSpPr>
            <p:spPr>
              <a:xfrm>
                <a:off x="4051330" y="40522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79" name="円/楕円 278"/>
              <p:cNvSpPr/>
              <p:nvPr/>
            </p:nvSpPr>
            <p:spPr>
              <a:xfrm>
                <a:off x="4203730" y="42046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80" name="円/楕円 279"/>
              <p:cNvSpPr/>
              <p:nvPr/>
            </p:nvSpPr>
            <p:spPr>
              <a:xfrm>
                <a:off x="4356130" y="43570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81" name="円/楕円 280"/>
              <p:cNvSpPr/>
              <p:nvPr/>
            </p:nvSpPr>
            <p:spPr>
              <a:xfrm>
                <a:off x="4508530" y="45094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82" name="円/楕円 281"/>
              <p:cNvSpPr/>
              <p:nvPr/>
            </p:nvSpPr>
            <p:spPr>
              <a:xfrm>
                <a:off x="4660930" y="46618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83" name="円/楕円 282"/>
              <p:cNvSpPr/>
              <p:nvPr/>
            </p:nvSpPr>
            <p:spPr>
              <a:xfrm>
                <a:off x="3957924" y="4224306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84" name="円/楕円 283"/>
              <p:cNvSpPr/>
              <p:nvPr/>
            </p:nvSpPr>
            <p:spPr>
              <a:xfrm>
                <a:off x="4110324" y="4376706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85" name="円/楕円 284"/>
              <p:cNvSpPr/>
              <p:nvPr/>
            </p:nvSpPr>
            <p:spPr>
              <a:xfrm>
                <a:off x="4262724" y="4529106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86" name="円/楕円 285"/>
              <p:cNvSpPr/>
              <p:nvPr/>
            </p:nvSpPr>
            <p:spPr>
              <a:xfrm>
                <a:off x="4415124" y="4681506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87" name="円/楕円 286"/>
              <p:cNvSpPr/>
              <p:nvPr/>
            </p:nvSpPr>
            <p:spPr>
              <a:xfrm>
                <a:off x="4302060" y="4052235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88" name="円/楕円 287"/>
              <p:cNvSpPr/>
              <p:nvPr/>
            </p:nvSpPr>
            <p:spPr>
              <a:xfrm>
                <a:off x="4454460" y="4204635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89" name="円/楕円 288"/>
              <p:cNvSpPr/>
              <p:nvPr/>
            </p:nvSpPr>
            <p:spPr>
              <a:xfrm>
                <a:off x="4606860" y="4357035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90" name="円/楕円 289"/>
              <p:cNvSpPr/>
              <p:nvPr/>
            </p:nvSpPr>
            <p:spPr>
              <a:xfrm>
                <a:off x="4729762" y="4509435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91" name="円/楕円 290"/>
              <p:cNvSpPr/>
              <p:nvPr/>
            </p:nvSpPr>
            <p:spPr>
              <a:xfrm>
                <a:off x="3948102" y="4420947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92" name="円/楕円 291"/>
              <p:cNvSpPr/>
              <p:nvPr/>
            </p:nvSpPr>
            <p:spPr>
              <a:xfrm>
                <a:off x="4100502" y="4573347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93" name="円/楕円 292"/>
              <p:cNvSpPr/>
              <p:nvPr/>
            </p:nvSpPr>
            <p:spPr>
              <a:xfrm>
                <a:off x="4252902" y="4725747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94" name="円/楕円 293"/>
              <p:cNvSpPr/>
              <p:nvPr/>
            </p:nvSpPr>
            <p:spPr>
              <a:xfrm>
                <a:off x="4331562" y="41997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95" name="円/楕円 294"/>
              <p:cNvSpPr/>
              <p:nvPr/>
            </p:nvSpPr>
            <p:spPr>
              <a:xfrm>
                <a:off x="4483962" y="43521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96" name="円/楕円 295"/>
              <p:cNvSpPr/>
              <p:nvPr/>
            </p:nvSpPr>
            <p:spPr>
              <a:xfrm>
                <a:off x="4636362" y="45045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97" name="円/楕円 296"/>
              <p:cNvSpPr/>
              <p:nvPr/>
            </p:nvSpPr>
            <p:spPr>
              <a:xfrm>
                <a:off x="4095588" y="422922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98" name="円/楕円 297"/>
              <p:cNvSpPr/>
              <p:nvPr/>
            </p:nvSpPr>
            <p:spPr>
              <a:xfrm>
                <a:off x="4247988" y="438162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299" name="円/楕円 298"/>
              <p:cNvSpPr/>
              <p:nvPr/>
            </p:nvSpPr>
            <p:spPr>
              <a:xfrm>
                <a:off x="4400388" y="453402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00" name="円/楕円 299"/>
              <p:cNvSpPr/>
              <p:nvPr/>
            </p:nvSpPr>
            <p:spPr>
              <a:xfrm>
                <a:off x="4552788" y="468642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01" name="円/楕円 300"/>
              <p:cNvSpPr/>
              <p:nvPr/>
            </p:nvSpPr>
            <p:spPr>
              <a:xfrm>
                <a:off x="4189000" y="4071917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02" name="円/楕円 301"/>
              <p:cNvSpPr/>
              <p:nvPr/>
            </p:nvSpPr>
            <p:spPr>
              <a:xfrm>
                <a:off x="4341400" y="4224317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03" name="円/楕円 302"/>
              <p:cNvSpPr/>
              <p:nvPr/>
            </p:nvSpPr>
            <p:spPr>
              <a:xfrm>
                <a:off x="4449556" y="406700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04" name="円/楕円 303"/>
              <p:cNvSpPr/>
              <p:nvPr/>
            </p:nvSpPr>
            <p:spPr>
              <a:xfrm>
                <a:off x="4601956" y="421940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05" name="円/楕円 304"/>
              <p:cNvSpPr/>
              <p:nvPr/>
            </p:nvSpPr>
            <p:spPr>
              <a:xfrm>
                <a:off x="4754356" y="437180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06" name="円/楕円 305"/>
              <p:cNvSpPr/>
              <p:nvPr/>
            </p:nvSpPr>
            <p:spPr>
              <a:xfrm>
                <a:off x="4582288" y="411125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07" name="円/楕円 306"/>
              <p:cNvSpPr/>
              <p:nvPr/>
            </p:nvSpPr>
            <p:spPr>
              <a:xfrm>
                <a:off x="4734688" y="426365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08" name="円/楕円 307"/>
              <p:cNvSpPr/>
              <p:nvPr/>
            </p:nvSpPr>
            <p:spPr>
              <a:xfrm>
                <a:off x="4385644" y="3958866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09" name="円/楕円 308"/>
              <p:cNvSpPr/>
              <p:nvPr/>
            </p:nvSpPr>
            <p:spPr>
              <a:xfrm>
                <a:off x="4213585" y="3993282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10" name="円/楕円 309"/>
              <p:cNvSpPr/>
              <p:nvPr/>
            </p:nvSpPr>
            <p:spPr>
              <a:xfrm>
                <a:off x="3967784" y="45586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11" name="円/楕円 310"/>
              <p:cNvSpPr/>
              <p:nvPr/>
            </p:nvSpPr>
            <p:spPr>
              <a:xfrm>
                <a:off x="4120184" y="47110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12" name="円/楕円 311"/>
              <p:cNvSpPr/>
              <p:nvPr/>
            </p:nvSpPr>
            <p:spPr>
              <a:xfrm>
                <a:off x="4405316" y="480443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13" name="円/楕円 312"/>
              <p:cNvSpPr/>
              <p:nvPr/>
            </p:nvSpPr>
            <p:spPr>
              <a:xfrm>
                <a:off x="4321742" y="46471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</p:grpSp>
        <p:grpSp>
          <p:nvGrpSpPr>
            <p:cNvPr id="88" name="グループ化 313"/>
            <p:cNvGrpSpPr/>
            <p:nvPr/>
          </p:nvGrpSpPr>
          <p:grpSpPr>
            <a:xfrm rot="3324793">
              <a:off x="3731632" y="3831627"/>
              <a:ext cx="842254" cy="881573"/>
              <a:chOff x="3948102" y="3958866"/>
              <a:chExt cx="842254" cy="881573"/>
            </a:xfrm>
          </p:grpSpPr>
          <p:sp>
            <p:nvSpPr>
              <p:cNvPr id="315" name="円/楕円 314"/>
              <p:cNvSpPr/>
              <p:nvPr/>
            </p:nvSpPr>
            <p:spPr>
              <a:xfrm>
                <a:off x="4051330" y="40522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16" name="円/楕円 315"/>
              <p:cNvSpPr/>
              <p:nvPr/>
            </p:nvSpPr>
            <p:spPr>
              <a:xfrm>
                <a:off x="4203730" y="42046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17" name="円/楕円 316"/>
              <p:cNvSpPr/>
              <p:nvPr/>
            </p:nvSpPr>
            <p:spPr>
              <a:xfrm>
                <a:off x="4356130" y="43570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18" name="円/楕円 317"/>
              <p:cNvSpPr/>
              <p:nvPr/>
            </p:nvSpPr>
            <p:spPr>
              <a:xfrm>
                <a:off x="4508530" y="45094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19" name="円/楕円 318"/>
              <p:cNvSpPr/>
              <p:nvPr/>
            </p:nvSpPr>
            <p:spPr>
              <a:xfrm>
                <a:off x="4660930" y="46618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20" name="円/楕円 319"/>
              <p:cNvSpPr/>
              <p:nvPr/>
            </p:nvSpPr>
            <p:spPr>
              <a:xfrm>
                <a:off x="3957924" y="4224306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21" name="円/楕円 320"/>
              <p:cNvSpPr/>
              <p:nvPr/>
            </p:nvSpPr>
            <p:spPr>
              <a:xfrm>
                <a:off x="4110324" y="4376706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22" name="円/楕円 321"/>
              <p:cNvSpPr/>
              <p:nvPr/>
            </p:nvSpPr>
            <p:spPr>
              <a:xfrm>
                <a:off x="4262724" y="4529106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23" name="円/楕円 322"/>
              <p:cNvSpPr/>
              <p:nvPr/>
            </p:nvSpPr>
            <p:spPr>
              <a:xfrm>
                <a:off x="4415124" y="4681506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24" name="円/楕円 323"/>
              <p:cNvSpPr/>
              <p:nvPr/>
            </p:nvSpPr>
            <p:spPr>
              <a:xfrm>
                <a:off x="4302060" y="4052235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25" name="円/楕円 324"/>
              <p:cNvSpPr/>
              <p:nvPr/>
            </p:nvSpPr>
            <p:spPr>
              <a:xfrm>
                <a:off x="4454460" y="4204635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26" name="円/楕円 325"/>
              <p:cNvSpPr/>
              <p:nvPr/>
            </p:nvSpPr>
            <p:spPr>
              <a:xfrm>
                <a:off x="4606860" y="4357035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27" name="円/楕円 326"/>
              <p:cNvSpPr/>
              <p:nvPr/>
            </p:nvSpPr>
            <p:spPr>
              <a:xfrm>
                <a:off x="4729762" y="4509435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28" name="円/楕円 327"/>
              <p:cNvSpPr/>
              <p:nvPr/>
            </p:nvSpPr>
            <p:spPr>
              <a:xfrm>
                <a:off x="3948102" y="4420947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29" name="円/楕円 328"/>
              <p:cNvSpPr/>
              <p:nvPr/>
            </p:nvSpPr>
            <p:spPr>
              <a:xfrm>
                <a:off x="4100502" y="4573347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30" name="円/楕円 329"/>
              <p:cNvSpPr/>
              <p:nvPr/>
            </p:nvSpPr>
            <p:spPr>
              <a:xfrm>
                <a:off x="4252902" y="4725747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31" name="円/楕円 330"/>
              <p:cNvSpPr/>
              <p:nvPr/>
            </p:nvSpPr>
            <p:spPr>
              <a:xfrm>
                <a:off x="4331562" y="41997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32" name="円/楕円 331"/>
              <p:cNvSpPr/>
              <p:nvPr/>
            </p:nvSpPr>
            <p:spPr>
              <a:xfrm>
                <a:off x="4483962" y="43521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33" name="円/楕円 332"/>
              <p:cNvSpPr/>
              <p:nvPr/>
            </p:nvSpPr>
            <p:spPr>
              <a:xfrm>
                <a:off x="4636362" y="45045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34" name="円/楕円 333"/>
              <p:cNvSpPr/>
              <p:nvPr/>
            </p:nvSpPr>
            <p:spPr>
              <a:xfrm>
                <a:off x="4095588" y="422922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35" name="円/楕円 334"/>
              <p:cNvSpPr/>
              <p:nvPr/>
            </p:nvSpPr>
            <p:spPr>
              <a:xfrm>
                <a:off x="4247988" y="438162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36" name="円/楕円 335"/>
              <p:cNvSpPr/>
              <p:nvPr/>
            </p:nvSpPr>
            <p:spPr>
              <a:xfrm>
                <a:off x="4400388" y="453402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37" name="円/楕円 336"/>
              <p:cNvSpPr/>
              <p:nvPr/>
            </p:nvSpPr>
            <p:spPr>
              <a:xfrm>
                <a:off x="4552788" y="468642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38" name="円/楕円 337"/>
              <p:cNvSpPr/>
              <p:nvPr/>
            </p:nvSpPr>
            <p:spPr>
              <a:xfrm>
                <a:off x="4189000" y="4071917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39" name="円/楕円 338"/>
              <p:cNvSpPr/>
              <p:nvPr/>
            </p:nvSpPr>
            <p:spPr>
              <a:xfrm>
                <a:off x="4341400" y="4224317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40" name="円/楕円 339"/>
              <p:cNvSpPr/>
              <p:nvPr/>
            </p:nvSpPr>
            <p:spPr>
              <a:xfrm>
                <a:off x="4449556" y="406700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41" name="円/楕円 340"/>
              <p:cNvSpPr/>
              <p:nvPr/>
            </p:nvSpPr>
            <p:spPr>
              <a:xfrm>
                <a:off x="4601956" y="421940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42" name="円/楕円 341"/>
              <p:cNvSpPr/>
              <p:nvPr/>
            </p:nvSpPr>
            <p:spPr>
              <a:xfrm>
                <a:off x="4754356" y="437180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43" name="円/楕円 342"/>
              <p:cNvSpPr/>
              <p:nvPr/>
            </p:nvSpPr>
            <p:spPr>
              <a:xfrm>
                <a:off x="4582288" y="411125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44" name="円/楕円 343"/>
              <p:cNvSpPr/>
              <p:nvPr/>
            </p:nvSpPr>
            <p:spPr>
              <a:xfrm>
                <a:off x="4734688" y="426365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45" name="円/楕円 344"/>
              <p:cNvSpPr/>
              <p:nvPr/>
            </p:nvSpPr>
            <p:spPr>
              <a:xfrm>
                <a:off x="4385644" y="3958866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46" name="円/楕円 345"/>
              <p:cNvSpPr/>
              <p:nvPr/>
            </p:nvSpPr>
            <p:spPr>
              <a:xfrm>
                <a:off x="4213585" y="3993282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47" name="円/楕円 346"/>
              <p:cNvSpPr/>
              <p:nvPr/>
            </p:nvSpPr>
            <p:spPr>
              <a:xfrm>
                <a:off x="3967784" y="45586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48" name="円/楕円 347"/>
              <p:cNvSpPr/>
              <p:nvPr/>
            </p:nvSpPr>
            <p:spPr>
              <a:xfrm>
                <a:off x="4120184" y="47110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49" name="円/楕円 348"/>
              <p:cNvSpPr/>
              <p:nvPr/>
            </p:nvSpPr>
            <p:spPr>
              <a:xfrm>
                <a:off x="4405316" y="480443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50" name="円/楕円 349"/>
              <p:cNvSpPr/>
              <p:nvPr/>
            </p:nvSpPr>
            <p:spPr>
              <a:xfrm>
                <a:off x="4321742" y="46471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</p:grpSp>
        <p:grpSp>
          <p:nvGrpSpPr>
            <p:cNvPr id="89" name="グループ化 350"/>
            <p:cNvGrpSpPr/>
            <p:nvPr/>
          </p:nvGrpSpPr>
          <p:grpSpPr>
            <a:xfrm rot="7842022">
              <a:off x="3776044" y="3860550"/>
              <a:ext cx="842254" cy="881573"/>
              <a:chOff x="3948102" y="3958866"/>
              <a:chExt cx="842254" cy="881573"/>
            </a:xfrm>
          </p:grpSpPr>
          <p:sp>
            <p:nvSpPr>
              <p:cNvPr id="352" name="円/楕円 351"/>
              <p:cNvSpPr/>
              <p:nvPr/>
            </p:nvSpPr>
            <p:spPr>
              <a:xfrm>
                <a:off x="4051330" y="40522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53" name="円/楕円 352"/>
              <p:cNvSpPr/>
              <p:nvPr/>
            </p:nvSpPr>
            <p:spPr>
              <a:xfrm>
                <a:off x="4203730" y="42046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54" name="円/楕円 353"/>
              <p:cNvSpPr/>
              <p:nvPr/>
            </p:nvSpPr>
            <p:spPr>
              <a:xfrm>
                <a:off x="4356130" y="43570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55" name="円/楕円 354"/>
              <p:cNvSpPr/>
              <p:nvPr/>
            </p:nvSpPr>
            <p:spPr>
              <a:xfrm>
                <a:off x="4508530" y="45094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56" name="円/楕円 355"/>
              <p:cNvSpPr/>
              <p:nvPr/>
            </p:nvSpPr>
            <p:spPr>
              <a:xfrm>
                <a:off x="4660930" y="46618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57" name="円/楕円 356"/>
              <p:cNvSpPr/>
              <p:nvPr/>
            </p:nvSpPr>
            <p:spPr>
              <a:xfrm>
                <a:off x="3957924" y="4224306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58" name="円/楕円 357"/>
              <p:cNvSpPr/>
              <p:nvPr/>
            </p:nvSpPr>
            <p:spPr>
              <a:xfrm>
                <a:off x="4110324" y="4376706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59" name="円/楕円 358"/>
              <p:cNvSpPr/>
              <p:nvPr/>
            </p:nvSpPr>
            <p:spPr>
              <a:xfrm>
                <a:off x="4262724" y="4529106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60" name="円/楕円 359"/>
              <p:cNvSpPr/>
              <p:nvPr/>
            </p:nvSpPr>
            <p:spPr>
              <a:xfrm>
                <a:off x="4415124" y="4681506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61" name="円/楕円 360"/>
              <p:cNvSpPr/>
              <p:nvPr/>
            </p:nvSpPr>
            <p:spPr>
              <a:xfrm>
                <a:off x="4302060" y="4052235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62" name="円/楕円 361"/>
              <p:cNvSpPr/>
              <p:nvPr/>
            </p:nvSpPr>
            <p:spPr>
              <a:xfrm>
                <a:off x="4454460" y="4204635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63" name="円/楕円 362"/>
              <p:cNvSpPr/>
              <p:nvPr/>
            </p:nvSpPr>
            <p:spPr>
              <a:xfrm>
                <a:off x="4606860" y="4357035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64" name="円/楕円 363"/>
              <p:cNvSpPr/>
              <p:nvPr/>
            </p:nvSpPr>
            <p:spPr>
              <a:xfrm>
                <a:off x="4729762" y="4509435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65" name="円/楕円 364"/>
              <p:cNvSpPr/>
              <p:nvPr/>
            </p:nvSpPr>
            <p:spPr>
              <a:xfrm>
                <a:off x="3948102" y="4420947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66" name="円/楕円 365"/>
              <p:cNvSpPr/>
              <p:nvPr/>
            </p:nvSpPr>
            <p:spPr>
              <a:xfrm>
                <a:off x="4100502" y="4573347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67" name="円/楕円 366"/>
              <p:cNvSpPr/>
              <p:nvPr/>
            </p:nvSpPr>
            <p:spPr>
              <a:xfrm>
                <a:off x="4252902" y="4725747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68" name="円/楕円 367"/>
              <p:cNvSpPr/>
              <p:nvPr/>
            </p:nvSpPr>
            <p:spPr>
              <a:xfrm>
                <a:off x="4331562" y="41997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69" name="円/楕円 368"/>
              <p:cNvSpPr/>
              <p:nvPr/>
            </p:nvSpPr>
            <p:spPr>
              <a:xfrm>
                <a:off x="4483962" y="43521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70" name="円/楕円 369"/>
              <p:cNvSpPr/>
              <p:nvPr/>
            </p:nvSpPr>
            <p:spPr>
              <a:xfrm>
                <a:off x="4636362" y="45045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71" name="円/楕円 370"/>
              <p:cNvSpPr/>
              <p:nvPr/>
            </p:nvSpPr>
            <p:spPr>
              <a:xfrm>
                <a:off x="4095588" y="422922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72" name="円/楕円 371"/>
              <p:cNvSpPr/>
              <p:nvPr/>
            </p:nvSpPr>
            <p:spPr>
              <a:xfrm>
                <a:off x="4247988" y="438162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73" name="円/楕円 372"/>
              <p:cNvSpPr/>
              <p:nvPr/>
            </p:nvSpPr>
            <p:spPr>
              <a:xfrm>
                <a:off x="4400388" y="453402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74" name="円/楕円 373"/>
              <p:cNvSpPr/>
              <p:nvPr/>
            </p:nvSpPr>
            <p:spPr>
              <a:xfrm>
                <a:off x="4552788" y="468642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75" name="円/楕円 374"/>
              <p:cNvSpPr/>
              <p:nvPr/>
            </p:nvSpPr>
            <p:spPr>
              <a:xfrm>
                <a:off x="4189000" y="4071917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76" name="円/楕円 375"/>
              <p:cNvSpPr/>
              <p:nvPr/>
            </p:nvSpPr>
            <p:spPr>
              <a:xfrm>
                <a:off x="4341400" y="4224317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77" name="円/楕円 376"/>
              <p:cNvSpPr/>
              <p:nvPr/>
            </p:nvSpPr>
            <p:spPr>
              <a:xfrm>
                <a:off x="4449556" y="406700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78" name="円/楕円 377"/>
              <p:cNvSpPr/>
              <p:nvPr/>
            </p:nvSpPr>
            <p:spPr>
              <a:xfrm>
                <a:off x="4601956" y="421940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79" name="円/楕円 378"/>
              <p:cNvSpPr/>
              <p:nvPr/>
            </p:nvSpPr>
            <p:spPr>
              <a:xfrm>
                <a:off x="4754356" y="437180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80" name="円/楕円 379"/>
              <p:cNvSpPr/>
              <p:nvPr/>
            </p:nvSpPr>
            <p:spPr>
              <a:xfrm>
                <a:off x="4582288" y="411125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81" name="円/楕円 380"/>
              <p:cNvSpPr/>
              <p:nvPr/>
            </p:nvSpPr>
            <p:spPr>
              <a:xfrm>
                <a:off x="4734688" y="426365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82" name="円/楕円 381"/>
              <p:cNvSpPr/>
              <p:nvPr/>
            </p:nvSpPr>
            <p:spPr>
              <a:xfrm>
                <a:off x="4385644" y="3958866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83" name="円/楕円 382"/>
              <p:cNvSpPr/>
              <p:nvPr/>
            </p:nvSpPr>
            <p:spPr>
              <a:xfrm>
                <a:off x="4213585" y="3993282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84" name="円/楕円 383"/>
              <p:cNvSpPr/>
              <p:nvPr/>
            </p:nvSpPr>
            <p:spPr>
              <a:xfrm>
                <a:off x="3967784" y="45586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85" name="円/楕円 384"/>
              <p:cNvSpPr/>
              <p:nvPr/>
            </p:nvSpPr>
            <p:spPr>
              <a:xfrm>
                <a:off x="4120184" y="47110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86" name="円/楕円 385"/>
              <p:cNvSpPr/>
              <p:nvPr/>
            </p:nvSpPr>
            <p:spPr>
              <a:xfrm>
                <a:off x="4405316" y="4804439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87" name="円/楕円 386"/>
              <p:cNvSpPr/>
              <p:nvPr/>
            </p:nvSpPr>
            <p:spPr>
              <a:xfrm>
                <a:off x="4321742" y="4647131"/>
                <a:ext cx="36000" cy="36000"/>
              </a:xfrm>
              <a:prstGeom prst="ellipse">
                <a:avLst/>
              </a:prstGeom>
              <a:ln>
                <a:solidFill>
                  <a:srgbClr val="CC99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</p:grpSp>
        <p:sp>
          <p:nvSpPr>
            <p:cNvPr id="6" name="テキスト ボックス 5"/>
            <p:cNvSpPr txBox="1"/>
            <p:nvPr/>
          </p:nvSpPr>
          <p:spPr>
            <a:xfrm>
              <a:off x="3585069" y="3466850"/>
              <a:ext cx="121844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>
                  <a:solidFill>
                    <a:srgbClr val="CC9900"/>
                  </a:solidFill>
                  <a:latin typeface="HG丸ｺﾞｼｯｸM-PRO" pitchFamily="50" charset="-128"/>
                  <a:ea typeface="HG丸ｺﾞｼｯｸM-PRO" pitchFamily="50" charset="-128"/>
                </a:rPr>
                <a:t>貧酸素水塊</a:t>
              </a:r>
            </a:p>
          </p:txBody>
        </p:sp>
      </p:grpSp>
      <p:sp>
        <p:nvSpPr>
          <p:cNvPr id="44" name="上矢印 43"/>
          <p:cNvSpPr/>
          <p:nvPr/>
        </p:nvSpPr>
        <p:spPr>
          <a:xfrm>
            <a:off x="2887903" y="5382914"/>
            <a:ext cx="576000" cy="648000"/>
          </a:xfrm>
          <a:prstGeom prst="upArrow">
            <a:avLst>
              <a:gd name="adj1" fmla="val 54948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浮遊</a:t>
            </a:r>
            <a:endParaRPr lang="en-US" altLang="ja-JP" sz="16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3" name="右矢印 32"/>
          <p:cNvSpPr/>
          <p:nvPr/>
        </p:nvSpPr>
        <p:spPr>
          <a:xfrm>
            <a:off x="2804953" y="3456690"/>
            <a:ext cx="828000" cy="588379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取込</a:t>
            </a:r>
          </a:p>
        </p:txBody>
      </p:sp>
      <p:grpSp>
        <p:nvGrpSpPr>
          <p:cNvPr id="90" name="グループ化 22"/>
          <p:cNvGrpSpPr/>
          <p:nvPr/>
        </p:nvGrpSpPr>
        <p:grpSpPr>
          <a:xfrm>
            <a:off x="1721887" y="3188515"/>
            <a:ext cx="1159076" cy="1131775"/>
            <a:chOff x="2549838" y="2424226"/>
            <a:chExt cx="1159076" cy="1131774"/>
          </a:xfrm>
        </p:grpSpPr>
        <p:sp>
          <p:nvSpPr>
            <p:cNvPr id="27" name="円/楕円 26"/>
            <p:cNvSpPr/>
            <p:nvPr/>
          </p:nvSpPr>
          <p:spPr>
            <a:xfrm>
              <a:off x="2549838" y="2424226"/>
              <a:ext cx="1159076" cy="1131774"/>
            </a:xfrm>
            <a:prstGeom prst="ellipse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accent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31" name="円/楕円 30"/>
            <p:cNvSpPr/>
            <p:nvPr/>
          </p:nvSpPr>
          <p:spPr>
            <a:xfrm>
              <a:off x="2696741" y="2524918"/>
              <a:ext cx="874284" cy="450512"/>
            </a:xfrm>
            <a:prstGeom prst="ellipse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dirty="0">
                  <a:solidFill>
                    <a:srgbClr val="FF6600"/>
                  </a:solidFill>
                  <a:latin typeface="HG丸ｺﾞｼｯｸM-PRO" pitchFamily="50" charset="-128"/>
                  <a:ea typeface="HG丸ｺﾞｼｯｸM-PRO" pitchFamily="50" charset="-128"/>
                </a:rPr>
                <a:t>窒素</a:t>
              </a:r>
            </a:p>
          </p:txBody>
        </p:sp>
        <p:sp>
          <p:nvSpPr>
            <p:cNvPr id="32" name="円/楕円 31"/>
            <p:cNvSpPr/>
            <p:nvPr/>
          </p:nvSpPr>
          <p:spPr>
            <a:xfrm>
              <a:off x="2689484" y="3011148"/>
              <a:ext cx="874284" cy="450512"/>
            </a:xfrm>
            <a:prstGeom prst="ellipse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dirty="0">
                  <a:solidFill>
                    <a:srgbClr val="FF6600"/>
                  </a:solidFill>
                  <a:latin typeface="HG丸ｺﾞｼｯｸM-PRO" pitchFamily="50" charset="-128"/>
                  <a:ea typeface="HG丸ｺﾞｼｯｸM-PRO" pitchFamily="50" charset="-128"/>
                </a:rPr>
                <a:t>リン</a:t>
              </a:r>
            </a:p>
          </p:txBody>
        </p:sp>
      </p:grpSp>
      <p:sp>
        <p:nvSpPr>
          <p:cNvPr id="30" name="右矢印 29"/>
          <p:cNvSpPr/>
          <p:nvPr/>
        </p:nvSpPr>
        <p:spPr>
          <a:xfrm>
            <a:off x="1105889" y="3391377"/>
            <a:ext cx="751309" cy="588379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流入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7782" y="2746795"/>
            <a:ext cx="1041685" cy="15696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生活排水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工場排水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畜産排水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肥料</a:t>
            </a:r>
          </a:p>
        </p:txBody>
      </p:sp>
      <p:grpSp>
        <p:nvGrpSpPr>
          <p:cNvPr id="96" name="グループ化 48"/>
          <p:cNvGrpSpPr/>
          <p:nvPr/>
        </p:nvGrpSpPr>
        <p:grpSpPr>
          <a:xfrm>
            <a:off x="3635896" y="4919079"/>
            <a:ext cx="2016224" cy="678593"/>
            <a:chOff x="4738005" y="4154788"/>
            <a:chExt cx="1514018" cy="547751"/>
          </a:xfrm>
        </p:grpSpPr>
        <p:grpSp>
          <p:nvGrpSpPr>
            <p:cNvPr id="97" name="グループ化 39"/>
            <p:cNvGrpSpPr/>
            <p:nvPr/>
          </p:nvGrpSpPr>
          <p:grpSpPr>
            <a:xfrm>
              <a:off x="4738005" y="4154788"/>
              <a:ext cx="1514018" cy="547751"/>
              <a:chOff x="4738005" y="4154788"/>
              <a:chExt cx="1514018" cy="547751"/>
            </a:xfrm>
          </p:grpSpPr>
          <p:sp>
            <p:nvSpPr>
              <p:cNvPr id="45" name="円/楕円 44"/>
              <p:cNvSpPr/>
              <p:nvPr/>
            </p:nvSpPr>
            <p:spPr>
              <a:xfrm>
                <a:off x="4738005" y="4154788"/>
                <a:ext cx="1514018" cy="547751"/>
              </a:xfrm>
              <a:prstGeom prst="ellipse">
                <a:avLst/>
              </a:prstGeom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400" dirty="0">
                    <a:solidFill>
                      <a:schemeClr val="accent6">
                        <a:lumMod val="50000"/>
                      </a:schemeClr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動物</a:t>
                </a:r>
                <a:endParaRPr lang="en-US" altLang="ja-JP" sz="1400" dirty="0">
                  <a:solidFill>
                    <a:schemeClr val="accent6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pPr algn="ctr"/>
                <a:r>
                  <a:rPr lang="ja-JP" altLang="en-US" sz="1400" dirty="0">
                    <a:solidFill>
                      <a:schemeClr val="accent6">
                        <a:lumMod val="50000"/>
                      </a:schemeClr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プランクトン</a:t>
                </a:r>
              </a:p>
            </p:txBody>
          </p:sp>
          <p:grpSp>
            <p:nvGrpSpPr>
              <p:cNvPr id="98" name="グループ化 123"/>
              <p:cNvGrpSpPr/>
              <p:nvPr/>
            </p:nvGrpSpPr>
            <p:grpSpPr>
              <a:xfrm rot="21130371">
                <a:off x="5937428" y="4252977"/>
                <a:ext cx="140199" cy="274248"/>
                <a:chOff x="1859415" y="1612972"/>
                <a:chExt cx="1354640" cy="2649856"/>
              </a:xfrm>
            </p:grpSpPr>
            <p:sp>
              <p:nvSpPr>
                <p:cNvPr id="125" name="涙形 124"/>
                <p:cNvSpPr/>
                <p:nvPr/>
              </p:nvSpPr>
              <p:spPr>
                <a:xfrm rot="12491036" flipH="1">
                  <a:off x="1945310" y="3003026"/>
                  <a:ext cx="1268745" cy="1245153"/>
                </a:xfrm>
                <a:prstGeom prst="teardrop">
                  <a:avLst>
                    <a:gd name="adj" fmla="val 200000"/>
                  </a:avLst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126" name="円/楕円 125"/>
                <p:cNvSpPr/>
                <p:nvPr/>
              </p:nvSpPr>
              <p:spPr>
                <a:xfrm>
                  <a:off x="1937658" y="2777224"/>
                  <a:ext cx="1224000" cy="148560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127" name="弦 126"/>
                <p:cNvSpPr/>
                <p:nvPr/>
              </p:nvSpPr>
              <p:spPr>
                <a:xfrm rot="14995659" flipH="1">
                  <a:off x="2089029" y="2570802"/>
                  <a:ext cx="961853" cy="644220"/>
                </a:xfrm>
                <a:prstGeom prst="chord">
                  <a:avLst>
                    <a:gd name="adj1" fmla="val 4105682"/>
                    <a:gd name="adj2" fmla="val 14948660"/>
                  </a:avLst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128" name="直角三角形 127"/>
                <p:cNvSpPr/>
                <p:nvPr/>
              </p:nvSpPr>
              <p:spPr>
                <a:xfrm flipH="1">
                  <a:off x="2037039" y="2631384"/>
                  <a:ext cx="288000" cy="288000"/>
                </a:xfrm>
                <a:prstGeom prst="rtTriangle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solidFill>
                      <a:schemeClr val="bg1"/>
                    </a:solidFill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129" name="台形 128"/>
                <p:cNvSpPr/>
                <p:nvPr/>
              </p:nvSpPr>
              <p:spPr>
                <a:xfrm rot="792685">
                  <a:off x="2174533" y="2684600"/>
                  <a:ext cx="756000" cy="288000"/>
                </a:xfrm>
                <a:prstGeom prst="trapezoid">
                  <a:avLst>
                    <a:gd name="adj" fmla="val 35373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130" name="円/楕円 129"/>
                <p:cNvSpPr/>
                <p:nvPr/>
              </p:nvSpPr>
              <p:spPr>
                <a:xfrm>
                  <a:off x="2348219" y="2566599"/>
                  <a:ext cx="144000" cy="1440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grpSp>
              <p:nvGrpSpPr>
                <p:cNvPr id="99" name="グループ化 130"/>
                <p:cNvGrpSpPr/>
                <p:nvPr/>
              </p:nvGrpSpPr>
              <p:grpSpPr>
                <a:xfrm rot="725388">
                  <a:off x="2076259" y="3030824"/>
                  <a:ext cx="642049" cy="1039122"/>
                  <a:chOff x="4479500" y="2360513"/>
                  <a:chExt cx="2033481" cy="2771898"/>
                </a:xfrm>
              </p:grpSpPr>
              <p:sp>
                <p:nvSpPr>
                  <p:cNvPr id="163" name="月 162"/>
                  <p:cNvSpPr/>
                  <p:nvPr/>
                </p:nvSpPr>
                <p:spPr>
                  <a:xfrm rot="6884040">
                    <a:off x="4953080" y="1908789"/>
                    <a:ext cx="1066800" cy="1970248"/>
                  </a:xfrm>
                  <a:prstGeom prst="moon">
                    <a:avLst>
                      <a:gd name="adj" fmla="val 22135"/>
                    </a:avLst>
                  </a:prstGeom>
                  <a:solidFill>
                    <a:schemeClr val="bg1"/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</p:txBody>
              </p:sp>
              <p:sp>
                <p:nvSpPr>
                  <p:cNvPr id="164" name="月 163"/>
                  <p:cNvSpPr/>
                  <p:nvPr/>
                </p:nvSpPr>
                <p:spPr>
                  <a:xfrm rot="6884040">
                    <a:off x="4974936" y="2321110"/>
                    <a:ext cx="1066800" cy="1970248"/>
                  </a:xfrm>
                  <a:prstGeom prst="moon">
                    <a:avLst>
                      <a:gd name="adj" fmla="val 22135"/>
                    </a:avLst>
                  </a:prstGeom>
                  <a:solidFill>
                    <a:schemeClr val="bg1"/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</p:txBody>
              </p:sp>
              <p:sp>
                <p:nvSpPr>
                  <p:cNvPr id="165" name="月 164"/>
                  <p:cNvSpPr/>
                  <p:nvPr/>
                </p:nvSpPr>
                <p:spPr>
                  <a:xfrm rot="6884040">
                    <a:off x="4973769" y="2736104"/>
                    <a:ext cx="1066800" cy="1970248"/>
                  </a:xfrm>
                  <a:prstGeom prst="moon">
                    <a:avLst>
                      <a:gd name="adj" fmla="val 22135"/>
                    </a:avLst>
                  </a:prstGeom>
                  <a:solidFill>
                    <a:schemeClr val="bg1"/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</p:txBody>
              </p:sp>
              <p:sp>
                <p:nvSpPr>
                  <p:cNvPr id="166" name="月 165"/>
                  <p:cNvSpPr/>
                  <p:nvPr/>
                </p:nvSpPr>
                <p:spPr>
                  <a:xfrm rot="6884040">
                    <a:off x="4994457" y="3132232"/>
                    <a:ext cx="1066800" cy="1970248"/>
                  </a:xfrm>
                  <a:prstGeom prst="moon">
                    <a:avLst>
                      <a:gd name="adj" fmla="val 22135"/>
                    </a:avLst>
                  </a:prstGeom>
                  <a:solidFill>
                    <a:schemeClr val="bg1"/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</p:txBody>
              </p:sp>
              <p:sp>
                <p:nvSpPr>
                  <p:cNvPr id="167" name="月 166"/>
                  <p:cNvSpPr/>
                  <p:nvPr/>
                </p:nvSpPr>
                <p:spPr>
                  <a:xfrm rot="6884040">
                    <a:off x="4931224" y="3613887"/>
                    <a:ext cx="1066800" cy="1970248"/>
                  </a:xfrm>
                  <a:prstGeom prst="moon">
                    <a:avLst>
                      <a:gd name="adj" fmla="val 22135"/>
                    </a:avLst>
                  </a:prstGeom>
                  <a:solidFill>
                    <a:schemeClr val="bg1"/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</p:txBody>
              </p:sp>
            </p:grpSp>
            <p:sp>
              <p:nvSpPr>
                <p:cNvPr id="132" name="アーチ 131"/>
                <p:cNvSpPr/>
                <p:nvPr/>
              </p:nvSpPr>
              <p:spPr>
                <a:xfrm rot="5995731">
                  <a:off x="1626985" y="3186672"/>
                  <a:ext cx="1425947" cy="691426"/>
                </a:xfrm>
                <a:prstGeom prst="blockArc">
                  <a:avLst>
                    <a:gd name="adj1" fmla="val 11313988"/>
                    <a:gd name="adj2" fmla="val 20181017"/>
                    <a:gd name="adj3" fmla="val 27151"/>
                  </a:avLst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133" name="アーチ 132"/>
                <p:cNvSpPr/>
                <p:nvPr/>
              </p:nvSpPr>
              <p:spPr>
                <a:xfrm rot="1740843" flipH="1">
                  <a:off x="2120435" y="2592107"/>
                  <a:ext cx="599191" cy="644336"/>
                </a:xfrm>
                <a:prstGeom prst="blockArc">
                  <a:avLst>
                    <a:gd name="adj1" fmla="val 9186515"/>
                    <a:gd name="adj2" fmla="val 15605202"/>
                    <a:gd name="adj3" fmla="val 28140"/>
                  </a:avLst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134" name="二等辺三角形 133"/>
                <p:cNvSpPr/>
                <p:nvPr/>
              </p:nvSpPr>
              <p:spPr>
                <a:xfrm rot="16200000">
                  <a:off x="1981378" y="3884211"/>
                  <a:ext cx="243469" cy="487396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135" name="アーチ 134"/>
                <p:cNvSpPr/>
                <p:nvPr/>
              </p:nvSpPr>
              <p:spPr>
                <a:xfrm rot="12199325">
                  <a:off x="2049795" y="3451942"/>
                  <a:ext cx="560283" cy="796630"/>
                </a:xfrm>
                <a:prstGeom prst="blockArc">
                  <a:avLst>
                    <a:gd name="adj1" fmla="val 10060773"/>
                    <a:gd name="adj2" fmla="val 16443833"/>
                    <a:gd name="adj3" fmla="val 37626"/>
                  </a:avLst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136" name="正方形/長方形 135"/>
                <p:cNvSpPr/>
                <p:nvPr/>
              </p:nvSpPr>
              <p:spPr>
                <a:xfrm>
                  <a:off x="2525486" y="2979719"/>
                  <a:ext cx="144000" cy="252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grpSp>
              <p:nvGrpSpPr>
                <p:cNvPr id="100" name="グループ化 136"/>
                <p:cNvGrpSpPr/>
                <p:nvPr/>
              </p:nvGrpSpPr>
              <p:grpSpPr>
                <a:xfrm>
                  <a:off x="2613828" y="2919384"/>
                  <a:ext cx="537573" cy="1152000"/>
                  <a:chOff x="4657754" y="1043696"/>
                  <a:chExt cx="1654438" cy="4220618"/>
                </a:xfrm>
              </p:grpSpPr>
              <p:sp>
                <p:nvSpPr>
                  <p:cNvPr id="154" name="円/楕円 153"/>
                  <p:cNvSpPr/>
                  <p:nvPr/>
                </p:nvSpPr>
                <p:spPr>
                  <a:xfrm rot="1659497">
                    <a:off x="5116285" y="4023339"/>
                    <a:ext cx="827314" cy="1240975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</p:txBody>
              </p:sp>
              <p:sp>
                <p:nvSpPr>
                  <p:cNvPr id="155" name="円/楕円 154"/>
                  <p:cNvSpPr/>
                  <p:nvPr/>
                </p:nvSpPr>
                <p:spPr>
                  <a:xfrm rot="1120699">
                    <a:off x="5484878" y="3019181"/>
                    <a:ext cx="827314" cy="1240975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</p:txBody>
              </p:sp>
              <p:sp>
                <p:nvSpPr>
                  <p:cNvPr id="156" name="円/楕円 155"/>
                  <p:cNvSpPr/>
                  <p:nvPr/>
                </p:nvSpPr>
                <p:spPr>
                  <a:xfrm>
                    <a:off x="5442811" y="2279051"/>
                    <a:ext cx="827314" cy="1240975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</p:txBody>
              </p:sp>
              <p:sp>
                <p:nvSpPr>
                  <p:cNvPr id="157" name="円/楕円 156"/>
                  <p:cNvSpPr/>
                  <p:nvPr/>
                </p:nvSpPr>
                <p:spPr>
                  <a:xfrm rot="21108007">
                    <a:off x="4657754" y="3692324"/>
                    <a:ext cx="827314" cy="1240975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</p:txBody>
              </p:sp>
              <p:sp>
                <p:nvSpPr>
                  <p:cNvPr id="158" name="円/楕円 157"/>
                  <p:cNvSpPr/>
                  <p:nvPr/>
                </p:nvSpPr>
                <p:spPr>
                  <a:xfrm rot="21034186">
                    <a:off x="4837293" y="2926780"/>
                    <a:ext cx="827314" cy="1240975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</p:txBody>
              </p:sp>
              <p:sp>
                <p:nvSpPr>
                  <p:cNvPr id="159" name="円/楕円 158"/>
                  <p:cNvSpPr/>
                  <p:nvPr/>
                </p:nvSpPr>
                <p:spPr>
                  <a:xfrm rot="20555288">
                    <a:off x="4729025" y="1043696"/>
                    <a:ext cx="666140" cy="966739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</p:txBody>
              </p:sp>
              <p:sp>
                <p:nvSpPr>
                  <p:cNvPr id="160" name="円/楕円 159"/>
                  <p:cNvSpPr/>
                  <p:nvPr/>
                </p:nvSpPr>
                <p:spPr>
                  <a:xfrm rot="21255205">
                    <a:off x="5054030" y="2114095"/>
                    <a:ext cx="827314" cy="1240975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</p:txBody>
              </p:sp>
              <p:sp>
                <p:nvSpPr>
                  <p:cNvPr id="161" name="円/楕円 160"/>
                  <p:cNvSpPr/>
                  <p:nvPr/>
                </p:nvSpPr>
                <p:spPr>
                  <a:xfrm rot="5400000">
                    <a:off x="5249771" y="1656987"/>
                    <a:ext cx="761260" cy="1004844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</p:txBody>
              </p:sp>
              <p:sp>
                <p:nvSpPr>
                  <p:cNvPr id="162" name="円/楕円 161"/>
                  <p:cNvSpPr/>
                  <p:nvPr/>
                </p:nvSpPr>
                <p:spPr>
                  <a:xfrm rot="21290306">
                    <a:off x="5127608" y="1192093"/>
                    <a:ext cx="658680" cy="983915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</p:txBody>
              </p:sp>
            </p:grpSp>
            <p:sp>
              <p:nvSpPr>
                <p:cNvPr id="138" name="正方形/長方形 137"/>
                <p:cNvSpPr/>
                <p:nvPr/>
              </p:nvSpPr>
              <p:spPr>
                <a:xfrm>
                  <a:off x="2416634" y="3828797"/>
                  <a:ext cx="180000" cy="144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139" name="二等辺三角形 138"/>
                <p:cNvSpPr/>
                <p:nvPr/>
              </p:nvSpPr>
              <p:spPr>
                <a:xfrm rot="16200000">
                  <a:off x="2032726" y="3925646"/>
                  <a:ext cx="216000" cy="432000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grpSp>
              <p:nvGrpSpPr>
                <p:cNvPr id="101" name="グループ化 139"/>
                <p:cNvGrpSpPr/>
                <p:nvPr/>
              </p:nvGrpSpPr>
              <p:grpSpPr>
                <a:xfrm rot="20677971">
                  <a:off x="2016880" y="1612972"/>
                  <a:ext cx="544161" cy="1339614"/>
                  <a:chOff x="3551229" y="1033828"/>
                  <a:chExt cx="2869513" cy="5519372"/>
                </a:xfrm>
              </p:grpSpPr>
              <p:sp>
                <p:nvSpPr>
                  <p:cNvPr id="141" name="台形 140"/>
                  <p:cNvSpPr/>
                  <p:nvPr/>
                </p:nvSpPr>
                <p:spPr>
                  <a:xfrm>
                    <a:off x="5514921" y="4576028"/>
                    <a:ext cx="864108" cy="1977172"/>
                  </a:xfrm>
                  <a:prstGeom prst="trapezoid">
                    <a:avLst>
                      <a:gd name="adj" fmla="val 17593"/>
                    </a:avLst>
                  </a:prstGeom>
                  <a:solidFill>
                    <a:schemeClr val="bg1"/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</p:txBody>
              </p:sp>
              <p:sp>
                <p:nvSpPr>
                  <p:cNvPr id="142" name="台形 141"/>
                  <p:cNvSpPr/>
                  <p:nvPr/>
                </p:nvSpPr>
                <p:spPr>
                  <a:xfrm rot="20264525">
                    <a:off x="5469360" y="3439299"/>
                    <a:ext cx="501969" cy="1312190"/>
                  </a:xfrm>
                  <a:prstGeom prst="trapezoid">
                    <a:avLst>
                      <a:gd name="adj" fmla="val 17593"/>
                    </a:avLst>
                  </a:prstGeom>
                  <a:solidFill>
                    <a:schemeClr val="bg1"/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</p:txBody>
              </p:sp>
              <p:sp>
                <p:nvSpPr>
                  <p:cNvPr id="143" name="台形 142"/>
                  <p:cNvSpPr/>
                  <p:nvPr/>
                </p:nvSpPr>
                <p:spPr>
                  <a:xfrm rot="19166633">
                    <a:off x="4940255" y="2312966"/>
                    <a:ext cx="333057" cy="1460717"/>
                  </a:xfrm>
                  <a:prstGeom prst="trapezoid">
                    <a:avLst>
                      <a:gd name="adj" fmla="val 17593"/>
                    </a:avLst>
                  </a:prstGeom>
                  <a:solidFill>
                    <a:schemeClr val="bg1"/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</p:txBody>
              </p:sp>
              <p:sp>
                <p:nvSpPr>
                  <p:cNvPr id="144" name="台形 143"/>
                  <p:cNvSpPr/>
                  <p:nvPr/>
                </p:nvSpPr>
                <p:spPr>
                  <a:xfrm rot="1335475" flipH="1">
                    <a:off x="5918773" y="3331529"/>
                    <a:ext cx="501969" cy="1312190"/>
                  </a:xfrm>
                  <a:prstGeom prst="trapezoid">
                    <a:avLst>
                      <a:gd name="adj" fmla="val 17593"/>
                    </a:avLst>
                  </a:prstGeom>
                  <a:solidFill>
                    <a:schemeClr val="bg1"/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</p:txBody>
              </p:sp>
              <p:sp>
                <p:nvSpPr>
                  <p:cNvPr id="145" name="台形 144"/>
                  <p:cNvSpPr/>
                  <p:nvPr/>
                </p:nvSpPr>
                <p:spPr>
                  <a:xfrm rot="20880000">
                    <a:off x="6072506" y="2074569"/>
                    <a:ext cx="333057" cy="1460717"/>
                  </a:xfrm>
                  <a:prstGeom prst="trapezoid">
                    <a:avLst>
                      <a:gd name="adj" fmla="val 17593"/>
                    </a:avLst>
                  </a:prstGeom>
                  <a:solidFill>
                    <a:schemeClr val="bg1"/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</p:txBody>
              </p:sp>
              <p:sp>
                <p:nvSpPr>
                  <p:cNvPr id="146" name="二等辺三角形 145"/>
                  <p:cNvSpPr/>
                  <p:nvPr/>
                </p:nvSpPr>
                <p:spPr>
                  <a:xfrm>
                    <a:off x="6037434" y="1033828"/>
                    <a:ext cx="144000" cy="1077996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</p:txBody>
              </p:sp>
              <p:sp>
                <p:nvSpPr>
                  <p:cNvPr id="147" name="二等辺三角形 146"/>
                  <p:cNvSpPr/>
                  <p:nvPr/>
                </p:nvSpPr>
                <p:spPr>
                  <a:xfrm rot="-1980000">
                    <a:off x="5697103" y="1147944"/>
                    <a:ext cx="108000" cy="1077996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</p:txBody>
              </p:sp>
              <p:sp>
                <p:nvSpPr>
                  <p:cNvPr id="148" name="二等辺三角形 147"/>
                  <p:cNvSpPr/>
                  <p:nvPr/>
                </p:nvSpPr>
                <p:spPr>
                  <a:xfrm rot="-1980000">
                    <a:off x="4303727" y="1496283"/>
                    <a:ext cx="108000" cy="1077996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</p:txBody>
              </p:sp>
              <p:sp>
                <p:nvSpPr>
                  <p:cNvPr id="149" name="二等辺三角形 148"/>
                  <p:cNvSpPr/>
                  <p:nvPr/>
                </p:nvSpPr>
                <p:spPr>
                  <a:xfrm rot="16500000">
                    <a:off x="5603771" y="1845268"/>
                    <a:ext cx="108000" cy="1077996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</p:txBody>
              </p:sp>
              <p:sp>
                <p:nvSpPr>
                  <p:cNvPr id="150" name="二等辺三角形 149"/>
                  <p:cNvSpPr/>
                  <p:nvPr/>
                </p:nvSpPr>
                <p:spPr>
                  <a:xfrm rot="16500000">
                    <a:off x="4036227" y="1975897"/>
                    <a:ext cx="108000" cy="1077996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</p:txBody>
              </p:sp>
              <p:sp>
                <p:nvSpPr>
                  <p:cNvPr id="151" name="二等辺三角形 150"/>
                  <p:cNvSpPr/>
                  <p:nvPr/>
                </p:nvSpPr>
                <p:spPr>
                  <a:xfrm rot="14460000">
                    <a:off x="4275711" y="2541949"/>
                    <a:ext cx="108000" cy="1077996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</p:txBody>
              </p:sp>
              <p:sp>
                <p:nvSpPr>
                  <p:cNvPr id="152" name="二等辺三角形 151"/>
                  <p:cNvSpPr/>
                  <p:nvPr/>
                </p:nvSpPr>
                <p:spPr>
                  <a:xfrm rot="14460000">
                    <a:off x="5690853" y="2389551"/>
                    <a:ext cx="108000" cy="1077996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</p:txBody>
              </p:sp>
              <p:sp>
                <p:nvSpPr>
                  <p:cNvPr id="153" name="二等辺三角形 152"/>
                  <p:cNvSpPr/>
                  <p:nvPr/>
                </p:nvSpPr>
                <p:spPr>
                  <a:xfrm rot="12780000">
                    <a:off x="4645828" y="2999151"/>
                    <a:ext cx="108000" cy="1077996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</p:txBody>
              </p:sp>
            </p:grpSp>
          </p:grpSp>
        </p:grpSp>
        <p:grpSp>
          <p:nvGrpSpPr>
            <p:cNvPr id="102" name="グループ化 391"/>
            <p:cNvGrpSpPr/>
            <p:nvPr/>
          </p:nvGrpSpPr>
          <p:grpSpPr>
            <a:xfrm rot="3651958">
              <a:off x="4952838" y="4207819"/>
              <a:ext cx="217039" cy="362511"/>
              <a:chOff x="4437967" y="737912"/>
              <a:chExt cx="2684388" cy="4483614"/>
            </a:xfrm>
          </p:grpSpPr>
          <p:sp>
            <p:nvSpPr>
              <p:cNvPr id="393" name="月 392"/>
              <p:cNvSpPr/>
              <p:nvPr/>
            </p:nvSpPr>
            <p:spPr>
              <a:xfrm rot="15688206">
                <a:off x="6301361" y="4350928"/>
                <a:ext cx="316921" cy="753859"/>
              </a:xfrm>
              <a:prstGeom prst="moon">
                <a:avLst>
                  <a:gd name="adj" fmla="val 69504"/>
                </a:avLst>
              </a:prstGeom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94" name="円/楕円 393"/>
              <p:cNvSpPr/>
              <p:nvPr/>
            </p:nvSpPr>
            <p:spPr>
              <a:xfrm>
                <a:off x="5445200" y="3780054"/>
                <a:ext cx="842819" cy="84281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95" name="円/楕円 394"/>
              <p:cNvSpPr/>
              <p:nvPr/>
            </p:nvSpPr>
            <p:spPr>
              <a:xfrm>
                <a:off x="5630408" y="3937748"/>
                <a:ext cx="72000" cy="7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96" name="円/楕円 395"/>
              <p:cNvSpPr/>
              <p:nvPr/>
            </p:nvSpPr>
            <p:spPr>
              <a:xfrm>
                <a:off x="5744171" y="4090148"/>
                <a:ext cx="72000" cy="7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97" name="円/楕円 396"/>
              <p:cNvSpPr/>
              <p:nvPr/>
            </p:nvSpPr>
            <p:spPr>
              <a:xfrm>
                <a:off x="5960966" y="4242548"/>
                <a:ext cx="72000" cy="7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98" name="円/楕円 397"/>
              <p:cNvSpPr/>
              <p:nvPr/>
            </p:nvSpPr>
            <p:spPr>
              <a:xfrm>
                <a:off x="6023213" y="4356311"/>
                <a:ext cx="72000" cy="7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99" name="円/楕円 398"/>
              <p:cNvSpPr/>
              <p:nvPr/>
            </p:nvSpPr>
            <p:spPr>
              <a:xfrm>
                <a:off x="5628260" y="4077269"/>
                <a:ext cx="72000" cy="7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400" name="円/楕円 399"/>
              <p:cNvSpPr/>
              <p:nvPr/>
            </p:nvSpPr>
            <p:spPr>
              <a:xfrm>
                <a:off x="5806418" y="4216790"/>
                <a:ext cx="72000" cy="7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401" name="円/楕円 400"/>
              <p:cNvSpPr/>
              <p:nvPr/>
            </p:nvSpPr>
            <p:spPr>
              <a:xfrm>
                <a:off x="5847203" y="3999995"/>
                <a:ext cx="72000" cy="7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402" name="円/楕円 401"/>
              <p:cNvSpPr/>
              <p:nvPr/>
            </p:nvSpPr>
            <p:spPr>
              <a:xfrm>
                <a:off x="5948087" y="4100879"/>
                <a:ext cx="72000" cy="7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403" name="円/楕円 402"/>
              <p:cNvSpPr/>
              <p:nvPr/>
            </p:nvSpPr>
            <p:spPr>
              <a:xfrm>
                <a:off x="6126245" y="4253279"/>
                <a:ext cx="72000" cy="7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404" name="円/楕円 403"/>
              <p:cNvSpPr/>
              <p:nvPr/>
            </p:nvSpPr>
            <p:spPr>
              <a:xfrm>
                <a:off x="6084971" y="4071241"/>
                <a:ext cx="72000" cy="7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405" name="円/楕円 404"/>
              <p:cNvSpPr/>
              <p:nvPr/>
            </p:nvSpPr>
            <p:spPr>
              <a:xfrm>
                <a:off x="5804707" y="3879317"/>
                <a:ext cx="72000" cy="7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406" name="円/楕円 405"/>
              <p:cNvSpPr/>
              <p:nvPr/>
            </p:nvSpPr>
            <p:spPr>
              <a:xfrm>
                <a:off x="5984339" y="3928950"/>
                <a:ext cx="72000" cy="7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407" name="フリーフォーム 406"/>
              <p:cNvSpPr/>
              <p:nvPr/>
            </p:nvSpPr>
            <p:spPr>
              <a:xfrm>
                <a:off x="4651621" y="805183"/>
                <a:ext cx="154547" cy="412586"/>
              </a:xfrm>
              <a:custGeom>
                <a:avLst/>
                <a:gdLst>
                  <a:gd name="connsiteX0" fmla="*/ 0 w 154547"/>
                  <a:gd name="connsiteY0" fmla="*/ 0 h 412586"/>
                  <a:gd name="connsiteX1" fmla="*/ 12879 w 154547"/>
                  <a:gd name="connsiteY1" fmla="*/ 257577 h 412586"/>
                  <a:gd name="connsiteX2" fmla="*/ 38637 w 154547"/>
                  <a:gd name="connsiteY2" fmla="*/ 334850 h 412586"/>
                  <a:gd name="connsiteX3" fmla="*/ 77274 w 154547"/>
                  <a:gd name="connsiteY3" fmla="*/ 360608 h 412586"/>
                  <a:gd name="connsiteX4" fmla="*/ 141668 w 154547"/>
                  <a:gd name="connsiteY4" fmla="*/ 412124 h 412586"/>
                  <a:gd name="connsiteX5" fmla="*/ 154547 w 154547"/>
                  <a:gd name="connsiteY5" fmla="*/ 412124 h 412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4547" h="412586">
                    <a:moveTo>
                      <a:pt x="0" y="0"/>
                    </a:moveTo>
                    <a:cubicBezTo>
                      <a:pt x="4293" y="85859"/>
                      <a:pt x="3025" y="172177"/>
                      <a:pt x="12879" y="257577"/>
                    </a:cubicBezTo>
                    <a:cubicBezTo>
                      <a:pt x="15991" y="284549"/>
                      <a:pt x="16046" y="319789"/>
                      <a:pt x="38637" y="334850"/>
                    </a:cubicBezTo>
                    <a:lnTo>
                      <a:pt x="77274" y="360608"/>
                    </a:lnTo>
                    <a:cubicBezTo>
                      <a:pt x="106508" y="404461"/>
                      <a:pt x="91901" y="399682"/>
                      <a:pt x="141668" y="412124"/>
                    </a:cubicBezTo>
                    <a:cubicBezTo>
                      <a:pt x="145833" y="413165"/>
                      <a:pt x="150254" y="412124"/>
                      <a:pt x="154547" y="412124"/>
                    </a:cubicBezTo>
                  </a:path>
                </a:pathLst>
              </a:cu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408" name="月 407"/>
              <p:cNvSpPr/>
              <p:nvPr/>
            </p:nvSpPr>
            <p:spPr>
              <a:xfrm rot="16797200">
                <a:off x="6409634" y="4390592"/>
                <a:ext cx="264022" cy="744730"/>
              </a:xfrm>
              <a:prstGeom prst="moon">
                <a:avLst>
                  <a:gd name="adj" fmla="val 75355"/>
                </a:avLst>
              </a:prstGeom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409" name="円/楕円 408"/>
              <p:cNvSpPr/>
              <p:nvPr/>
            </p:nvSpPr>
            <p:spPr>
              <a:xfrm>
                <a:off x="4437967" y="1817097"/>
                <a:ext cx="1736964" cy="235198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410" name="月 409"/>
              <p:cNvSpPr/>
              <p:nvPr/>
            </p:nvSpPr>
            <p:spPr>
              <a:xfrm rot="19365511">
                <a:off x="5181731" y="3139409"/>
                <a:ext cx="972000" cy="2052000"/>
              </a:xfrm>
              <a:prstGeom prst="moon">
                <a:avLst>
                  <a:gd name="adj" fmla="val 3796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411" name="台形 410"/>
              <p:cNvSpPr/>
              <p:nvPr/>
            </p:nvSpPr>
            <p:spPr>
              <a:xfrm>
                <a:off x="4450466" y="1332974"/>
                <a:ext cx="1710000" cy="1436753"/>
              </a:xfrm>
              <a:prstGeom prst="trapezoid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412" name="正方形/長方形 411"/>
              <p:cNvSpPr/>
              <p:nvPr/>
            </p:nvSpPr>
            <p:spPr>
              <a:xfrm>
                <a:off x="4457440" y="2759085"/>
                <a:ext cx="1692000" cy="7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413" name="フリーフォーム 412"/>
              <p:cNvSpPr/>
              <p:nvPr/>
            </p:nvSpPr>
            <p:spPr>
              <a:xfrm>
                <a:off x="4755618" y="3101868"/>
                <a:ext cx="566202" cy="692727"/>
              </a:xfrm>
              <a:custGeom>
                <a:avLst/>
                <a:gdLst>
                  <a:gd name="connsiteX0" fmla="*/ 97931 w 566202"/>
                  <a:gd name="connsiteY0" fmla="*/ 27709 h 692727"/>
                  <a:gd name="connsiteX1" fmla="*/ 28658 w 566202"/>
                  <a:gd name="connsiteY1" fmla="*/ 41564 h 692727"/>
                  <a:gd name="connsiteX2" fmla="*/ 949 w 566202"/>
                  <a:gd name="connsiteY2" fmla="*/ 83127 h 692727"/>
                  <a:gd name="connsiteX3" fmla="*/ 14804 w 566202"/>
                  <a:gd name="connsiteY3" fmla="*/ 387927 h 692727"/>
                  <a:gd name="connsiteX4" fmla="*/ 28658 w 566202"/>
                  <a:gd name="connsiteY4" fmla="*/ 429491 h 692727"/>
                  <a:gd name="connsiteX5" fmla="*/ 84077 w 566202"/>
                  <a:gd name="connsiteY5" fmla="*/ 498764 h 692727"/>
                  <a:gd name="connsiteX6" fmla="*/ 125640 w 566202"/>
                  <a:gd name="connsiteY6" fmla="*/ 581891 h 692727"/>
                  <a:gd name="connsiteX7" fmla="*/ 250331 w 566202"/>
                  <a:gd name="connsiteY7" fmla="*/ 651164 h 692727"/>
                  <a:gd name="connsiteX8" fmla="*/ 361167 w 566202"/>
                  <a:gd name="connsiteY8" fmla="*/ 692727 h 692727"/>
                  <a:gd name="connsiteX9" fmla="*/ 472004 w 566202"/>
                  <a:gd name="connsiteY9" fmla="*/ 678873 h 692727"/>
                  <a:gd name="connsiteX10" fmla="*/ 513567 w 566202"/>
                  <a:gd name="connsiteY10" fmla="*/ 595745 h 692727"/>
                  <a:gd name="connsiteX11" fmla="*/ 541277 w 566202"/>
                  <a:gd name="connsiteY11" fmla="*/ 568036 h 692727"/>
                  <a:gd name="connsiteX12" fmla="*/ 541277 w 566202"/>
                  <a:gd name="connsiteY12" fmla="*/ 263236 h 692727"/>
                  <a:gd name="connsiteX13" fmla="*/ 402731 w 566202"/>
                  <a:gd name="connsiteY13" fmla="*/ 124691 h 692727"/>
                  <a:gd name="connsiteX14" fmla="*/ 305749 w 566202"/>
                  <a:gd name="connsiteY14" fmla="*/ 55418 h 692727"/>
                  <a:gd name="connsiteX15" fmla="*/ 222622 w 566202"/>
                  <a:gd name="connsiteY15" fmla="*/ 27709 h 692727"/>
                  <a:gd name="connsiteX16" fmla="*/ 139495 w 566202"/>
                  <a:gd name="connsiteY16" fmla="*/ 0 h 692727"/>
                  <a:gd name="connsiteX17" fmla="*/ 42513 w 566202"/>
                  <a:gd name="connsiteY17" fmla="*/ 0 h 6927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66202" h="692727">
                    <a:moveTo>
                      <a:pt x="97931" y="27709"/>
                    </a:moveTo>
                    <a:cubicBezTo>
                      <a:pt x="74840" y="32327"/>
                      <a:pt x="49104" y="29881"/>
                      <a:pt x="28658" y="41564"/>
                    </a:cubicBezTo>
                    <a:cubicBezTo>
                      <a:pt x="14201" y="49825"/>
                      <a:pt x="1614" y="66489"/>
                      <a:pt x="949" y="83127"/>
                    </a:cubicBezTo>
                    <a:cubicBezTo>
                      <a:pt x="-3116" y="184751"/>
                      <a:pt x="6694" y="286546"/>
                      <a:pt x="14804" y="387927"/>
                    </a:cubicBezTo>
                    <a:cubicBezTo>
                      <a:pt x="15969" y="402485"/>
                      <a:pt x="22127" y="416429"/>
                      <a:pt x="28658" y="429491"/>
                    </a:cubicBezTo>
                    <a:cubicBezTo>
                      <a:pt x="46134" y="464444"/>
                      <a:pt x="58305" y="472992"/>
                      <a:pt x="84077" y="498764"/>
                    </a:cubicBezTo>
                    <a:cubicBezTo>
                      <a:pt x="93959" y="528412"/>
                      <a:pt x="100363" y="559773"/>
                      <a:pt x="125640" y="581891"/>
                    </a:cubicBezTo>
                    <a:cubicBezTo>
                      <a:pt x="242124" y="683815"/>
                      <a:pt x="167875" y="609936"/>
                      <a:pt x="250331" y="651164"/>
                    </a:cubicBezTo>
                    <a:cubicBezTo>
                      <a:pt x="345462" y="698730"/>
                      <a:pt x="227522" y="665999"/>
                      <a:pt x="361167" y="692727"/>
                    </a:cubicBezTo>
                    <a:cubicBezTo>
                      <a:pt x="398113" y="688109"/>
                      <a:pt x="437434" y="692701"/>
                      <a:pt x="472004" y="678873"/>
                    </a:cubicBezTo>
                    <a:cubicBezTo>
                      <a:pt x="499665" y="667809"/>
                      <a:pt x="501595" y="615698"/>
                      <a:pt x="513567" y="595745"/>
                    </a:cubicBezTo>
                    <a:cubicBezTo>
                      <a:pt x="520288" y="584544"/>
                      <a:pt x="532040" y="577272"/>
                      <a:pt x="541277" y="568036"/>
                    </a:cubicBezTo>
                    <a:cubicBezTo>
                      <a:pt x="570207" y="452310"/>
                      <a:pt x="578553" y="442162"/>
                      <a:pt x="541277" y="263236"/>
                    </a:cubicBezTo>
                    <a:cubicBezTo>
                      <a:pt x="525313" y="186609"/>
                      <a:pt x="455640" y="164373"/>
                      <a:pt x="402731" y="124691"/>
                    </a:cubicBezTo>
                    <a:cubicBezTo>
                      <a:pt x="395284" y="119106"/>
                      <a:pt x="322327" y="62786"/>
                      <a:pt x="305749" y="55418"/>
                    </a:cubicBezTo>
                    <a:cubicBezTo>
                      <a:pt x="279059" y="43556"/>
                      <a:pt x="250331" y="36945"/>
                      <a:pt x="222622" y="27709"/>
                    </a:cubicBezTo>
                    <a:cubicBezTo>
                      <a:pt x="222620" y="27708"/>
                      <a:pt x="139498" y="0"/>
                      <a:pt x="139495" y="0"/>
                    </a:cubicBezTo>
                    <a:lnTo>
                      <a:pt x="42513" y="0"/>
                    </a:lnTo>
                  </a:path>
                </a:pathLst>
              </a:cu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414" name="フリーフォーム 413"/>
              <p:cNvSpPr/>
              <p:nvPr/>
            </p:nvSpPr>
            <p:spPr>
              <a:xfrm rot="20438043">
                <a:off x="4645066" y="737912"/>
                <a:ext cx="1513155" cy="2634038"/>
              </a:xfrm>
              <a:custGeom>
                <a:avLst/>
                <a:gdLst>
                  <a:gd name="connsiteX0" fmla="*/ 793759 w 1901705"/>
                  <a:gd name="connsiteY0" fmla="*/ 12879 h 2653207"/>
                  <a:gd name="connsiteX1" fmla="*/ 729365 w 1901705"/>
                  <a:gd name="connsiteY1" fmla="*/ 51516 h 2653207"/>
                  <a:gd name="connsiteX2" fmla="*/ 716486 w 1901705"/>
                  <a:gd name="connsiteY2" fmla="*/ 90152 h 2653207"/>
                  <a:gd name="connsiteX3" fmla="*/ 690728 w 1901705"/>
                  <a:gd name="connsiteY3" fmla="*/ 128789 h 2653207"/>
                  <a:gd name="connsiteX4" fmla="*/ 652091 w 1901705"/>
                  <a:gd name="connsiteY4" fmla="*/ 206062 h 2653207"/>
                  <a:gd name="connsiteX5" fmla="*/ 626334 w 1901705"/>
                  <a:gd name="connsiteY5" fmla="*/ 283335 h 2653207"/>
                  <a:gd name="connsiteX6" fmla="*/ 574818 w 1901705"/>
                  <a:gd name="connsiteY6" fmla="*/ 360609 h 2653207"/>
                  <a:gd name="connsiteX7" fmla="*/ 561939 w 1901705"/>
                  <a:gd name="connsiteY7" fmla="*/ 399245 h 2653207"/>
                  <a:gd name="connsiteX8" fmla="*/ 510424 w 1901705"/>
                  <a:gd name="connsiteY8" fmla="*/ 476518 h 2653207"/>
                  <a:gd name="connsiteX9" fmla="*/ 471787 w 1901705"/>
                  <a:gd name="connsiteY9" fmla="*/ 553792 h 2653207"/>
                  <a:gd name="connsiteX10" fmla="*/ 446030 w 1901705"/>
                  <a:gd name="connsiteY10" fmla="*/ 631065 h 2653207"/>
                  <a:gd name="connsiteX11" fmla="*/ 433151 w 1901705"/>
                  <a:gd name="connsiteY11" fmla="*/ 669702 h 2653207"/>
                  <a:gd name="connsiteX12" fmla="*/ 420272 w 1901705"/>
                  <a:gd name="connsiteY12" fmla="*/ 708338 h 2653207"/>
                  <a:gd name="connsiteX13" fmla="*/ 368756 w 1901705"/>
                  <a:gd name="connsiteY13" fmla="*/ 785611 h 2653207"/>
                  <a:gd name="connsiteX14" fmla="*/ 330120 w 1901705"/>
                  <a:gd name="connsiteY14" fmla="*/ 862885 h 2653207"/>
                  <a:gd name="connsiteX15" fmla="*/ 304362 w 1901705"/>
                  <a:gd name="connsiteY15" fmla="*/ 940158 h 2653207"/>
                  <a:gd name="connsiteX16" fmla="*/ 278604 w 1901705"/>
                  <a:gd name="connsiteY16" fmla="*/ 1017431 h 2653207"/>
                  <a:gd name="connsiteX17" fmla="*/ 265725 w 1901705"/>
                  <a:gd name="connsiteY17" fmla="*/ 1056068 h 2653207"/>
                  <a:gd name="connsiteX18" fmla="*/ 239968 w 1901705"/>
                  <a:gd name="connsiteY18" fmla="*/ 1094704 h 2653207"/>
                  <a:gd name="connsiteX19" fmla="*/ 201331 w 1901705"/>
                  <a:gd name="connsiteY19" fmla="*/ 1223493 h 2653207"/>
                  <a:gd name="connsiteX20" fmla="*/ 149815 w 1901705"/>
                  <a:gd name="connsiteY20" fmla="*/ 1300766 h 2653207"/>
                  <a:gd name="connsiteX21" fmla="*/ 124058 w 1901705"/>
                  <a:gd name="connsiteY21" fmla="*/ 1339403 h 2653207"/>
                  <a:gd name="connsiteX22" fmla="*/ 98300 w 1901705"/>
                  <a:gd name="connsiteY22" fmla="*/ 1416676 h 2653207"/>
                  <a:gd name="connsiteX23" fmla="*/ 85421 w 1901705"/>
                  <a:gd name="connsiteY23" fmla="*/ 1481071 h 2653207"/>
                  <a:gd name="connsiteX24" fmla="*/ 59663 w 1901705"/>
                  <a:gd name="connsiteY24" fmla="*/ 1558344 h 2653207"/>
                  <a:gd name="connsiteX25" fmla="*/ 46784 w 1901705"/>
                  <a:gd name="connsiteY25" fmla="*/ 1596980 h 2653207"/>
                  <a:gd name="connsiteX26" fmla="*/ 33906 w 1901705"/>
                  <a:gd name="connsiteY26" fmla="*/ 1661375 h 2653207"/>
                  <a:gd name="connsiteX27" fmla="*/ 21027 w 1901705"/>
                  <a:gd name="connsiteY27" fmla="*/ 1700011 h 2653207"/>
                  <a:gd name="connsiteX28" fmla="*/ 8148 w 1901705"/>
                  <a:gd name="connsiteY28" fmla="*/ 1764406 h 2653207"/>
                  <a:gd name="connsiteX29" fmla="*/ 46784 w 1901705"/>
                  <a:gd name="connsiteY29" fmla="*/ 2099257 h 2653207"/>
                  <a:gd name="connsiteX30" fmla="*/ 85421 w 1901705"/>
                  <a:gd name="connsiteY30" fmla="*/ 2137893 h 2653207"/>
                  <a:gd name="connsiteX31" fmla="*/ 124058 w 1901705"/>
                  <a:gd name="connsiteY31" fmla="*/ 2215166 h 2653207"/>
                  <a:gd name="connsiteX32" fmla="*/ 136937 w 1901705"/>
                  <a:gd name="connsiteY32" fmla="*/ 2253803 h 2653207"/>
                  <a:gd name="connsiteX33" fmla="*/ 175573 w 1901705"/>
                  <a:gd name="connsiteY33" fmla="*/ 2292440 h 2653207"/>
                  <a:gd name="connsiteX34" fmla="*/ 227089 w 1901705"/>
                  <a:gd name="connsiteY34" fmla="*/ 2369713 h 2653207"/>
                  <a:gd name="connsiteX35" fmla="*/ 304362 w 1901705"/>
                  <a:gd name="connsiteY35" fmla="*/ 2421228 h 2653207"/>
                  <a:gd name="connsiteX36" fmla="*/ 342999 w 1901705"/>
                  <a:gd name="connsiteY36" fmla="*/ 2498502 h 2653207"/>
                  <a:gd name="connsiteX37" fmla="*/ 458908 w 1901705"/>
                  <a:gd name="connsiteY37" fmla="*/ 2524259 h 2653207"/>
                  <a:gd name="connsiteX38" fmla="*/ 497545 w 1901705"/>
                  <a:gd name="connsiteY38" fmla="*/ 2562896 h 2653207"/>
                  <a:gd name="connsiteX39" fmla="*/ 523303 w 1901705"/>
                  <a:gd name="connsiteY39" fmla="*/ 2601533 h 2653207"/>
                  <a:gd name="connsiteX40" fmla="*/ 561939 w 1901705"/>
                  <a:gd name="connsiteY40" fmla="*/ 2614411 h 2653207"/>
                  <a:gd name="connsiteX41" fmla="*/ 600576 w 1901705"/>
                  <a:gd name="connsiteY41" fmla="*/ 2640169 h 2653207"/>
                  <a:gd name="connsiteX42" fmla="*/ 793759 w 1901705"/>
                  <a:gd name="connsiteY42" fmla="*/ 2640169 h 2653207"/>
                  <a:gd name="connsiteX43" fmla="*/ 871032 w 1901705"/>
                  <a:gd name="connsiteY43" fmla="*/ 2614411 h 2653207"/>
                  <a:gd name="connsiteX44" fmla="*/ 909669 w 1901705"/>
                  <a:gd name="connsiteY44" fmla="*/ 2601533 h 2653207"/>
                  <a:gd name="connsiteX45" fmla="*/ 986942 w 1901705"/>
                  <a:gd name="connsiteY45" fmla="*/ 2562896 h 2653207"/>
                  <a:gd name="connsiteX46" fmla="*/ 1025579 w 1901705"/>
                  <a:gd name="connsiteY46" fmla="*/ 2537138 h 2653207"/>
                  <a:gd name="connsiteX47" fmla="*/ 1077094 w 1901705"/>
                  <a:gd name="connsiteY47" fmla="*/ 2485623 h 2653207"/>
                  <a:gd name="connsiteX48" fmla="*/ 1128610 w 1901705"/>
                  <a:gd name="connsiteY48" fmla="*/ 2434107 h 2653207"/>
                  <a:gd name="connsiteX49" fmla="*/ 1218762 w 1901705"/>
                  <a:gd name="connsiteY49" fmla="*/ 2331076 h 2653207"/>
                  <a:gd name="connsiteX50" fmla="*/ 1244520 w 1901705"/>
                  <a:gd name="connsiteY50" fmla="*/ 2292440 h 2653207"/>
                  <a:gd name="connsiteX51" fmla="*/ 1321793 w 1901705"/>
                  <a:gd name="connsiteY51" fmla="*/ 2240924 h 2653207"/>
                  <a:gd name="connsiteX52" fmla="*/ 1347551 w 1901705"/>
                  <a:gd name="connsiteY52" fmla="*/ 2202288 h 2653207"/>
                  <a:gd name="connsiteX53" fmla="*/ 1373308 w 1901705"/>
                  <a:gd name="connsiteY53" fmla="*/ 2125014 h 2653207"/>
                  <a:gd name="connsiteX54" fmla="*/ 1411945 w 1901705"/>
                  <a:gd name="connsiteY54" fmla="*/ 2112135 h 2653207"/>
                  <a:gd name="connsiteX55" fmla="*/ 1437703 w 1901705"/>
                  <a:gd name="connsiteY55" fmla="*/ 2034862 h 2653207"/>
                  <a:gd name="connsiteX56" fmla="*/ 1514976 w 1901705"/>
                  <a:gd name="connsiteY56" fmla="*/ 1880316 h 2653207"/>
                  <a:gd name="connsiteX57" fmla="*/ 1540734 w 1901705"/>
                  <a:gd name="connsiteY57" fmla="*/ 1803042 h 2653207"/>
                  <a:gd name="connsiteX58" fmla="*/ 1553613 w 1901705"/>
                  <a:gd name="connsiteY58" fmla="*/ 1764406 h 2653207"/>
                  <a:gd name="connsiteX59" fmla="*/ 1592249 w 1901705"/>
                  <a:gd name="connsiteY59" fmla="*/ 1596980 h 2653207"/>
                  <a:gd name="connsiteX60" fmla="*/ 1605128 w 1901705"/>
                  <a:gd name="connsiteY60" fmla="*/ 1558344 h 2653207"/>
                  <a:gd name="connsiteX61" fmla="*/ 1618007 w 1901705"/>
                  <a:gd name="connsiteY61" fmla="*/ 1481071 h 2653207"/>
                  <a:gd name="connsiteX62" fmla="*/ 1630886 w 1901705"/>
                  <a:gd name="connsiteY62" fmla="*/ 1442434 h 2653207"/>
                  <a:gd name="connsiteX63" fmla="*/ 1656644 w 1901705"/>
                  <a:gd name="connsiteY63" fmla="*/ 1326524 h 2653207"/>
                  <a:gd name="connsiteX64" fmla="*/ 1669522 w 1901705"/>
                  <a:gd name="connsiteY64" fmla="*/ 1133341 h 2653207"/>
                  <a:gd name="connsiteX65" fmla="*/ 1695280 w 1901705"/>
                  <a:gd name="connsiteY65" fmla="*/ 1056068 h 2653207"/>
                  <a:gd name="connsiteX66" fmla="*/ 1708159 w 1901705"/>
                  <a:gd name="connsiteY66" fmla="*/ 991673 h 2653207"/>
                  <a:gd name="connsiteX67" fmla="*/ 1733917 w 1901705"/>
                  <a:gd name="connsiteY67" fmla="*/ 914400 h 2653207"/>
                  <a:gd name="connsiteX68" fmla="*/ 1759675 w 1901705"/>
                  <a:gd name="connsiteY68" fmla="*/ 798490 h 2653207"/>
                  <a:gd name="connsiteX69" fmla="*/ 1772553 w 1901705"/>
                  <a:gd name="connsiteY69" fmla="*/ 746975 h 2653207"/>
                  <a:gd name="connsiteX70" fmla="*/ 1785432 w 1901705"/>
                  <a:gd name="connsiteY70" fmla="*/ 682580 h 2653207"/>
                  <a:gd name="connsiteX71" fmla="*/ 1836948 w 1901705"/>
                  <a:gd name="connsiteY71" fmla="*/ 605307 h 2653207"/>
                  <a:gd name="connsiteX72" fmla="*/ 1862706 w 1901705"/>
                  <a:gd name="connsiteY72" fmla="*/ 566671 h 2653207"/>
                  <a:gd name="connsiteX73" fmla="*/ 1875584 w 1901705"/>
                  <a:gd name="connsiteY73" fmla="*/ 528034 h 2653207"/>
                  <a:gd name="connsiteX74" fmla="*/ 1901342 w 1901705"/>
                  <a:gd name="connsiteY74" fmla="*/ 489397 h 2653207"/>
                  <a:gd name="connsiteX75" fmla="*/ 1888463 w 1901705"/>
                  <a:gd name="connsiteY75" fmla="*/ 437882 h 2653207"/>
                  <a:gd name="connsiteX76" fmla="*/ 1772553 w 1901705"/>
                  <a:gd name="connsiteY76" fmla="*/ 450761 h 2653207"/>
                  <a:gd name="connsiteX77" fmla="*/ 1759675 w 1901705"/>
                  <a:gd name="connsiteY77" fmla="*/ 489397 h 2653207"/>
                  <a:gd name="connsiteX78" fmla="*/ 1733917 w 1901705"/>
                  <a:gd name="connsiteY78" fmla="*/ 528034 h 2653207"/>
                  <a:gd name="connsiteX79" fmla="*/ 1721038 w 1901705"/>
                  <a:gd name="connsiteY79" fmla="*/ 566671 h 2653207"/>
                  <a:gd name="connsiteX80" fmla="*/ 1682401 w 1901705"/>
                  <a:gd name="connsiteY80" fmla="*/ 592428 h 2653207"/>
                  <a:gd name="connsiteX81" fmla="*/ 1630886 w 1901705"/>
                  <a:gd name="connsiteY81" fmla="*/ 656823 h 2653207"/>
                  <a:gd name="connsiteX82" fmla="*/ 1579370 w 1901705"/>
                  <a:gd name="connsiteY82" fmla="*/ 708338 h 2653207"/>
                  <a:gd name="connsiteX83" fmla="*/ 1540734 w 1901705"/>
                  <a:gd name="connsiteY83" fmla="*/ 695459 h 2653207"/>
                  <a:gd name="connsiteX84" fmla="*/ 1579370 w 1901705"/>
                  <a:gd name="connsiteY84" fmla="*/ 463640 h 2653207"/>
                  <a:gd name="connsiteX85" fmla="*/ 1592249 w 1901705"/>
                  <a:gd name="connsiteY85" fmla="*/ 412124 h 2653207"/>
                  <a:gd name="connsiteX86" fmla="*/ 1540734 w 1901705"/>
                  <a:gd name="connsiteY86" fmla="*/ 244699 h 2653207"/>
                  <a:gd name="connsiteX87" fmla="*/ 1502097 w 1901705"/>
                  <a:gd name="connsiteY87" fmla="*/ 231820 h 2653207"/>
                  <a:gd name="connsiteX88" fmla="*/ 1476339 w 1901705"/>
                  <a:gd name="connsiteY88" fmla="*/ 373488 h 2653207"/>
                  <a:gd name="connsiteX89" fmla="*/ 1463461 w 1901705"/>
                  <a:gd name="connsiteY89" fmla="*/ 412124 h 2653207"/>
                  <a:gd name="connsiteX90" fmla="*/ 1386187 w 1901705"/>
                  <a:gd name="connsiteY90" fmla="*/ 463640 h 2653207"/>
                  <a:gd name="connsiteX91" fmla="*/ 1373308 w 1901705"/>
                  <a:gd name="connsiteY91" fmla="*/ 502276 h 2653207"/>
                  <a:gd name="connsiteX92" fmla="*/ 1296035 w 1901705"/>
                  <a:gd name="connsiteY92" fmla="*/ 528034 h 2653207"/>
                  <a:gd name="connsiteX93" fmla="*/ 1115731 w 1901705"/>
                  <a:gd name="connsiteY93" fmla="*/ 566671 h 2653207"/>
                  <a:gd name="connsiteX94" fmla="*/ 1115731 w 1901705"/>
                  <a:gd name="connsiteY94" fmla="*/ 193183 h 2653207"/>
                  <a:gd name="connsiteX95" fmla="*/ 1128610 w 1901705"/>
                  <a:gd name="connsiteY95" fmla="*/ 154547 h 2653207"/>
                  <a:gd name="connsiteX96" fmla="*/ 1154368 w 1901705"/>
                  <a:gd name="connsiteY96" fmla="*/ 115910 h 2653207"/>
                  <a:gd name="connsiteX97" fmla="*/ 1154368 w 1901705"/>
                  <a:gd name="connsiteY97" fmla="*/ 25758 h 2653207"/>
                  <a:gd name="connsiteX98" fmla="*/ 1115731 w 1901705"/>
                  <a:gd name="connsiteY98" fmla="*/ 0 h 2653207"/>
                  <a:gd name="connsiteX99" fmla="*/ 1051337 w 1901705"/>
                  <a:gd name="connsiteY99" fmla="*/ 12879 h 2653207"/>
                  <a:gd name="connsiteX100" fmla="*/ 1051337 w 1901705"/>
                  <a:gd name="connsiteY100" fmla="*/ 103031 h 2653207"/>
                  <a:gd name="connsiteX101" fmla="*/ 1012700 w 1901705"/>
                  <a:gd name="connsiteY101" fmla="*/ 193183 h 2653207"/>
                  <a:gd name="connsiteX102" fmla="*/ 999821 w 1901705"/>
                  <a:gd name="connsiteY102" fmla="*/ 231820 h 2653207"/>
                  <a:gd name="connsiteX103" fmla="*/ 961184 w 1901705"/>
                  <a:gd name="connsiteY103" fmla="*/ 244699 h 2653207"/>
                  <a:gd name="connsiteX104" fmla="*/ 922548 w 1901705"/>
                  <a:gd name="connsiteY104" fmla="*/ 360609 h 2653207"/>
                  <a:gd name="connsiteX105" fmla="*/ 909669 w 1901705"/>
                  <a:gd name="connsiteY105" fmla="*/ 399245 h 2653207"/>
                  <a:gd name="connsiteX106" fmla="*/ 832396 w 1901705"/>
                  <a:gd name="connsiteY106" fmla="*/ 450761 h 2653207"/>
                  <a:gd name="connsiteX107" fmla="*/ 780880 w 1901705"/>
                  <a:gd name="connsiteY107" fmla="*/ 437882 h 2653207"/>
                  <a:gd name="connsiteX108" fmla="*/ 768001 w 1901705"/>
                  <a:gd name="connsiteY108" fmla="*/ 373488 h 2653207"/>
                  <a:gd name="connsiteX109" fmla="*/ 780880 w 1901705"/>
                  <a:gd name="connsiteY109" fmla="*/ 218941 h 2653207"/>
                  <a:gd name="connsiteX110" fmla="*/ 806638 w 1901705"/>
                  <a:gd name="connsiteY110" fmla="*/ 180304 h 2653207"/>
                  <a:gd name="connsiteX111" fmla="*/ 832396 w 1901705"/>
                  <a:gd name="connsiteY111" fmla="*/ 103031 h 2653207"/>
                  <a:gd name="connsiteX112" fmla="*/ 793759 w 1901705"/>
                  <a:gd name="connsiteY112" fmla="*/ 12879 h 26532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</a:cxnLst>
                <a:rect l="l" t="t" r="r" b="b"/>
                <a:pathLst>
                  <a:path w="1901705" h="2653207">
                    <a:moveTo>
                      <a:pt x="793759" y="12879"/>
                    </a:moveTo>
                    <a:cubicBezTo>
                      <a:pt x="772294" y="25758"/>
                      <a:pt x="747065" y="33816"/>
                      <a:pt x="729365" y="51516"/>
                    </a:cubicBezTo>
                    <a:cubicBezTo>
                      <a:pt x="719766" y="61115"/>
                      <a:pt x="722557" y="78010"/>
                      <a:pt x="716486" y="90152"/>
                    </a:cubicBezTo>
                    <a:cubicBezTo>
                      <a:pt x="709564" y="103996"/>
                      <a:pt x="697650" y="114944"/>
                      <a:pt x="690728" y="128789"/>
                    </a:cubicBezTo>
                    <a:cubicBezTo>
                      <a:pt x="637410" y="235426"/>
                      <a:pt x="725906" y="95342"/>
                      <a:pt x="652091" y="206062"/>
                    </a:cubicBezTo>
                    <a:cubicBezTo>
                      <a:pt x="643505" y="231820"/>
                      <a:pt x="641395" y="260744"/>
                      <a:pt x="626334" y="283335"/>
                    </a:cubicBezTo>
                    <a:cubicBezTo>
                      <a:pt x="609162" y="309093"/>
                      <a:pt x="584608" y="331240"/>
                      <a:pt x="574818" y="360609"/>
                    </a:cubicBezTo>
                    <a:cubicBezTo>
                      <a:pt x="570525" y="373488"/>
                      <a:pt x="568532" y="387378"/>
                      <a:pt x="561939" y="399245"/>
                    </a:cubicBezTo>
                    <a:cubicBezTo>
                      <a:pt x="546905" y="426306"/>
                      <a:pt x="510424" y="476518"/>
                      <a:pt x="510424" y="476518"/>
                    </a:cubicBezTo>
                    <a:cubicBezTo>
                      <a:pt x="463452" y="617433"/>
                      <a:pt x="538366" y="403988"/>
                      <a:pt x="471787" y="553792"/>
                    </a:cubicBezTo>
                    <a:cubicBezTo>
                      <a:pt x="460760" y="578603"/>
                      <a:pt x="454616" y="605307"/>
                      <a:pt x="446030" y="631065"/>
                    </a:cubicBezTo>
                    <a:lnTo>
                      <a:pt x="433151" y="669702"/>
                    </a:lnTo>
                    <a:cubicBezTo>
                      <a:pt x="428858" y="682581"/>
                      <a:pt x="427802" y="697043"/>
                      <a:pt x="420272" y="708338"/>
                    </a:cubicBezTo>
                    <a:lnTo>
                      <a:pt x="368756" y="785611"/>
                    </a:lnTo>
                    <a:cubicBezTo>
                      <a:pt x="321787" y="926517"/>
                      <a:pt x="396694" y="713092"/>
                      <a:pt x="330120" y="862885"/>
                    </a:cubicBezTo>
                    <a:cubicBezTo>
                      <a:pt x="319093" y="887696"/>
                      <a:pt x="312948" y="914400"/>
                      <a:pt x="304362" y="940158"/>
                    </a:cubicBezTo>
                    <a:lnTo>
                      <a:pt x="278604" y="1017431"/>
                    </a:lnTo>
                    <a:cubicBezTo>
                      <a:pt x="274311" y="1030310"/>
                      <a:pt x="273255" y="1044772"/>
                      <a:pt x="265725" y="1056068"/>
                    </a:cubicBezTo>
                    <a:lnTo>
                      <a:pt x="239968" y="1094704"/>
                    </a:lnTo>
                    <a:cubicBezTo>
                      <a:pt x="232769" y="1123502"/>
                      <a:pt x="213874" y="1204679"/>
                      <a:pt x="201331" y="1223493"/>
                    </a:cubicBezTo>
                    <a:lnTo>
                      <a:pt x="149815" y="1300766"/>
                    </a:lnTo>
                    <a:cubicBezTo>
                      <a:pt x="141229" y="1313645"/>
                      <a:pt x="128953" y="1324719"/>
                      <a:pt x="124058" y="1339403"/>
                    </a:cubicBezTo>
                    <a:cubicBezTo>
                      <a:pt x="115472" y="1365161"/>
                      <a:pt x="103625" y="1390052"/>
                      <a:pt x="98300" y="1416676"/>
                    </a:cubicBezTo>
                    <a:cubicBezTo>
                      <a:pt x="94007" y="1438141"/>
                      <a:pt x="91181" y="1459952"/>
                      <a:pt x="85421" y="1481071"/>
                    </a:cubicBezTo>
                    <a:cubicBezTo>
                      <a:pt x="78277" y="1507265"/>
                      <a:pt x="68249" y="1532586"/>
                      <a:pt x="59663" y="1558344"/>
                    </a:cubicBezTo>
                    <a:cubicBezTo>
                      <a:pt x="55370" y="1571223"/>
                      <a:pt x="49446" y="1583668"/>
                      <a:pt x="46784" y="1596980"/>
                    </a:cubicBezTo>
                    <a:cubicBezTo>
                      <a:pt x="42491" y="1618445"/>
                      <a:pt x="39215" y="1640139"/>
                      <a:pt x="33906" y="1661375"/>
                    </a:cubicBezTo>
                    <a:cubicBezTo>
                      <a:pt x="30614" y="1674545"/>
                      <a:pt x="24320" y="1686841"/>
                      <a:pt x="21027" y="1700011"/>
                    </a:cubicBezTo>
                    <a:cubicBezTo>
                      <a:pt x="15718" y="1721247"/>
                      <a:pt x="12441" y="1742941"/>
                      <a:pt x="8148" y="1764406"/>
                    </a:cubicBezTo>
                    <a:cubicBezTo>
                      <a:pt x="14618" y="1913210"/>
                      <a:pt x="-32684" y="2003895"/>
                      <a:pt x="46784" y="2099257"/>
                    </a:cubicBezTo>
                    <a:cubicBezTo>
                      <a:pt x="58444" y="2113249"/>
                      <a:pt x="72542" y="2125014"/>
                      <a:pt x="85421" y="2137893"/>
                    </a:cubicBezTo>
                    <a:cubicBezTo>
                      <a:pt x="117793" y="2235009"/>
                      <a:pt x="74125" y="2115302"/>
                      <a:pt x="124058" y="2215166"/>
                    </a:cubicBezTo>
                    <a:cubicBezTo>
                      <a:pt x="130129" y="2227308"/>
                      <a:pt x="129407" y="2242507"/>
                      <a:pt x="136937" y="2253803"/>
                    </a:cubicBezTo>
                    <a:cubicBezTo>
                      <a:pt x="147040" y="2268958"/>
                      <a:pt x="164391" y="2278063"/>
                      <a:pt x="175573" y="2292440"/>
                    </a:cubicBezTo>
                    <a:cubicBezTo>
                      <a:pt x="194579" y="2316876"/>
                      <a:pt x="201331" y="2352541"/>
                      <a:pt x="227089" y="2369713"/>
                    </a:cubicBezTo>
                    <a:lnTo>
                      <a:pt x="304362" y="2421228"/>
                    </a:lnTo>
                    <a:cubicBezTo>
                      <a:pt x="312846" y="2446680"/>
                      <a:pt x="320302" y="2480345"/>
                      <a:pt x="342999" y="2498502"/>
                    </a:cubicBezTo>
                    <a:cubicBezTo>
                      <a:pt x="359684" y="2511850"/>
                      <a:pt x="458122" y="2524128"/>
                      <a:pt x="458908" y="2524259"/>
                    </a:cubicBezTo>
                    <a:cubicBezTo>
                      <a:pt x="471787" y="2537138"/>
                      <a:pt x="485885" y="2548904"/>
                      <a:pt x="497545" y="2562896"/>
                    </a:cubicBezTo>
                    <a:cubicBezTo>
                      <a:pt x="507454" y="2574787"/>
                      <a:pt x="511216" y="2591864"/>
                      <a:pt x="523303" y="2601533"/>
                    </a:cubicBezTo>
                    <a:cubicBezTo>
                      <a:pt x="533903" y="2610013"/>
                      <a:pt x="549060" y="2610118"/>
                      <a:pt x="561939" y="2614411"/>
                    </a:cubicBezTo>
                    <a:cubicBezTo>
                      <a:pt x="574818" y="2622997"/>
                      <a:pt x="586083" y="2634734"/>
                      <a:pt x="600576" y="2640169"/>
                    </a:cubicBezTo>
                    <a:cubicBezTo>
                      <a:pt x="667966" y="2665440"/>
                      <a:pt x="720668" y="2647478"/>
                      <a:pt x="793759" y="2640169"/>
                    </a:cubicBezTo>
                    <a:lnTo>
                      <a:pt x="871032" y="2614411"/>
                    </a:lnTo>
                    <a:lnTo>
                      <a:pt x="909669" y="2601533"/>
                    </a:lnTo>
                    <a:cubicBezTo>
                      <a:pt x="1020399" y="2527713"/>
                      <a:pt x="880300" y="2616218"/>
                      <a:pt x="986942" y="2562896"/>
                    </a:cubicBezTo>
                    <a:cubicBezTo>
                      <a:pt x="1000786" y="2555974"/>
                      <a:pt x="1012700" y="2545724"/>
                      <a:pt x="1025579" y="2537138"/>
                    </a:cubicBezTo>
                    <a:cubicBezTo>
                      <a:pt x="1059924" y="2434107"/>
                      <a:pt x="1008407" y="2554312"/>
                      <a:pt x="1077094" y="2485623"/>
                    </a:cubicBezTo>
                    <a:cubicBezTo>
                      <a:pt x="1145780" y="2416936"/>
                      <a:pt x="1025580" y="2468450"/>
                      <a:pt x="1128610" y="2434107"/>
                    </a:cubicBezTo>
                    <a:cubicBezTo>
                      <a:pt x="1188711" y="2343955"/>
                      <a:pt x="1154367" y="2374006"/>
                      <a:pt x="1218762" y="2331076"/>
                    </a:cubicBezTo>
                    <a:cubicBezTo>
                      <a:pt x="1227348" y="2318197"/>
                      <a:pt x="1232871" y="2302633"/>
                      <a:pt x="1244520" y="2292440"/>
                    </a:cubicBezTo>
                    <a:cubicBezTo>
                      <a:pt x="1267818" y="2272055"/>
                      <a:pt x="1321793" y="2240924"/>
                      <a:pt x="1321793" y="2240924"/>
                    </a:cubicBezTo>
                    <a:cubicBezTo>
                      <a:pt x="1330379" y="2228045"/>
                      <a:pt x="1341265" y="2216432"/>
                      <a:pt x="1347551" y="2202288"/>
                    </a:cubicBezTo>
                    <a:cubicBezTo>
                      <a:pt x="1358578" y="2177477"/>
                      <a:pt x="1347550" y="2133600"/>
                      <a:pt x="1373308" y="2125014"/>
                    </a:cubicBezTo>
                    <a:lnTo>
                      <a:pt x="1411945" y="2112135"/>
                    </a:lnTo>
                    <a:cubicBezTo>
                      <a:pt x="1420531" y="2086377"/>
                      <a:pt x="1422642" y="2057453"/>
                      <a:pt x="1437703" y="2034862"/>
                    </a:cubicBezTo>
                    <a:cubicBezTo>
                      <a:pt x="1504278" y="1934998"/>
                      <a:pt x="1479429" y="1986957"/>
                      <a:pt x="1514976" y="1880316"/>
                    </a:cubicBezTo>
                    <a:lnTo>
                      <a:pt x="1540734" y="1803042"/>
                    </a:lnTo>
                    <a:lnTo>
                      <a:pt x="1553613" y="1764406"/>
                    </a:lnTo>
                    <a:cubicBezTo>
                      <a:pt x="1570330" y="1647377"/>
                      <a:pt x="1556892" y="1703050"/>
                      <a:pt x="1592249" y="1596980"/>
                    </a:cubicBezTo>
                    <a:lnTo>
                      <a:pt x="1605128" y="1558344"/>
                    </a:lnTo>
                    <a:cubicBezTo>
                      <a:pt x="1609421" y="1532586"/>
                      <a:pt x="1612342" y="1506562"/>
                      <a:pt x="1618007" y="1481071"/>
                    </a:cubicBezTo>
                    <a:cubicBezTo>
                      <a:pt x="1620952" y="1467819"/>
                      <a:pt x="1627156" y="1455487"/>
                      <a:pt x="1630886" y="1442434"/>
                    </a:cubicBezTo>
                    <a:cubicBezTo>
                      <a:pt x="1643011" y="1399996"/>
                      <a:pt x="1647792" y="1370786"/>
                      <a:pt x="1656644" y="1326524"/>
                    </a:cubicBezTo>
                    <a:cubicBezTo>
                      <a:pt x="1660937" y="1262130"/>
                      <a:pt x="1660395" y="1197230"/>
                      <a:pt x="1669522" y="1133341"/>
                    </a:cubicBezTo>
                    <a:cubicBezTo>
                      <a:pt x="1673362" y="1106463"/>
                      <a:pt x="1689955" y="1082692"/>
                      <a:pt x="1695280" y="1056068"/>
                    </a:cubicBezTo>
                    <a:cubicBezTo>
                      <a:pt x="1699573" y="1034603"/>
                      <a:pt x="1702399" y="1012792"/>
                      <a:pt x="1708159" y="991673"/>
                    </a:cubicBezTo>
                    <a:cubicBezTo>
                      <a:pt x="1715303" y="965479"/>
                      <a:pt x="1727332" y="940740"/>
                      <a:pt x="1733917" y="914400"/>
                    </a:cubicBezTo>
                    <a:cubicBezTo>
                      <a:pt x="1765317" y="788804"/>
                      <a:pt x="1726986" y="945596"/>
                      <a:pt x="1759675" y="798490"/>
                    </a:cubicBezTo>
                    <a:cubicBezTo>
                      <a:pt x="1763515" y="781211"/>
                      <a:pt x="1768713" y="764254"/>
                      <a:pt x="1772553" y="746975"/>
                    </a:cubicBezTo>
                    <a:cubicBezTo>
                      <a:pt x="1777301" y="725606"/>
                      <a:pt x="1776374" y="702508"/>
                      <a:pt x="1785432" y="682580"/>
                    </a:cubicBezTo>
                    <a:cubicBezTo>
                      <a:pt x="1798242" y="654398"/>
                      <a:pt x="1819776" y="631065"/>
                      <a:pt x="1836948" y="605307"/>
                    </a:cubicBezTo>
                    <a:lnTo>
                      <a:pt x="1862706" y="566671"/>
                    </a:lnTo>
                    <a:cubicBezTo>
                      <a:pt x="1866999" y="553792"/>
                      <a:pt x="1869513" y="540176"/>
                      <a:pt x="1875584" y="528034"/>
                    </a:cubicBezTo>
                    <a:cubicBezTo>
                      <a:pt x="1882506" y="514189"/>
                      <a:pt x="1899153" y="504720"/>
                      <a:pt x="1901342" y="489397"/>
                    </a:cubicBezTo>
                    <a:cubicBezTo>
                      <a:pt x="1903845" y="471875"/>
                      <a:pt x="1892756" y="455054"/>
                      <a:pt x="1888463" y="437882"/>
                    </a:cubicBezTo>
                    <a:cubicBezTo>
                      <a:pt x="1849826" y="442175"/>
                      <a:pt x="1808647" y="436323"/>
                      <a:pt x="1772553" y="450761"/>
                    </a:cubicBezTo>
                    <a:cubicBezTo>
                      <a:pt x="1759949" y="455803"/>
                      <a:pt x="1765746" y="477255"/>
                      <a:pt x="1759675" y="489397"/>
                    </a:cubicBezTo>
                    <a:cubicBezTo>
                      <a:pt x="1752753" y="503242"/>
                      <a:pt x="1740839" y="514189"/>
                      <a:pt x="1733917" y="528034"/>
                    </a:cubicBezTo>
                    <a:cubicBezTo>
                      <a:pt x="1727846" y="540176"/>
                      <a:pt x="1729519" y="556070"/>
                      <a:pt x="1721038" y="566671"/>
                    </a:cubicBezTo>
                    <a:cubicBezTo>
                      <a:pt x="1711369" y="578758"/>
                      <a:pt x="1695280" y="583842"/>
                      <a:pt x="1682401" y="592428"/>
                    </a:cubicBezTo>
                    <a:cubicBezTo>
                      <a:pt x="1650030" y="689542"/>
                      <a:pt x="1697461" y="573604"/>
                      <a:pt x="1630886" y="656823"/>
                    </a:cubicBezTo>
                    <a:cubicBezTo>
                      <a:pt x="1580933" y="719265"/>
                      <a:pt x="1663668" y="680239"/>
                      <a:pt x="1579370" y="708338"/>
                    </a:cubicBezTo>
                    <a:cubicBezTo>
                      <a:pt x="1566491" y="704045"/>
                      <a:pt x="1542798" y="708876"/>
                      <a:pt x="1540734" y="695459"/>
                    </a:cubicBezTo>
                    <a:cubicBezTo>
                      <a:pt x="1521570" y="570890"/>
                      <a:pt x="1555280" y="559999"/>
                      <a:pt x="1579370" y="463640"/>
                    </a:cubicBezTo>
                    <a:lnTo>
                      <a:pt x="1592249" y="412124"/>
                    </a:lnTo>
                    <a:cubicBezTo>
                      <a:pt x="1581766" y="296814"/>
                      <a:pt x="1617583" y="283124"/>
                      <a:pt x="1540734" y="244699"/>
                    </a:cubicBezTo>
                    <a:cubicBezTo>
                      <a:pt x="1528592" y="238628"/>
                      <a:pt x="1514976" y="236113"/>
                      <a:pt x="1502097" y="231820"/>
                    </a:cubicBezTo>
                    <a:cubicBezTo>
                      <a:pt x="1472562" y="320426"/>
                      <a:pt x="1505463" y="213304"/>
                      <a:pt x="1476339" y="373488"/>
                    </a:cubicBezTo>
                    <a:cubicBezTo>
                      <a:pt x="1473911" y="386844"/>
                      <a:pt x="1473060" y="402525"/>
                      <a:pt x="1463461" y="412124"/>
                    </a:cubicBezTo>
                    <a:cubicBezTo>
                      <a:pt x="1441571" y="434014"/>
                      <a:pt x="1386187" y="463640"/>
                      <a:pt x="1386187" y="463640"/>
                    </a:cubicBezTo>
                    <a:cubicBezTo>
                      <a:pt x="1381894" y="476519"/>
                      <a:pt x="1384355" y="494386"/>
                      <a:pt x="1373308" y="502276"/>
                    </a:cubicBezTo>
                    <a:cubicBezTo>
                      <a:pt x="1351214" y="518057"/>
                      <a:pt x="1296035" y="528034"/>
                      <a:pt x="1296035" y="528034"/>
                    </a:cubicBezTo>
                    <a:cubicBezTo>
                      <a:pt x="1189964" y="598748"/>
                      <a:pt x="1249480" y="583388"/>
                      <a:pt x="1115731" y="566671"/>
                    </a:cubicBezTo>
                    <a:cubicBezTo>
                      <a:pt x="1068600" y="425277"/>
                      <a:pt x="1093524" y="515181"/>
                      <a:pt x="1115731" y="193183"/>
                    </a:cubicBezTo>
                    <a:cubicBezTo>
                      <a:pt x="1116665" y="179640"/>
                      <a:pt x="1122539" y="166689"/>
                      <a:pt x="1128610" y="154547"/>
                    </a:cubicBezTo>
                    <a:cubicBezTo>
                      <a:pt x="1135532" y="140703"/>
                      <a:pt x="1145782" y="128789"/>
                      <a:pt x="1154368" y="115910"/>
                    </a:cubicBezTo>
                    <a:cubicBezTo>
                      <a:pt x="1165952" y="81154"/>
                      <a:pt x="1179522" y="63490"/>
                      <a:pt x="1154368" y="25758"/>
                    </a:cubicBezTo>
                    <a:cubicBezTo>
                      <a:pt x="1145782" y="12879"/>
                      <a:pt x="1128610" y="8586"/>
                      <a:pt x="1115731" y="0"/>
                    </a:cubicBezTo>
                    <a:cubicBezTo>
                      <a:pt x="1094266" y="4293"/>
                      <a:pt x="1069550" y="737"/>
                      <a:pt x="1051337" y="12879"/>
                    </a:cubicBezTo>
                    <a:cubicBezTo>
                      <a:pt x="1023622" y="31356"/>
                      <a:pt x="1047210" y="86525"/>
                      <a:pt x="1051337" y="103031"/>
                    </a:cubicBezTo>
                    <a:cubicBezTo>
                      <a:pt x="1024533" y="210248"/>
                      <a:pt x="1057171" y="104242"/>
                      <a:pt x="1012700" y="193183"/>
                    </a:cubicBezTo>
                    <a:cubicBezTo>
                      <a:pt x="1006629" y="205325"/>
                      <a:pt x="1009420" y="222221"/>
                      <a:pt x="999821" y="231820"/>
                    </a:cubicBezTo>
                    <a:cubicBezTo>
                      <a:pt x="990222" y="241419"/>
                      <a:pt x="974063" y="240406"/>
                      <a:pt x="961184" y="244699"/>
                    </a:cubicBezTo>
                    <a:lnTo>
                      <a:pt x="922548" y="360609"/>
                    </a:lnTo>
                    <a:cubicBezTo>
                      <a:pt x="918255" y="373488"/>
                      <a:pt x="920964" y="391715"/>
                      <a:pt x="909669" y="399245"/>
                    </a:cubicBezTo>
                    <a:lnTo>
                      <a:pt x="832396" y="450761"/>
                    </a:lnTo>
                    <a:cubicBezTo>
                      <a:pt x="815224" y="446468"/>
                      <a:pt x="792212" y="451480"/>
                      <a:pt x="780880" y="437882"/>
                    </a:cubicBezTo>
                    <a:cubicBezTo>
                      <a:pt x="766866" y="421066"/>
                      <a:pt x="768001" y="395378"/>
                      <a:pt x="768001" y="373488"/>
                    </a:cubicBezTo>
                    <a:cubicBezTo>
                      <a:pt x="768001" y="321794"/>
                      <a:pt x="770742" y="269631"/>
                      <a:pt x="780880" y="218941"/>
                    </a:cubicBezTo>
                    <a:cubicBezTo>
                      <a:pt x="783916" y="203763"/>
                      <a:pt x="800351" y="194449"/>
                      <a:pt x="806638" y="180304"/>
                    </a:cubicBezTo>
                    <a:cubicBezTo>
                      <a:pt x="817665" y="155493"/>
                      <a:pt x="832396" y="103031"/>
                      <a:pt x="832396" y="103031"/>
                    </a:cubicBezTo>
                    <a:lnTo>
                      <a:pt x="793759" y="12879"/>
                    </a:lnTo>
                    <a:close/>
                  </a:path>
                </a:pathLst>
              </a:cu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415" name="フリーフォーム 414"/>
              <p:cNvSpPr/>
              <p:nvPr/>
            </p:nvSpPr>
            <p:spPr>
              <a:xfrm>
                <a:off x="5241123" y="819682"/>
                <a:ext cx="45719" cy="463639"/>
              </a:xfrm>
              <a:custGeom>
                <a:avLst/>
                <a:gdLst>
                  <a:gd name="connsiteX0" fmla="*/ 29521 w 55279"/>
                  <a:gd name="connsiteY0" fmla="*/ 0 h 180304"/>
                  <a:gd name="connsiteX1" fmla="*/ 16642 w 55279"/>
                  <a:gd name="connsiteY1" fmla="*/ 154547 h 180304"/>
                  <a:gd name="connsiteX2" fmla="*/ 55279 w 55279"/>
                  <a:gd name="connsiteY2" fmla="*/ 180304 h 180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5279" h="180304">
                    <a:moveTo>
                      <a:pt x="29521" y="0"/>
                    </a:moveTo>
                    <a:cubicBezTo>
                      <a:pt x="4789" y="61833"/>
                      <a:pt x="-15654" y="81882"/>
                      <a:pt x="16642" y="154547"/>
                    </a:cubicBezTo>
                    <a:cubicBezTo>
                      <a:pt x="22928" y="168691"/>
                      <a:pt x="55279" y="180304"/>
                      <a:pt x="55279" y="180304"/>
                    </a:cubicBezTo>
                  </a:path>
                </a:pathLst>
              </a:cu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416" name="フリーフォーム 415"/>
              <p:cNvSpPr/>
              <p:nvPr/>
            </p:nvSpPr>
            <p:spPr>
              <a:xfrm flipH="1">
                <a:off x="5346533" y="784465"/>
                <a:ext cx="45719" cy="473958"/>
              </a:xfrm>
              <a:custGeom>
                <a:avLst/>
                <a:gdLst>
                  <a:gd name="connsiteX0" fmla="*/ 15601 w 15601"/>
                  <a:gd name="connsiteY0" fmla="*/ 334850 h 334850"/>
                  <a:gd name="connsiteX1" fmla="*/ 2722 w 15601"/>
                  <a:gd name="connsiteY1" fmla="*/ 0 h 334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601" h="334850">
                    <a:moveTo>
                      <a:pt x="15601" y="334850"/>
                    </a:moveTo>
                    <a:cubicBezTo>
                      <a:pt x="-8813" y="163952"/>
                      <a:pt x="2722" y="275054"/>
                      <a:pt x="2722" y="0"/>
                    </a:cubicBezTo>
                  </a:path>
                </a:pathLst>
              </a:cu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417" name="フリーフォーム 416"/>
              <p:cNvSpPr/>
              <p:nvPr/>
            </p:nvSpPr>
            <p:spPr>
              <a:xfrm>
                <a:off x="5816177" y="792829"/>
                <a:ext cx="77274" cy="412124"/>
              </a:xfrm>
              <a:custGeom>
                <a:avLst/>
                <a:gdLst>
                  <a:gd name="connsiteX0" fmla="*/ 0 w 77274"/>
                  <a:gd name="connsiteY0" fmla="*/ 412124 h 412124"/>
                  <a:gd name="connsiteX1" fmla="*/ 12879 w 77274"/>
                  <a:gd name="connsiteY1" fmla="*/ 347730 h 412124"/>
                  <a:gd name="connsiteX2" fmla="*/ 38637 w 77274"/>
                  <a:gd name="connsiteY2" fmla="*/ 270456 h 412124"/>
                  <a:gd name="connsiteX3" fmla="*/ 51516 w 77274"/>
                  <a:gd name="connsiteY3" fmla="*/ 128789 h 412124"/>
                  <a:gd name="connsiteX4" fmla="*/ 64395 w 77274"/>
                  <a:gd name="connsiteY4" fmla="*/ 38637 h 412124"/>
                  <a:gd name="connsiteX5" fmla="*/ 77274 w 77274"/>
                  <a:gd name="connsiteY5" fmla="*/ 0 h 412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7274" h="412124">
                    <a:moveTo>
                      <a:pt x="0" y="412124"/>
                    </a:moveTo>
                    <a:cubicBezTo>
                      <a:pt x="4293" y="390659"/>
                      <a:pt x="7119" y="368848"/>
                      <a:pt x="12879" y="347730"/>
                    </a:cubicBezTo>
                    <a:cubicBezTo>
                      <a:pt x="20023" y="321535"/>
                      <a:pt x="38637" y="270456"/>
                      <a:pt x="38637" y="270456"/>
                    </a:cubicBezTo>
                    <a:cubicBezTo>
                      <a:pt x="42930" y="223234"/>
                      <a:pt x="46280" y="175916"/>
                      <a:pt x="51516" y="128789"/>
                    </a:cubicBezTo>
                    <a:cubicBezTo>
                      <a:pt x="54868" y="98619"/>
                      <a:pt x="58442" y="68403"/>
                      <a:pt x="64395" y="38637"/>
                    </a:cubicBezTo>
                    <a:cubicBezTo>
                      <a:pt x="67057" y="25325"/>
                      <a:pt x="77274" y="0"/>
                      <a:pt x="77274" y="0"/>
                    </a:cubicBezTo>
                  </a:path>
                </a:pathLst>
              </a:cu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418" name="フリーフォーム 417"/>
              <p:cNvSpPr/>
              <p:nvPr/>
            </p:nvSpPr>
            <p:spPr>
              <a:xfrm>
                <a:off x="5813979" y="959817"/>
                <a:ext cx="141668" cy="296214"/>
              </a:xfrm>
              <a:custGeom>
                <a:avLst/>
                <a:gdLst>
                  <a:gd name="connsiteX0" fmla="*/ 0 w 141668"/>
                  <a:gd name="connsiteY0" fmla="*/ 296214 h 296214"/>
                  <a:gd name="connsiteX1" fmla="*/ 25758 w 141668"/>
                  <a:gd name="connsiteY1" fmla="*/ 231820 h 296214"/>
                  <a:gd name="connsiteX2" fmla="*/ 38637 w 141668"/>
                  <a:gd name="connsiteY2" fmla="*/ 193183 h 296214"/>
                  <a:gd name="connsiteX3" fmla="*/ 64394 w 141668"/>
                  <a:gd name="connsiteY3" fmla="*/ 154547 h 296214"/>
                  <a:gd name="connsiteX4" fmla="*/ 90152 w 141668"/>
                  <a:gd name="connsiteY4" fmla="*/ 77273 h 296214"/>
                  <a:gd name="connsiteX5" fmla="*/ 103031 w 141668"/>
                  <a:gd name="connsiteY5" fmla="*/ 38637 h 296214"/>
                  <a:gd name="connsiteX6" fmla="*/ 115910 w 141668"/>
                  <a:gd name="connsiteY6" fmla="*/ 0 h 296214"/>
                  <a:gd name="connsiteX7" fmla="*/ 141668 w 141668"/>
                  <a:gd name="connsiteY7" fmla="*/ 0 h 2962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1668" h="296214">
                    <a:moveTo>
                      <a:pt x="0" y="296214"/>
                    </a:moveTo>
                    <a:cubicBezTo>
                      <a:pt x="8586" y="274749"/>
                      <a:pt x="17641" y="253466"/>
                      <a:pt x="25758" y="231820"/>
                    </a:cubicBezTo>
                    <a:cubicBezTo>
                      <a:pt x="30525" y="219109"/>
                      <a:pt x="32566" y="205325"/>
                      <a:pt x="38637" y="193183"/>
                    </a:cubicBezTo>
                    <a:cubicBezTo>
                      <a:pt x="45559" y="179339"/>
                      <a:pt x="58108" y="168691"/>
                      <a:pt x="64394" y="154547"/>
                    </a:cubicBezTo>
                    <a:cubicBezTo>
                      <a:pt x="75421" y="129736"/>
                      <a:pt x="81566" y="103031"/>
                      <a:pt x="90152" y="77273"/>
                    </a:cubicBezTo>
                    <a:lnTo>
                      <a:pt x="103031" y="38637"/>
                    </a:lnTo>
                    <a:cubicBezTo>
                      <a:pt x="107324" y="25758"/>
                      <a:pt x="102334" y="0"/>
                      <a:pt x="115910" y="0"/>
                    </a:cubicBezTo>
                    <a:lnTo>
                      <a:pt x="141668" y="0"/>
                    </a:lnTo>
                  </a:path>
                </a:pathLst>
              </a:cu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419" name="フリーフォーム 418"/>
              <p:cNvSpPr/>
              <p:nvPr/>
            </p:nvSpPr>
            <p:spPr>
              <a:xfrm>
                <a:off x="5826096" y="946605"/>
                <a:ext cx="193288" cy="347730"/>
              </a:xfrm>
              <a:custGeom>
                <a:avLst/>
                <a:gdLst>
                  <a:gd name="connsiteX0" fmla="*/ 0 w 193288"/>
                  <a:gd name="connsiteY0" fmla="*/ 347730 h 347730"/>
                  <a:gd name="connsiteX1" fmla="*/ 51516 w 193288"/>
                  <a:gd name="connsiteY1" fmla="*/ 283335 h 347730"/>
                  <a:gd name="connsiteX2" fmla="*/ 115910 w 193288"/>
                  <a:gd name="connsiteY2" fmla="*/ 206062 h 347730"/>
                  <a:gd name="connsiteX3" fmla="*/ 128789 w 193288"/>
                  <a:gd name="connsiteY3" fmla="*/ 64394 h 347730"/>
                  <a:gd name="connsiteX4" fmla="*/ 154547 w 193288"/>
                  <a:gd name="connsiteY4" fmla="*/ 25758 h 347730"/>
                  <a:gd name="connsiteX5" fmla="*/ 193184 w 193288"/>
                  <a:gd name="connsiteY5" fmla="*/ 0 h 3477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3288" h="347730">
                    <a:moveTo>
                      <a:pt x="0" y="347730"/>
                    </a:moveTo>
                    <a:cubicBezTo>
                      <a:pt x="17172" y="326265"/>
                      <a:pt x="33415" y="304022"/>
                      <a:pt x="51516" y="283335"/>
                    </a:cubicBezTo>
                    <a:cubicBezTo>
                      <a:pt x="120929" y="204007"/>
                      <a:pt x="63197" y="285134"/>
                      <a:pt x="115910" y="206062"/>
                    </a:cubicBezTo>
                    <a:cubicBezTo>
                      <a:pt x="120203" y="158839"/>
                      <a:pt x="118854" y="110759"/>
                      <a:pt x="128789" y="64394"/>
                    </a:cubicBezTo>
                    <a:cubicBezTo>
                      <a:pt x="132032" y="49259"/>
                      <a:pt x="142460" y="35427"/>
                      <a:pt x="154547" y="25758"/>
                    </a:cubicBezTo>
                    <a:cubicBezTo>
                      <a:pt x="197257" y="-8409"/>
                      <a:pt x="193184" y="32757"/>
                      <a:pt x="193184" y="0"/>
                    </a:cubicBezTo>
                  </a:path>
                </a:pathLst>
              </a:cu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420" name="フリーフォーム 419"/>
              <p:cNvSpPr/>
              <p:nvPr/>
            </p:nvSpPr>
            <p:spPr>
              <a:xfrm flipH="1">
                <a:off x="4588293" y="830698"/>
                <a:ext cx="218941" cy="386366"/>
              </a:xfrm>
              <a:custGeom>
                <a:avLst/>
                <a:gdLst>
                  <a:gd name="connsiteX0" fmla="*/ 0 w 218941"/>
                  <a:gd name="connsiteY0" fmla="*/ 386366 h 386366"/>
                  <a:gd name="connsiteX1" fmla="*/ 51516 w 218941"/>
                  <a:gd name="connsiteY1" fmla="*/ 244699 h 386366"/>
                  <a:gd name="connsiteX2" fmla="*/ 64395 w 218941"/>
                  <a:gd name="connsiteY2" fmla="*/ 193183 h 386366"/>
                  <a:gd name="connsiteX3" fmla="*/ 90152 w 218941"/>
                  <a:gd name="connsiteY3" fmla="*/ 154547 h 386366"/>
                  <a:gd name="connsiteX4" fmla="*/ 115910 w 218941"/>
                  <a:gd name="connsiteY4" fmla="*/ 103031 h 386366"/>
                  <a:gd name="connsiteX5" fmla="*/ 154547 w 218941"/>
                  <a:gd name="connsiteY5" fmla="*/ 64395 h 386366"/>
                  <a:gd name="connsiteX6" fmla="*/ 180304 w 218941"/>
                  <a:gd name="connsiteY6" fmla="*/ 25758 h 386366"/>
                  <a:gd name="connsiteX7" fmla="*/ 218941 w 218941"/>
                  <a:gd name="connsiteY7" fmla="*/ 0 h 386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8941" h="386366">
                    <a:moveTo>
                      <a:pt x="0" y="386366"/>
                    </a:moveTo>
                    <a:cubicBezTo>
                      <a:pt x="17070" y="343691"/>
                      <a:pt x="40493" y="288789"/>
                      <a:pt x="51516" y="244699"/>
                    </a:cubicBezTo>
                    <a:cubicBezTo>
                      <a:pt x="55809" y="227527"/>
                      <a:pt x="57423" y="209452"/>
                      <a:pt x="64395" y="193183"/>
                    </a:cubicBezTo>
                    <a:cubicBezTo>
                      <a:pt x="70492" y="178956"/>
                      <a:pt x="82473" y="167986"/>
                      <a:pt x="90152" y="154547"/>
                    </a:cubicBezTo>
                    <a:cubicBezTo>
                      <a:pt x="99677" y="137878"/>
                      <a:pt x="104751" y="118654"/>
                      <a:pt x="115910" y="103031"/>
                    </a:cubicBezTo>
                    <a:cubicBezTo>
                      <a:pt x="126496" y="88210"/>
                      <a:pt x="142887" y="78387"/>
                      <a:pt x="154547" y="64395"/>
                    </a:cubicBezTo>
                    <a:cubicBezTo>
                      <a:pt x="164456" y="52504"/>
                      <a:pt x="169359" y="36703"/>
                      <a:pt x="180304" y="25758"/>
                    </a:cubicBezTo>
                    <a:cubicBezTo>
                      <a:pt x="191249" y="14813"/>
                      <a:pt x="218941" y="0"/>
                      <a:pt x="218941" y="0"/>
                    </a:cubicBezTo>
                  </a:path>
                </a:pathLst>
              </a:cu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421" name="アーチ 420"/>
              <p:cNvSpPr/>
              <p:nvPr/>
            </p:nvSpPr>
            <p:spPr>
              <a:xfrm rot="12441370" flipH="1">
                <a:off x="5193500" y="3435060"/>
                <a:ext cx="1759974" cy="1327675"/>
              </a:xfrm>
              <a:prstGeom prst="blockArc">
                <a:avLst>
                  <a:gd name="adj1" fmla="val 12675863"/>
                  <a:gd name="adj2" fmla="val 19971189"/>
                  <a:gd name="adj3" fmla="val 9036"/>
                </a:avLst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422" name="正方形/長方形 421"/>
              <p:cNvSpPr/>
              <p:nvPr/>
            </p:nvSpPr>
            <p:spPr>
              <a:xfrm>
                <a:off x="4803025" y="1314504"/>
                <a:ext cx="1005547" cy="15539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423" name="フリーフォーム 422"/>
              <p:cNvSpPr/>
              <p:nvPr/>
            </p:nvSpPr>
            <p:spPr>
              <a:xfrm rot="1284638" flipH="1">
                <a:off x="4749118" y="827255"/>
                <a:ext cx="315241" cy="365193"/>
              </a:xfrm>
              <a:custGeom>
                <a:avLst/>
                <a:gdLst>
                  <a:gd name="connsiteX0" fmla="*/ 0 w 218941"/>
                  <a:gd name="connsiteY0" fmla="*/ 386366 h 386366"/>
                  <a:gd name="connsiteX1" fmla="*/ 51516 w 218941"/>
                  <a:gd name="connsiteY1" fmla="*/ 244699 h 386366"/>
                  <a:gd name="connsiteX2" fmla="*/ 64395 w 218941"/>
                  <a:gd name="connsiteY2" fmla="*/ 193183 h 386366"/>
                  <a:gd name="connsiteX3" fmla="*/ 90152 w 218941"/>
                  <a:gd name="connsiteY3" fmla="*/ 154547 h 386366"/>
                  <a:gd name="connsiteX4" fmla="*/ 115910 w 218941"/>
                  <a:gd name="connsiteY4" fmla="*/ 103031 h 386366"/>
                  <a:gd name="connsiteX5" fmla="*/ 154547 w 218941"/>
                  <a:gd name="connsiteY5" fmla="*/ 64395 h 386366"/>
                  <a:gd name="connsiteX6" fmla="*/ 180304 w 218941"/>
                  <a:gd name="connsiteY6" fmla="*/ 25758 h 386366"/>
                  <a:gd name="connsiteX7" fmla="*/ 218941 w 218941"/>
                  <a:gd name="connsiteY7" fmla="*/ 0 h 386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8941" h="386366">
                    <a:moveTo>
                      <a:pt x="0" y="386366"/>
                    </a:moveTo>
                    <a:cubicBezTo>
                      <a:pt x="17070" y="343691"/>
                      <a:pt x="40493" y="288789"/>
                      <a:pt x="51516" y="244699"/>
                    </a:cubicBezTo>
                    <a:cubicBezTo>
                      <a:pt x="55809" y="227527"/>
                      <a:pt x="57423" y="209452"/>
                      <a:pt x="64395" y="193183"/>
                    </a:cubicBezTo>
                    <a:cubicBezTo>
                      <a:pt x="70492" y="178956"/>
                      <a:pt x="82473" y="167986"/>
                      <a:pt x="90152" y="154547"/>
                    </a:cubicBezTo>
                    <a:cubicBezTo>
                      <a:pt x="99677" y="137878"/>
                      <a:pt x="104751" y="118654"/>
                      <a:pt x="115910" y="103031"/>
                    </a:cubicBezTo>
                    <a:cubicBezTo>
                      <a:pt x="126496" y="88210"/>
                      <a:pt x="142887" y="78387"/>
                      <a:pt x="154547" y="64395"/>
                    </a:cubicBezTo>
                    <a:cubicBezTo>
                      <a:pt x="164456" y="52504"/>
                      <a:pt x="169359" y="36703"/>
                      <a:pt x="180304" y="25758"/>
                    </a:cubicBezTo>
                    <a:cubicBezTo>
                      <a:pt x="191249" y="14813"/>
                      <a:pt x="218941" y="0"/>
                      <a:pt x="218941" y="0"/>
                    </a:cubicBezTo>
                  </a:path>
                </a:pathLst>
              </a:cu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424" name="フリーフォーム 423"/>
              <p:cNvSpPr/>
              <p:nvPr/>
            </p:nvSpPr>
            <p:spPr>
              <a:xfrm>
                <a:off x="4983778" y="782317"/>
                <a:ext cx="45719" cy="473958"/>
              </a:xfrm>
              <a:custGeom>
                <a:avLst/>
                <a:gdLst>
                  <a:gd name="connsiteX0" fmla="*/ 15601 w 15601"/>
                  <a:gd name="connsiteY0" fmla="*/ 334850 h 334850"/>
                  <a:gd name="connsiteX1" fmla="*/ 2722 w 15601"/>
                  <a:gd name="connsiteY1" fmla="*/ 0 h 334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601" h="334850">
                    <a:moveTo>
                      <a:pt x="15601" y="334850"/>
                    </a:moveTo>
                    <a:cubicBezTo>
                      <a:pt x="-8813" y="163952"/>
                      <a:pt x="2722" y="275054"/>
                      <a:pt x="2722" y="0"/>
                    </a:cubicBezTo>
                  </a:path>
                </a:pathLst>
              </a:cu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425" name="フリーフォーム 424"/>
              <p:cNvSpPr/>
              <p:nvPr/>
            </p:nvSpPr>
            <p:spPr>
              <a:xfrm rot="20356645" flipH="1">
                <a:off x="5556170" y="858480"/>
                <a:ext cx="99336" cy="425656"/>
              </a:xfrm>
              <a:custGeom>
                <a:avLst/>
                <a:gdLst>
                  <a:gd name="connsiteX0" fmla="*/ 15601 w 15601"/>
                  <a:gd name="connsiteY0" fmla="*/ 334850 h 334850"/>
                  <a:gd name="connsiteX1" fmla="*/ 2722 w 15601"/>
                  <a:gd name="connsiteY1" fmla="*/ 0 h 334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601" h="334850">
                    <a:moveTo>
                      <a:pt x="15601" y="334850"/>
                    </a:moveTo>
                    <a:cubicBezTo>
                      <a:pt x="-8813" y="163952"/>
                      <a:pt x="2722" y="275054"/>
                      <a:pt x="2722" y="0"/>
                    </a:cubicBezTo>
                  </a:path>
                </a:pathLst>
              </a:cu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426" name="円/楕円 425"/>
              <p:cNvSpPr/>
              <p:nvPr/>
            </p:nvSpPr>
            <p:spPr>
              <a:xfrm>
                <a:off x="4913923" y="3284742"/>
                <a:ext cx="108000" cy="108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427" name="円/楕円 426"/>
              <p:cNvSpPr/>
              <p:nvPr/>
            </p:nvSpPr>
            <p:spPr>
              <a:xfrm>
                <a:off x="5066323" y="3437142"/>
                <a:ext cx="108000" cy="108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428" name="円/楕円 427"/>
              <p:cNvSpPr/>
              <p:nvPr/>
            </p:nvSpPr>
            <p:spPr>
              <a:xfrm>
                <a:off x="4922507" y="3447873"/>
                <a:ext cx="108000" cy="108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429" name="円/楕円 428"/>
              <p:cNvSpPr/>
              <p:nvPr/>
            </p:nvSpPr>
            <p:spPr>
              <a:xfrm>
                <a:off x="5038719" y="2019946"/>
                <a:ext cx="430041" cy="37858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430" name="円/楕円 429"/>
              <p:cNvSpPr/>
              <p:nvPr/>
            </p:nvSpPr>
            <p:spPr>
              <a:xfrm>
                <a:off x="5320210" y="1940503"/>
                <a:ext cx="598388" cy="37858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431" name="円/楕円 430"/>
              <p:cNvSpPr/>
              <p:nvPr/>
            </p:nvSpPr>
            <p:spPr>
              <a:xfrm>
                <a:off x="4819600" y="2298850"/>
                <a:ext cx="567290" cy="37858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432" name="円/楕円 431"/>
              <p:cNvSpPr/>
              <p:nvPr/>
            </p:nvSpPr>
            <p:spPr>
              <a:xfrm>
                <a:off x="5303148" y="2245704"/>
                <a:ext cx="602951" cy="54377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433" name="円/楕円 432"/>
              <p:cNvSpPr/>
              <p:nvPr/>
            </p:nvSpPr>
            <p:spPr>
              <a:xfrm>
                <a:off x="5000752" y="2552059"/>
                <a:ext cx="524650" cy="55944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434" name="円/楕円 433"/>
              <p:cNvSpPr/>
              <p:nvPr/>
            </p:nvSpPr>
            <p:spPr>
              <a:xfrm>
                <a:off x="5191119" y="2172346"/>
                <a:ext cx="430041" cy="37858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435" name="フリーフォーム 434"/>
              <p:cNvSpPr/>
              <p:nvPr/>
            </p:nvSpPr>
            <p:spPr>
              <a:xfrm rot="3815307">
                <a:off x="5257100" y="2946056"/>
                <a:ext cx="842233" cy="835563"/>
              </a:xfrm>
              <a:custGeom>
                <a:avLst/>
                <a:gdLst>
                  <a:gd name="connsiteX0" fmla="*/ 97931 w 566202"/>
                  <a:gd name="connsiteY0" fmla="*/ 27709 h 692727"/>
                  <a:gd name="connsiteX1" fmla="*/ 28658 w 566202"/>
                  <a:gd name="connsiteY1" fmla="*/ 41564 h 692727"/>
                  <a:gd name="connsiteX2" fmla="*/ 949 w 566202"/>
                  <a:gd name="connsiteY2" fmla="*/ 83127 h 692727"/>
                  <a:gd name="connsiteX3" fmla="*/ 14804 w 566202"/>
                  <a:gd name="connsiteY3" fmla="*/ 387927 h 692727"/>
                  <a:gd name="connsiteX4" fmla="*/ 28658 w 566202"/>
                  <a:gd name="connsiteY4" fmla="*/ 429491 h 692727"/>
                  <a:gd name="connsiteX5" fmla="*/ 84077 w 566202"/>
                  <a:gd name="connsiteY5" fmla="*/ 498764 h 692727"/>
                  <a:gd name="connsiteX6" fmla="*/ 125640 w 566202"/>
                  <a:gd name="connsiteY6" fmla="*/ 581891 h 692727"/>
                  <a:gd name="connsiteX7" fmla="*/ 250331 w 566202"/>
                  <a:gd name="connsiteY7" fmla="*/ 651164 h 692727"/>
                  <a:gd name="connsiteX8" fmla="*/ 361167 w 566202"/>
                  <a:gd name="connsiteY8" fmla="*/ 692727 h 692727"/>
                  <a:gd name="connsiteX9" fmla="*/ 472004 w 566202"/>
                  <a:gd name="connsiteY9" fmla="*/ 678873 h 692727"/>
                  <a:gd name="connsiteX10" fmla="*/ 513567 w 566202"/>
                  <a:gd name="connsiteY10" fmla="*/ 595745 h 692727"/>
                  <a:gd name="connsiteX11" fmla="*/ 541277 w 566202"/>
                  <a:gd name="connsiteY11" fmla="*/ 568036 h 692727"/>
                  <a:gd name="connsiteX12" fmla="*/ 541277 w 566202"/>
                  <a:gd name="connsiteY12" fmla="*/ 263236 h 692727"/>
                  <a:gd name="connsiteX13" fmla="*/ 402731 w 566202"/>
                  <a:gd name="connsiteY13" fmla="*/ 124691 h 692727"/>
                  <a:gd name="connsiteX14" fmla="*/ 305749 w 566202"/>
                  <a:gd name="connsiteY14" fmla="*/ 55418 h 692727"/>
                  <a:gd name="connsiteX15" fmla="*/ 222622 w 566202"/>
                  <a:gd name="connsiteY15" fmla="*/ 27709 h 692727"/>
                  <a:gd name="connsiteX16" fmla="*/ 139495 w 566202"/>
                  <a:gd name="connsiteY16" fmla="*/ 0 h 692727"/>
                  <a:gd name="connsiteX17" fmla="*/ 42513 w 566202"/>
                  <a:gd name="connsiteY17" fmla="*/ 0 h 6927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66202" h="692727">
                    <a:moveTo>
                      <a:pt x="97931" y="27709"/>
                    </a:moveTo>
                    <a:cubicBezTo>
                      <a:pt x="74840" y="32327"/>
                      <a:pt x="49104" y="29881"/>
                      <a:pt x="28658" y="41564"/>
                    </a:cubicBezTo>
                    <a:cubicBezTo>
                      <a:pt x="14201" y="49825"/>
                      <a:pt x="1614" y="66489"/>
                      <a:pt x="949" y="83127"/>
                    </a:cubicBezTo>
                    <a:cubicBezTo>
                      <a:pt x="-3116" y="184751"/>
                      <a:pt x="6694" y="286546"/>
                      <a:pt x="14804" y="387927"/>
                    </a:cubicBezTo>
                    <a:cubicBezTo>
                      <a:pt x="15969" y="402485"/>
                      <a:pt x="22127" y="416429"/>
                      <a:pt x="28658" y="429491"/>
                    </a:cubicBezTo>
                    <a:cubicBezTo>
                      <a:pt x="46134" y="464444"/>
                      <a:pt x="58305" y="472992"/>
                      <a:pt x="84077" y="498764"/>
                    </a:cubicBezTo>
                    <a:cubicBezTo>
                      <a:pt x="93959" y="528412"/>
                      <a:pt x="100363" y="559773"/>
                      <a:pt x="125640" y="581891"/>
                    </a:cubicBezTo>
                    <a:cubicBezTo>
                      <a:pt x="242124" y="683815"/>
                      <a:pt x="167875" y="609936"/>
                      <a:pt x="250331" y="651164"/>
                    </a:cubicBezTo>
                    <a:cubicBezTo>
                      <a:pt x="345462" y="698730"/>
                      <a:pt x="227522" y="665999"/>
                      <a:pt x="361167" y="692727"/>
                    </a:cubicBezTo>
                    <a:cubicBezTo>
                      <a:pt x="398113" y="688109"/>
                      <a:pt x="437434" y="692701"/>
                      <a:pt x="472004" y="678873"/>
                    </a:cubicBezTo>
                    <a:cubicBezTo>
                      <a:pt x="499665" y="667809"/>
                      <a:pt x="501595" y="615698"/>
                      <a:pt x="513567" y="595745"/>
                    </a:cubicBezTo>
                    <a:cubicBezTo>
                      <a:pt x="520288" y="584544"/>
                      <a:pt x="532040" y="577272"/>
                      <a:pt x="541277" y="568036"/>
                    </a:cubicBezTo>
                    <a:cubicBezTo>
                      <a:pt x="570207" y="452310"/>
                      <a:pt x="578553" y="442162"/>
                      <a:pt x="541277" y="263236"/>
                    </a:cubicBezTo>
                    <a:cubicBezTo>
                      <a:pt x="525313" y="186609"/>
                      <a:pt x="455640" y="164373"/>
                      <a:pt x="402731" y="124691"/>
                    </a:cubicBezTo>
                    <a:cubicBezTo>
                      <a:pt x="395284" y="119106"/>
                      <a:pt x="322327" y="62786"/>
                      <a:pt x="305749" y="55418"/>
                    </a:cubicBezTo>
                    <a:cubicBezTo>
                      <a:pt x="279059" y="43556"/>
                      <a:pt x="250331" y="36945"/>
                      <a:pt x="222622" y="27709"/>
                    </a:cubicBezTo>
                    <a:cubicBezTo>
                      <a:pt x="222620" y="27708"/>
                      <a:pt x="139498" y="0"/>
                      <a:pt x="139495" y="0"/>
                    </a:cubicBezTo>
                    <a:lnTo>
                      <a:pt x="42513" y="0"/>
                    </a:lnTo>
                  </a:path>
                </a:pathLst>
              </a:cu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436" name="円/楕円 435"/>
              <p:cNvSpPr/>
              <p:nvPr/>
            </p:nvSpPr>
            <p:spPr>
              <a:xfrm>
                <a:off x="4608762" y="2543272"/>
                <a:ext cx="430041" cy="4753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grpSp>
            <p:nvGrpSpPr>
              <p:cNvPr id="103" name="グループ化 436"/>
              <p:cNvGrpSpPr/>
              <p:nvPr/>
            </p:nvGrpSpPr>
            <p:grpSpPr>
              <a:xfrm>
                <a:off x="5274247" y="4092116"/>
                <a:ext cx="745137" cy="635370"/>
                <a:chOff x="5630007" y="4975672"/>
                <a:chExt cx="1177977" cy="904459"/>
              </a:xfrm>
            </p:grpSpPr>
            <p:sp>
              <p:nvSpPr>
                <p:cNvPr id="487" name="フローチャート: 端子 486"/>
                <p:cNvSpPr/>
                <p:nvPr/>
              </p:nvSpPr>
              <p:spPr>
                <a:xfrm rot="20840836">
                  <a:off x="5630007" y="4975672"/>
                  <a:ext cx="432000" cy="167425"/>
                </a:xfrm>
                <a:prstGeom prst="flowChartTerminator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88" name="フローチャート: 端子 487"/>
                <p:cNvSpPr/>
                <p:nvPr/>
              </p:nvSpPr>
              <p:spPr>
                <a:xfrm rot="20696960">
                  <a:off x="5724716" y="5079921"/>
                  <a:ext cx="432000" cy="167425"/>
                </a:xfrm>
                <a:prstGeom prst="flowChartTerminator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89" name="フローチャート: 端子 488"/>
                <p:cNvSpPr/>
                <p:nvPr/>
              </p:nvSpPr>
              <p:spPr>
                <a:xfrm rot="20410552">
                  <a:off x="5866905" y="5181126"/>
                  <a:ext cx="396000" cy="167425"/>
                </a:xfrm>
                <a:prstGeom prst="flowChartTerminator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90" name="フローチャート: 端子 489"/>
                <p:cNvSpPr/>
                <p:nvPr/>
              </p:nvSpPr>
              <p:spPr>
                <a:xfrm rot="20245017">
                  <a:off x="5967444" y="5293319"/>
                  <a:ext cx="432000" cy="167425"/>
                </a:xfrm>
                <a:prstGeom prst="flowChartTerminator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91" name="フローチャート: 端子 490"/>
                <p:cNvSpPr/>
                <p:nvPr/>
              </p:nvSpPr>
              <p:spPr>
                <a:xfrm rot="19554546">
                  <a:off x="6126622" y="5394416"/>
                  <a:ext cx="396000" cy="184645"/>
                </a:xfrm>
                <a:prstGeom prst="flowChartTerminator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92" name="フローチャート: 端子 491"/>
                <p:cNvSpPr/>
                <p:nvPr/>
              </p:nvSpPr>
              <p:spPr>
                <a:xfrm rot="18846864">
                  <a:off x="6288255" y="5499674"/>
                  <a:ext cx="360000" cy="167425"/>
                </a:xfrm>
                <a:prstGeom prst="flowChartTerminator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93" name="フローチャート: 端子 492"/>
                <p:cNvSpPr/>
                <p:nvPr/>
              </p:nvSpPr>
              <p:spPr>
                <a:xfrm rot="18328937">
                  <a:off x="6388999" y="5587597"/>
                  <a:ext cx="396000" cy="167425"/>
                </a:xfrm>
                <a:prstGeom prst="flowChartTerminator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94" name="フローチャート: 端子 493"/>
                <p:cNvSpPr/>
                <p:nvPr/>
              </p:nvSpPr>
              <p:spPr>
                <a:xfrm rot="17992522">
                  <a:off x="6558487" y="5630634"/>
                  <a:ext cx="338346" cy="160648"/>
                </a:xfrm>
                <a:prstGeom prst="flowChartTerminator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</p:grpSp>
          <p:grpSp>
            <p:nvGrpSpPr>
              <p:cNvPr id="104" name="グループ化 437"/>
              <p:cNvGrpSpPr/>
              <p:nvPr/>
            </p:nvGrpSpPr>
            <p:grpSpPr>
              <a:xfrm rot="19218999">
                <a:off x="6033904" y="4435238"/>
                <a:ext cx="591344" cy="483602"/>
                <a:chOff x="5630007" y="4975672"/>
                <a:chExt cx="1177977" cy="904459"/>
              </a:xfrm>
            </p:grpSpPr>
            <p:sp>
              <p:nvSpPr>
                <p:cNvPr id="479" name="フローチャート: 端子 478"/>
                <p:cNvSpPr/>
                <p:nvPr/>
              </p:nvSpPr>
              <p:spPr>
                <a:xfrm rot="20840836">
                  <a:off x="5630007" y="4975672"/>
                  <a:ext cx="432000" cy="167425"/>
                </a:xfrm>
                <a:prstGeom prst="flowChartTerminator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80" name="フローチャート: 端子 479"/>
                <p:cNvSpPr/>
                <p:nvPr/>
              </p:nvSpPr>
              <p:spPr>
                <a:xfrm rot="20696960">
                  <a:off x="5724716" y="5079921"/>
                  <a:ext cx="432000" cy="167425"/>
                </a:xfrm>
                <a:prstGeom prst="flowChartTerminator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81" name="フローチャート: 端子 480"/>
                <p:cNvSpPr/>
                <p:nvPr/>
              </p:nvSpPr>
              <p:spPr>
                <a:xfrm rot="20410552">
                  <a:off x="5866905" y="5181126"/>
                  <a:ext cx="396000" cy="167425"/>
                </a:xfrm>
                <a:prstGeom prst="flowChartTerminator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82" name="フローチャート: 端子 481"/>
                <p:cNvSpPr/>
                <p:nvPr/>
              </p:nvSpPr>
              <p:spPr>
                <a:xfrm rot="20245017">
                  <a:off x="5967444" y="5293319"/>
                  <a:ext cx="432000" cy="167425"/>
                </a:xfrm>
                <a:prstGeom prst="flowChartTerminator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83" name="フローチャート: 端子 482"/>
                <p:cNvSpPr/>
                <p:nvPr/>
              </p:nvSpPr>
              <p:spPr>
                <a:xfrm rot="19554546">
                  <a:off x="6126622" y="5394416"/>
                  <a:ext cx="396000" cy="184645"/>
                </a:xfrm>
                <a:prstGeom prst="flowChartTerminator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84" name="フローチャート: 端子 483"/>
                <p:cNvSpPr/>
                <p:nvPr/>
              </p:nvSpPr>
              <p:spPr>
                <a:xfrm rot="18846864">
                  <a:off x="6288255" y="5499674"/>
                  <a:ext cx="360000" cy="167425"/>
                </a:xfrm>
                <a:prstGeom prst="flowChartTerminator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85" name="フローチャート: 端子 484"/>
                <p:cNvSpPr/>
                <p:nvPr/>
              </p:nvSpPr>
              <p:spPr>
                <a:xfrm rot="18328937">
                  <a:off x="6388999" y="5587597"/>
                  <a:ext cx="396000" cy="167425"/>
                </a:xfrm>
                <a:prstGeom prst="flowChartTerminator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86" name="フローチャート: 端子 485"/>
                <p:cNvSpPr/>
                <p:nvPr/>
              </p:nvSpPr>
              <p:spPr>
                <a:xfrm rot="17992522">
                  <a:off x="6558487" y="5630634"/>
                  <a:ext cx="338346" cy="160648"/>
                </a:xfrm>
                <a:prstGeom prst="flowChartTerminator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</p:grpSp>
          <p:grpSp>
            <p:nvGrpSpPr>
              <p:cNvPr id="110" name="グループ化 438"/>
              <p:cNvGrpSpPr/>
              <p:nvPr/>
            </p:nvGrpSpPr>
            <p:grpSpPr>
              <a:xfrm rot="21426787">
                <a:off x="5048505" y="4105542"/>
                <a:ext cx="934042" cy="871026"/>
                <a:chOff x="5630007" y="4975672"/>
                <a:chExt cx="1177977" cy="904459"/>
              </a:xfrm>
            </p:grpSpPr>
            <p:sp>
              <p:nvSpPr>
                <p:cNvPr id="471" name="フローチャート: 端子 470"/>
                <p:cNvSpPr/>
                <p:nvPr/>
              </p:nvSpPr>
              <p:spPr>
                <a:xfrm rot="20840836">
                  <a:off x="5630007" y="4975672"/>
                  <a:ext cx="432000" cy="167425"/>
                </a:xfrm>
                <a:prstGeom prst="flowChartTerminator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72" name="フローチャート: 端子 471"/>
                <p:cNvSpPr/>
                <p:nvPr/>
              </p:nvSpPr>
              <p:spPr>
                <a:xfrm rot="20696960">
                  <a:off x="5724716" y="5079921"/>
                  <a:ext cx="432000" cy="167425"/>
                </a:xfrm>
                <a:prstGeom prst="flowChartTerminator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73" name="フローチャート: 端子 472"/>
                <p:cNvSpPr/>
                <p:nvPr/>
              </p:nvSpPr>
              <p:spPr>
                <a:xfrm rot="20410552">
                  <a:off x="5866905" y="5181126"/>
                  <a:ext cx="396000" cy="167425"/>
                </a:xfrm>
                <a:prstGeom prst="flowChartTerminator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74" name="フローチャート: 端子 473"/>
                <p:cNvSpPr/>
                <p:nvPr/>
              </p:nvSpPr>
              <p:spPr>
                <a:xfrm rot="20245017">
                  <a:off x="5967444" y="5293319"/>
                  <a:ext cx="432000" cy="167425"/>
                </a:xfrm>
                <a:prstGeom prst="flowChartTerminator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75" name="フローチャート: 端子 474"/>
                <p:cNvSpPr/>
                <p:nvPr/>
              </p:nvSpPr>
              <p:spPr>
                <a:xfrm rot="19554546">
                  <a:off x="6126622" y="5394416"/>
                  <a:ext cx="396000" cy="184645"/>
                </a:xfrm>
                <a:prstGeom prst="flowChartTerminator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76" name="フローチャート: 端子 475"/>
                <p:cNvSpPr/>
                <p:nvPr/>
              </p:nvSpPr>
              <p:spPr>
                <a:xfrm rot="18846864">
                  <a:off x="6288255" y="5499674"/>
                  <a:ext cx="360000" cy="167425"/>
                </a:xfrm>
                <a:prstGeom prst="flowChartTerminator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77" name="フローチャート: 端子 476"/>
                <p:cNvSpPr/>
                <p:nvPr/>
              </p:nvSpPr>
              <p:spPr>
                <a:xfrm rot="18328937">
                  <a:off x="6388999" y="5587597"/>
                  <a:ext cx="396000" cy="167425"/>
                </a:xfrm>
                <a:prstGeom prst="flowChartTerminator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78" name="フローチャート: 端子 477"/>
                <p:cNvSpPr/>
                <p:nvPr/>
              </p:nvSpPr>
              <p:spPr>
                <a:xfrm rot="17992522">
                  <a:off x="6558487" y="5630634"/>
                  <a:ext cx="338346" cy="160648"/>
                </a:xfrm>
                <a:prstGeom prst="flowChartTerminator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</p:grpSp>
          <p:grpSp>
            <p:nvGrpSpPr>
              <p:cNvPr id="112" name="グループ化 439"/>
              <p:cNvGrpSpPr/>
              <p:nvPr/>
            </p:nvGrpSpPr>
            <p:grpSpPr>
              <a:xfrm rot="19123428">
                <a:off x="5882635" y="4517463"/>
                <a:ext cx="775608" cy="704063"/>
                <a:chOff x="5630007" y="4975672"/>
                <a:chExt cx="1177977" cy="904459"/>
              </a:xfrm>
            </p:grpSpPr>
            <p:sp>
              <p:nvSpPr>
                <p:cNvPr id="463" name="フローチャート: 端子 462"/>
                <p:cNvSpPr/>
                <p:nvPr/>
              </p:nvSpPr>
              <p:spPr>
                <a:xfrm rot="20840836">
                  <a:off x="5630007" y="4975672"/>
                  <a:ext cx="432000" cy="167425"/>
                </a:xfrm>
                <a:prstGeom prst="flowChartTerminator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64" name="フローチャート: 端子 463"/>
                <p:cNvSpPr/>
                <p:nvPr/>
              </p:nvSpPr>
              <p:spPr>
                <a:xfrm rot="20696960">
                  <a:off x="5724716" y="5079921"/>
                  <a:ext cx="432000" cy="167425"/>
                </a:xfrm>
                <a:prstGeom prst="flowChartTerminator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65" name="フローチャート: 端子 464"/>
                <p:cNvSpPr/>
                <p:nvPr/>
              </p:nvSpPr>
              <p:spPr>
                <a:xfrm rot="20410552">
                  <a:off x="5866905" y="5181126"/>
                  <a:ext cx="396000" cy="167425"/>
                </a:xfrm>
                <a:prstGeom prst="flowChartTerminator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66" name="フローチャート: 端子 465"/>
                <p:cNvSpPr/>
                <p:nvPr/>
              </p:nvSpPr>
              <p:spPr>
                <a:xfrm rot="20245017">
                  <a:off x="5967444" y="5293319"/>
                  <a:ext cx="432000" cy="167425"/>
                </a:xfrm>
                <a:prstGeom prst="flowChartTerminator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67" name="フローチャート: 端子 466"/>
                <p:cNvSpPr/>
                <p:nvPr/>
              </p:nvSpPr>
              <p:spPr>
                <a:xfrm rot="19554546">
                  <a:off x="6126622" y="5394416"/>
                  <a:ext cx="396000" cy="184645"/>
                </a:xfrm>
                <a:prstGeom prst="flowChartTerminator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68" name="フローチャート: 端子 467"/>
                <p:cNvSpPr/>
                <p:nvPr/>
              </p:nvSpPr>
              <p:spPr>
                <a:xfrm rot="18846864">
                  <a:off x="6288255" y="5499674"/>
                  <a:ext cx="360000" cy="167425"/>
                </a:xfrm>
                <a:prstGeom prst="flowChartTerminator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69" name="フローチャート: 端子 468"/>
                <p:cNvSpPr/>
                <p:nvPr/>
              </p:nvSpPr>
              <p:spPr>
                <a:xfrm rot="18328937">
                  <a:off x="6388999" y="5587597"/>
                  <a:ext cx="396000" cy="167425"/>
                </a:xfrm>
                <a:prstGeom prst="flowChartTerminator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70" name="フローチャート: 端子 469"/>
                <p:cNvSpPr/>
                <p:nvPr/>
              </p:nvSpPr>
              <p:spPr>
                <a:xfrm rot="17992522">
                  <a:off x="6558487" y="5630634"/>
                  <a:ext cx="338346" cy="160648"/>
                </a:xfrm>
                <a:prstGeom prst="flowChartTerminator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</p:grpSp>
          <p:sp>
            <p:nvSpPr>
              <p:cNvPr id="441" name="アーチ 440"/>
              <p:cNvSpPr/>
              <p:nvPr/>
            </p:nvSpPr>
            <p:spPr>
              <a:xfrm rot="12441370" flipH="1">
                <a:off x="5099398" y="3415955"/>
                <a:ext cx="2022957" cy="1327675"/>
              </a:xfrm>
              <a:prstGeom prst="blockArc">
                <a:avLst>
                  <a:gd name="adj1" fmla="val 12471419"/>
                  <a:gd name="adj2" fmla="val 20379895"/>
                  <a:gd name="adj3" fmla="val 9706"/>
                </a:avLst>
              </a:prstGeom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442" name="円/楕円 441"/>
              <p:cNvSpPr/>
              <p:nvPr/>
            </p:nvSpPr>
            <p:spPr>
              <a:xfrm>
                <a:off x="4446084" y="3852123"/>
                <a:ext cx="951965" cy="9519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grpSp>
            <p:nvGrpSpPr>
              <p:cNvPr id="113" name="グループ化 442"/>
              <p:cNvGrpSpPr/>
              <p:nvPr/>
            </p:nvGrpSpPr>
            <p:grpSpPr>
              <a:xfrm>
                <a:off x="4612983" y="3971616"/>
                <a:ext cx="647259" cy="701280"/>
                <a:chOff x="4917228" y="4300019"/>
                <a:chExt cx="647259" cy="701280"/>
              </a:xfrm>
            </p:grpSpPr>
            <p:sp>
              <p:nvSpPr>
                <p:cNvPr id="446" name="円/楕円 445"/>
                <p:cNvSpPr/>
                <p:nvPr/>
              </p:nvSpPr>
              <p:spPr>
                <a:xfrm>
                  <a:off x="4996650" y="4358450"/>
                  <a:ext cx="72000" cy="7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47" name="円/楕円 446"/>
                <p:cNvSpPr/>
                <p:nvPr/>
              </p:nvSpPr>
              <p:spPr>
                <a:xfrm>
                  <a:off x="5110413" y="4510850"/>
                  <a:ext cx="72000" cy="7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48" name="円/楕円 447"/>
                <p:cNvSpPr/>
                <p:nvPr/>
              </p:nvSpPr>
              <p:spPr>
                <a:xfrm>
                  <a:off x="5301450" y="4663250"/>
                  <a:ext cx="72000" cy="7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49" name="円/楕円 448"/>
                <p:cNvSpPr/>
                <p:nvPr/>
              </p:nvSpPr>
              <p:spPr>
                <a:xfrm>
                  <a:off x="5453850" y="4815650"/>
                  <a:ext cx="72000" cy="7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50" name="円/楕円 449"/>
                <p:cNvSpPr/>
                <p:nvPr/>
              </p:nvSpPr>
              <p:spPr>
                <a:xfrm>
                  <a:off x="4942986" y="4523729"/>
                  <a:ext cx="72000" cy="7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51" name="円/楕円 450"/>
                <p:cNvSpPr/>
                <p:nvPr/>
              </p:nvSpPr>
              <p:spPr>
                <a:xfrm>
                  <a:off x="5134023" y="4663250"/>
                  <a:ext cx="72000" cy="7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52" name="円/楕円 451"/>
                <p:cNvSpPr/>
                <p:nvPr/>
              </p:nvSpPr>
              <p:spPr>
                <a:xfrm>
                  <a:off x="5247786" y="4777013"/>
                  <a:ext cx="72000" cy="7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53" name="円/楕円 452"/>
                <p:cNvSpPr/>
                <p:nvPr/>
              </p:nvSpPr>
              <p:spPr>
                <a:xfrm>
                  <a:off x="5250510" y="4929299"/>
                  <a:ext cx="72000" cy="7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54" name="円/楕円 453"/>
                <p:cNvSpPr/>
                <p:nvPr/>
              </p:nvSpPr>
              <p:spPr>
                <a:xfrm>
                  <a:off x="5252082" y="4420697"/>
                  <a:ext cx="72000" cy="7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55" name="円/楕円 454"/>
                <p:cNvSpPr/>
                <p:nvPr/>
              </p:nvSpPr>
              <p:spPr>
                <a:xfrm>
                  <a:off x="5340087" y="4521581"/>
                  <a:ext cx="72000" cy="7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56" name="円/楕円 455"/>
                <p:cNvSpPr/>
                <p:nvPr/>
              </p:nvSpPr>
              <p:spPr>
                <a:xfrm>
                  <a:off x="5492487" y="4673981"/>
                  <a:ext cx="72000" cy="7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57" name="円/楕円 456"/>
                <p:cNvSpPr/>
                <p:nvPr/>
              </p:nvSpPr>
              <p:spPr>
                <a:xfrm>
                  <a:off x="5489434" y="4491230"/>
                  <a:ext cx="72000" cy="7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58" name="円/楕円 457"/>
                <p:cNvSpPr/>
                <p:nvPr/>
              </p:nvSpPr>
              <p:spPr>
                <a:xfrm>
                  <a:off x="4917228" y="4665397"/>
                  <a:ext cx="72000" cy="7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59" name="円/楕円 458"/>
                <p:cNvSpPr/>
                <p:nvPr/>
              </p:nvSpPr>
              <p:spPr>
                <a:xfrm>
                  <a:off x="5082507" y="4869313"/>
                  <a:ext cx="72000" cy="7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60" name="円/楕円 459"/>
                <p:cNvSpPr/>
                <p:nvPr/>
              </p:nvSpPr>
              <p:spPr>
                <a:xfrm>
                  <a:off x="5170949" y="4300019"/>
                  <a:ext cx="72000" cy="7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61" name="円/楕円 460"/>
                <p:cNvSpPr/>
                <p:nvPr/>
              </p:nvSpPr>
              <p:spPr>
                <a:xfrm>
                  <a:off x="5402097" y="4323894"/>
                  <a:ext cx="72000" cy="7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462" name="円/楕円 461"/>
                <p:cNvSpPr/>
                <p:nvPr/>
              </p:nvSpPr>
              <p:spPr>
                <a:xfrm>
                  <a:off x="4953717" y="4804918"/>
                  <a:ext cx="72000" cy="7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</p:grpSp>
          <p:sp>
            <p:nvSpPr>
              <p:cNvPr id="444" name="正方形/長方形 443"/>
              <p:cNvSpPr/>
              <p:nvPr/>
            </p:nvSpPr>
            <p:spPr>
              <a:xfrm rot="20246864">
                <a:off x="6640866" y="4648213"/>
                <a:ext cx="108000" cy="234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cxnSp>
            <p:nvCxnSpPr>
              <p:cNvPr id="445" name="直線コネクタ 444"/>
              <p:cNvCxnSpPr>
                <a:stCxn id="486" idx="2"/>
              </p:cNvCxnSpPr>
              <p:nvPr/>
            </p:nvCxnSpPr>
            <p:spPr>
              <a:xfrm>
                <a:off x="6662464" y="4623592"/>
                <a:ext cx="83704" cy="256434"/>
              </a:xfrm>
              <a:prstGeom prst="line">
                <a:avLst/>
              </a:prstGeom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96" name="上矢印 495"/>
          <p:cNvSpPr/>
          <p:nvPr/>
        </p:nvSpPr>
        <p:spPr>
          <a:xfrm rot="20933289">
            <a:off x="2157364" y="4300829"/>
            <a:ext cx="576000" cy="1836631"/>
          </a:xfrm>
          <a:prstGeom prst="upArrow">
            <a:avLst>
              <a:gd name="adj1" fmla="val 54948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溶出</a:t>
            </a:r>
            <a:endParaRPr lang="en-US" altLang="ja-JP" sz="16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97" name="テキスト ボックス 496"/>
          <p:cNvSpPr txBox="1"/>
          <p:nvPr/>
        </p:nvSpPr>
        <p:spPr>
          <a:xfrm>
            <a:off x="3024000" y="2709199"/>
            <a:ext cx="2933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>
                <a:solidFill>
                  <a:schemeClr val="tx2"/>
                </a:solidFill>
                <a:latin typeface="HG丸ｺﾞｼｯｸM-PRO" pitchFamily="50" charset="-128"/>
                <a:ea typeface="HG丸ｺﾞｼｯｸM-PRO" pitchFamily="50" charset="-128"/>
              </a:rPr>
              <a:t>青潮：貧酸素状態</a:t>
            </a:r>
            <a:endParaRPr lang="ja-JP" altLang="en-US" sz="2400" dirty="0">
              <a:solidFill>
                <a:schemeClr val="tx2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8" name="円/楕円 67"/>
          <p:cNvSpPr/>
          <p:nvPr/>
        </p:nvSpPr>
        <p:spPr>
          <a:xfrm>
            <a:off x="3114160" y="6004942"/>
            <a:ext cx="1293585" cy="505042"/>
          </a:xfrm>
          <a:prstGeom prst="ellipse">
            <a:avLst/>
          </a:prstGeom>
          <a:solidFill>
            <a:schemeClr val="bg1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rgbClr val="CC9900"/>
                </a:solidFill>
                <a:latin typeface="HG丸ｺﾞｼｯｸM-PRO" pitchFamily="50" charset="-128"/>
                <a:ea typeface="HG丸ｺﾞｼｯｸM-PRO" pitchFamily="50" charset="-128"/>
              </a:rPr>
              <a:t>硫化水素</a:t>
            </a:r>
            <a:endParaRPr kumimoji="1" lang="ja-JP" altLang="en-US" sz="1400" dirty="0">
              <a:solidFill>
                <a:srgbClr val="CC99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98" name="円/楕円 497"/>
          <p:cNvSpPr/>
          <p:nvPr/>
        </p:nvSpPr>
        <p:spPr>
          <a:xfrm>
            <a:off x="4646567" y="6008924"/>
            <a:ext cx="1293585" cy="505042"/>
          </a:xfrm>
          <a:prstGeom prst="ellipse">
            <a:avLst/>
          </a:prstGeom>
          <a:solidFill>
            <a:schemeClr val="bg1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rgbClr val="CC9900"/>
                </a:solidFill>
                <a:latin typeface="HG丸ｺﾞｼｯｸM-PRO" pitchFamily="50" charset="-128"/>
                <a:ea typeface="HG丸ｺﾞｼｯｸM-PRO" pitchFamily="50" charset="-128"/>
              </a:rPr>
              <a:t>酸素消費</a:t>
            </a:r>
            <a:endParaRPr kumimoji="1" lang="ja-JP" altLang="en-US" sz="1400" dirty="0">
              <a:solidFill>
                <a:srgbClr val="CC99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5" name="下矢印 24"/>
          <p:cNvSpPr/>
          <p:nvPr/>
        </p:nvSpPr>
        <p:spPr>
          <a:xfrm rot="576275">
            <a:off x="6168403" y="4361106"/>
            <a:ext cx="628859" cy="1862889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排せつ物・死骸</a:t>
            </a:r>
          </a:p>
        </p:txBody>
      </p:sp>
      <p:sp>
        <p:nvSpPr>
          <p:cNvPr id="499" name="上矢印 498"/>
          <p:cNvSpPr/>
          <p:nvPr/>
        </p:nvSpPr>
        <p:spPr>
          <a:xfrm>
            <a:off x="404699" y="2028247"/>
            <a:ext cx="576000" cy="648000"/>
          </a:xfrm>
          <a:prstGeom prst="upArrow">
            <a:avLst>
              <a:gd name="adj1" fmla="val 54948"/>
              <a:gd name="adj2" fmla="val 50000"/>
            </a:avLst>
          </a:prstGeom>
          <a:ln>
            <a:solidFill>
              <a:srgbClr val="CC99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rgbClr val="CC9900"/>
                </a:solidFill>
                <a:latin typeface="HG丸ｺﾞｼｯｸM-PRO" pitchFamily="50" charset="-128"/>
                <a:ea typeface="HG丸ｺﾞｼｯｸM-PRO" pitchFamily="50" charset="-128"/>
              </a:rPr>
              <a:t>悪臭</a:t>
            </a:r>
            <a:endParaRPr lang="en-US" altLang="ja-JP" sz="1600" dirty="0">
              <a:solidFill>
                <a:srgbClr val="CC99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01" name="上矢印 500"/>
          <p:cNvSpPr/>
          <p:nvPr/>
        </p:nvSpPr>
        <p:spPr>
          <a:xfrm>
            <a:off x="2363822" y="2061708"/>
            <a:ext cx="576000" cy="648000"/>
          </a:xfrm>
          <a:prstGeom prst="upArrow">
            <a:avLst>
              <a:gd name="adj1" fmla="val 54948"/>
              <a:gd name="adj2" fmla="val 50000"/>
            </a:avLst>
          </a:prstGeom>
          <a:ln>
            <a:solidFill>
              <a:srgbClr val="CC99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rgbClr val="CC9900"/>
                </a:solidFill>
                <a:latin typeface="HG丸ｺﾞｼｯｸM-PRO" pitchFamily="50" charset="-128"/>
                <a:ea typeface="HG丸ｺﾞｼｯｸM-PRO" pitchFamily="50" charset="-128"/>
              </a:rPr>
              <a:t>悪臭</a:t>
            </a:r>
            <a:endParaRPr lang="en-US" altLang="ja-JP" sz="1600" dirty="0">
              <a:solidFill>
                <a:srgbClr val="CC99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02" name="上矢印 501"/>
          <p:cNvSpPr/>
          <p:nvPr/>
        </p:nvSpPr>
        <p:spPr>
          <a:xfrm>
            <a:off x="6522172" y="2048540"/>
            <a:ext cx="576000" cy="648000"/>
          </a:xfrm>
          <a:prstGeom prst="upArrow">
            <a:avLst>
              <a:gd name="adj1" fmla="val 54948"/>
              <a:gd name="adj2" fmla="val 50000"/>
            </a:avLst>
          </a:prstGeom>
          <a:ln>
            <a:solidFill>
              <a:srgbClr val="CC99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rgbClr val="CC9900"/>
                </a:solidFill>
                <a:latin typeface="HG丸ｺﾞｼｯｸM-PRO" pitchFamily="50" charset="-128"/>
                <a:ea typeface="HG丸ｺﾞｼｯｸM-PRO" pitchFamily="50" charset="-128"/>
              </a:rPr>
              <a:t>悪臭</a:t>
            </a:r>
            <a:endParaRPr lang="en-US" altLang="ja-JP" sz="1600" dirty="0">
              <a:solidFill>
                <a:srgbClr val="CC99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03" name="上矢印 502"/>
          <p:cNvSpPr/>
          <p:nvPr/>
        </p:nvSpPr>
        <p:spPr>
          <a:xfrm>
            <a:off x="4195531" y="2052158"/>
            <a:ext cx="576000" cy="648000"/>
          </a:xfrm>
          <a:prstGeom prst="upArrow">
            <a:avLst>
              <a:gd name="adj1" fmla="val 54948"/>
              <a:gd name="adj2" fmla="val 50000"/>
            </a:avLst>
          </a:prstGeom>
          <a:ln>
            <a:solidFill>
              <a:srgbClr val="CC99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rgbClr val="CC9900"/>
                </a:solidFill>
                <a:latin typeface="HG丸ｺﾞｼｯｸM-PRO" pitchFamily="50" charset="-128"/>
                <a:ea typeface="HG丸ｺﾞｼｯｸM-PRO" pitchFamily="50" charset="-128"/>
              </a:rPr>
              <a:t>悪臭</a:t>
            </a:r>
            <a:endParaRPr lang="en-US" altLang="ja-JP" sz="1600" dirty="0">
              <a:solidFill>
                <a:srgbClr val="CC99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3" name="十字形 82"/>
          <p:cNvSpPr/>
          <p:nvPr/>
        </p:nvSpPr>
        <p:spPr>
          <a:xfrm rot="2724048">
            <a:off x="5985050" y="3534723"/>
            <a:ext cx="1151502" cy="1166375"/>
          </a:xfrm>
          <a:prstGeom prst="plus">
            <a:avLst>
              <a:gd name="adj" fmla="val 4633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4394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1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1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500"/>
                            </p:stCondLst>
                            <p:childTnLst>
                              <p:par>
                                <p:cTn id="9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1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000"/>
                            </p:stCondLst>
                            <p:childTnLst>
                              <p:par>
                                <p:cTn id="10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1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500"/>
                            </p:stCondLst>
                            <p:childTnLst>
                              <p:par>
                                <p:cTn id="10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1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16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1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00"/>
                            </p:stCondLst>
                            <p:childTnLst>
                              <p:par>
                                <p:cTn id="1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16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16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000"/>
                            </p:stCondLst>
                            <p:childTnLst>
                              <p:par>
                                <p:cTn id="1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500"/>
                                        <p:tgtEl>
                                          <p:spTgt spid="16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1" dur="500"/>
                                        <p:tgtEl>
                                          <p:spTgt spid="16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000"/>
                            </p:stCondLst>
                            <p:childTnLst>
                              <p:par>
                                <p:cTn id="1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390" grpId="0" animBg="1"/>
      <p:bldP spid="391" grpId="0" animBg="1"/>
      <p:bldP spid="37" grpId="0" animBg="1"/>
      <p:bldP spid="21" grpId="0" animBg="1"/>
      <p:bldP spid="22" grpId="0" animBg="1"/>
      <p:bldP spid="24" grpId="0" animBg="1"/>
      <p:bldP spid="44" grpId="0" animBg="1"/>
      <p:bldP spid="33" grpId="0" animBg="1"/>
      <p:bldP spid="30" grpId="0" animBg="1"/>
      <p:bldP spid="29" grpId="0" animBg="1"/>
      <p:bldP spid="496" grpId="0" animBg="1"/>
      <p:bldP spid="497" grpId="0"/>
      <p:bldP spid="68" grpId="0" animBg="1"/>
      <p:bldP spid="498" grpId="0" animBg="1"/>
      <p:bldP spid="25" grpId="0" animBg="1"/>
      <p:bldP spid="499" grpId="0" animBg="1"/>
      <p:bldP spid="501" grpId="0" animBg="1"/>
      <p:bldP spid="502" grpId="0" animBg="1"/>
      <p:bldP spid="503" grpId="0" animBg="1"/>
      <p:bldP spid="8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aseline="0" dirty="0" smtClean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</a:rPr>
              <a:t>pH</a:t>
            </a:r>
            <a:r>
              <a:rPr lang="ja-JP" altLang="en-US" baseline="0" dirty="0" smtClean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</a:rPr>
              <a:t>（水素イオン指数）</a:t>
            </a:r>
            <a:endParaRPr kumimoji="1" lang="ja-JP" altLang="en-US" baseline="0" dirty="0">
              <a:solidFill>
                <a:srgbClr val="0070C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066800" y="1676400"/>
            <a:ext cx="7772400" cy="1536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kumimoji="1" lang="ja-JP" altLang="en-US" sz="2800" baseline="0" dirty="0" smtClean="0">
                <a:latin typeface="HG丸ｺﾞｼｯｸM-PRO" pitchFamily="50" charset="-128"/>
                <a:ea typeface="HG丸ｺﾞｼｯｸM-PRO" pitchFamily="50" charset="-128"/>
              </a:rPr>
              <a:t>水素イオン指数（水素イオン濃度指数）</a:t>
            </a:r>
            <a:r>
              <a:rPr kumimoji="1" lang="en-US" altLang="ja-JP" sz="2800" baseline="0" dirty="0" smtClean="0">
                <a:latin typeface="HG丸ｺﾞｼｯｸM-PRO" pitchFamily="50" charset="-128"/>
                <a:ea typeface="HG丸ｺﾞｼｯｸM-PRO" pitchFamily="50" charset="-128"/>
              </a:rPr>
              <a:t>[H</a:t>
            </a:r>
            <a:r>
              <a:rPr kumimoji="1" lang="en-US" altLang="ja-JP" sz="2800" baseline="30000" dirty="0" smtClean="0">
                <a:latin typeface="HG丸ｺﾞｼｯｸM-PRO" pitchFamily="50" charset="-128"/>
                <a:ea typeface="HG丸ｺﾞｼｯｸM-PRO" pitchFamily="50" charset="-128"/>
              </a:rPr>
              <a:t>+</a:t>
            </a:r>
            <a:r>
              <a:rPr kumimoji="1" lang="en-US" altLang="ja-JP" sz="2800" baseline="0" dirty="0" smtClean="0">
                <a:latin typeface="HG丸ｺﾞｼｯｸM-PRO" pitchFamily="50" charset="-128"/>
                <a:ea typeface="HG丸ｺﾞｼｯｸM-PRO" pitchFamily="50" charset="-128"/>
              </a:rPr>
              <a:t>]</a:t>
            </a:r>
            <a:r>
              <a:rPr kumimoji="1" lang="ja-JP" altLang="en-US" sz="2800" baseline="0" dirty="0" smtClean="0">
                <a:latin typeface="HG丸ｺﾞｼｯｸM-PRO" pitchFamily="50" charset="-128"/>
                <a:ea typeface="HG丸ｺﾞｼｯｸM-PRO" pitchFamily="50" charset="-128"/>
              </a:rPr>
              <a:t>とは，物質の酸性やアルカリ性の度合いを示す物理量</a:t>
            </a: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03848" y="6444044"/>
            <a:ext cx="593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  <a:hlinkClick r:id="rId4"/>
              </a:rPr>
              <a:t>愛知県高等学校工業教育研究会　化学部会　酸性雨調査</a:t>
            </a:r>
            <a:endParaRPr kumimoji="1" lang="ja-JP" altLang="en-US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19672" y="4077072"/>
            <a:ext cx="464101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酸性　　　　　</a:t>
            </a:r>
            <a:r>
              <a:rPr kumimoji="1" lang="en-US" altLang="ja-JP" sz="28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pH</a:t>
            </a:r>
            <a:r>
              <a:rPr kumimoji="1"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　＜　</a:t>
            </a:r>
            <a:r>
              <a:rPr kumimoji="1" lang="en-US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7</a:t>
            </a:r>
          </a:p>
          <a:p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中性　　　　　</a:t>
            </a:r>
            <a:r>
              <a:rPr lang="en-US" altLang="ja-JP" sz="28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pH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　＝　</a:t>
            </a:r>
            <a:r>
              <a:rPr lang="en-US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7</a:t>
            </a:r>
          </a:p>
          <a:p>
            <a:r>
              <a:rPr kumimoji="1"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アルカリ性　　</a:t>
            </a:r>
            <a:r>
              <a:rPr kumimoji="1" lang="en-US" altLang="ja-JP" sz="2800" dirty="0" smtClean="0"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pH</a:t>
            </a:r>
            <a:r>
              <a:rPr kumimoji="1"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　＞　</a:t>
            </a:r>
            <a:r>
              <a:rPr kumimoji="1" lang="en-US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7</a:t>
            </a:r>
            <a:endParaRPr kumimoji="1" lang="ja-JP" altLang="en-US" sz="28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691680" y="2924944"/>
          <a:ext cx="4521229" cy="1138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数式" r:id="rId5" imgW="1663700" imgH="419100" progId="Equation.3">
                  <p:embed/>
                </p:oleObj>
              </mc:Choice>
              <mc:Fallback>
                <p:oleObj name="数式" r:id="rId5" imgW="1663700" imgH="419100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924944"/>
                        <a:ext cx="4521229" cy="11389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コンテンツ プレースホルダ 2"/>
          <p:cNvSpPr txBox="1">
            <a:spLocks/>
          </p:cNvSpPr>
          <p:nvPr/>
        </p:nvSpPr>
        <p:spPr bwMode="auto">
          <a:xfrm>
            <a:off x="1219200" y="5652864"/>
            <a:ext cx="7772400" cy="512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ja-JP" sz="2600" kern="0" dirty="0" smtClean="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2600" kern="0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2600" kern="0" dirty="0" smtClean="0">
                <a:latin typeface="HG丸ｺﾞｼｯｸM-PRO" pitchFamily="50" charset="-128"/>
                <a:ea typeface="HG丸ｺﾞｼｯｸM-PRO" pitchFamily="50" charset="-128"/>
              </a:rPr>
              <a:t>pH</a:t>
            </a:r>
            <a:r>
              <a:rPr lang="ja-JP" altLang="en-US" sz="2600" kern="0" dirty="0" smtClean="0">
                <a:latin typeface="HG丸ｺﾞｼｯｸM-PRO" pitchFamily="50" charset="-128"/>
                <a:ea typeface="HG丸ｺﾞｼｯｸM-PRO" pitchFamily="50" charset="-128"/>
              </a:rPr>
              <a:t>が</a:t>
            </a:r>
            <a:r>
              <a:rPr lang="en-US" altLang="ja-JP" sz="2600" kern="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5.6</a:t>
            </a:r>
            <a:r>
              <a:rPr lang="ja-JP" altLang="en-US" sz="2600" kern="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以下の雨</a:t>
            </a:r>
            <a:r>
              <a:rPr lang="ja-JP" altLang="en-US" sz="2600" kern="0" dirty="0" smtClean="0">
                <a:latin typeface="HG丸ｺﾞｼｯｸM-PRO" pitchFamily="50" charset="-128"/>
                <a:ea typeface="HG丸ｺﾞｼｯｸM-PRO" pitchFamily="50" charset="-128"/>
              </a:rPr>
              <a:t>を</a:t>
            </a:r>
            <a:r>
              <a:rPr lang="ja-JP" altLang="en-US" sz="2600" kern="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酸性雨</a:t>
            </a:r>
            <a:r>
              <a:rPr lang="ja-JP" altLang="en-US" sz="2600" kern="0" dirty="0" smtClean="0">
                <a:latin typeface="HG丸ｺﾞｼｯｸM-PRO" pitchFamily="50" charset="-128"/>
                <a:ea typeface="HG丸ｺﾞｼｯｸM-PRO" pitchFamily="50" charset="-128"/>
              </a:rPr>
              <a:t>と呼ぶ</a:t>
            </a:r>
            <a:endParaRPr lang="en-US" altLang="ja-JP" sz="2600" kern="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kern="0" dirty="0" smtClean="0">
              <a:latin typeface="Century" pitchFamily="18" charset="0"/>
              <a:ea typeface="HGP創英角ﾎﾟｯﾌﾟ体" pitchFamily="50" charset="-128"/>
            </a:endParaRPr>
          </a:p>
          <a:p>
            <a:endParaRPr lang="en-US" altLang="ja-JP" kern="0" dirty="0" smtClean="0">
              <a:latin typeface="Century" pitchFamily="18" charset="0"/>
              <a:ea typeface="HGP創英角ﾎﾟｯﾌﾟ体" pitchFamily="50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aseline="0" dirty="0" smtClean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</a:rPr>
              <a:t>pH</a:t>
            </a:r>
            <a:r>
              <a:rPr lang="ja-JP" altLang="en-US" baseline="0" dirty="0" smtClean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</a:rPr>
              <a:t>（水素イオン指数）</a:t>
            </a:r>
            <a:endParaRPr kumimoji="1" lang="ja-JP" altLang="en-US" baseline="0" dirty="0">
              <a:solidFill>
                <a:srgbClr val="0070C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066800" y="1700808"/>
            <a:ext cx="7772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例題７</a:t>
            </a:r>
            <a:endParaRPr lang="en-US" altLang="ja-JP" dirty="0"/>
          </a:p>
          <a:p>
            <a:r>
              <a:rPr lang="ja-JP" altLang="en-US" dirty="0"/>
              <a:t>　</a:t>
            </a:r>
            <a:r>
              <a:rPr lang="en-US" altLang="ja-JP" dirty="0"/>
              <a:t>pH</a:t>
            </a:r>
            <a:r>
              <a:rPr lang="ja-JP" altLang="en-US" dirty="0"/>
              <a:t>＝</a:t>
            </a:r>
            <a:r>
              <a:rPr lang="en-US" altLang="ja-JP" dirty="0"/>
              <a:t>3</a:t>
            </a:r>
            <a:r>
              <a:rPr lang="ja-JP" altLang="en-US" dirty="0"/>
              <a:t>の試料の水素イオン濃度は，</a:t>
            </a:r>
            <a:r>
              <a:rPr lang="en-US" altLang="ja-JP" dirty="0"/>
              <a:t>pH</a:t>
            </a:r>
            <a:r>
              <a:rPr lang="ja-JP" altLang="en-US" dirty="0"/>
              <a:t>＝</a:t>
            </a:r>
            <a:r>
              <a:rPr lang="en-US" altLang="ja-JP" dirty="0"/>
              <a:t>9</a:t>
            </a:r>
            <a:r>
              <a:rPr lang="ja-JP" altLang="en-US" dirty="0"/>
              <a:t>の試料の水素イオン濃度の何倍か求めなさい。</a:t>
            </a:r>
            <a:endParaRPr lang="en-US" altLang="ja-JP" dirty="0"/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306802"/>
              </p:ext>
            </p:extLst>
          </p:nvPr>
        </p:nvGraphicFramePr>
        <p:xfrm>
          <a:off x="1618928" y="2924944"/>
          <a:ext cx="3313112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299" name="数式" r:id="rId4" imgW="1218960" imgH="228600" progId="Equation.3">
                  <p:embed/>
                </p:oleObj>
              </mc:Choice>
              <mc:Fallback>
                <p:oleObj name="数式" r:id="rId4" imgW="1218960" imgH="22860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8928" y="2924944"/>
                        <a:ext cx="3313112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903701"/>
              </p:ext>
            </p:extLst>
          </p:nvPr>
        </p:nvGraphicFramePr>
        <p:xfrm>
          <a:off x="5501456" y="2924944"/>
          <a:ext cx="3175000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300" name="数式" r:id="rId6" imgW="1168200" imgH="228600" progId="Equation.3">
                  <p:embed/>
                </p:oleObj>
              </mc:Choice>
              <mc:Fallback>
                <p:oleObj name="数式" r:id="rId6" imgW="1168200" imgH="22860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1456" y="2924944"/>
                        <a:ext cx="3175000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右矢印 5"/>
          <p:cNvSpPr/>
          <p:nvPr/>
        </p:nvSpPr>
        <p:spPr bwMode="auto">
          <a:xfrm>
            <a:off x="5004048" y="3096320"/>
            <a:ext cx="281384" cy="33268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ＭＳ Ｐゴシック" pitchFamily="50" charset="-128"/>
            </a:endParaRPr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4278862"/>
              </p:ext>
            </p:extLst>
          </p:nvPr>
        </p:nvGraphicFramePr>
        <p:xfrm>
          <a:off x="1619672" y="3861222"/>
          <a:ext cx="3313112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301" name="数式" r:id="rId8" imgW="1218960" imgH="228600" progId="Equation.3">
                  <p:embed/>
                </p:oleObj>
              </mc:Choice>
              <mc:Fallback>
                <p:oleObj name="数式" r:id="rId8" imgW="1218960" imgH="22860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3861222"/>
                        <a:ext cx="3313112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8552443"/>
              </p:ext>
            </p:extLst>
          </p:nvPr>
        </p:nvGraphicFramePr>
        <p:xfrm>
          <a:off x="5486400" y="3861048"/>
          <a:ext cx="3208338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302" name="数式" r:id="rId10" imgW="1180800" imgH="228600" progId="Equation.3">
                  <p:embed/>
                </p:oleObj>
              </mc:Choice>
              <mc:Fallback>
                <p:oleObj name="数式" r:id="rId10" imgW="1180800" imgH="22860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861048"/>
                        <a:ext cx="3208338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右矢印 14"/>
          <p:cNvSpPr/>
          <p:nvPr/>
        </p:nvSpPr>
        <p:spPr bwMode="auto">
          <a:xfrm>
            <a:off x="5004792" y="4032598"/>
            <a:ext cx="281384" cy="33268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ＭＳ Ｐゴシック" pitchFamily="50" charset="-128"/>
            </a:endParaRPr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3031676"/>
              </p:ext>
            </p:extLst>
          </p:nvPr>
        </p:nvGraphicFramePr>
        <p:xfrm>
          <a:off x="1647825" y="4740275"/>
          <a:ext cx="1208088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303" name="数式" r:id="rId12" imgW="444240" imgH="419040" progId="Equation.3">
                  <p:embed/>
                </p:oleObj>
              </mc:Choice>
              <mc:Fallback>
                <p:oleObj name="数式" r:id="rId12" imgW="444240" imgH="41904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7825" y="4740275"/>
                        <a:ext cx="1208088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604735"/>
              </p:ext>
            </p:extLst>
          </p:nvPr>
        </p:nvGraphicFramePr>
        <p:xfrm>
          <a:off x="2987824" y="5038377"/>
          <a:ext cx="1001713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304" name="数式" r:id="rId14" imgW="368280" imgH="203040" progId="Equation.3">
                  <p:embed/>
                </p:oleObj>
              </mc:Choice>
              <mc:Fallback>
                <p:oleObj name="数式" r:id="rId14" imgW="368280" imgH="203040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5038377"/>
                        <a:ext cx="1001713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639672"/>
              </p:ext>
            </p:extLst>
          </p:nvPr>
        </p:nvGraphicFramePr>
        <p:xfrm>
          <a:off x="3988867" y="5085184"/>
          <a:ext cx="1519237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305" name="数式" r:id="rId16" imgW="558720" imgH="203040" progId="Equation.3">
                  <p:embed/>
                </p:oleObj>
              </mc:Choice>
              <mc:Fallback>
                <p:oleObj name="数式" r:id="rId16" imgW="558720" imgH="20304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8867" y="5085184"/>
                        <a:ext cx="1519237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257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</p:bldLst>
  </p:timing>
</p:sld>
</file>

<file path=ppt/theme/theme1.xml><?xml version="1.0" encoding="utf-8"?>
<a:theme xmlns:a="http://schemas.openxmlformats.org/drawingml/2006/main" name="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FACTORY_TP01069018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7176BB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666AA9"/>
        </a:accent6>
        <a:hlink>
          <a:srgbClr val="B97C01"/>
        </a:hlink>
        <a:folHlink>
          <a:srgbClr val="555B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CEA79C"/>
        </a:hlink>
        <a:folHlink>
          <a:srgbClr val="FDF1C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B97C01"/>
        </a:hlink>
        <a:folHlink>
          <a:srgbClr val="9E4C0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808000"/>
        </a:hlink>
        <a:folHlink>
          <a:srgbClr val="6856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B97C01"/>
        </a:hlink>
        <a:folHlink>
          <a:srgbClr val="3C504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B97C01"/>
        </a:hlink>
        <a:folHlink>
          <a:srgbClr val="2D302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11553</TotalTime>
  <Words>1316</Words>
  <Application>Microsoft Office PowerPoint</Application>
  <PresentationFormat>画面に合わせる (4:3)</PresentationFormat>
  <Paragraphs>428</Paragraphs>
  <Slides>20</Slides>
  <Notes>20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32" baseType="lpstr">
      <vt:lpstr>HGP創英角ﾎﾟｯﾌﾟ体</vt:lpstr>
      <vt:lpstr>HG丸ｺﾞｼｯｸM-PRO</vt:lpstr>
      <vt:lpstr>ＭＳ Ｐゴシック</vt:lpstr>
      <vt:lpstr>Arial</vt:lpstr>
      <vt:lpstr>Arial Narrow</vt:lpstr>
      <vt:lpstr>Calibri</vt:lpstr>
      <vt:lpstr>Century</vt:lpstr>
      <vt:lpstr>Impact</vt:lpstr>
      <vt:lpstr>Times New Roman</vt:lpstr>
      <vt:lpstr>Wingdings</vt:lpstr>
      <vt:lpstr>テーマ1</vt:lpstr>
      <vt:lpstr>数式</vt:lpstr>
      <vt:lpstr>工場排水の測定</vt:lpstr>
      <vt:lpstr>汚濁負荷量</vt:lpstr>
      <vt:lpstr>汚濁負荷量</vt:lpstr>
      <vt:lpstr>汚濁負荷量</vt:lpstr>
      <vt:lpstr>汚濁負荷量</vt:lpstr>
      <vt:lpstr>富栄養化</vt:lpstr>
      <vt:lpstr>PowerPoint プレゼンテーション</vt:lpstr>
      <vt:lpstr>pH（水素イオン指数）</vt:lpstr>
      <vt:lpstr>pH（水素イオン指数）</vt:lpstr>
      <vt:lpstr>DO（溶存酸素）</vt:lpstr>
      <vt:lpstr>DO（溶存酸素）</vt:lpstr>
      <vt:lpstr>BOD（生物化学的酸素消費量）</vt:lpstr>
      <vt:lpstr>BOD（生物化学的酸素消費量）</vt:lpstr>
      <vt:lpstr>COD（化学的酸素消費量）</vt:lpstr>
      <vt:lpstr>COD（化学的酸素消費量）</vt:lpstr>
      <vt:lpstr>COD（化学的酸素消費量）</vt:lpstr>
      <vt:lpstr>COD（化学的酸素消費量）</vt:lpstr>
      <vt:lpstr>SS （浮遊・懸濁物質）</vt:lpstr>
      <vt:lpstr>SS （浮遊・懸濁物質）</vt:lpstr>
      <vt:lpstr>ヘキサン抽出物質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環境工学基礎</dc:title>
  <dc:creator>jy239</dc:creator>
  <cp:lastModifiedBy>あいうえお</cp:lastModifiedBy>
  <cp:revision>7</cp:revision>
  <cp:lastPrinted>2014-02-17T07:00:35Z</cp:lastPrinted>
  <dcterms:created xsi:type="dcterms:W3CDTF">2013-06-18T03:18:10Z</dcterms:created>
  <dcterms:modified xsi:type="dcterms:W3CDTF">2014-03-26T04:27:50Z</dcterms:modified>
</cp:coreProperties>
</file>