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25" r:id="rId2"/>
    <p:sldId id="353" r:id="rId3"/>
    <p:sldId id="287" r:id="rId4"/>
    <p:sldId id="361" r:id="rId5"/>
    <p:sldId id="275" r:id="rId6"/>
    <p:sldId id="358" r:id="rId7"/>
    <p:sldId id="370" r:id="rId8"/>
    <p:sldId id="292" r:id="rId9"/>
    <p:sldId id="363" r:id="rId10"/>
    <p:sldId id="276" r:id="rId11"/>
    <p:sldId id="371" r:id="rId12"/>
    <p:sldId id="305"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FDEADA"/>
    <a:srgbClr val="DCE6F2"/>
    <a:srgbClr val="EBF1DE"/>
    <a:srgbClr val="9BBB59"/>
    <a:srgbClr val="CC0099"/>
    <a:srgbClr val="F3DADA"/>
    <a:srgbClr val="FFB380"/>
    <a:srgbClr val="AD9BC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4" autoAdjust="0"/>
    <p:restoredTop sz="69969" autoAdjust="0"/>
  </p:normalViewPr>
  <p:slideViewPr>
    <p:cSldViewPr>
      <p:cViewPr varScale="1">
        <p:scale>
          <a:sx n="54" d="100"/>
          <a:sy n="54" d="100"/>
        </p:scale>
        <p:origin x="1464" y="78"/>
      </p:cViewPr>
      <p:guideLst>
        <p:guide orient="horz" pos="2160"/>
        <p:guide pos="2880"/>
      </p:guideLst>
    </p:cSldViewPr>
  </p:slideViewPr>
  <p:outlineViewPr>
    <p:cViewPr>
      <p:scale>
        <a:sx n="33" d="100"/>
        <a:sy n="33" d="100"/>
      </p:scale>
      <p:origin x="0" y="-23683"/>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9" d="100"/>
          <a:sy n="49" d="100"/>
        </p:scale>
        <p:origin x="1896" y="53"/>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7.wmf"/><Relationship Id="rId1" Type="http://schemas.openxmlformats.org/officeDocument/2006/relationships/image" Target="../media/image10.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15E6D0CC-A39F-42FC-B5F0-517306CAF319}" type="datetimeFigureOut">
              <a:rPr kumimoji="1" lang="ja-JP" altLang="en-US" smtClean="0"/>
              <a:pPr/>
              <a:t>2014/3/26</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D1EB8AA8-4B75-4DF0-A2CE-596036925114}" type="slidenum">
              <a:rPr kumimoji="1" lang="ja-JP" altLang="en-US" smtClean="0"/>
              <a:pPr/>
              <a:t>‹#›</a:t>
            </a:fld>
            <a:endParaRPr kumimoji="1" lang="ja-JP" altLang="en-US"/>
          </a:p>
        </p:txBody>
      </p:sp>
    </p:spTree>
    <p:extLst>
      <p:ext uri="{BB962C8B-B14F-4D97-AF65-F5344CB8AC3E}">
        <p14:creationId xmlns:p14="http://schemas.microsoft.com/office/powerpoint/2010/main" val="2561014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E1D09DD-2CBA-444D-BD13-B9BF22821BA3}" type="datetimeFigureOut">
              <a:rPr kumimoji="1" lang="ja-JP" altLang="en-US" smtClean="0"/>
              <a:pPr/>
              <a:t>2014/3/26</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3451A48-B794-4ACA-8FFD-DEDD5EF528F8}" type="slidenum">
              <a:rPr kumimoji="1" lang="ja-JP" altLang="en-US" smtClean="0"/>
              <a:pPr/>
              <a:t>‹#›</a:t>
            </a:fld>
            <a:endParaRPr kumimoji="1" lang="ja-JP" altLang="en-US"/>
          </a:p>
        </p:txBody>
      </p:sp>
    </p:spTree>
    <p:extLst>
      <p:ext uri="{BB962C8B-B14F-4D97-AF65-F5344CB8AC3E}">
        <p14:creationId xmlns:p14="http://schemas.microsoft.com/office/powerpoint/2010/main" val="3844221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451A48-B794-4ACA-8FFD-DEDD5EF528F8}" type="slidenum">
              <a:rPr kumimoji="1" lang="ja-JP" altLang="en-US" smtClean="0"/>
              <a:pPr/>
              <a:t>1</a:t>
            </a:fld>
            <a:endParaRPr kumimoji="1" lang="ja-JP" altLang="en-US"/>
          </a:p>
        </p:txBody>
      </p:sp>
    </p:spTree>
    <p:extLst>
      <p:ext uri="{BB962C8B-B14F-4D97-AF65-F5344CB8AC3E}">
        <p14:creationId xmlns:p14="http://schemas.microsoft.com/office/powerpoint/2010/main" val="3344811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「Ｋ値」とは，</a:t>
            </a:r>
            <a:endParaRPr kumimoji="1" lang="en-US" altLang="ja-JP" dirty="0" smtClean="0"/>
          </a:p>
          <a:p>
            <a:endParaRPr kumimoji="1" lang="en-US" altLang="ja-JP" dirty="0" smtClean="0"/>
          </a:p>
          <a:p>
            <a:r>
              <a:rPr kumimoji="1" lang="ja-JP" altLang="en-US" dirty="0" smtClean="0">
                <a:latin typeface="+mn-ea"/>
                <a:ea typeface="+mn-ea"/>
              </a:rPr>
              <a:t>　地表付近の　硫黄酸化物の　濃度を　低く保つために，</a:t>
            </a:r>
            <a:endParaRPr kumimoji="1" lang="en-US" altLang="ja-JP" dirty="0" smtClean="0">
              <a:latin typeface="+mn-ea"/>
              <a:ea typeface="+mn-ea"/>
            </a:endParaRPr>
          </a:p>
          <a:p>
            <a:r>
              <a:rPr kumimoji="1" lang="ja-JP" altLang="en-US" dirty="0" smtClean="0">
                <a:latin typeface="+mn-ea"/>
                <a:ea typeface="+mn-ea"/>
              </a:rPr>
              <a:t>　</a:t>
            </a:r>
            <a:r>
              <a:rPr lang="ja-JP" altLang="en-US" sz="1200" baseline="0" dirty="0" smtClean="0">
                <a:latin typeface="+mn-ea"/>
                <a:ea typeface="+mn-ea"/>
              </a:rPr>
              <a:t>大気汚染防止法施行規則によって　決められている</a:t>
            </a:r>
            <a:endParaRPr lang="en-US" altLang="ja-JP" sz="1200" baseline="0" dirty="0" smtClean="0">
              <a:latin typeface="+mn-ea"/>
              <a:ea typeface="+mn-ea"/>
            </a:endParaRPr>
          </a:p>
          <a:p>
            <a:r>
              <a:rPr lang="ja-JP" altLang="en-US" sz="1200" baseline="0" dirty="0" smtClean="0">
                <a:latin typeface="+mn-ea"/>
                <a:ea typeface="+mn-ea"/>
              </a:rPr>
              <a:t>　煙突からの　１時間当たりの　許容排出量を　求めるための</a:t>
            </a:r>
            <a:endParaRPr lang="en-US" altLang="ja-JP" sz="1200" baseline="0" dirty="0" smtClean="0">
              <a:latin typeface="+mn-ea"/>
              <a:ea typeface="+mn-ea"/>
            </a:endParaRPr>
          </a:p>
          <a:p>
            <a:r>
              <a:rPr lang="ja-JP" altLang="en-US" sz="1200" baseline="0" dirty="0" smtClean="0">
                <a:latin typeface="+mn-ea"/>
                <a:ea typeface="+mn-ea"/>
              </a:rPr>
              <a:t>　規制式に　用いられる値　である。</a:t>
            </a:r>
            <a:endParaRPr lang="en-US" altLang="ja-JP" sz="1200" baseline="0" dirty="0" smtClean="0">
              <a:latin typeface="+mn-ea"/>
              <a:ea typeface="+mn-ea"/>
            </a:endParaRPr>
          </a:p>
          <a:p>
            <a:endParaRPr lang="en-US" altLang="ja-JP" sz="1200" baseline="0" dirty="0" smtClean="0">
              <a:latin typeface="HG丸ｺﾞｼｯｸM-PRO" pitchFamily="50" charset="-128"/>
              <a:ea typeface="HG丸ｺﾞｼｯｸM-PRO" pitchFamily="50" charset="-128"/>
            </a:endParaRPr>
          </a:p>
          <a:p>
            <a:r>
              <a:rPr kumimoji="1" lang="ja-JP" altLang="en-US" dirty="0" smtClean="0"/>
              <a:t>　硫黄酸化物の　濃度が　環境基準を　超えないように，</a:t>
            </a:r>
            <a:endParaRPr kumimoji="1" lang="en-US" altLang="ja-JP" dirty="0" smtClean="0"/>
          </a:p>
          <a:p>
            <a:r>
              <a:rPr kumimoji="1" lang="ja-JP" altLang="en-US" dirty="0" smtClean="0"/>
              <a:t>　地域ごとに　</a:t>
            </a:r>
            <a:r>
              <a:rPr kumimoji="1" lang="en-US" altLang="ja-JP" dirty="0" smtClean="0"/>
              <a:t>16</a:t>
            </a:r>
            <a:r>
              <a:rPr kumimoji="1" lang="ja-JP" altLang="en-US" dirty="0" smtClean="0"/>
              <a:t>段階に　区分されている。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baseline="0" dirty="0" smtClean="0"/>
              <a:t>硫黄酸化物の許容排出量</a:t>
            </a:r>
            <a:r>
              <a:rPr kumimoji="1" lang="ja-JP" altLang="en-US" dirty="0" smtClean="0"/>
              <a:t>」は，　次の式で　求めることができる。</a:t>
            </a:r>
            <a:endParaRPr kumimoji="1" lang="en-US" altLang="ja-JP" dirty="0" smtClean="0"/>
          </a:p>
          <a:p>
            <a:endParaRPr kumimoji="1" lang="en-US" altLang="ja-JP" dirty="0" smtClean="0"/>
          </a:p>
          <a:p>
            <a:r>
              <a:rPr kumimoji="1" lang="ja-JP" altLang="en-US" dirty="0" smtClean="0"/>
              <a:t>Ｑ＝Ｋ</a:t>
            </a:r>
            <a:r>
              <a:rPr kumimoji="1" lang="en-US" altLang="ja-JP" dirty="0" smtClean="0"/>
              <a:t>×10</a:t>
            </a:r>
            <a:r>
              <a:rPr kumimoji="1" lang="en-US" altLang="ja-JP" baseline="30000" dirty="0" smtClean="0"/>
              <a:t>-3</a:t>
            </a:r>
            <a:r>
              <a:rPr kumimoji="1" lang="en-US" altLang="ja-JP" dirty="0" smtClean="0"/>
              <a:t>×</a:t>
            </a:r>
            <a:r>
              <a:rPr kumimoji="1" lang="ja-JP" altLang="en-US" dirty="0" smtClean="0"/>
              <a:t>Ｈ</a:t>
            </a:r>
            <a:r>
              <a:rPr kumimoji="1" lang="ja-JP" altLang="en-US" baseline="-25000" dirty="0" smtClean="0"/>
              <a:t>ｅ</a:t>
            </a:r>
            <a:r>
              <a:rPr kumimoji="1" lang="en-US" altLang="ja-JP" baseline="30000" dirty="0" smtClean="0"/>
              <a:t>2</a:t>
            </a:r>
          </a:p>
          <a:p>
            <a:endParaRPr kumimoji="1" lang="en-US" altLang="ja-JP" baseline="0" dirty="0" smtClean="0"/>
          </a:p>
          <a:p>
            <a:r>
              <a:rPr kumimoji="1" lang="ja-JP" altLang="en-US" baseline="0" dirty="0" smtClean="0"/>
              <a:t>　Ｑ：硫黄酸化物の許容排出量</a:t>
            </a:r>
            <a:r>
              <a:rPr kumimoji="1" lang="en-US" altLang="ja-JP" baseline="0" dirty="0" smtClean="0"/>
              <a:t>[m</a:t>
            </a:r>
            <a:r>
              <a:rPr kumimoji="1" lang="en-US" altLang="ja-JP" baseline="30000" dirty="0" smtClean="0"/>
              <a:t>3</a:t>
            </a:r>
            <a:r>
              <a:rPr kumimoji="1" lang="en-US" altLang="ja-JP" baseline="0" dirty="0" smtClean="0"/>
              <a:t>/h]</a:t>
            </a:r>
          </a:p>
          <a:p>
            <a:r>
              <a:rPr kumimoji="1" lang="ja-JP" altLang="en-US" baseline="0" dirty="0" smtClean="0"/>
              <a:t>　Ｋ：Ｋ値</a:t>
            </a:r>
            <a:endParaRPr kumimoji="1" lang="en-US" altLang="ja-JP" baseline="0" dirty="0" smtClean="0"/>
          </a:p>
          <a:p>
            <a:r>
              <a:rPr kumimoji="1" lang="ja-JP" altLang="en-US" baseline="0" dirty="0" smtClean="0"/>
              <a:t>　Ｈ</a:t>
            </a:r>
            <a:r>
              <a:rPr kumimoji="1" lang="ja-JP" altLang="en-US" baseline="-25000" dirty="0" smtClean="0"/>
              <a:t>ｅ</a:t>
            </a:r>
            <a:r>
              <a:rPr kumimoji="1" lang="ja-JP" altLang="en-US" baseline="0" dirty="0" smtClean="0"/>
              <a:t>：有効煙突高さ</a:t>
            </a:r>
            <a:r>
              <a:rPr kumimoji="1" lang="en-US" altLang="ja-JP" baseline="0" dirty="0" smtClean="0"/>
              <a:t>[m]</a:t>
            </a:r>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10</a:t>
            </a:fld>
            <a:endParaRPr kumimoji="1" lang="ja-JP" altLang="en-US"/>
          </a:p>
        </p:txBody>
      </p:sp>
    </p:spTree>
    <p:extLst>
      <p:ext uri="{BB962C8B-B14F-4D97-AF65-F5344CB8AC3E}">
        <p14:creationId xmlns:p14="http://schemas.microsoft.com/office/powerpoint/2010/main" val="132180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例題４</a:t>
            </a:r>
            <a:endParaRPr kumimoji="1" lang="en-US" altLang="ja-JP" dirty="0" smtClean="0"/>
          </a:p>
          <a:p>
            <a:r>
              <a:rPr kumimoji="1" lang="ja-JP" altLang="en-US" dirty="0" smtClean="0"/>
              <a:t>　Ｋ値が</a:t>
            </a:r>
            <a:r>
              <a:rPr kumimoji="1" lang="en-US" altLang="ja-JP" dirty="0" smtClean="0"/>
              <a:t>17.5</a:t>
            </a:r>
            <a:r>
              <a:rPr kumimoji="1" lang="ja-JP" altLang="en-US" dirty="0" smtClean="0"/>
              <a:t>の地域で，有効煙突高さが</a:t>
            </a:r>
            <a:r>
              <a:rPr kumimoji="1" lang="en-US" altLang="ja-JP" dirty="0" smtClean="0"/>
              <a:t>150m</a:t>
            </a:r>
            <a:r>
              <a:rPr kumimoji="1" lang="ja-JP" altLang="en-US" dirty="0" smtClean="0"/>
              <a:t>である時の硫黄酸化物の許容排出量</a:t>
            </a:r>
            <a:r>
              <a:rPr kumimoji="1" lang="en-US" altLang="ja-JP" dirty="0" smtClean="0"/>
              <a:t>[m</a:t>
            </a:r>
            <a:r>
              <a:rPr kumimoji="1" lang="en-US" altLang="ja-JP" baseline="30000" dirty="0" smtClean="0"/>
              <a:t>3</a:t>
            </a:r>
            <a:r>
              <a:rPr kumimoji="1" lang="en-US" altLang="ja-JP" dirty="0" smtClean="0"/>
              <a:t>/h]</a:t>
            </a:r>
            <a:r>
              <a:rPr kumimoji="1" lang="ja-JP" altLang="en-US" dirty="0" smtClean="0"/>
              <a:t>（</a:t>
            </a:r>
            <a:r>
              <a:rPr kumimoji="1" lang="en-US" altLang="ja-JP" dirty="0" smtClean="0"/>
              <a:t>0</a:t>
            </a:r>
            <a:r>
              <a:rPr kumimoji="1" lang="ja-JP" altLang="en-US" dirty="0" smtClean="0"/>
              <a:t>℃，</a:t>
            </a:r>
            <a:r>
              <a:rPr kumimoji="1" lang="en-US" altLang="ja-JP" dirty="0" smtClean="0"/>
              <a:t>101.3kPa</a:t>
            </a:r>
            <a:r>
              <a:rPr kumimoji="1" lang="ja-JP" altLang="en-US" dirty="0" smtClean="0"/>
              <a:t>）を求めなさい。</a:t>
            </a:r>
            <a:endParaRPr kumimoji="1" lang="en-US" altLang="ja-JP" dirty="0" smtClean="0"/>
          </a:p>
          <a:p>
            <a:endParaRPr kumimoji="1" lang="en-US" altLang="ja-JP" dirty="0" smtClean="0"/>
          </a:p>
          <a:p>
            <a:r>
              <a:rPr kumimoji="1" lang="ja-JP" altLang="en-US" baseline="0" dirty="0" smtClean="0"/>
              <a:t>　Ｋ：Ｋ値</a:t>
            </a:r>
            <a:r>
              <a:rPr kumimoji="1" lang="en-US" altLang="ja-JP" baseline="0" dirty="0" smtClean="0"/>
              <a:t>=17.5</a:t>
            </a:r>
          </a:p>
          <a:p>
            <a:r>
              <a:rPr kumimoji="1" lang="ja-JP" altLang="en-US" baseline="0" dirty="0" smtClean="0"/>
              <a:t>　Ｈ</a:t>
            </a:r>
            <a:r>
              <a:rPr kumimoji="1" lang="ja-JP" altLang="en-US" baseline="-25000" dirty="0" smtClean="0"/>
              <a:t>ｅ</a:t>
            </a:r>
            <a:r>
              <a:rPr kumimoji="1" lang="ja-JP" altLang="en-US" baseline="0" dirty="0" smtClean="0"/>
              <a:t>：有効煙突高さ</a:t>
            </a:r>
            <a:r>
              <a:rPr kumimoji="1" lang="en-US" altLang="ja-JP" baseline="0" dirty="0" smtClean="0"/>
              <a:t>=150[m]</a:t>
            </a:r>
          </a:p>
          <a:p>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許容排出量＝</a:t>
            </a:r>
            <a:r>
              <a:rPr kumimoji="1" lang="en-US" altLang="ja-JP" dirty="0" smtClean="0"/>
              <a:t>17.5×10</a:t>
            </a:r>
            <a:r>
              <a:rPr kumimoji="1" lang="en-US" altLang="ja-JP" baseline="30000" dirty="0" smtClean="0"/>
              <a:t>-3</a:t>
            </a:r>
            <a:r>
              <a:rPr kumimoji="1" lang="en-US" altLang="ja-JP" dirty="0" smtClean="0"/>
              <a:t>×150</a:t>
            </a:r>
            <a:r>
              <a:rPr kumimoji="1" lang="ja-JP" altLang="en-US" baseline="30000" dirty="0" smtClean="0"/>
              <a:t>２</a:t>
            </a:r>
            <a:r>
              <a:rPr kumimoji="1" lang="ja-JP" altLang="en-US" baseline="0" dirty="0" smtClean="0"/>
              <a:t>＝</a:t>
            </a:r>
            <a:r>
              <a:rPr kumimoji="1" lang="en-US" altLang="ja-JP" baseline="0" dirty="0" smtClean="0"/>
              <a:t>393.8[m</a:t>
            </a:r>
            <a:r>
              <a:rPr kumimoji="1" lang="en-US" altLang="ja-JP" baseline="30000" dirty="0" smtClean="0"/>
              <a:t>3</a:t>
            </a:r>
            <a:r>
              <a:rPr kumimoji="1" lang="en-US" altLang="ja-JP" baseline="0" dirty="0" smtClean="0"/>
              <a:t>/h]</a:t>
            </a:r>
            <a:endParaRPr kumimoji="1" lang="ja-JP" altLang="en-US" baseline="0"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11</a:t>
            </a:fld>
            <a:endParaRPr kumimoji="1" lang="ja-JP" altLang="en-US"/>
          </a:p>
        </p:txBody>
      </p:sp>
    </p:spTree>
    <p:extLst>
      <p:ext uri="{BB962C8B-B14F-4D97-AF65-F5344CB8AC3E}">
        <p14:creationId xmlns:p14="http://schemas.microsoft.com/office/powerpoint/2010/main" val="3169175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「総量規制」とは，</a:t>
            </a:r>
            <a:endParaRPr kumimoji="1" lang="en-US" altLang="ja-JP" dirty="0" smtClean="0"/>
          </a:p>
          <a:p>
            <a:endParaRPr kumimoji="1" lang="en-US" altLang="ja-JP" dirty="0" smtClean="0"/>
          </a:p>
          <a:p>
            <a:r>
              <a:rPr kumimoji="1" lang="ja-JP" altLang="en-US" dirty="0" smtClean="0"/>
              <a:t>　地域全体へ許容される　水質汚濁や　大気汚染物質の　総排出量を　定め，</a:t>
            </a:r>
            <a:endParaRPr kumimoji="1" lang="en-US" altLang="ja-JP" dirty="0" smtClean="0"/>
          </a:p>
          <a:p>
            <a:r>
              <a:rPr kumimoji="1" lang="ja-JP" altLang="en-US" dirty="0" smtClean="0"/>
              <a:t>　各工場などに対して　排出できる　最大量を　分配して　規制することである。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12</a:t>
            </a:fld>
            <a:endParaRPr kumimoji="1" lang="ja-JP" altLang="en-US"/>
          </a:p>
        </p:txBody>
      </p:sp>
    </p:spTree>
    <p:extLst>
      <p:ext uri="{BB962C8B-B14F-4D97-AF65-F5344CB8AC3E}">
        <p14:creationId xmlns:p14="http://schemas.microsoft.com/office/powerpoint/2010/main" val="3765168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r>
              <a:rPr kumimoji="1" lang="ja-JP" altLang="en-US" dirty="0" smtClean="0"/>
              <a:t>「主な大気汚染物質」には，　次の物質がある。</a:t>
            </a:r>
            <a:endParaRPr kumimoji="1" lang="en-US" altLang="ja-JP" dirty="0" smtClean="0"/>
          </a:p>
          <a:p>
            <a:endParaRPr kumimoji="1" lang="en-US" altLang="ja-JP" dirty="0" smtClean="0"/>
          </a:p>
          <a:p>
            <a:r>
              <a:rPr kumimoji="1" lang="ja-JP" altLang="en-US" dirty="0" smtClean="0"/>
              <a:t>　硫黄酸化物（</a:t>
            </a:r>
            <a:r>
              <a:rPr kumimoji="1" lang="en-US" altLang="ja-JP" dirty="0" err="1" smtClean="0"/>
              <a:t>SO</a:t>
            </a:r>
            <a:r>
              <a:rPr kumimoji="1" lang="en-US" altLang="ja-JP" baseline="-25000" dirty="0" err="1" smtClean="0"/>
              <a:t>x</a:t>
            </a:r>
            <a:r>
              <a:rPr kumimoji="1" lang="ja-JP" altLang="en-US" dirty="0" smtClean="0"/>
              <a:t>）</a:t>
            </a:r>
            <a:endParaRPr kumimoji="1" lang="en-US" altLang="ja-JP" dirty="0" smtClean="0"/>
          </a:p>
          <a:p>
            <a:r>
              <a:rPr kumimoji="1" lang="ja-JP" altLang="en-US" dirty="0" smtClean="0"/>
              <a:t>　　硫黄分が含まれる　石油や石炭の　燃焼によって　発生する</a:t>
            </a:r>
            <a:endParaRPr kumimoji="1" lang="en-US" altLang="ja-JP" dirty="0" smtClean="0"/>
          </a:p>
          <a:p>
            <a:endParaRPr kumimoji="1" lang="en-US" altLang="ja-JP" dirty="0" smtClean="0"/>
          </a:p>
          <a:p>
            <a:r>
              <a:rPr kumimoji="1" lang="ja-JP" altLang="en-US" dirty="0" smtClean="0"/>
              <a:t>　窒素酸化物（</a:t>
            </a:r>
            <a:r>
              <a:rPr kumimoji="1" lang="en-US" altLang="ja-JP" dirty="0" err="1" smtClean="0"/>
              <a:t>NO</a:t>
            </a:r>
            <a:r>
              <a:rPr kumimoji="1" lang="en-US" altLang="ja-JP" baseline="-25000" dirty="0" err="1" smtClean="0"/>
              <a:t>x</a:t>
            </a:r>
            <a:r>
              <a:rPr kumimoji="1" lang="ja-JP" altLang="en-US" dirty="0" smtClean="0"/>
              <a:t>）</a:t>
            </a:r>
            <a:endParaRPr kumimoji="1" lang="en-US" altLang="ja-JP" dirty="0" smtClean="0"/>
          </a:p>
          <a:p>
            <a:r>
              <a:rPr kumimoji="1" lang="ja-JP" altLang="en-US" dirty="0" smtClean="0"/>
              <a:t>　　燃焼に伴い，　空気中の　窒素分が　酸化されて　発生する</a:t>
            </a:r>
            <a:endParaRPr kumimoji="1" lang="en-US" altLang="ja-JP" dirty="0" smtClean="0"/>
          </a:p>
          <a:p>
            <a:r>
              <a:rPr kumimoji="1" lang="ja-JP" altLang="en-US" dirty="0" smtClean="0"/>
              <a:t>　　フューエル</a:t>
            </a:r>
            <a:r>
              <a:rPr kumimoji="1" lang="en-US" altLang="ja-JP" dirty="0" err="1" smtClean="0"/>
              <a:t>NO</a:t>
            </a:r>
            <a:r>
              <a:rPr kumimoji="1" lang="en-US" altLang="ja-JP" baseline="-25000" dirty="0" err="1" smtClean="0"/>
              <a:t>x</a:t>
            </a:r>
            <a:r>
              <a:rPr kumimoji="1" lang="ja-JP" altLang="en-US" dirty="0" smtClean="0"/>
              <a:t>と　サーマル</a:t>
            </a:r>
            <a:r>
              <a:rPr kumimoji="1" lang="en-US" altLang="ja-JP" dirty="0" err="1" smtClean="0"/>
              <a:t>NO</a:t>
            </a:r>
            <a:r>
              <a:rPr kumimoji="1" lang="en-US" altLang="ja-JP" baseline="-25000" dirty="0" err="1" smtClean="0"/>
              <a:t>x</a:t>
            </a:r>
            <a:r>
              <a:rPr kumimoji="1" lang="ja-JP" altLang="en-US" dirty="0" smtClean="0"/>
              <a:t>が　存在する</a:t>
            </a:r>
            <a:endParaRPr kumimoji="1" lang="en-US" altLang="ja-JP" dirty="0" smtClean="0"/>
          </a:p>
          <a:p>
            <a:r>
              <a:rPr kumimoji="1" lang="ja-JP" altLang="en-US" dirty="0" smtClean="0">
                <a:latin typeface="+mn-ea"/>
                <a:ea typeface="+mn-ea"/>
              </a:rPr>
              <a:t>　　・フューエル</a:t>
            </a:r>
            <a:r>
              <a:rPr kumimoji="1" lang="en-US" altLang="ja-JP" dirty="0" err="1" smtClean="0">
                <a:latin typeface="+mn-ea"/>
                <a:ea typeface="+mn-ea"/>
              </a:rPr>
              <a:t>NO</a:t>
            </a:r>
            <a:r>
              <a:rPr kumimoji="1" lang="en-US" altLang="ja-JP" baseline="-25000" dirty="0" err="1" smtClean="0">
                <a:latin typeface="+mn-ea"/>
                <a:ea typeface="+mn-ea"/>
              </a:rPr>
              <a:t>x</a:t>
            </a:r>
            <a:r>
              <a:rPr kumimoji="1" lang="en-US" altLang="ja-JP" dirty="0" smtClean="0">
                <a:latin typeface="+mn-ea"/>
                <a:ea typeface="+mn-ea"/>
              </a:rPr>
              <a:t>…</a:t>
            </a:r>
            <a:r>
              <a:rPr kumimoji="1" lang="ja-JP" altLang="en-US" dirty="0" smtClean="0">
                <a:latin typeface="+mn-ea"/>
                <a:ea typeface="+mn-ea"/>
              </a:rPr>
              <a:t>燃料やごみなどの成分中の窒素から発生する</a:t>
            </a:r>
            <a:r>
              <a:rPr kumimoji="1" lang="en-US" altLang="ja-JP" dirty="0" err="1" smtClean="0">
                <a:latin typeface="+mn-ea"/>
                <a:ea typeface="+mn-ea"/>
              </a:rPr>
              <a:t>NO</a:t>
            </a:r>
            <a:r>
              <a:rPr kumimoji="1" lang="en-US" altLang="ja-JP" baseline="-25000" dirty="0" err="1" smtClean="0">
                <a:latin typeface="+mn-ea"/>
                <a:ea typeface="+mn-ea"/>
              </a:rPr>
              <a:t>x</a:t>
            </a:r>
            <a:endParaRPr kumimoji="1" lang="en-US" altLang="ja-JP" baseline="-25000" dirty="0" smtClean="0">
              <a:latin typeface="+mn-ea"/>
              <a:ea typeface="+mn-ea"/>
            </a:endParaRPr>
          </a:p>
          <a:p>
            <a:r>
              <a:rPr kumimoji="1" lang="ja-JP" altLang="en-US" baseline="0" dirty="0" smtClean="0">
                <a:latin typeface="+mn-ea"/>
                <a:ea typeface="+mn-ea"/>
              </a:rPr>
              <a:t>　　・サーマル</a:t>
            </a:r>
            <a:r>
              <a:rPr kumimoji="1" lang="en-US" altLang="ja-JP" baseline="0" dirty="0" err="1" smtClean="0">
                <a:latin typeface="+mn-ea"/>
                <a:ea typeface="+mn-ea"/>
              </a:rPr>
              <a:t>NO</a:t>
            </a:r>
            <a:r>
              <a:rPr kumimoji="1" lang="en-US" altLang="ja-JP" baseline="-25000" dirty="0" err="1" smtClean="0">
                <a:latin typeface="+mn-ea"/>
                <a:ea typeface="+mn-ea"/>
              </a:rPr>
              <a:t>x</a:t>
            </a:r>
            <a:r>
              <a:rPr kumimoji="1" lang="ja-JP" altLang="en-US" baseline="0" dirty="0" smtClean="0">
                <a:latin typeface="+mn-ea"/>
                <a:ea typeface="+mn-ea"/>
              </a:rPr>
              <a:t>　</a:t>
            </a:r>
            <a:r>
              <a:rPr kumimoji="1" lang="en-US" altLang="ja-JP" baseline="0" dirty="0" smtClean="0">
                <a:latin typeface="+mn-ea"/>
                <a:ea typeface="+mn-ea"/>
              </a:rPr>
              <a:t>…</a:t>
            </a:r>
            <a:r>
              <a:rPr kumimoji="1" lang="ja-JP" altLang="en-US" dirty="0" smtClean="0">
                <a:latin typeface="+mn-ea"/>
                <a:ea typeface="+mn-ea"/>
              </a:rPr>
              <a:t>燃焼時の熱によって発生する</a:t>
            </a:r>
            <a:r>
              <a:rPr kumimoji="1" lang="en-US" altLang="ja-JP" dirty="0" err="1" smtClean="0">
                <a:latin typeface="+mn-ea"/>
                <a:ea typeface="+mn-ea"/>
              </a:rPr>
              <a:t>NO</a:t>
            </a:r>
            <a:r>
              <a:rPr kumimoji="1" lang="en-US" altLang="ja-JP" baseline="-25000" dirty="0" err="1" smtClean="0">
                <a:latin typeface="+mn-ea"/>
                <a:ea typeface="+mn-ea"/>
              </a:rPr>
              <a:t>x</a:t>
            </a:r>
            <a:endParaRPr kumimoji="1" lang="en-US" altLang="ja-JP" baseline="-25000" dirty="0" smtClean="0">
              <a:latin typeface="+mn-ea"/>
              <a:ea typeface="+mn-ea"/>
            </a:endParaRPr>
          </a:p>
          <a:p>
            <a:endParaRPr kumimoji="1" lang="en-US" altLang="ja-JP" baseline="0" dirty="0" smtClean="0"/>
          </a:p>
          <a:p>
            <a:r>
              <a:rPr kumimoji="1" lang="ja-JP" altLang="en-US" baseline="0" dirty="0" smtClean="0"/>
              <a:t>　一酸化炭素（</a:t>
            </a:r>
            <a:r>
              <a:rPr kumimoji="1" lang="en-US" altLang="ja-JP" baseline="0" dirty="0" smtClean="0"/>
              <a:t>CO</a:t>
            </a:r>
            <a:r>
              <a:rPr kumimoji="1" lang="ja-JP" altLang="en-US" baseline="0" dirty="0" smtClean="0"/>
              <a:t>）</a:t>
            </a:r>
            <a:endParaRPr kumimoji="1" lang="en-US" altLang="ja-JP" baseline="0" dirty="0" smtClean="0"/>
          </a:p>
          <a:p>
            <a:r>
              <a:rPr kumimoji="1" lang="ja-JP" altLang="en-US" baseline="0" dirty="0" smtClean="0"/>
              <a:t>　　不完全燃焼により　発生する</a:t>
            </a:r>
            <a:endParaRPr kumimoji="1" lang="en-US" altLang="ja-JP" baseline="0" dirty="0" smtClean="0"/>
          </a:p>
          <a:p>
            <a:r>
              <a:rPr kumimoji="1" lang="ja-JP" altLang="en-US" baseline="0" dirty="0" smtClean="0"/>
              <a:t>　　主な発生源は，　自動車の排出ガス</a:t>
            </a:r>
            <a:endParaRPr kumimoji="1" lang="en-US" altLang="ja-JP" baseline="0" dirty="0" smtClean="0"/>
          </a:p>
          <a:p>
            <a:endParaRPr kumimoji="1" lang="en-US" altLang="ja-JP" baseline="0" dirty="0" smtClean="0"/>
          </a:p>
          <a:p>
            <a:r>
              <a:rPr kumimoji="1" lang="ja-JP" altLang="en-US" baseline="0" dirty="0" smtClean="0"/>
              <a:t>　粒子状物質（</a:t>
            </a:r>
            <a:r>
              <a:rPr kumimoji="1" lang="en-US" altLang="ja-JP" baseline="0" dirty="0" smtClean="0"/>
              <a:t>PM</a:t>
            </a:r>
            <a:r>
              <a:rPr kumimoji="1" lang="ja-JP" altLang="en-US" baseline="0" dirty="0" smtClean="0"/>
              <a:t>）</a:t>
            </a:r>
            <a:endParaRPr kumimoji="1" lang="en-US" altLang="ja-JP" baseline="0" dirty="0" smtClean="0"/>
          </a:p>
          <a:p>
            <a:r>
              <a:rPr kumimoji="1" lang="ja-JP" altLang="en-US" baseline="0" dirty="0" smtClean="0"/>
              <a:t>　　固体　または　液体の　粒子で，</a:t>
            </a:r>
            <a:endParaRPr kumimoji="1" lang="en-US" altLang="ja-JP" baseline="0" dirty="0" smtClean="0"/>
          </a:p>
          <a:p>
            <a:r>
              <a:rPr kumimoji="1" lang="ja-JP" altLang="en-US" baseline="0" dirty="0" smtClean="0"/>
              <a:t>　　大気中に浮遊して　長く留まるものを　浮遊粒子状物質</a:t>
            </a:r>
            <a:r>
              <a:rPr kumimoji="1" lang="en-US" altLang="ja-JP" baseline="0" dirty="0" smtClean="0"/>
              <a:t>(SPM)</a:t>
            </a:r>
            <a:r>
              <a:rPr kumimoji="1" lang="ja-JP" altLang="en-US" baseline="0" dirty="0" err="1" smtClean="0"/>
              <a:t>，</a:t>
            </a:r>
            <a:endParaRPr kumimoji="1" lang="en-US" altLang="ja-JP" baseline="0" dirty="0" smtClean="0"/>
          </a:p>
          <a:p>
            <a:r>
              <a:rPr kumimoji="1" lang="ja-JP" altLang="en-US" baseline="0" dirty="0" smtClean="0"/>
              <a:t>　　粒子径が</a:t>
            </a:r>
            <a:r>
              <a:rPr kumimoji="1" lang="en-US" altLang="ja-JP" baseline="0" dirty="0" smtClean="0"/>
              <a:t>2.5μm</a:t>
            </a:r>
            <a:r>
              <a:rPr kumimoji="1" lang="ja-JP" altLang="en-US" baseline="0" dirty="0" smtClean="0"/>
              <a:t>以下のものを　微小粒子状物質</a:t>
            </a:r>
            <a:r>
              <a:rPr kumimoji="1" lang="en-US" altLang="ja-JP" baseline="0" dirty="0" smtClean="0"/>
              <a:t>(PM</a:t>
            </a:r>
            <a:r>
              <a:rPr kumimoji="1" lang="en-US" altLang="ja-JP" baseline="-25000" dirty="0" smtClean="0"/>
              <a:t>2.5</a:t>
            </a:r>
            <a:r>
              <a:rPr kumimoji="1" lang="en-US" altLang="ja-JP" baseline="0" dirty="0" smtClean="0"/>
              <a:t>)</a:t>
            </a:r>
            <a:r>
              <a:rPr kumimoji="1" lang="ja-JP" altLang="en-US" baseline="0" dirty="0" smtClean="0"/>
              <a:t>という。</a:t>
            </a:r>
            <a:endParaRPr kumimoji="1" lang="en-US" altLang="ja-JP" baseline="0" dirty="0" smtClean="0"/>
          </a:p>
          <a:p>
            <a:r>
              <a:rPr kumimoji="1" lang="ja-JP" altLang="en-US" baseline="0" dirty="0" smtClean="0"/>
              <a:t>　　主な発生源は，　工場からの　ばいじんや　粉</a:t>
            </a:r>
            <a:r>
              <a:rPr kumimoji="1" lang="ja-JP" altLang="en-US" baseline="0" dirty="0" err="1" smtClean="0"/>
              <a:t>じん，</a:t>
            </a:r>
            <a:r>
              <a:rPr kumimoji="1" lang="ja-JP" altLang="en-US" baseline="0" dirty="0" smtClean="0"/>
              <a:t>ディーゼル自動車の　黒鉛</a:t>
            </a:r>
            <a:endParaRPr kumimoji="1" lang="en-US" altLang="ja-JP" baseline="0" dirty="0" smtClean="0"/>
          </a:p>
          <a:p>
            <a:r>
              <a:rPr kumimoji="1" lang="ja-JP" altLang="en-US" baseline="0" dirty="0" smtClean="0">
                <a:latin typeface="ＭＳ ゴシック" pitchFamily="49" charset="-128"/>
                <a:ea typeface="ＭＳ ゴシック" pitchFamily="49" charset="-128"/>
              </a:rPr>
              <a:t>　　・ばいじん </a:t>
            </a:r>
            <a:r>
              <a:rPr kumimoji="1" lang="en-US" altLang="ja-JP" baseline="0" dirty="0" smtClean="0">
                <a:latin typeface="ＭＳ ゴシック" pitchFamily="49" charset="-128"/>
                <a:ea typeface="ＭＳ ゴシック" pitchFamily="49" charset="-128"/>
              </a:rPr>
              <a:t>…</a:t>
            </a:r>
            <a:r>
              <a:rPr kumimoji="1" lang="ja-JP" altLang="en-US" baseline="0" dirty="0" smtClean="0">
                <a:latin typeface="ＭＳ ゴシック" pitchFamily="49" charset="-128"/>
                <a:ea typeface="ＭＳ ゴシック" pitchFamily="49" charset="-128"/>
              </a:rPr>
              <a:t>燃焼または熱源としての電気の使用に伴い，発生するもの</a:t>
            </a:r>
            <a:endParaRPr kumimoji="1" lang="en-US" altLang="ja-JP" baseline="0" dirty="0" smtClean="0">
              <a:latin typeface="ＭＳ ゴシック" pitchFamily="49" charset="-128"/>
              <a:ea typeface="ＭＳ ゴシック" pitchFamily="49" charset="-128"/>
            </a:endParaRPr>
          </a:p>
          <a:p>
            <a:r>
              <a:rPr kumimoji="1" lang="ja-JP" altLang="en-US" baseline="0" dirty="0" smtClean="0">
                <a:latin typeface="ＭＳ ゴシック" pitchFamily="49" charset="-128"/>
                <a:ea typeface="ＭＳ ゴシック" pitchFamily="49" charset="-128"/>
              </a:rPr>
              <a:t>　　・粉</a:t>
            </a:r>
            <a:r>
              <a:rPr kumimoji="1" lang="ja-JP" altLang="en-US" baseline="0" dirty="0" err="1" smtClean="0">
                <a:latin typeface="ＭＳ ゴシック" pitchFamily="49" charset="-128"/>
                <a:ea typeface="ＭＳ ゴシック" pitchFamily="49" charset="-128"/>
              </a:rPr>
              <a:t>じん</a:t>
            </a:r>
            <a:r>
              <a:rPr kumimoji="1" lang="ja-JP" altLang="en-US" baseline="0" dirty="0" smtClean="0">
                <a:latin typeface="ＭＳ ゴシック" pitchFamily="49" charset="-128"/>
                <a:ea typeface="ＭＳ ゴシック" pitchFamily="49" charset="-128"/>
              </a:rPr>
              <a:t>（ダスト）</a:t>
            </a:r>
            <a:r>
              <a:rPr kumimoji="1" lang="en-US" altLang="ja-JP" baseline="0" dirty="0" smtClean="0">
                <a:latin typeface="ＭＳ ゴシック" pitchFamily="49" charset="-128"/>
                <a:ea typeface="ＭＳ ゴシック" pitchFamily="49" charset="-128"/>
              </a:rPr>
              <a:t>…</a:t>
            </a:r>
            <a:r>
              <a:rPr kumimoji="1" lang="ja-JP" altLang="en-US" baseline="0" dirty="0" smtClean="0">
                <a:latin typeface="ＭＳ ゴシック" pitchFamily="49" charset="-128"/>
                <a:ea typeface="ＭＳ ゴシック" pitchFamily="49" charset="-128"/>
              </a:rPr>
              <a:t>気体中に浮遊している固体の微粒子</a:t>
            </a:r>
            <a:endParaRPr kumimoji="1" lang="en-US" altLang="ja-JP" baseline="0" dirty="0" smtClean="0">
              <a:latin typeface="ＭＳ ゴシック" pitchFamily="49" charset="-128"/>
              <a:ea typeface="ＭＳ ゴシック" pitchFamily="49" charset="-128"/>
            </a:endParaRPr>
          </a:p>
          <a:p>
            <a:r>
              <a:rPr kumimoji="1" lang="ja-JP" altLang="en-US" baseline="0" dirty="0" smtClean="0">
                <a:latin typeface="ＭＳ ゴシック" pitchFamily="49" charset="-128"/>
                <a:ea typeface="ＭＳ ゴシック" pitchFamily="49" charset="-128"/>
              </a:rPr>
              <a:t>　　　　　　　　　　　　ものの粉砕・選別・その他の機械的処理または</a:t>
            </a:r>
            <a:endParaRPr kumimoji="1" lang="en-US" altLang="ja-JP" baseline="0" dirty="0" smtClean="0">
              <a:latin typeface="ＭＳ ゴシック" pitchFamily="49" charset="-128"/>
              <a:ea typeface="ＭＳ ゴシック" pitchFamily="49" charset="-128"/>
            </a:endParaRPr>
          </a:p>
          <a:p>
            <a:r>
              <a:rPr kumimoji="1" lang="ja-JP" altLang="en-US" baseline="0" dirty="0" smtClean="0">
                <a:latin typeface="ＭＳ ゴシック" pitchFamily="49" charset="-128"/>
                <a:ea typeface="ＭＳ ゴシック" pitchFamily="49" charset="-128"/>
              </a:rPr>
              <a:t>　　　　　　　　　　　　堆積に伴い，発生または飛散する物質</a:t>
            </a:r>
            <a:endParaRPr kumimoji="1" lang="en-US" altLang="ja-JP" baseline="0" dirty="0" smtClean="0">
              <a:latin typeface="ＭＳ ゴシック" pitchFamily="49" charset="-128"/>
              <a:ea typeface="ＭＳ ゴシック" pitchFamily="49" charset="-128"/>
            </a:endParaRPr>
          </a:p>
          <a:p>
            <a:endParaRPr kumimoji="1" lang="en-US" altLang="ja-JP" baseline="0" dirty="0" smtClean="0"/>
          </a:p>
          <a:p>
            <a:r>
              <a:rPr kumimoji="1" lang="ja-JP" altLang="en-US" baseline="0" dirty="0" smtClean="0"/>
              <a:t>　光化学オキシダント</a:t>
            </a:r>
            <a:endParaRPr kumimoji="1" lang="en-US" altLang="ja-JP" baseline="0" dirty="0" smtClean="0"/>
          </a:p>
          <a:p>
            <a:r>
              <a:rPr kumimoji="1" lang="ja-JP" altLang="en-US" baseline="0" dirty="0" smtClean="0"/>
              <a:t>　　窒素酸化物や　揮発性有機化合物などに　紫外線が　当たることで　発生する</a:t>
            </a:r>
            <a:endParaRPr kumimoji="1" lang="en-US" altLang="ja-JP" baseline="0" dirty="0" smtClean="0"/>
          </a:p>
          <a:p>
            <a:r>
              <a:rPr kumimoji="1" lang="ja-JP" altLang="en-US" baseline="0" dirty="0" smtClean="0"/>
              <a:t>　　オゾンなどの　酸化性物質</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2</a:t>
            </a:fld>
            <a:endParaRPr kumimoji="1" lang="ja-JP" altLang="en-US"/>
          </a:p>
        </p:txBody>
      </p:sp>
    </p:spTree>
    <p:extLst>
      <p:ext uri="{BB962C8B-B14F-4D97-AF65-F5344CB8AC3E}">
        <p14:creationId xmlns:p14="http://schemas.microsoft.com/office/powerpoint/2010/main" val="369825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「有効煙突高さ」とは，</a:t>
            </a:r>
            <a:endParaRPr kumimoji="1" lang="en-US" altLang="ja-JP" dirty="0" smtClean="0"/>
          </a:p>
          <a:p>
            <a:r>
              <a:rPr kumimoji="1" lang="ja-JP" altLang="en-US" dirty="0" smtClean="0"/>
              <a:t>　実際の　煙突の高さに</a:t>
            </a:r>
            <a:endParaRPr kumimoji="1" lang="en-US" altLang="ja-JP" dirty="0" smtClean="0"/>
          </a:p>
          <a:p>
            <a:r>
              <a:rPr kumimoji="1" lang="ja-JP" altLang="en-US" dirty="0" smtClean="0"/>
              <a:t>　煙の排出速度（運動量）と　煙の温度，　外気温や　風速などから　決められる</a:t>
            </a:r>
            <a:endParaRPr kumimoji="1" lang="en-US" altLang="ja-JP" dirty="0" smtClean="0"/>
          </a:p>
          <a:p>
            <a:r>
              <a:rPr kumimoji="1" lang="ja-JP" altLang="en-US" dirty="0" smtClean="0"/>
              <a:t>　上昇高さ（浮力）を　加えたもので　次の式で　求めることができる。</a:t>
            </a:r>
            <a:endParaRPr kumimoji="1" lang="en-US" altLang="ja-JP" dirty="0" smtClean="0"/>
          </a:p>
          <a:p>
            <a:endParaRPr kumimoji="1" lang="en-US" altLang="ja-JP" dirty="0" smtClean="0"/>
          </a:p>
          <a:p>
            <a:r>
              <a:rPr kumimoji="1" lang="en-US" altLang="ja-JP" dirty="0" smtClean="0"/>
              <a:t>H</a:t>
            </a:r>
            <a:r>
              <a:rPr kumimoji="1" lang="en-US" altLang="ja-JP" baseline="-25000" dirty="0" smtClean="0"/>
              <a:t>e</a:t>
            </a:r>
            <a:r>
              <a:rPr kumimoji="1" lang="ja-JP" altLang="en-US" dirty="0" smtClean="0"/>
              <a:t>＝</a:t>
            </a:r>
            <a:r>
              <a:rPr kumimoji="1" lang="en-US" altLang="ja-JP" dirty="0" smtClean="0"/>
              <a:t>H</a:t>
            </a:r>
            <a:r>
              <a:rPr kumimoji="1" lang="en-US" altLang="ja-JP" baseline="-25000" dirty="0" smtClean="0"/>
              <a:t>o</a:t>
            </a:r>
            <a:r>
              <a:rPr kumimoji="1" lang="ja-JP" altLang="en-US" dirty="0" smtClean="0"/>
              <a:t>＋</a:t>
            </a:r>
            <a:r>
              <a:rPr kumimoji="1" lang="en-US" altLang="ja-JP" dirty="0" smtClean="0"/>
              <a:t>0.65</a:t>
            </a:r>
            <a:r>
              <a:rPr kumimoji="1" lang="ja-JP" altLang="en-US" dirty="0" smtClean="0"/>
              <a:t>（</a:t>
            </a:r>
            <a:r>
              <a:rPr kumimoji="1" lang="en-US" altLang="ja-JP" dirty="0" err="1" smtClean="0"/>
              <a:t>H</a:t>
            </a:r>
            <a:r>
              <a:rPr kumimoji="1" lang="en-US" altLang="ja-JP" baseline="-25000" dirty="0" err="1" smtClean="0"/>
              <a:t>m</a:t>
            </a:r>
            <a:r>
              <a:rPr kumimoji="1" lang="ja-JP" altLang="en-US" dirty="0" smtClean="0"/>
              <a:t>＋</a:t>
            </a:r>
            <a:r>
              <a:rPr kumimoji="1" lang="en-US" altLang="ja-JP" dirty="0" err="1" smtClean="0"/>
              <a:t>H</a:t>
            </a:r>
            <a:r>
              <a:rPr kumimoji="1" lang="en-US" altLang="ja-JP" baseline="-25000" dirty="0" err="1" smtClean="0"/>
              <a:t>t</a:t>
            </a:r>
            <a:r>
              <a:rPr kumimoji="1" lang="ja-JP" altLang="en-US" dirty="0" smtClean="0"/>
              <a:t>）</a:t>
            </a:r>
            <a:endParaRPr kumimoji="1" lang="en-US" altLang="ja-JP" dirty="0" smtClean="0"/>
          </a:p>
          <a:p>
            <a:endParaRPr kumimoji="1" lang="en-US" altLang="ja-JP" dirty="0" smtClean="0"/>
          </a:p>
          <a:p>
            <a:r>
              <a:rPr kumimoji="1" lang="ja-JP" altLang="en-US" dirty="0" smtClean="0"/>
              <a:t>　</a:t>
            </a:r>
            <a:r>
              <a:rPr kumimoji="1" lang="en-US" altLang="ja-JP" dirty="0" smtClean="0"/>
              <a:t>H</a:t>
            </a:r>
            <a:r>
              <a:rPr kumimoji="1" lang="en-US" altLang="ja-JP" baseline="-25000" dirty="0" smtClean="0"/>
              <a:t>e</a:t>
            </a:r>
            <a:r>
              <a:rPr kumimoji="1" lang="ja-JP" altLang="en-US" dirty="0" smtClean="0"/>
              <a:t>：有効煙突高さ</a:t>
            </a:r>
            <a:r>
              <a:rPr kumimoji="1" lang="en-US" altLang="ja-JP" dirty="0" smtClean="0"/>
              <a:t>[m]</a:t>
            </a:r>
          </a:p>
          <a:p>
            <a:r>
              <a:rPr kumimoji="1" lang="ja-JP" altLang="en-US" dirty="0" smtClean="0"/>
              <a:t>　</a:t>
            </a:r>
            <a:r>
              <a:rPr kumimoji="1" lang="en-US" altLang="ja-JP" dirty="0" smtClean="0"/>
              <a:t>H</a:t>
            </a:r>
            <a:r>
              <a:rPr kumimoji="1" lang="en-US" altLang="ja-JP" baseline="-25000" dirty="0" smtClean="0"/>
              <a:t>o</a:t>
            </a:r>
            <a:r>
              <a:rPr kumimoji="1" lang="ja-JP" altLang="en-US" dirty="0" smtClean="0"/>
              <a:t>：実際の煙突の高さ</a:t>
            </a:r>
            <a:r>
              <a:rPr kumimoji="1" lang="en-US" altLang="ja-JP" dirty="0" smtClean="0"/>
              <a:t>[m]</a:t>
            </a:r>
          </a:p>
          <a:p>
            <a:r>
              <a:rPr kumimoji="1" lang="ja-JP" altLang="en-US" dirty="0" smtClean="0"/>
              <a:t>　</a:t>
            </a:r>
            <a:r>
              <a:rPr kumimoji="1" lang="en-US" altLang="ja-JP" dirty="0" err="1" smtClean="0"/>
              <a:t>H</a:t>
            </a:r>
            <a:r>
              <a:rPr kumimoji="1" lang="en-US" altLang="ja-JP" baseline="-25000" dirty="0" err="1" smtClean="0"/>
              <a:t>m</a:t>
            </a:r>
            <a:r>
              <a:rPr kumimoji="1" lang="ja-JP" altLang="en-US" dirty="0" smtClean="0"/>
              <a:t>：運動量上昇高さ</a:t>
            </a:r>
            <a:r>
              <a:rPr kumimoji="1" lang="en-US" altLang="ja-JP" dirty="0" smtClean="0"/>
              <a:t>[m]</a:t>
            </a:r>
          </a:p>
          <a:p>
            <a:r>
              <a:rPr kumimoji="1" lang="ja-JP" altLang="en-US" dirty="0" smtClean="0"/>
              <a:t>　</a:t>
            </a:r>
            <a:r>
              <a:rPr kumimoji="1" lang="en-US" altLang="ja-JP" dirty="0" err="1" smtClean="0"/>
              <a:t>H</a:t>
            </a:r>
            <a:r>
              <a:rPr kumimoji="1" lang="en-US" altLang="ja-JP" baseline="-25000" dirty="0" err="1" smtClean="0"/>
              <a:t>t</a:t>
            </a:r>
            <a:r>
              <a:rPr kumimoji="1" lang="ja-JP" altLang="en-US" dirty="0" smtClean="0"/>
              <a:t>：浮力上昇高さ</a:t>
            </a:r>
            <a:r>
              <a:rPr kumimoji="1" lang="en-US" altLang="ja-JP" dirty="0" smtClean="0"/>
              <a:t>[m]</a:t>
            </a:r>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本来は　</a:t>
            </a:r>
            <a:r>
              <a:rPr kumimoji="1" lang="en-US" altLang="ja-JP" dirty="0" smtClean="0"/>
              <a:t>H</a:t>
            </a:r>
            <a:r>
              <a:rPr kumimoji="1" lang="en-US" altLang="ja-JP" baseline="-25000" dirty="0" smtClean="0"/>
              <a:t>e</a:t>
            </a:r>
            <a:r>
              <a:rPr kumimoji="1" lang="ja-JP" altLang="en-US" dirty="0" smtClean="0"/>
              <a:t>＝</a:t>
            </a:r>
            <a:r>
              <a:rPr kumimoji="1" lang="en-US" altLang="ja-JP" dirty="0" smtClean="0"/>
              <a:t>H</a:t>
            </a:r>
            <a:r>
              <a:rPr kumimoji="1" lang="en-US" altLang="ja-JP" baseline="-25000" dirty="0" smtClean="0"/>
              <a:t>o</a:t>
            </a:r>
            <a:r>
              <a:rPr kumimoji="1" lang="ja-JP" altLang="en-US" dirty="0" smtClean="0"/>
              <a:t>＋</a:t>
            </a:r>
            <a:r>
              <a:rPr kumimoji="1" lang="en-US" altLang="ja-JP" dirty="0" err="1" smtClean="0"/>
              <a:t>H</a:t>
            </a:r>
            <a:r>
              <a:rPr kumimoji="1" lang="en-US" altLang="ja-JP" baseline="-25000" dirty="0" err="1" smtClean="0"/>
              <a:t>m</a:t>
            </a:r>
            <a:r>
              <a:rPr kumimoji="1" lang="ja-JP" altLang="en-US" dirty="0" smtClean="0"/>
              <a:t>＋</a:t>
            </a:r>
            <a:r>
              <a:rPr kumimoji="1" lang="en-US" altLang="ja-JP" dirty="0" err="1" smtClean="0"/>
              <a:t>H</a:t>
            </a:r>
            <a:r>
              <a:rPr kumimoji="1" lang="en-US" altLang="ja-JP" baseline="-25000" dirty="0" err="1" smtClean="0"/>
              <a:t>t</a:t>
            </a:r>
            <a:r>
              <a:rPr kumimoji="1" lang="ja-JP" altLang="en-US" dirty="0" smtClean="0"/>
              <a:t>　であるが，</a:t>
            </a:r>
            <a:endParaRPr kumimoji="1" lang="en-US" altLang="ja-JP" dirty="0" smtClean="0"/>
          </a:p>
          <a:p>
            <a:r>
              <a:rPr kumimoji="1" lang="en-US" altLang="ja-JP" dirty="0" err="1" smtClean="0"/>
              <a:t>H</a:t>
            </a:r>
            <a:r>
              <a:rPr kumimoji="1" lang="en-US" altLang="ja-JP" baseline="-25000" dirty="0" err="1" smtClean="0"/>
              <a:t>m</a:t>
            </a:r>
            <a:r>
              <a:rPr kumimoji="1" lang="ja-JP" altLang="en-US" baseline="0" dirty="0" smtClean="0"/>
              <a:t> </a:t>
            </a:r>
            <a:r>
              <a:rPr kumimoji="1" lang="ja-JP" altLang="en-US" dirty="0" smtClean="0"/>
              <a:t>と </a:t>
            </a:r>
            <a:r>
              <a:rPr kumimoji="1" lang="en-US" altLang="ja-JP" dirty="0" err="1" smtClean="0"/>
              <a:t>H</a:t>
            </a:r>
            <a:r>
              <a:rPr kumimoji="1" lang="en-US" altLang="ja-JP" baseline="-25000" dirty="0" err="1" smtClean="0"/>
              <a:t>t</a:t>
            </a:r>
            <a:r>
              <a:rPr kumimoji="1" lang="ja-JP" altLang="en-US" dirty="0" smtClean="0"/>
              <a:t>　は　気象条件により減少するので，</a:t>
            </a:r>
            <a:endParaRPr kumimoji="1" lang="en-US" altLang="ja-JP" dirty="0" smtClean="0"/>
          </a:p>
          <a:p>
            <a:r>
              <a:rPr kumimoji="1" lang="ja-JP" altLang="en-US" dirty="0" smtClean="0"/>
              <a:t>大気汚染防止法では，</a:t>
            </a:r>
            <a:endParaRPr kumimoji="1" lang="en-US" altLang="ja-JP" dirty="0" smtClean="0"/>
          </a:p>
          <a:p>
            <a:r>
              <a:rPr kumimoji="1" lang="en-US" altLang="ja-JP" dirty="0" err="1" smtClean="0"/>
              <a:t>H</a:t>
            </a:r>
            <a:r>
              <a:rPr kumimoji="1" lang="en-US" altLang="ja-JP" baseline="-25000" dirty="0" err="1" smtClean="0"/>
              <a:t>m</a:t>
            </a:r>
            <a:r>
              <a:rPr kumimoji="1" lang="ja-JP" altLang="en-US" dirty="0" smtClean="0"/>
              <a:t>と</a:t>
            </a:r>
            <a:r>
              <a:rPr kumimoji="1" lang="en-US" altLang="ja-JP" dirty="0" err="1" smtClean="0"/>
              <a:t>H</a:t>
            </a:r>
            <a:r>
              <a:rPr kumimoji="1" lang="en-US" altLang="ja-JP" baseline="-25000" dirty="0" err="1" smtClean="0"/>
              <a:t>t</a:t>
            </a:r>
            <a:r>
              <a:rPr kumimoji="1" lang="ja-JP" altLang="en-US" dirty="0" smtClean="0"/>
              <a:t>の合計に　</a:t>
            </a:r>
            <a:r>
              <a:rPr kumimoji="1" lang="en-US" altLang="ja-JP" dirty="0" smtClean="0"/>
              <a:t>0.65</a:t>
            </a:r>
            <a:r>
              <a:rPr kumimoji="1" lang="ja-JP" altLang="en-US" dirty="0" smtClean="0"/>
              <a:t>を乗じた値を</a:t>
            </a:r>
            <a:endParaRPr kumimoji="1" lang="en-US" altLang="ja-JP" dirty="0" smtClean="0"/>
          </a:p>
          <a:p>
            <a:r>
              <a:rPr kumimoji="1" lang="ja-JP" altLang="en-US" dirty="0" smtClean="0"/>
              <a:t>上昇高さとして　使用している。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3</a:t>
            </a:fld>
            <a:endParaRPr kumimoji="1" lang="ja-JP" altLang="en-US"/>
          </a:p>
        </p:txBody>
      </p:sp>
    </p:spTree>
    <p:extLst>
      <p:ext uri="{BB962C8B-B14F-4D97-AF65-F5344CB8AC3E}">
        <p14:creationId xmlns:p14="http://schemas.microsoft.com/office/powerpoint/2010/main" val="2886393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例題１</a:t>
            </a:r>
            <a:endParaRPr kumimoji="1" lang="en-US" altLang="ja-JP" dirty="0" smtClean="0"/>
          </a:p>
          <a:p>
            <a:r>
              <a:rPr kumimoji="1" lang="ja-JP" altLang="en-US" dirty="0" smtClean="0"/>
              <a:t>　煙突の高さ</a:t>
            </a:r>
            <a:r>
              <a:rPr kumimoji="1" lang="en-US" altLang="ja-JP" dirty="0" smtClean="0"/>
              <a:t>50m</a:t>
            </a:r>
            <a:r>
              <a:rPr kumimoji="1" lang="ja-JP" altLang="en-US" dirty="0" err="1" smtClean="0"/>
              <a:t>，</a:t>
            </a:r>
            <a:r>
              <a:rPr kumimoji="1" lang="ja-JP" altLang="en-US" dirty="0" smtClean="0"/>
              <a:t>運動量上昇高さ</a:t>
            </a:r>
            <a:r>
              <a:rPr kumimoji="1" lang="en-US" altLang="ja-JP" dirty="0" smtClean="0"/>
              <a:t>5m</a:t>
            </a:r>
            <a:r>
              <a:rPr kumimoji="1" lang="ja-JP" altLang="en-US" dirty="0" err="1" smtClean="0"/>
              <a:t>，</a:t>
            </a:r>
            <a:r>
              <a:rPr kumimoji="1" lang="ja-JP" altLang="en-US" dirty="0" smtClean="0"/>
              <a:t>浮力上昇高さ</a:t>
            </a:r>
            <a:r>
              <a:rPr kumimoji="1" lang="en-US" altLang="ja-JP" dirty="0" smtClean="0"/>
              <a:t>5m</a:t>
            </a:r>
            <a:r>
              <a:rPr kumimoji="1" lang="ja-JP" altLang="en-US" dirty="0" smtClean="0"/>
              <a:t>のときの有効煙突高さを求めなさい。</a:t>
            </a:r>
            <a:endParaRPr kumimoji="1" lang="en-US" altLang="ja-JP" dirty="0" smtClean="0"/>
          </a:p>
          <a:p>
            <a:endParaRPr kumimoji="1" lang="en-US" altLang="ja-JP" dirty="0" smtClean="0"/>
          </a:p>
          <a:p>
            <a:r>
              <a:rPr kumimoji="1" lang="ja-JP" altLang="en-US" dirty="0" smtClean="0"/>
              <a:t>　</a:t>
            </a:r>
            <a:r>
              <a:rPr kumimoji="1" lang="en-US" altLang="ja-JP" dirty="0" smtClean="0"/>
              <a:t>H</a:t>
            </a:r>
            <a:r>
              <a:rPr kumimoji="1" lang="en-US" altLang="ja-JP" baseline="-25000" dirty="0" smtClean="0"/>
              <a:t>o</a:t>
            </a:r>
            <a:r>
              <a:rPr kumimoji="1" lang="ja-JP" altLang="en-US" dirty="0" smtClean="0"/>
              <a:t>：実際の煙突の高さ</a:t>
            </a:r>
            <a:r>
              <a:rPr kumimoji="1" lang="en-US" altLang="ja-JP" dirty="0" smtClean="0"/>
              <a:t>=50[m]</a:t>
            </a:r>
          </a:p>
          <a:p>
            <a:r>
              <a:rPr kumimoji="1" lang="ja-JP" altLang="en-US" dirty="0" smtClean="0"/>
              <a:t>　</a:t>
            </a:r>
            <a:r>
              <a:rPr kumimoji="1" lang="en-US" altLang="ja-JP" dirty="0" err="1" smtClean="0"/>
              <a:t>H</a:t>
            </a:r>
            <a:r>
              <a:rPr kumimoji="1" lang="en-US" altLang="ja-JP" baseline="-25000" dirty="0" err="1" smtClean="0"/>
              <a:t>m</a:t>
            </a:r>
            <a:r>
              <a:rPr kumimoji="1" lang="ja-JP" altLang="en-US" dirty="0" smtClean="0"/>
              <a:t>：運動量上昇高さ</a:t>
            </a:r>
            <a:r>
              <a:rPr kumimoji="1" lang="en-US" altLang="ja-JP" dirty="0" smtClean="0"/>
              <a:t>=5[m]</a:t>
            </a:r>
          </a:p>
          <a:p>
            <a:r>
              <a:rPr kumimoji="1" lang="ja-JP" altLang="en-US" dirty="0" smtClean="0"/>
              <a:t>　</a:t>
            </a:r>
            <a:r>
              <a:rPr kumimoji="1" lang="en-US" altLang="ja-JP" dirty="0" err="1" smtClean="0"/>
              <a:t>H</a:t>
            </a:r>
            <a:r>
              <a:rPr kumimoji="1" lang="en-US" altLang="ja-JP" baseline="-25000" dirty="0" err="1" smtClean="0"/>
              <a:t>t</a:t>
            </a:r>
            <a:r>
              <a:rPr kumimoji="1" lang="ja-JP" altLang="en-US" dirty="0" smtClean="0"/>
              <a:t>：浮力上昇高さ</a:t>
            </a:r>
            <a:r>
              <a:rPr kumimoji="1" lang="en-US" altLang="ja-JP" dirty="0" smtClean="0"/>
              <a:t>=5[m]</a:t>
            </a:r>
          </a:p>
          <a:p>
            <a:endParaRPr kumimoji="1" lang="en-US" altLang="ja-JP" dirty="0" smtClean="0"/>
          </a:p>
          <a:p>
            <a:r>
              <a:rPr kumimoji="1" lang="ja-JP" altLang="en-US" dirty="0" smtClean="0"/>
              <a:t>　有効煙突高さ＝</a:t>
            </a:r>
            <a:r>
              <a:rPr kumimoji="1" lang="en-US" altLang="ja-JP" dirty="0" smtClean="0"/>
              <a:t>50</a:t>
            </a:r>
            <a:r>
              <a:rPr kumimoji="1" lang="ja-JP" altLang="en-US" dirty="0" smtClean="0"/>
              <a:t>＋</a:t>
            </a:r>
            <a:r>
              <a:rPr kumimoji="1" lang="en-US" altLang="ja-JP" dirty="0" smtClean="0"/>
              <a:t>0.65(5</a:t>
            </a:r>
            <a:r>
              <a:rPr kumimoji="1" lang="ja-JP" altLang="en-US" dirty="0" smtClean="0"/>
              <a:t>＋</a:t>
            </a:r>
            <a:r>
              <a:rPr kumimoji="1" lang="en-US" altLang="ja-JP" dirty="0" smtClean="0"/>
              <a:t>5)</a:t>
            </a:r>
            <a:r>
              <a:rPr kumimoji="1" lang="ja-JP" altLang="en-US" dirty="0" smtClean="0"/>
              <a:t>＝</a:t>
            </a:r>
            <a:r>
              <a:rPr kumimoji="1" lang="en-US" altLang="ja-JP" dirty="0" smtClean="0"/>
              <a:t>56.5[m]</a:t>
            </a:r>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4</a:t>
            </a:fld>
            <a:endParaRPr kumimoji="1" lang="ja-JP" altLang="en-US"/>
          </a:p>
        </p:txBody>
      </p:sp>
    </p:spTree>
    <p:extLst>
      <p:ext uri="{BB962C8B-B14F-4D97-AF65-F5344CB8AC3E}">
        <p14:creationId xmlns:p14="http://schemas.microsoft.com/office/powerpoint/2010/main" val="369357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「最大着地濃度」とは，</a:t>
            </a:r>
            <a:endParaRPr kumimoji="1" lang="en-US" altLang="ja-JP" dirty="0" smtClean="0"/>
          </a:p>
          <a:p>
            <a:r>
              <a:rPr kumimoji="1" lang="ja-JP" altLang="en-US" dirty="0" smtClean="0"/>
              <a:t>　</a:t>
            </a:r>
            <a:r>
              <a:rPr kumimoji="1" lang="ja-JP" altLang="en-US" dirty="0" err="1" smtClean="0"/>
              <a:t>ばい</a:t>
            </a:r>
            <a:r>
              <a:rPr kumimoji="1" lang="ja-JP" altLang="en-US" dirty="0" smtClean="0"/>
              <a:t>煙が　地上に降下したときの　汚染物質濃度の　最大値のことで，</a:t>
            </a:r>
            <a:endParaRPr kumimoji="1" lang="en-US" altLang="ja-JP" dirty="0" smtClean="0"/>
          </a:p>
          <a:p>
            <a:r>
              <a:rPr kumimoji="1" lang="ja-JP" altLang="en-US" dirty="0" smtClean="0"/>
              <a:t>　次の式で　求めることができる。</a:t>
            </a:r>
            <a:endParaRPr kumimoji="1" lang="en-US" altLang="ja-JP" dirty="0" smtClean="0"/>
          </a:p>
          <a:p>
            <a:endParaRPr kumimoji="1" lang="en-US" altLang="ja-JP" dirty="0" smtClean="0"/>
          </a:p>
          <a:p>
            <a:r>
              <a:rPr kumimoji="1" lang="en-US" altLang="ja-JP" dirty="0" err="1" smtClean="0"/>
              <a:t>C</a:t>
            </a:r>
            <a:r>
              <a:rPr kumimoji="1" lang="en-US" altLang="ja-JP" baseline="-25000" dirty="0" err="1" smtClean="0"/>
              <a:t>max</a:t>
            </a:r>
            <a:r>
              <a:rPr kumimoji="1" lang="ja-JP" altLang="en-US" dirty="0" smtClean="0"/>
              <a:t>＝</a:t>
            </a:r>
            <a:r>
              <a:rPr kumimoji="1" lang="en-US" altLang="ja-JP" dirty="0" smtClean="0"/>
              <a:t>2×Q’÷</a:t>
            </a:r>
            <a:r>
              <a:rPr kumimoji="1" lang="ja-JP" altLang="en-US" dirty="0" smtClean="0"/>
              <a:t>（</a:t>
            </a:r>
            <a:r>
              <a:rPr kumimoji="1" lang="en-US" altLang="ja-JP" dirty="0" smtClean="0"/>
              <a:t>π×e×u×H</a:t>
            </a:r>
            <a:r>
              <a:rPr kumimoji="1" lang="en-US" altLang="ja-JP" baseline="-25000" dirty="0" smtClean="0"/>
              <a:t>e</a:t>
            </a:r>
            <a:r>
              <a:rPr kumimoji="1" lang="en-US" altLang="ja-JP" baseline="30000" dirty="0" smtClean="0"/>
              <a:t>2</a:t>
            </a:r>
            <a:r>
              <a:rPr kumimoji="1" lang="ja-JP" altLang="en-US" baseline="0" dirty="0" smtClean="0"/>
              <a:t>）</a:t>
            </a:r>
            <a:r>
              <a:rPr kumimoji="1" lang="en-US" altLang="ja-JP" dirty="0" smtClean="0"/>
              <a:t>×</a:t>
            </a:r>
            <a:r>
              <a:rPr kumimoji="1" lang="ja-JP" altLang="en-US" dirty="0" smtClean="0"/>
              <a:t>（</a:t>
            </a:r>
            <a:r>
              <a:rPr kumimoji="1" lang="en-US" altLang="ja-JP" dirty="0" err="1" smtClean="0"/>
              <a:t>C</a:t>
            </a:r>
            <a:r>
              <a:rPr kumimoji="1" lang="en-US" altLang="ja-JP" baseline="-25000" dirty="0" err="1" smtClean="0"/>
              <a:t>z</a:t>
            </a:r>
            <a:r>
              <a:rPr kumimoji="1" lang="en-US" altLang="ja-JP" dirty="0" err="1" smtClean="0"/>
              <a:t>÷C</a:t>
            </a:r>
            <a:r>
              <a:rPr kumimoji="1" lang="en-US" altLang="ja-JP" baseline="-25000" dirty="0" err="1" smtClean="0"/>
              <a:t>y</a:t>
            </a:r>
            <a:r>
              <a:rPr kumimoji="1" lang="ja-JP" altLang="en-US" dirty="0" smtClean="0"/>
              <a:t>）</a:t>
            </a:r>
            <a:r>
              <a:rPr kumimoji="1" lang="en-US" altLang="ja-JP" dirty="0" smtClean="0"/>
              <a:t>×10</a:t>
            </a:r>
            <a:r>
              <a:rPr kumimoji="1" lang="en-US" altLang="ja-JP" baseline="30000" dirty="0" smtClean="0"/>
              <a:t>6</a:t>
            </a:r>
          </a:p>
          <a:p>
            <a:endParaRPr kumimoji="1" lang="en-US" altLang="ja-JP" dirty="0" smtClean="0"/>
          </a:p>
          <a:p>
            <a:r>
              <a:rPr kumimoji="1" lang="ja-JP" altLang="en-US" dirty="0" smtClean="0"/>
              <a:t>　</a:t>
            </a:r>
            <a:r>
              <a:rPr kumimoji="1" lang="en-US" altLang="ja-JP" dirty="0" err="1" smtClean="0"/>
              <a:t>C</a:t>
            </a:r>
            <a:r>
              <a:rPr kumimoji="1" lang="en-US" altLang="ja-JP" baseline="-25000" dirty="0" err="1" smtClean="0"/>
              <a:t>max</a:t>
            </a:r>
            <a:r>
              <a:rPr kumimoji="1" lang="ja-JP" altLang="en-US" dirty="0" smtClean="0"/>
              <a:t>：最大着地濃度</a:t>
            </a:r>
            <a:r>
              <a:rPr kumimoji="1" lang="en-US" altLang="ja-JP" dirty="0" smtClean="0"/>
              <a:t>[ppm]</a:t>
            </a:r>
          </a:p>
          <a:p>
            <a:r>
              <a:rPr kumimoji="1" lang="ja-JP" altLang="en-US" dirty="0" smtClean="0"/>
              <a:t>　</a:t>
            </a:r>
            <a:r>
              <a:rPr kumimoji="1" lang="en-US" altLang="ja-JP" dirty="0" smtClean="0"/>
              <a:t>Q’</a:t>
            </a:r>
            <a:r>
              <a:rPr kumimoji="1" lang="ja-JP" altLang="en-US" dirty="0" smtClean="0"/>
              <a:t>：汚染物質の排出量</a:t>
            </a:r>
            <a:r>
              <a:rPr kumimoji="1" lang="en-US" altLang="ja-JP" dirty="0" smtClean="0"/>
              <a:t>[m</a:t>
            </a:r>
            <a:r>
              <a:rPr kumimoji="1" lang="en-US" altLang="ja-JP" baseline="30000" dirty="0" smtClean="0"/>
              <a:t>3</a:t>
            </a:r>
            <a:r>
              <a:rPr kumimoji="1" lang="en-US" altLang="ja-JP" dirty="0" smtClean="0"/>
              <a:t>/s]</a:t>
            </a:r>
          </a:p>
          <a:p>
            <a:r>
              <a:rPr kumimoji="1" lang="ja-JP" altLang="en-US" dirty="0" smtClean="0"/>
              <a:t>　</a:t>
            </a:r>
            <a:r>
              <a:rPr kumimoji="1" lang="en-US" altLang="ja-JP" dirty="0" smtClean="0"/>
              <a:t>π</a:t>
            </a:r>
            <a:r>
              <a:rPr kumimoji="1" lang="ja-JP" altLang="en-US" dirty="0" smtClean="0"/>
              <a:t>：円周率の</a:t>
            </a:r>
            <a:r>
              <a:rPr kumimoji="1" lang="en-US" altLang="ja-JP" dirty="0" smtClean="0"/>
              <a:t>3.14</a:t>
            </a:r>
          </a:p>
          <a:p>
            <a:r>
              <a:rPr kumimoji="1" lang="ja-JP" altLang="en-US" dirty="0" smtClean="0"/>
              <a:t>　ｅ：自然対数の底　</a:t>
            </a:r>
            <a:r>
              <a:rPr kumimoji="1" lang="en-US" altLang="ja-JP" dirty="0" smtClean="0"/>
              <a:t>2.7182</a:t>
            </a:r>
          </a:p>
          <a:p>
            <a:r>
              <a:rPr kumimoji="1" lang="ja-JP" altLang="en-US" dirty="0" smtClean="0"/>
              <a:t>　ｕ：風速</a:t>
            </a:r>
            <a:r>
              <a:rPr kumimoji="1" lang="en-US" altLang="ja-JP" dirty="0" smtClean="0"/>
              <a:t>[m/s]</a:t>
            </a:r>
          </a:p>
          <a:p>
            <a:r>
              <a:rPr kumimoji="1" lang="ja-JP" altLang="en-US" dirty="0" smtClean="0"/>
              <a:t>　Ｈ</a:t>
            </a:r>
            <a:r>
              <a:rPr kumimoji="1" lang="ja-JP" altLang="en-US" baseline="-25000" dirty="0" smtClean="0"/>
              <a:t>ｅ</a:t>
            </a:r>
            <a:r>
              <a:rPr kumimoji="1" lang="ja-JP" altLang="en-US" dirty="0" smtClean="0"/>
              <a:t>：有効煙突高さ</a:t>
            </a:r>
            <a:r>
              <a:rPr kumimoji="1" lang="en-US" altLang="ja-JP" dirty="0" smtClean="0"/>
              <a:t>[m]</a:t>
            </a:r>
          </a:p>
          <a:p>
            <a:r>
              <a:rPr kumimoji="1" lang="ja-JP" altLang="en-US" dirty="0" smtClean="0"/>
              <a:t>　Ｃ</a:t>
            </a:r>
            <a:r>
              <a:rPr kumimoji="1" lang="ja-JP" altLang="en-US" baseline="-25000" dirty="0" smtClean="0"/>
              <a:t>ｚ</a:t>
            </a:r>
            <a:r>
              <a:rPr kumimoji="1" lang="ja-JP" altLang="en-US" dirty="0" smtClean="0"/>
              <a:t>：縦方向の拡散係数</a:t>
            </a:r>
            <a:endParaRPr kumimoji="1" lang="en-US" altLang="ja-JP" dirty="0" smtClean="0"/>
          </a:p>
          <a:p>
            <a:r>
              <a:rPr kumimoji="1" lang="ja-JP" altLang="en-US" dirty="0" smtClean="0"/>
              <a:t>　Ｃ</a:t>
            </a:r>
            <a:r>
              <a:rPr kumimoji="1" lang="ja-JP" altLang="en-US" baseline="-25000" dirty="0" smtClean="0"/>
              <a:t>ｙ</a:t>
            </a:r>
            <a:r>
              <a:rPr kumimoji="1" lang="ja-JP" altLang="en-US" dirty="0" smtClean="0"/>
              <a:t>：横方向の拡散係数</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5</a:t>
            </a:fld>
            <a:endParaRPr kumimoji="1" lang="ja-JP" altLang="en-US"/>
          </a:p>
        </p:txBody>
      </p:sp>
    </p:spTree>
    <p:extLst>
      <p:ext uri="{BB962C8B-B14F-4D97-AF65-F5344CB8AC3E}">
        <p14:creationId xmlns:p14="http://schemas.microsoft.com/office/powerpoint/2010/main" val="3925271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例題２</a:t>
            </a:r>
            <a:endParaRPr kumimoji="1" lang="en-US" altLang="ja-JP" dirty="0" smtClean="0"/>
          </a:p>
          <a:p>
            <a:r>
              <a:rPr kumimoji="1" lang="ja-JP" altLang="en-US" dirty="0" smtClean="0"/>
              <a:t>　排出ガス量</a:t>
            </a:r>
            <a:r>
              <a:rPr kumimoji="1" lang="en-US" altLang="ja-JP" dirty="0" smtClean="0"/>
              <a:t>20000m</a:t>
            </a:r>
            <a:r>
              <a:rPr kumimoji="1" lang="en-US" altLang="ja-JP" baseline="30000" dirty="0" smtClean="0"/>
              <a:t>3</a:t>
            </a:r>
            <a:r>
              <a:rPr kumimoji="1" lang="en-US" altLang="ja-JP" dirty="0" smtClean="0"/>
              <a:t>/h</a:t>
            </a:r>
            <a:r>
              <a:rPr kumimoji="1" lang="ja-JP" altLang="en-US" dirty="0" smtClean="0"/>
              <a:t>（</a:t>
            </a:r>
            <a:r>
              <a:rPr kumimoji="1" lang="en-US" altLang="ja-JP" dirty="0" smtClean="0"/>
              <a:t>0</a:t>
            </a:r>
            <a:r>
              <a:rPr kumimoji="1" lang="ja-JP" altLang="en-US" dirty="0" smtClean="0"/>
              <a:t>℃，</a:t>
            </a:r>
            <a:r>
              <a:rPr kumimoji="1" lang="en-US" altLang="ja-JP" dirty="0" smtClean="0"/>
              <a:t>101.3kPa</a:t>
            </a:r>
            <a:r>
              <a:rPr kumimoji="1" lang="ja-JP" altLang="en-US" dirty="0" smtClean="0"/>
              <a:t>），硫黄酸化物濃度</a:t>
            </a:r>
            <a:r>
              <a:rPr kumimoji="1" lang="en-US" altLang="ja-JP" dirty="0" smtClean="0"/>
              <a:t>780ppm</a:t>
            </a:r>
            <a:r>
              <a:rPr kumimoji="1" lang="ja-JP" altLang="en-US" dirty="0" err="1" smtClean="0"/>
              <a:t>，</a:t>
            </a:r>
            <a:r>
              <a:rPr kumimoji="1" lang="ja-JP" altLang="en-US" dirty="0" smtClean="0"/>
              <a:t>有効煙突高さ</a:t>
            </a:r>
            <a:r>
              <a:rPr kumimoji="1" lang="en-US" altLang="ja-JP" dirty="0" smtClean="0"/>
              <a:t>50.0m</a:t>
            </a:r>
            <a:r>
              <a:rPr kumimoji="1" lang="ja-JP" altLang="en-US" dirty="0" smtClean="0"/>
              <a:t>の時の最大着地濃度</a:t>
            </a:r>
            <a:r>
              <a:rPr kumimoji="1" lang="en-US" altLang="ja-JP" dirty="0" smtClean="0"/>
              <a:t>[</a:t>
            </a:r>
            <a:r>
              <a:rPr kumimoji="1" lang="en-US" altLang="ja-JP" dirty="0" err="1" smtClean="0"/>
              <a:t>ppm</a:t>
            </a:r>
            <a:r>
              <a:rPr kumimoji="1" lang="en-US" altLang="ja-JP" dirty="0" smtClean="0"/>
              <a:t>]</a:t>
            </a:r>
            <a:r>
              <a:rPr kumimoji="1" lang="ja-JP" altLang="en-US" dirty="0" smtClean="0"/>
              <a:t>を求めなさい。ただし，風速</a:t>
            </a:r>
            <a:r>
              <a:rPr kumimoji="1" lang="en-US" altLang="ja-JP" dirty="0" smtClean="0"/>
              <a:t>5.00m/s</a:t>
            </a:r>
            <a:r>
              <a:rPr kumimoji="1" lang="ja-JP" altLang="en-US" dirty="0" err="1" smtClean="0"/>
              <a:t>，</a:t>
            </a:r>
            <a:r>
              <a:rPr kumimoji="1" lang="ja-JP" altLang="en-US" dirty="0" smtClean="0"/>
              <a:t>横方向の拡散係数</a:t>
            </a:r>
            <a:r>
              <a:rPr kumimoji="1" lang="en-US" altLang="ja-JP" dirty="0" smtClean="0"/>
              <a:t>0.512</a:t>
            </a:r>
            <a:r>
              <a:rPr kumimoji="1" lang="ja-JP" altLang="en-US" dirty="0" err="1" smtClean="0"/>
              <a:t>，</a:t>
            </a:r>
            <a:r>
              <a:rPr kumimoji="1" lang="ja-JP" altLang="en-US" dirty="0" smtClean="0"/>
              <a:t>縦方向の拡散係数</a:t>
            </a:r>
            <a:r>
              <a:rPr kumimoji="1" lang="en-US" altLang="ja-JP" dirty="0" smtClean="0"/>
              <a:t>0.125</a:t>
            </a:r>
            <a:r>
              <a:rPr kumimoji="1" lang="ja-JP" altLang="en-US" dirty="0" err="1" smtClean="0"/>
              <a:t>，</a:t>
            </a:r>
            <a:r>
              <a:rPr kumimoji="1" lang="ja-JP" altLang="en-US" dirty="0" smtClean="0"/>
              <a:t>大気安定度</a:t>
            </a:r>
            <a:r>
              <a:rPr kumimoji="1" lang="en-US" altLang="ja-JP" dirty="0" smtClean="0"/>
              <a:t>0.250</a:t>
            </a:r>
            <a:r>
              <a:rPr kumimoji="1" lang="ja-JP" altLang="en-US" dirty="0" smtClean="0"/>
              <a:t>とする。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lt"/>
                <a:ea typeface="+mn-ea"/>
              </a:rPr>
              <a:t>　</a:t>
            </a:r>
            <a:r>
              <a:rPr kumimoji="1" lang="ja-JP" altLang="en-US" dirty="0" smtClean="0"/>
              <a:t>　汚染物質の排出＝</a:t>
            </a:r>
            <a:r>
              <a:rPr kumimoji="1" lang="en-US" altLang="ja-JP" dirty="0" smtClean="0"/>
              <a:t>20000×780×10</a:t>
            </a:r>
            <a:r>
              <a:rPr kumimoji="1" lang="en-US" altLang="ja-JP" baseline="30000" dirty="0" smtClean="0"/>
              <a:t>6</a:t>
            </a:r>
            <a:r>
              <a:rPr kumimoji="1" lang="en-US" altLang="ja-JP" dirty="0" smtClean="0"/>
              <a:t>[m</a:t>
            </a:r>
            <a:r>
              <a:rPr kumimoji="1" lang="en-US" altLang="ja-JP" baseline="30000" dirty="0" smtClean="0"/>
              <a:t>3</a:t>
            </a:r>
            <a:r>
              <a:rPr kumimoji="1" lang="en-US" altLang="ja-JP" dirty="0" smtClean="0"/>
              <a:t>/h]</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                        </a:t>
            </a:r>
            <a:r>
              <a:rPr kumimoji="1" lang="ja-JP" altLang="en-US" dirty="0" smtClean="0"/>
              <a:t>＝</a:t>
            </a:r>
            <a:r>
              <a:rPr kumimoji="1" lang="en-US" altLang="ja-JP" dirty="0" smtClean="0"/>
              <a:t>20000×780×10</a:t>
            </a:r>
            <a:r>
              <a:rPr kumimoji="1" lang="en-US" altLang="ja-JP" baseline="30000" dirty="0" smtClean="0"/>
              <a:t>6</a:t>
            </a:r>
            <a:r>
              <a:rPr kumimoji="1" lang="en-US" altLang="ja-JP" dirty="0" smtClean="0"/>
              <a:t>×3600[m</a:t>
            </a:r>
            <a:r>
              <a:rPr kumimoji="1" lang="en-US" altLang="ja-JP" baseline="30000" dirty="0" smtClean="0"/>
              <a:t>3</a:t>
            </a:r>
            <a:r>
              <a:rPr kumimoji="1" lang="en-US" altLang="ja-JP" dirty="0" smtClean="0"/>
              <a: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                        </a:t>
            </a:r>
            <a:r>
              <a:rPr kumimoji="1" lang="ja-JP" altLang="en-US" baseline="0" dirty="0" smtClean="0"/>
              <a:t>＝</a:t>
            </a:r>
            <a:r>
              <a:rPr kumimoji="1" lang="en-US" altLang="ja-JP" dirty="0" smtClean="0"/>
              <a:t>4.33×10</a:t>
            </a:r>
            <a:r>
              <a:rPr kumimoji="1" lang="en-US" altLang="ja-JP" baseline="30000" dirty="0" smtClean="0"/>
              <a:t>-3</a:t>
            </a:r>
            <a:r>
              <a:rPr kumimoji="1" lang="en-US" altLang="ja-JP" dirty="0" smtClean="0"/>
              <a:t>[m</a:t>
            </a:r>
            <a:r>
              <a:rPr kumimoji="1" lang="en-US" altLang="ja-JP" baseline="30000" dirty="0" smtClean="0"/>
              <a:t>3</a:t>
            </a:r>
            <a:r>
              <a:rPr kumimoji="1" lang="en-US" altLang="ja-JP" dirty="0" smtClean="0"/>
              <a:t>/s]</a:t>
            </a:r>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6</a:t>
            </a:fld>
            <a:endParaRPr kumimoji="1" lang="ja-JP" altLang="en-US"/>
          </a:p>
        </p:txBody>
      </p:sp>
    </p:spTree>
    <p:extLst>
      <p:ext uri="{BB962C8B-B14F-4D97-AF65-F5344CB8AC3E}">
        <p14:creationId xmlns:p14="http://schemas.microsoft.com/office/powerpoint/2010/main" val="181157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例題２</a:t>
            </a:r>
            <a:endParaRPr kumimoji="1" lang="en-US" altLang="ja-JP" dirty="0" smtClean="0"/>
          </a:p>
          <a:p>
            <a:r>
              <a:rPr kumimoji="1" lang="ja-JP" altLang="en-US" dirty="0" smtClean="0"/>
              <a:t>　排出ガス量</a:t>
            </a:r>
            <a:r>
              <a:rPr kumimoji="1" lang="en-US" altLang="ja-JP" dirty="0" smtClean="0"/>
              <a:t>20000m</a:t>
            </a:r>
            <a:r>
              <a:rPr kumimoji="1" lang="en-US" altLang="ja-JP" baseline="30000" dirty="0" smtClean="0"/>
              <a:t>3</a:t>
            </a:r>
            <a:r>
              <a:rPr kumimoji="1" lang="en-US" altLang="ja-JP" dirty="0" smtClean="0"/>
              <a:t>/h</a:t>
            </a:r>
            <a:r>
              <a:rPr kumimoji="1" lang="ja-JP" altLang="en-US" dirty="0" smtClean="0"/>
              <a:t>（</a:t>
            </a:r>
            <a:r>
              <a:rPr kumimoji="1" lang="en-US" altLang="ja-JP" dirty="0" smtClean="0"/>
              <a:t>0</a:t>
            </a:r>
            <a:r>
              <a:rPr kumimoji="1" lang="ja-JP" altLang="en-US" dirty="0" smtClean="0"/>
              <a:t>℃，</a:t>
            </a:r>
            <a:r>
              <a:rPr kumimoji="1" lang="en-US" altLang="ja-JP" dirty="0" smtClean="0"/>
              <a:t>101.3kPa</a:t>
            </a:r>
            <a:r>
              <a:rPr kumimoji="1" lang="ja-JP" altLang="en-US" dirty="0" smtClean="0"/>
              <a:t>），硫黄酸化物濃度</a:t>
            </a:r>
            <a:r>
              <a:rPr kumimoji="1" lang="en-US" altLang="ja-JP" dirty="0" smtClean="0"/>
              <a:t>780ppm</a:t>
            </a:r>
            <a:r>
              <a:rPr kumimoji="1" lang="ja-JP" altLang="en-US" dirty="0" err="1" smtClean="0"/>
              <a:t>，</a:t>
            </a:r>
            <a:r>
              <a:rPr kumimoji="1" lang="ja-JP" altLang="en-US" dirty="0" smtClean="0"/>
              <a:t>有効煙突高さ</a:t>
            </a:r>
            <a:r>
              <a:rPr kumimoji="1" lang="en-US" altLang="ja-JP" dirty="0" smtClean="0"/>
              <a:t>50.0m</a:t>
            </a:r>
            <a:r>
              <a:rPr kumimoji="1" lang="ja-JP" altLang="en-US" dirty="0" smtClean="0"/>
              <a:t>の時の最大着地濃度</a:t>
            </a:r>
            <a:r>
              <a:rPr kumimoji="1" lang="en-US" altLang="ja-JP" dirty="0" smtClean="0"/>
              <a:t>[</a:t>
            </a:r>
            <a:r>
              <a:rPr kumimoji="1" lang="en-US" altLang="ja-JP" dirty="0" err="1" smtClean="0"/>
              <a:t>ppm</a:t>
            </a:r>
            <a:r>
              <a:rPr kumimoji="1" lang="en-US" altLang="ja-JP" dirty="0" smtClean="0"/>
              <a:t>]</a:t>
            </a:r>
            <a:r>
              <a:rPr kumimoji="1" lang="ja-JP" altLang="en-US" dirty="0" smtClean="0"/>
              <a:t>を求めなさい。ただし，風速</a:t>
            </a:r>
            <a:r>
              <a:rPr kumimoji="1" lang="en-US" altLang="ja-JP" dirty="0" smtClean="0"/>
              <a:t>5.00m/s</a:t>
            </a:r>
            <a:r>
              <a:rPr kumimoji="1" lang="ja-JP" altLang="en-US" dirty="0" err="1" smtClean="0"/>
              <a:t>，</a:t>
            </a:r>
            <a:r>
              <a:rPr kumimoji="1" lang="ja-JP" altLang="en-US" dirty="0" smtClean="0"/>
              <a:t>横方向の拡散係数</a:t>
            </a:r>
            <a:r>
              <a:rPr kumimoji="1" lang="en-US" altLang="ja-JP" dirty="0" smtClean="0"/>
              <a:t>0.512</a:t>
            </a:r>
            <a:r>
              <a:rPr kumimoji="1" lang="ja-JP" altLang="en-US" dirty="0" err="1" smtClean="0"/>
              <a:t>，</a:t>
            </a:r>
            <a:r>
              <a:rPr kumimoji="1" lang="ja-JP" altLang="en-US" dirty="0" smtClean="0"/>
              <a:t>縦方向の拡散係数</a:t>
            </a:r>
            <a:r>
              <a:rPr kumimoji="1" lang="en-US" altLang="ja-JP" dirty="0" smtClean="0"/>
              <a:t>0.125</a:t>
            </a:r>
            <a:r>
              <a:rPr kumimoji="1" lang="ja-JP" altLang="en-US" dirty="0" err="1" smtClean="0"/>
              <a:t>，</a:t>
            </a:r>
            <a:r>
              <a:rPr kumimoji="1" lang="ja-JP" altLang="en-US" dirty="0" smtClean="0"/>
              <a:t>大気安定度</a:t>
            </a:r>
            <a:r>
              <a:rPr kumimoji="1" lang="en-US" altLang="ja-JP" dirty="0" smtClean="0"/>
              <a:t>0.250</a:t>
            </a:r>
            <a:r>
              <a:rPr kumimoji="1" lang="ja-JP" altLang="en-US" dirty="0" smtClean="0"/>
              <a:t>とする。</a:t>
            </a:r>
            <a:endParaRPr kumimoji="1" lang="en-US" altLang="ja-JP" dirty="0" smtClean="0"/>
          </a:p>
          <a:p>
            <a:endParaRPr kumimoji="1" lang="en-US" altLang="ja-JP" dirty="0" smtClean="0"/>
          </a:p>
          <a:p>
            <a:r>
              <a:rPr kumimoji="1" lang="ja-JP" altLang="en-US" dirty="0" smtClean="0">
                <a:latin typeface="+mn-lt"/>
                <a:ea typeface="+mn-ea"/>
              </a:rPr>
              <a:t>　</a:t>
            </a:r>
            <a:r>
              <a:rPr kumimoji="1" lang="en-US" altLang="ja-JP" dirty="0" err="1" smtClean="0">
                <a:latin typeface="+mn-lt"/>
                <a:ea typeface="+mn-ea"/>
              </a:rPr>
              <a:t>C</a:t>
            </a:r>
            <a:r>
              <a:rPr kumimoji="1" lang="en-US" altLang="ja-JP" baseline="-25000" dirty="0" err="1" smtClean="0">
                <a:latin typeface="+mn-lt"/>
                <a:ea typeface="+mn-ea"/>
              </a:rPr>
              <a:t>max</a:t>
            </a:r>
            <a:r>
              <a:rPr kumimoji="1" lang="ja-JP" altLang="en-US" dirty="0" smtClean="0">
                <a:latin typeface="+mn-ea"/>
                <a:ea typeface="+mn-ea"/>
              </a:rPr>
              <a:t>：最大着地濃度　</a:t>
            </a:r>
            <a:r>
              <a:rPr kumimoji="1" lang="en-US" altLang="ja-JP" dirty="0" smtClean="0">
                <a:latin typeface="+mn-ea"/>
                <a:ea typeface="+mn-ea"/>
              </a:rPr>
              <a:t>[</a:t>
            </a:r>
            <a:r>
              <a:rPr kumimoji="1" lang="en-US" altLang="ja-JP" dirty="0" err="1" smtClean="0">
                <a:latin typeface="+mn-ea"/>
                <a:ea typeface="+mn-ea"/>
              </a:rPr>
              <a:t>ppm</a:t>
            </a:r>
            <a:r>
              <a:rPr kumimoji="1" lang="en-US" altLang="ja-JP" dirty="0" smtClean="0">
                <a:latin typeface="+mn-ea"/>
                <a:ea typeface="+mn-ea"/>
              </a:rPr>
              <a:t>]</a:t>
            </a:r>
            <a:endParaRPr kumimoji="1" lang="en-US" altLang="ja-JP" baseline="-25000" dirty="0" smtClean="0">
              <a:latin typeface="+mn-ea"/>
              <a:ea typeface="+mn-ea"/>
            </a:endParaRPr>
          </a:p>
          <a:p>
            <a:r>
              <a:rPr lang="ja-JP" altLang="en-US" dirty="0" smtClean="0">
                <a:latin typeface="+mn-lt"/>
                <a:ea typeface="+mn-ea"/>
              </a:rPr>
              <a:t>　</a:t>
            </a:r>
            <a:r>
              <a:rPr lang="en-US" altLang="ja-JP" dirty="0" smtClean="0">
                <a:latin typeface="+mn-lt"/>
                <a:ea typeface="+mn-ea"/>
              </a:rPr>
              <a:t>Q’</a:t>
            </a:r>
            <a:r>
              <a:rPr lang="ja-JP" altLang="en-US" dirty="0" smtClean="0">
                <a:latin typeface="+mn-ea"/>
                <a:ea typeface="+mn-ea"/>
              </a:rPr>
              <a:t>：汚染物質の排出量</a:t>
            </a:r>
            <a:r>
              <a:rPr lang="en-US" altLang="ja-JP" dirty="0" smtClean="0">
                <a:latin typeface="+mn-ea"/>
                <a:ea typeface="+mn-ea"/>
              </a:rPr>
              <a:t>=4.33×10</a:t>
            </a:r>
            <a:r>
              <a:rPr lang="en-US" altLang="ja-JP" baseline="30000" dirty="0" smtClean="0">
                <a:latin typeface="+mn-ea"/>
                <a:ea typeface="+mn-ea"/>
              </a:rPr>
              <a:t>-3</a:t>
            </a:r>
            <a:r>
              <a:rPr lang="en-US" altLang="ja-JP" dirty="0" smtClean="0">
                <a:latin typeface="+mn-ea"/>
                <a:ea typeface="+mn-ea"/>
              </a:rPr>
              <a:t>[m</a:t>
            </a:r>
            <a:r>
              <a:rPr lang="en-US" altLang="ja-JP" baseline="30000" dirty="0" smtClean="0">
                <a:latin typeface="+mn-ea"/>
                <a:ea typeface="+mn-ea"/>
              </a:rPr>
              <a:t>3</a:t>
            </a:r>
            <a:r>
              <a:rPr lang="en-US" altLang="ja-JP" dirty="0" smtClean="0">
                <a:latin typeface="+mn-ea"/>
                <a:ea typeface="+mn-ea"/>
              </a:rPr>
              <a:t>/s]</a:t>
            </a:r>
            <a:endParaRPr kumimoji="1" lang="en-US" altLang="ja-JP" dirty="0" smtClean="0">
              <a:latin typeface="+mn-ea"/>
              <a:ea typeface="+mn-ea"/>
            </a:endParaRPr>
          </a:p>
          <a:p>
            <a:r>
              <a:rPr lang="ja-JP" altLang="en-US" dirty="0" smtClean="0">
                <a:latin typeface="+mn-lt"/>
                <a:ea typeface="+mn-ea"/>
                <a:cs typeface="Times New Roman" pitchFamily="18" charset="0"/>
              </a:rPr>
              <a:t>　</a:t>
            </a:r>
            <a:r>
              <a:rPr lang="en-US" altLang="ja-JP" dirty="0" smtClean="0">
                <a:latin typeface="+mn-lt"/>
                <a:ea typeface="+mn-ea"/>
                <a:cs typeface="Times New Roman" pitchFamily="18" charset="0"/>
              </a:rPr>
              <a:t>π</a:t>
            </a:r>
            <a:r>
              <a:rPr lang="ja-JP" altLang="en-US" dirty="0" smtClean="0">
                <a:latin typeface="+mn-ea"/>
                <a:ea typeface="+mn-ea"/>
              </a:rPr>
              <a:t>：円周率</a:t>
            </a:r>
            <a:r>
              <a:rPr lang="en-US" altLang="ja-JP" dirty="0" smtClean="0">
                <a:latin typeface="+mn-ea"/>
                <a:ea typeface="+mn-ea"/>
              </a:rPr>
              <a:t>=3.14</a:t>
            </a:r>
          </a:p>
          <a:p>
            <a:r>
              <a:rPr lang="ja-JP" altLang="en-US" dirty="0" smtClean="0">
                <a:latin typeface="+mn-lt"/>
                <a:ea typeface="+mn-ea"/>
              </a:rPr>
              <a:t>　</a:t>
            </a:r>
            <a:r>
              <a:rPr lang="en-US" altLang="ja-JP" dirty="0" smtClean="0">
                <a:latin typeface="+mn-lt"/>
                <a:ea typeface="+mn-ea"/>
              </a:rPr>
              <a:t>e</a:t>
            </a:r>
            <a:r>
              <a:rPr lang="ja-JP" altLang="en-US" dirty="0" smtClean="0">
                <a:latin typeface="+mn-ea"/>
                <a:ea typeface="+mn-ea"/>
              </a:rPr>
              <a:t>：自然対数の底</a:t>
            </a:r>
            <a:r>
              <a:rPr lang="en-US" altLang="ja-JP" dirty="0" smtClean="0">
                <a:latin typeface="+mn-ea"/>
                <a:ea typeface="+mn-ea"/>
              </a:rPr>
              <a:t>=2.7182</a:t>
            </a:r>
          </a:p>
          <a:p>
            <a:r>
              <a:rPr lang="ja-JP" altLang="en-US" dirty="0" smtClean="0">
                <a:latin typeface="+mn-lt"/>
                <a:ea typeface="+mn-ea"/>
              </a:rPr>
              <a:t>　</a:t>
            </a:r>
            <a:r>
              <a:rPr lang="en-US" altLang="ja-JP" dirty="0" smtClean="0">
                <a:latin typeface="+mn-lt"/>
                <a:ea typeface="+mn-ea"/>
              </a:rPr>
              <a:t>u</a:t>
            </a:r>
            <a:r>
              <a:rPr lang="ja-JP" altLang="en-US" dirty="0" smtClean="0">
                <a:latin typeface="+mn-ea"/>
                <a:ea typeface="+mn-ea"/>
              </a:rPr>
              <a:t>：風速</a:t>
            </a:r>
            <a:r>
              <a:rPr lang="en-US" altLang="ja-JP" dirty="0" smtClean="0">
                <a:latin typeface="+mn-ea"/>
                <a:ea typeface="+mn-ea"/>
              </a:rPr>
              <a:t>=5.00[m/s]</a:t>
            </a:r>
          </a:p>
          <a:p>
            <a:r>
              <a:rPr lang="ja-JP" altLang="en-US" dirty="0" smtClean="0">
                <a:latin typeface="+mn-lt"/>
                <a:ea typeface="+mn-ea"/>
              </a:rPr>
              <a:t>　</a:t>
            </a:r>
            <a:r>
              <a:rPr lang="en-US" altLang="ja-JP" dirty="0" smtClean="0">
                <a:latin typeface="+mn-lt"/>
                <a:ea typeface="+mn-ea"/>
              </a:rPr>
              <a:t>H</a:t>
            </a:r>
            <a:r>
              <a:rPr lang="en-US" altLang="ja-JP" baseline="-25000" dirty="0" smtClean="0">
                <a:latin typeface="+mn-lt"/>
                <a:ea typeface="+mn-ea"/>
              </a:rPr>
              <a:t>e</a:t>
            </a:r>
            <a:r>
              <a:rPr lang="ja-JP" altLang="en-US" dirty="0" smtClean="0">
                <a:latin typeface="+mn-ea"/>
                <a:ea typeface="+mn-ea"/>
              </a:rPr>
              <a:t>：有効煙突高さ</a:t>
            </a:r>
            <a:r>
              <a:rPr lang="en-US" altLang="ja-JP" dirty="0" smtClean="0">
                <a:latin typeface="+mn-ea"/>
                <a:ea typeface="+mn-ea"/>
              </a:rPr>
              <a:t>=50.0[m]</a:t>
            </a:r>
            <a:endParaRPr lang="en-US" altLang="ja-JP" baseline="-25000" dirty="0" smtClean="0">
              <a:latin typeface="+mn-ea"/>
              <a:ea typeface="+mn-ea"/>
            </a:endParaRPr>
          </a:p>
          <a:p>
            <a:r>
              <a:rPr lang="ja-JP" altLang="en-US" dirty="0" smtClean="0">
                <a:latin typeface="+mn-lt"/>
                <a:ea typeface="+mn-ea"/>
              </a:rPr>
              <a:t>　</a:t>
            </a:r>
            <a:r>
              <a:rPr lang="en-US" altLang="ja-JP" dirty="0" err="1" smtClean="0">
                <a:latin typeface="+mn-lt"/>
                <a:ea typeface="+mn-ea"/>
              </a:rPr>
              <a:t>C</a:t>
            </a:r>
            <a:r>
              <a:rPr lang="en-US" altLang="ja-JP" baseline="-25000" dirty="0" err="1" smtClean="0">
                <a:latin typeface="+mn-lt"/>
                <a:ea typeface="+mn-ea"/>
              </a:rPr>
              <a:t>z</a:t>
            </a:r>
            <a:r>
              <a:rPr lang="ja-JP" altLang="en-US" dirty="0" smtClean="0">
                <a:latin typeface="+mn-ea"/>
                <a:ea typeface="+mn-ea"/>
              </a:rPr>
              <a:t>：縦方向の拡散係数</a:t>
            </a:r>
            <a:r>
              <a:rPr lang="en-US" altLang="ja-JP" dirty="0" smtClean="0">
                <a:latin typeface="+mn-ea"/>
                <a:ea typeface="+mn-ea"/>
              </a:rPr>
              <a:t>=0.125</a:t>
            </a:r>
            <a:endParaRPr lang="en-US" altLang="ja-JP" baseline="-25000" dirty="0" smtClean="0">
              <a:latin typeface="+mn-ea"/>
              <a:ea typeface="+mn-ea"/>
            </a:endParaRPr>
          </a:p>
          <a:p>
            <a:r>
              <a:rPr lang="ja-JP" altLang="en-US" dirty="0" smtClean="0">
                <a:latin typeface="+mn-lt"/>
                <a:ea typeface="+mn-ea"/>
              </a:rPr>
              <a:t>　</a:t>
            </a:r>
            <a:r>
              <a:rPr lang="en-US" altLang="ja-JP" dirty="0" smtClean="0">
                <a:latin typeface="+mn-lt"/>
                <a:ea typeface="+mn-ea"/>
              </a:rPr>
              <a:t>C</a:t>
            </a:r>
            <a:r>
              <a:rPr lang="en-US" altLang="ja-JP" baseline="-25000" dirty="0" smtClean="0">
                <a:latin typeface="+mn-lt"/>
                <a:ea typeface="+mn-ea"/>
              </a:rPr>
              <a:t>y</a:t>
            </a:r>
            <a:r>
              <a:rPr lang="ja-JP" altLang="en-US" dirty="0" smtClean="0">
                <a:latin typeface="+mn-ea"/>
                <a:ea typeface="+mn-ea"/>
              </a:rPr>
              <a:t>：横方向の拡散係数</a:t>
            </a:r>
            <a:r>
              <a:rPr lang="en-US" altLang="ja-JP" dirty="0" smtClean="0">
                <a:latin typeface="+mn-ea"/>
                <a:ea typeface="+mn-ea"/>
              </a:rPr>
              <a:t>=0.512</a:t>
            </a:r>
          </a:p>
          <a:p>
            <a:endParaRPr lang="en-US" altLang="ja-JP" baseline="-25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最大着地濃度＝</a:t>
            </a:r>
            <a:r>
              <a:rPr kumimoji="1" lang="en-US" altLang="ja-JP" dirty="0" smtClean="0"/>
              <a:t>2×4.33×10</a:t>
            </a:r>
            <a:r>
              <a:rPr kumimoji="1" lang="en-US" altLang="ja-JP" baseline="30000" dirty="0" smtClean="0"/>
              <a:t>-3</a:t>
            </a:r>
            <a:r>
              <a:rPr kumimoji="1" lang="en-US" altLang="ja-JP" dirty="0" smtClean="0"/>
              <a:t>÷</a:t>
            </a:r>
            <a:r>
              <a:rPr kumimoji="1" lang="ja-JP" altLang="en-US" dirty="0" smtClean="0"/>
              <a:t>（</a:t>
            </a:r>
            <a:r>
              <a:rPr kumimoji="1" lang="en-US" altLang="ja-JP" dirty="0" smtClean="0"/>
              <a:t>π×2.7182×5×50</a:t>
            </a:r>
            <a:r>
              <a:rPr kumimoji="1" lang="en-US" altLang="ja-JP" baseline="30000" dirty="0" smtClean="0"/>
              <a:t>2</a:t>
            </a:r>
            <a:r>
              <a:rPr kumimoji="1" lang="ja-JP" altLang="en-US" dirty="0" smtClean="0"/>
              <a:t>）</a:t>
            </a:r>
            <a:r>
              <a:rPr kumimoji="1" lang="en-US" altLang="ja-JP" dirty="0" smtClean="0"/>
              <a:t>×</a:t>
            </a:r>
            <a:r>
              <a:rPr kumimoji="1" lang="ja-JP" altLang="en-US" dirty="0" smtClean="0"/>
              <a:t>（</a:t>
            </a:r>
            <a:r>
              <a:rPr kumimoji="1" lang="en-US" altLang="ja-JP" dirty="0" smtClean="0"/>
              <a:t>0.125÷0.512</a:t>
            </a:r>
            <a:r>
              <a:rPr kumimoji="1" lang="ja-JP" altLang="en-US" dirty="0" smtClean="0"/>
              <a:t>）</a:t>
            </a:r>
            <a:r>
              <a:rPr kumimoji="1" lang="en-US" altLang="ja-JP" dirty="0" smtClean="0"/>
              <a:t>×10</a:t>
            </a:r>
            <a:r>
              <a:rPr kumimoji="1" lang="en-US" altLang="ja-JP" baseline="30000" dirty="0" smtClean="0"/>
              <a:t>6</a:t>
            </a:r>
            <a:r>
              <a:rPr kumimoji="1" lang="ja-JP" altLang="en-US" baseline="0" dirty="0" smtClean="0"/>
              <a:t>＝</a:t>
            </a:r>
            <a:r>
              <a:rPr kumimoji="1" lang="en-US" altLang="ja-JP" dirty="0" smtClean="0"/>
              <a:t>0.0198[ppm]</a:t>
            </a:r>
            <a:endParaRPr kumimoji="1" lang="ja-JP" altLang="en-US"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7</a:t>
            </a:fld>
            <a:endParaRPr kumimoji="1" lang="ja-JP" altLang="en-US"/>
          </a:p>
        </p:txBody>
      </p:sp>
    </p:spTree>
    <p:extLst>
      <p:ext uri="{BB962C8B-B14F-4D97-AF65-F5344CB8AC3E}">
        <p14:creationId xmlns:p14="http://schemas.microsoft.com/office/powerpoint/2010/main" val="138725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「最大着地濃度距離」とは，</a:t>
            </a:r>
            <a:endParaRPr kumimoji="1" lang="en-US" altLang="ja-JP" dirty="0" smtClean="0"/>
          </a:p>
          <a:p>
            <a:r>
              <a:rPr kumimoji="1" lang="ja-JP" altLang="en-US" dirty="0" smtClean="0"/>
              <a:t>　煙突から　最大着地濃度が　現れる地点までの　距離のことで，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次の式で　求めることができる。</a:t>
            </a:r>
            <a:endParaRPr kumimoji="1" lang="en-US" altLang="ja-JP" dirty="0" smtClean="0"/>
          </a:p>
          <a:p>
            <a:endParaRPr kumimoji="1" lang="en-US" altLang="ja-JP" dirty="0" smtClean="0"/>
          </a:p>
          <a:p>
            <a:r>
              <a:rPr kumimoji="1" lang="en-US" altLang="ja-JP" dirty="0" err="1" smtClean="0"/>
              <a:t>X</a:t>
            </a:r>
            <a:r>
              <a:rPr kumimoji="1" lang="en-US" altLang="ja-JP" baseline="-25000" dirty="0" err="1" smtClean="0"/>
              <a:t>max</a:t>
            </a:r>
            <a:r>
              <a:rPr kumimoji="1" lang="ja-JP" altLang="en-US" dirty="0" smtClean="0"/>
              <a:t>＝（</a:t>
            </a:r>
            <a:r>
              <a:rPr kumimoji="1" lang="en-US" altLang="ja-JP" dirty="0" err="1" smtClean="0"/>
              <a:t>H</a:t>
            </a:r>
            <a:r>
              <a:rPr kumimoji="1" lang="en-US" altLang="ja-JP" baseline="-25000" dirty="0" err="1" smtClean="0"/>
              <a:t>e</a:t>
            </a:r>
            <a:r>
              <a:rPr kumimoji="1" lang="en-US" altLang="ja-JP" dirty="0" err="1" smtClean="0"/>
              <a:t>÷C</a:t>
            </a:r>
            <a:r>
              <a:rPr kumimoji="1" lang="en-US" altLang="ja-JP" baseline="-25000" dirty="0" err="1" smtClean="0"/>
              <a:t>z</a:t>
            </a:r>
            <a:r>
              <a:rPr kumimoji="1" lang="ja-JP" altLang="en-US" dirty="0" smtClean="0"/>
              <a:t>）</a:t>
            </a:r>
            <a:r>
              <a:rPr kumimoji="1" lang="en-US" altLang="ja-JP" baseline="30000" dirty="0" smtClean="0"/>
              <a:t>(2÷(2</a:t>
            </a:r>
            <a:r>
              <a:rPr kumimoji="1" lang="ja-JP" altLang="en-US" baseline="30000" dirty="0" smtClean="0"/>
              <a:t>－ｎ</a:t>
            </a:r>
            <a:r>
              <a:rPr kumimoji="1" lang="en-US" altLang="ja-JP" baseline="30000" dirty="0" smtClean="0"/>
              <a:t>))</a:t>
            </a:r>
            <a:endParaRPr kumimoji="1" lang="en-US" altLang="ja-JP" dirty="0" smtClean="0"/>
          </a:p>
          <a:p>
            <a:endParaRPr kumimoji="1" lang="en-US" altLang="ja-JP" dirty="0" smtClean="0"/>
          </a:p>
          <a:p>
            <a:r>
              <a:rPr kumimoji="1" lang="ja-JP" altLang="en-US" dirty="0" smtClean="0"/>
              <a:t>　</a:t>
            </a:r>
            <a:r>
              <a:rPr kumimoji="1" lang="en-US" altLang="ja-JP" dirty="0" err="1" smtClean="0"/>
              <a:t>X</a:t>
            </a:r>
            <a:r>
              <a:rPr kumimoji="1" lang="en-US" altLang="ja-JP" baseline="-25000" dirty="0" err="1" smtClean="0"/>
              <a:t>max</a:t>
            </a:r>
            <a:r>
              <a:rPr kumimoji="1" lang="ja-JP" altLang="en-US" dirty="0" smtClean="0"/>
              <a:t>：最大着地濃度距離</a:t>
            </a:r>
            <a:r>
              <a:rPr kumimoji="1" lang="en-US" altLang="ja-JP" dirty="0" smtClean="0"/>
              <a:t>[m]</a:t>
            </a:r>
          </a:p>
          <a:p>
            <a:r>
              <a:rPr kumimoji="1" lang="ja-JP" altLang="en-US" dirty="0" smtClean="0"/>
              <a:t>　</a:t>
            </a:r>
            <a:r>
              <a:rPr kumimoji="1" lang="en-US" altLang="ja-JP" dirty="0" smtClean="0"/>
              <a:t>H</a:t>
            </a:r>
            <a:r>
              <a:rPr kumimoji="1" lang="en-US" altLang="ja-JP" baseline="-25000" dirty="0" smtClean="0"/>
              <a:t>e</a:t>
            </a:r>
            <a:r>
              <a:rPr kumimoji="1" lang="ja-JP" altLang="en-US" dirty="0" smtClean="0"/>
              <a:t>：有効煙突高さ</a:t>
            </a:r>
            <a:r>
              <a:rPr kumimoji="1" lang="en-US" altLang="ja-JP" dirty="0" smtClean="0"/>
              <a:t>[m]</a:t>
            </a:r>
          </a:p>
          <a:p>
            <a:r>
              <a:rPr kumimoji="1" lang="ja-JP" altLang="en-US" dirty="0" smtClean="0"/>
              <a:t>　</a:t>
            </a:r>
            <a:r>
              <a:rPr kumimoji="1" lang="en-US" altLang="ja-JP" dirty="0" err="1" smtClean="0"/>
              <a:t>C</a:t>
            </a:r>
            <a:r>
              <a:rPr kumimoji="1" lang="en-US" altLang="ja-JP" baseline="-25000" dirty="0" err="1" smtClean="0"/>
              <a:t>z</a:t>
            </a:r>
            <a:r>
              <a:rPr kumimoji="1" lang="ja-JP" altLang="en-US" dirty="0" smtClean="0"/>
              <a:t>：縦方向の拡散係数</a:t>
            </a:r>
            <a:endParaRPr kumimoji="1" lang="en-US" altLang="ja-JP" dirty="0" smtClean="0"/>
          </a:p>
          <a:p>
            <a:r>
              <a:rPr kumimoji="1" lang="ja-JP" altLang="en-US" dirty="0" smtClean="0"/>
              <a:t>　ｎ：大気安定度</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8</a:t>
            </a:fld>
            <a:endParaRPr kumimoji="1" lang="ja-JP" altLang="en-US"/>
          </a:p>
        </p:txBody>
      </p:sp>
    </p:spTree>
    <p:extLst>
      <p:ext uri="{BB962C8B-B14F-4D97-AF65-F5344CB8AC3E}">
        <p14:creationId xmlns:p14="http://schemas.microsoft.com/office/powerpoint/2010/main" val="441946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例題３</a:t>
            </a:r>
            <a:endParaRPr kumimoji="1" lang="en-US" altLang="ja-JP" dirty="0" smtClean="0"/>
          </a:p>
          <a:p>
            <a:r>
              <a:rPr kumimoji="1" lang="ja-JP" altLang="en-US" dirty="0" smtClean="0"/>
              <a:t>　有効煙突高さ</a:t>
            </a:r>
            <a:r>
              <a:rPr kumimoji="1" lang="en-US" altLang="ja-JP" dirty="0" smtClean="0"/>
              <a:t>80.0m</a:t>
            </a:r>
            <a:r>
              <a:rPr kumimoji="1" lang="ja-JP" altLang="en-US" dirty="0" err="1" smtClean="0"/>
              <a:t>，</a:t>
            </a:r>
            <a:r>
              <a:rPr kumimoji="1" lang="ja-JP" altLang="en-US" dirty="0" smtClean="0"/>
              <a:t>大気安定度は</a:t>
            </a:r>
            <a:r>
              <a:rPr kumimoji="1" lang="en-US" altLang="ja-JP" dirty="0" smtClean="0"/>
              <a:t>0.260</a:t>
            </a:r>
            <a:r>
              <a:rPr kumimoji="1" lang="ja-JP" altLang="en-US" dirty="0" err="1" smtClean="0"/>
              <a:t>，</a:t>
            </a:r>
            <a:r>
              <a:rPr kumimoji="1" lang="ja-JP" altLang="en-US" dirty="0" smtClean="0"/>
              <a:t>縦方向の拡散係数は</a:t>
            </a:r>
            <a:r>
              <a:rPr kumimoji="1" lang="en-US" altLang="ja-JP" dirty="0" smtClean="0"/>
              <a:t>0.110</a:t>
            </a:r>
            <a:r>
              <a:rPr kumimoji="1" lang="ja-JP" altLang="en-US" dirty="0" smtClean="0"/>
              <a:t>のときの最大着地濃度距離</a:t>
            </a:r>
            <a:r>
              <a:rPr kumimoji="1" lang="en-US" altLang="ja-JP" dirty="0" smtClean="0"/>
              <a:t>[km]</a:t>
            </a:r>
            <a:r>
              <a:rPr kumimoji="1" lang="ja-JP" altLang="en-US" dirty="0" smtClean="0"/>
              <a:t>を求めなさい。</a:t>
            </a:r>
            <a:endParaRPr kumimoji="1" lang="en-US" altLang="ja-JP" dirty="0" smtClean="0"/>
          </a:p>
          <a:p>
            <a:endParaRPr kumimoji="1" lang="en-US" altLang="ja-JP" dirty="0" smtClean="0"/>
          </a:p>
          <a:p>
            <a:r>
              <a:rPr kumimoji="1" lang="ja-JP" altLang="en-US" dirty="0" smtClean="0"/>
              <a:t>　</a:t>
            </a:r>
            <a:r>
              <a:rPr lang="en-US" altLang="ja-JP" dirty="0" err="1" smtClean="0">
                <a:latin typeface="Century" pitchFamily="18" charset="0"/>
                <a:ea typeface="HG丸ｺﾞｼｯｸM-PRO" pitchFamily="50" charset="-128"/>
              </a:rPr>
              <a:t>X</a:t>
            </a:r>
            <a:r>
              <a:rPr lang="en-US" altLang="ja-JP" baseline="-25000" dirty="0" err="1" smtClean="0">
                <a:latin typeface="Century" pitchFamily="18" charset="0"/>
                <a:ea typeface="HG丸ｺﾞｼｯｸM-PRO" pitchFamily="50" charset="-128"/>
              </a:rPr>
              <a:t>max</a:t>
            </a:r>
            <a:r>
              <a:rPr lang="ja-JP" altLang="en-US" dirty="0" smtClean="0">
                <a:latin typeface="+mn-ea"/>
                <a:ea typeface="+mn-ea"/>
              </a:rPr>
              <a:t>：最大着地濃度距離　</a:t>
            </a:r>
            <a:r>
              <a:rPr lang="en-US" altLang="ja-JP" dirty="0" smtClean="0">
                <a:latin typeface="+mn-ea"/>
                <a:ea typeface="+mn-ea"/>
              </a:rPr>
              <a:t>[m]</a:t>
            </a:r>
          </a:p>
          <a:p>
            <a:r>
              <a:rPr lang="ja-JP" altLang="en-US" dirty="0" smtClean="0">
                <a:latin typeface="Century" pitchFamily="18" charset="0"/>
                <a:ea typeface="HG丸ｺﾞｼｯｸM-PRO" pitchFamily="50" charset="-128"/>
              </a:rPr>
              <a:t>　</a:t>
            </a:r>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e</a:t>
            </a:r>
            <a:r>
              <a:rPr lang="ja-JP" altLang="en-US" dirty="0" smtClean="0">
                <a:latin typeface="+mn-ea"/>
                <a:ea typeface="+mn-ea"/>
              </a:rPr>
              <a:t>：有効煙突高さ</a:t>
            </a:r>
            <a:r>
              <a:rPr lang="en-US" altLang="ja-JP" dirty="0" smtClean="0">
                <a:latin typeface="+mn-ea"/>
                <a:ea typeface="+mn-ea"/>
              </a:rPr>
              <a:t>=80.0[m]</a:t>
            </a:r>
          </a:p>
          <a:p>
            <a:r>
              <a:rPr kumimoji="1" lang="ja-JP" altLang="en-US" dirty="0" smtClean="0">
                <a:latin typeface="HG丸ｺﾞｼｯｸM-PRO" pitchFamily="50" charset="-128"/>
                <a:ea typeface="HG丸ｺﾞｼｯｸM-PRO" pitchFamily="50" charset="-128"/>
              </a:rPr>
              <a:t>　</a:t>
            </a:r>
            <a:r>
              <a:rPr lang="en-US" altLang="ja-JP" dirty="0" err="1" smtClean="0">
                <a:latin typeface="Century" pitchFamily="18" charset="0"/>
                <a:ea typeface="HG丸ｺﾞｼｯｸM-PRO" pitchFamily="50" charset="-128"/>
              </a:rPr>
              <a:t>C</a:t>
            </a:r>
            <a:r>
              <a:rPr lang="en-US" altLang="ja-JP" baseline="-25000" dirty="0" err="1" smtClean="0">
                <a:latin typeface="Century" pitchFamily="18" charset="0"/>
                <a:ea typeface="HG丸ｺﾞｼｯｸM-PRO" pitchFamily="50" charset="-128"/>
              </a:rPr>
              <a:t>z</a:t>
            </a:r>
            <a:r>
              <a:rPr lang="ja-JP" altLang="en-US" dirty="0" smtClean="0">
                <a:latin typeface="+mn-ea"/>
                <a:ea typeface="+mn-ea"/>
              </a:rPr>
              <a:t>：縦方向の拡散係数</a:t>
            </a:r>
            <a:r>
              <a:rPr lang="en-US" altLang="ja-JP" dirty="0" smtClean="0">
                <a:latin typeface="+mn-ea"/>
                <a:ea typeface="+mn-ea"/>
              </a:rPr>
              <a:t>=0.110</a:t>
            </a:r>
          </a:p>
          <a:p>
            <a:r>
              <a:rPr lang="ja-JP" altLang="en-US" dirty="0" smtClean="0">
                <a:latin typeface="Century" pitchFamily="18" charset="0"/>
                <a:ea typeface="HG丸ｺﾞｼｯｸM-PRO" pitchFamily="50" charset="-128"/>
              </a:rPr>
              <a:t>　</a:t>
            </a:r>
            <a:r>
              <a:rPr lang="en-US" altLang="ja-JP" dirty="0" smtClean="0">
                <a:latin typeface="Century" pitchFamily="18" charset="0"/>
                <a:ea typeface="HG丸ｺﾞｼｯｸM-PRO" pitchFamily="50" charset="-128"/>
              </a:rPr>
              <a:t>n</a:t>
            </a:r>
            <a:r>
              <a:rPr lang="ja-JP" altLang="en-US" dirty="0" smtClean="0">
                <a:latin typeface="+mn-ea"/>
                <a:ea typeface="+mn-ea"/>
              </a:rPr>
              <a:t>：大気安定度</a:t>
            </a:r>
            <a:r>
              <a:rPr lang="en-US" altLang="ja-JP" dirty="0" smtClean="0">
                <a:latin typeface="+mn-ea"/>
                <a:ea typeface="+mn-ea"/>
              </a:rPr>
              <a:t>=0.260</a:t>
            </a:r>
            <a:endParaRPr kumimoji="1" lang="ja-JP" altLang="en-US" dirty="0" smtClean="0">
              <a:latin typeface="+mn-ea"/>
              <a:ea typeface="+mn-ea"/>
            </a:endParaRPr>
          </a:p>
          <a:p>
            <a:endParaRPr kumimoji="1" lang="en-US" altLang="ja-JP" dirty="0" smtClean="0"/>
          </a:p>
          <a:p>
            <a:r>
              <a:rPr kumimoji="1" lang="ja-JP" altLang="en-US" dirty="0" smtClean="0"/>
              <a:t>　最大着地濃度距離＝</a:t>
            </a:r>
            <a:r>
              <a:rPr kumimoji="1" lang="en-US" altLang="ja-JP" dirty="0" smtClean="0"/>
              <a:t>(80÷0.110)</a:t>
            </a:r>
            <a:r>
              <a:rPr kumimoji="1" lang="en-US" altLang="ja-JP" baseline="30000" dirty="0" smtClean="0"/>
              <a:t>(2÷(2-0.260))</a:t>
            </a:r>
          </a:p>
          <a:p>
            <a:r>
              <a:rPr kumimoji="1" lang="ja-JP" altLang="en-US" baseline="0" dirty="0" smtClean="0"/>
              <a:t>                         ＝</a:t>
            </a:r>
            <a:r>
              <a:rPr kumimoji="1" lang="en-US" altLang="ja-JP" baseline="0" dirty="0" smtClean="0"/>
              <a:t>1946.7[m]</a:t>
            </a:r>
          </a:p>
          <a:p>
            <a:r>
              <a:rPr kumimoji="1" lang="ja-JP" altLang="en-US" baseline="0" dirty="0" smtClean="0"/>
              <a:t>                         </a:t>
            </a:r>
            <a:r>
              <a:rPr kumimoji="1" lang="en-US" altLang="ja-JP" baseline="0" dirty="0" smtClean="0"/>
              <a:t>=1.95[km]</a:t>
            </a:r>
            <a:endParaRPr kumimoji="1" lang="ja-JP" altLang="en-US" baseline="0"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9</a:t>
            </a:fld>
            <a:endParaRPr kumimoji="1" lang="ja-JP" altLang="en-US"/>
          </a:p>
        </p:txBody>
      </p:sp>
    </p:spTree>
    <p:extLst>
      <p:ext uri="{BB962C8B-B14F-4D97-AF65-F5344CB8AC3E}">
        <p14:creationId xmlns:p14="http://schemas.microsoft.com/office/powerpoint/2010/main" val="1010994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3"/>
          <p:cNvGrpSpPr>
            <a:grpSpLocks/>
          </p:cNvGrpSpPr>
          <p:nvPr/>
        </p:nvGrpSpPr>
        <p:grpSpPr bwMode="auto">
          <a:xfrm>
            <a:off x="-11113" y="-3175"/>
            <a:ext cx="9166226" cy="6897688"/>
            <a:chOff x="-7" y="-2"/>
            <a:chExt cx="5774" cy="4345"/>
          </a:xfrm>
        </p:grpSpPr>
        <p:grpSp>
          <p:nvGrpSpPr>
            <p:cNvPr id="3"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endParaRPr kumimoji="1" lang="ja-JP" altLang="en-US"/>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20"/>
          <p:cNvGrpSpPr>
            <a:grpSpLocks/>
          </p:cNvGrpSpPr>
          <p:nvPr/>
        </p:nvGrpSpPr>
        <p:grpSpPr bwMode="auto">
          <a:xfrm>
            <a:off x="-11113" y="-3175"/>
            <a:ext cx="9166226" cy="6897688"/>
            <a:chOff x="-7" y="-2"/>
            <a:chExt cx="5774" cy="4345"/>
          </a:xfrm>
        </p:grpSpPr>
        <p:grpSp>
          <p:nvGrpSpPr>
            <p:cNvPr id="3"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fld id="{C5DDF5B4-13E6-41D3-998A-3CB18B7C1D5A}" type="datetimeFigureOut">
              <a:rPr kumimoji="1" lang="ja-JP" altLang="en-US" smtClean="0"/>
              <a:pPr/>
              <a:t>2014/3/26</a:t>
            </a:fld>
            <a:endParaRPr kumimoji="1" lang="ja-JP" altLang="en-US"/>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endParaRPr kumimoji="1" lang="ja-JP" altLang="en-US"/>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fld id="{A14509FC-017E-4EA4-9B31-B1BCC96BF83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hlink"/>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1.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 Id="rId9" Type="http://schemas.openxmlformats.org/officeDocument/2006/relationships/image" Target="../media/image24.wmf"/></Relationships>
</file>

<file path=ppt/slides/_rels/slide12.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3" Type="http://schemas.openxmlformats.org/officeDocument/2006/relationships/hyperlink" Target="a%20href=%22target_http:/www.env.go.jp/kijun/taiki.html%22%20target=%22_blank%2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nv.go.jp/kijun/taiki.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5.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gif"/><Relationship Id="rId5" Type="http://schemas.openxmlformats.org/officeDocument/2006/relationships/image" Target="../media/image7.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10.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7.gi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9.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6.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8000" y="3168000"/>
            <a:ext cx="6400800" cy="1753200"/>
          </a:xfrm>
        </p:spPr>
        <p:txBody>
          <a:bodyPr anchor="t"/>
          <a:lstStyle/>
          <a:p>
            <a:pPr algn="ctr"/>
            <a:r>
              <a:rPr lang="ja-JP" altLang="en-US" sz="5400" b="1" dirty="0" smtClean="0">
                <a:solidFill>
                  <a:srgbClr val="0070C0"/>
                </a:solidFill>
                <a:latin typeface="ＭＳ Ｐゴシック" pitchFamily="50" charset="-128"/>
                <a:ea typeface="ＭＳ Ｐゴシック" pitchFamily="50" charset="-128"/>
              </a:rPr>
              <a:t>排出ガスの規制</a:t>
            </a:r>
            <a:endParaRPr kumimoji="1" lang="ja-JP" altLang="en-US" sz="5400" b="1" baseline="0" dirty="0">
              <a:solidFill>
                <a:srgbClr val="0070C0"/>
              </a:solidFill>
              <a:latin typeface="ＭＳ Ｐゴシック" pitchFamily="50" charset="-128"/>
              <a:ea typeface="ＭＳ Ｐゴシック" pitchFamily="50" charset="-128"/>
            </a:endParaRPr>
          </a:p>
        </p:txBody>
      </p:sp>
      <p:sp>
        <p:nvSpPr>
          <p:cNvPr id="4"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dirty="0"/>
              <a:t>高等学校（工業）</a:t>
            </a:r>
          </a:p>
        </p:txBody>
      </p:sp>
      <p:sp>
        <p:nvSpPr>
          <p:cNvPr id="5" name="Rectangle 2"/>
          <p:cNvSpPr txBox="1">
            <a:spLocks noChangeArrowheads="1"/>
          </p:cNvSpPr>
          <p:nvPr/>
        </p:nvSpPr>
        <p:spPr bwMode="auto">
          <a:xfrm>
            <a:off x="827088" y="1349375"/>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5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ＭＳ Ｐゴシック" pitchFamily="50" charset="-128"/>
                <a:ea typeface="+mj-ea"/>
                <a:cs typeface="+mj-cs"/>
              </a:rPr>
              <a:t>工業高校における持続可能な開発のための教育（ＥＳＤ）</a:t>
            </a:r>
          </a:p>
        </p:txBody>
      </p:sp>
      <p:sp>
        <p:nvSpPr>
          <p:cNvPr id="6"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smtClean="0">
                <a:ea typeface="ＭＳ Ｐゴシック" pitchFamily="50" charset="-128"/>
                <a:hlinkClick r:id="rId3" action="ppaction://hlinksldjump"/>
              </a:rPr>
              <a:t>持続可能な社会</a:t>
            </a:r>
            <a:r>
              <a:rPr lang="ja-JP" altLang="en-US" sz="1050" dirty="0" smtClean="0">
                <a:ea typeface="ＭＳ Ｐゴシック" pitchFamily="50" charset="-128"/>
              </a:rPr>
              <a:t>　</a:t>
            </a:r>
            <a:r>
              <a:rPr lang="ja-JP" altLang="en-US" sz="1050" dirty="0" smtClean="0">
                <a:ea typeface="ＭＳ Ｐゴシック" pitchFamily="50" charset="-128"/>
                <a:hlinkClick r:id="rId4" action="ppaction://hlinksldjump"/>
              </a:rPr>
              <a:t>エネルギー資源</a:t>
            </a:r>
            <a:r>
              <a:rPr lang="ja-JP" altLang="en-US" sz="1050" dirty="0" smtClean="0">
                <a:ea typeface="ＭＳ Ｐゴシック" pitchFamily="50" charset="-128"/>
              </a:rPr>
              <a:t>　</a:t>
            </a:r>
            <a:r>
              <a:rPr lang="ja-JP" altLang="en-US" sz="1050" dirty="0" smtClean="0">
                <a:ea typeface="ＭＳ Ｐゴシック" pitchFamily="50" charset="-128"/>
                <a:hlinkClick r:id="rId4" action="ppaction://hlinksldjump"/>
              </a:rPr>
              <a:t>環境問題の推移</a:t>
            </a:r>
            <a:r>
              <a:rPr lang="ja-JP" altLang="en-US" sz="1050" dirty="0" smtClean="0">
                <a:ea typeface="ＭＳ Ｐゴシック" pitchFamily="50" charset="-128"/>
              </a:rPr>
              <a:t>　</a:t>
            </a:r>
            <a:r>
              <a:rPr lang="ja-JP" altLang="en-US" sz="1050" dirty="0" smtClean="0">
                <a:ea typeface="ＭＳ Ｐゴシック" pitchFamily="50" charset="-128"/>
                <a:hlinkClick r:id="rId4" action="ppaction://hlinksldjump"/>
              </a:rPr>
              <a:t>産業界の環境管理</a:t>
            </a:r>
            <a:r>
              <a:rPr lang="ja-JP" altLang="en-US" sz="1050" dirty="0" smtClean="0">
                <a:ea typeface="ＭＳ Ｐゴシック" pitchFamily="50" charset="-128"/>
              </a:rPr>
              <a:t>　</a:t>
            </a:r>
            <a:r>
              <a:rPr lang="ja-JP" altLang="en-US" sz="1050" dirty="0" smtClean="0">
                <a:ea typeface="ＭＳ Ｐゴシック" pitchFamily="50" charset="-128"/>
                <a:hlinkClick r:id="rId4" action="ppaction://hlinksldjump"/>
              </a:rPr>
              <a:t>環境リスク</a:t>
            </a:r>
            <a:r>
              <a:rPr lang="ja-JP" altLang="en-US" sz="1050" dirty="0" smtClean="0">
                <a:ea typeface="ＭＳ Ｐゴシック" pitchFamily="50" charset="-128"/>
              </a:rPr>
              <a:t>　</a:t>
            </a:r>
            <a:r>
              <a:rPr lang="ja-JP" altLang="en-US" sz="1050" dirty="0" smtClean="0">
                <a:ea typeface="ＭＳ Ｐゴシック" pitchFamily="50" charset="-128"/>
                <a:hlinkClick r:id="rId4" action="ppaction://hlinksldjump"/>
              </a:rPr>
              <a:t>排出ガスの規制</a:t>
            </a:r>
            <a:r>
              <a:rPr lang="ja-JP" altLang="en-US" sz="1050" dirty="0" smtClean="0">
                <a:ea typeface="ＭＳ Ｐゴシック" pitchFamily="50" charset="-128"/>
              </a:rPr>
              <a:t>　</a:t>
            </a:r>
            <a:r>
              <a:rPr lang="ja-JP" altLang="en-US" sz="1050" dirty="0" smtClean="0">
                <a:ea typeface="ＭＳ Ｐゴシック" pitchFamily="50" charset="-128"/>
                <a:hlinkClick r:id="" action="ppaction://noaction"/>
              </a:rPr>
              <a:t>工場排水の測定</a:t>
            </a:r>
            <a:r>
              <a:rPr lang="ja-JP" altLang="en-US" sz="1050" dirty="0" smtClean="0">
                <a:ea typeface="ＭＳ Ｐゴシック" pitchFamily="50" charset="-128"/>
              </a:rPr>
              <a:t>　</a:t>
            </a:r>
            <a:r>
              <a:rPr lang="ja-JP" altLang="en-US" sz="1050" dirty="0" smtClean="0">
                <a:ea typeface="ＭＳ Ｐゴシック" pitchFamily="50" charset="-128"/>
                <a:hlinkClick r:id="" action="ppaction://noaction"/>
              </a:rPr>
              <a:t>騒音の測定</a:t>
            </a:r>
            <a:r>
              <a:rPr lang="ja-JP" altLang="en-US" sz="1050" dirty="0">
                <a:ea typeface="ＭＳ Ｐゴシック" pitchFamily="50" charset="-128"/>
              </a:rPr>
              <a:t>　</a:t>
            </a:r>
            <a:endParaRPr lang="ja-JP" altLang="en-US" sz="1200" dirty="0">
              <a:ea typeface="ＭＳ Ｐゴシック"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aseline="0" dirty="0" smtClean="0">
                <a:solidFill>
                  <a:srgbClr val="0070C0"/>
                </a:solidFill>
                <a:latin typeface="ＭＳ Ｐゴシック" pitchFamily="50" charset="-128"/>
                <a:ea typeface="ＭＳ Ｐゴシック" pitchFamily="50" charset="-128"/>
              </a:rPr>
              <a:t>K</a:t>
            </a:r>
            <a:r>
              <a:rPr lang="ja-JP" altLang="en-US" baseline="0" dirty="0" smtClean="0">
                <a:solidFill>
                  <a:srgbClr val="0070C0"/>
                </a:solidFill>
                <a:latin typeface="ＭＳ Ｐゴシック" pitchFamily="50" charset="-128"/>
                <a:ea typeface="ＭＳ Ｐゴシック" pitchFamily="50" charset="-128"/>
              </a:rPr>
              <a:t>値規制</a:t>
            </a:r>
            <a:endParaRPr kumimoji="1" lang="ja-JP" altLang="en-US" baseline="0" dirty="0">
              <a:solidFill>
                <a:srgbClr val="0070C0"/>
              </a:solidFill>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latin typeface="HG丸ｺﾞｼｯｸM-PRO" pitchFamily="50" charset="-128"/>
                <a:ea typeface="HG丸ｺﾞｼｯｸM-PRO" pitchFamily="50" charset="-128"/>
              </a:rPr>
              <a:t>「</a:t>
            </a:r>
            <a:r>
              <a:rPr lang="en-US" altLang="ja-JP" sz="2800" dirty="0" smtClean="0">
                <a:latin typeface="HG丸ｺﾞｼｯｸM-PRO" pitchFamily="50" charset="-128"/>
                <a:ea typeface="HG丸ｺﾞｼｯｸM-PRO" pitchFamily="50" charset="-128"/>
              </a:rPr>
              <a:t>K</a:t>
            </a:r>
            <a:r>
              <a:rPr lang="ja-JP" altLang="en-US" sz="2800" dirty="0" smtClean="0">
                <a:latin typeface="HG丸ｺﾞｼｯｸM-PRO" pitchFamily="50" charset="-128"/>
                <a:ea typeface="HG丸ｺﾞｼｯｸM-PRO" pitchFamily="50" charset="-128"/>
              </a:rPr>
              <a:t>値」とは，地表</a:t>
            </a:r>
            <a:r>
              <a:rPr lang="ja-JP" altLang="en-US" sz="2800" baseline="0" dirty="0" smtClean="0">
                <a:latin typeface="HG丸ｺﾞｼｯｸM-PRO" pitchFamily="50" charset="-128"/>
                <a:ea typeface="HG丸ｺﾞｼｯｸM-PRO" pitchFamily="50" charset="-128"/>
              </a:rPr>
              <a:t>付近での硫黄酸化物の濃度を低く保つために決められて</a:t>
            </a:r>
            <a:r>
              <a:rPr lang="ja-JP" altLang="en-US" sz="2800" dirty="0">
                <a:latin typeface="HG丸ｺﾞｼｯｸM-PRO" pitchFamily="50" charset="-128"/>
                <a:ea typeface="HG丸ｺﾞｼｯｸM-PRO" pitchFamily="50" charset="-128"/>
              </a:rPr>
              <a:t>いる煙突</a:t>
            </a:r>
            <a:r>
              <a:rPr lang="ja-JP" altLang="en-US" sz="2800" dirty="0" smtClean="0">
                <a:latin typeface="HG丸ｺﾞｼｯｸM-PRO" pitchFamily="50" charset="-128"/>
                <a:ea typeface="HG丸ｺﾞｼｯｸM-PRO" pitchFamily="50" charset="-128"/>
              </a:rPr>
              <a:t>からの</a:t>
            </a:r>
            <a:r>
              <a:rPr lang="en-US" altLang="ja-JP" sz="2800" baseline="0" dirty="0" smtClean="0">
                <a:latin typeface="HG丸ｺﾞｼｯｸM-PRO" pitchFamily="50" charset="-128"/>
                <a:ea typeface="HG丸ｺﾞｼｯｸM-PRO" pitchFamily="50" charset="-128"/>
              </a:rPr>
              <a:t>1</a:t>
            </a:r>
            <a:r>
              <a:rPr lang="ja-JP" altLang="en-US" sz="2800" baseline="0" dirty="0" smtClean="0">
                <a:latin typeface="HG丸ｺﾞｼｯｸM-PRO" pitchFamily="50" charset="-128"/>
                <a:ea typeface="HG丸ｺﾞｼｯｸM-PRO" pitchFamily="50" charset="-128"/>
              </a:rPr>
              <a:t>時間当たり</a:t>
            </a:r>
            <a:r>
              <a:rPr lang="ja-JP" altLang="en-US" sz="2800" dirty="0" smtClean="0">
                <a:latin typeface="HG丸ｺﾞｼｯｸM-PRO" pitchFamily="50" charset="-128"/>
                <a:ea typeface="HG丸ｺﾞｼｯｸM-PRO" pitchFamily="50" charset="-128"/>
              </a:rPr>
              <a:t>の</a:t>
            </a:r>
            <a:r>
              <a:rPr lang="ja-JP" altLang="en-US" sz="2800" baseline="0" dirty="0" smtClean="0">
                <a:latin typeface="HG丸ｺﾞｼｯｸM-PRO" pitchFamily="50" charset="-128"/>
                <a:ea typeface="HG丸ｺﾞｼｯｸM-PRO" pitchFamily="50" charset="-128"/>
              </a:rPr>
              <a:t>許容排出量を求めるための規制式に用いられる値</a:t>
            </a:r>
            <a:endParaRPr lang="en-US" altLang="ja-JP" sz="2800" baseline="0" dirty="0" smtClean="0">
              <a:latin typeface="HG丸ｺﾞｼｯｸM-PRO" pitchFamily="50" charset="-128"/>
              <a:ea typeface="HG丸ｺﾞｼｯｸM-PRO" pitchFamily="50" charset="-128"/>
            </a:endParaRPr>
          </a:p>
          <a:p>
            <a:pPr>
              <a:buFont typeface="Wingdings" pitchFamily="2" charset="2"/>
              <a:buChar char="l"/>
            </a:pPr>
            <a:r>
              <a:rPr lang="ja-JP" altLang="en-US" sz="2800" baseline="0" dirty="0" smtClean="0">
                <a:latin typeface="HG丸ｺﾞｼｯｸM-PRO" pitchFamily="50" charset="-128"/>
                <a:ea typeface="HG丸ｺﾞｼｯｸM-PRO" pitchFamily="50" charset="-128"/>
              </a:rPr>
              <a:t>濃度が環境基準を超えないように，地域ごとに</a:t>
            </a:r>
            <a:r>
              <a:rPr lang="en-US" altLang="ja-JP" sz="2800" baseline="0" dirty="0" smtClean="0">
                <a:latin typeface="HG丸ｺﾞｼｯｸM-PRO" pitchFamily="50" charset="-128"/>
                <a:ea typeface="HG丸ｺﾞｼｯｸM-PRO" pitchFamily="50" charset="-128"/>
              </a:rPr>
              <a:t>16</a:t>
            </a:r>
            <a:r>
              <a:rPr lang="ja-JP" altLang="en-US" sz="2800" baseline="0" dirty="0" smtClean="0">
                <a:latin typeface="HG丸ｺﾞｼｯｸM-PRO" pitchFamily="50" charset="-128"/>
                <a:ea typeface="HG丸ｺﾞｼｯｸM-PRO" pitchFamily="50" charset="-128"/>
              </a:rPr>
              <a:t>段階に区分されている</a:t>
            </a:r>
            <a:endParaRPr lang="en-US" altLang="ja-JP" sz="2800" baseline="0" dirty="0" smtClean="0">
              <a:latin typeface="HG丸ｺﾞｼｯｸM-PRO" pitchFamily="50" charset="-128"/>
              <a:ea typeface="HG丸ｺﾞｼｯｸM-PRO" pitchFamily="50" charset="-128"/>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テキスト ボックス 8"/>
          <p:cNvSpPr txBox="1"/>
          <p:nvPr/>
        </p:nvSpPr>
        <p:spPr>
          <a:xfrm>
            <a:off x="1642081" y="5253007"/>
            <a:ext cx="7024680" cy="1200329"/>
          </a:xfrm>
          <a:prstGeom prst="rect">
            <a:avLst/>
          </a:prstGeom>
          <a:noFill/>
        </p:spPr>
        <p:txBody>
          <a:bodyPr wrap="none" rtlCol="0">
            <a:spAutoFit/>
          </a:bodyPr>
          <a:lstStyle/>
          <a:p>
            <a:r>
              <a:rPr kumimoji="1" lang="en-US" altLang="ja-JP" sz="2400" dirty="0" smtClean="0">
                <a:latin typeface="Century" pitchFamily="18" charset="0"/>
                <a:ea typeface="HG丸ｺﾞｼｯｸM-PRO" pitchFamily="50" charset="-128"/>
              </a:rPr>
              <a:t>Q</a:t>
            </a:r>
            <a:r>
              <a:rPr kumimoji="1" lang="ja-JP" altLang="en-US" sz="2400" dirty="0" smtClean="0">
                <a:latin typeface="HG丸ｺﾞｼｯｸM-PRO" pitchFamily="50" charset="-128"/>
                <a:ea typeface="HG丸ｺﾞｼｯｸM-PRO" pitchFamily="50" charset="-128"/>
              </a:rPr>
              <a:t>：硫黄酸化物の許容排出量</a:t>
            </a:r>
            <a:r>
              <a:rPr kumimoji="1" lang="en-US" altLang="ja-JP" sz="2400" dirty="0" smtClean="0">
                <a:latin typeface="HG丸ｺﾞｼｯｸM-PRO" pitchFamily="50" charset="-128"/>
                <a:ea typeface="HG丸ｺﾞｼｯｸM-PRO" pitchFamily="50" charset="-128"/>
              </a:rPr>
              <a:t>[m</a:t>
            </a:r>
            <a:r>
              <a:rPr kumimoji="1" lang="en-US" altLang="ja-JP" sz="2400" baseline="30000" dirty="0" smtClean="0">
                <a:latin typeface="HG丸ｺﾞｼｯｸM-PRO" pitchFamily="50" charset="-128"/>
                <a:ea typeface="HG丸ｺﾞｼｯｸM-PRO" pitchFamily="50" charset="-128"/>
              </a:rPr>
              <a:t>3</a:t>
            </a:r>
            <a:r>
              <a:rPr kumimoji="1" lang="en-US" altLang="ja-JP" sz="2400" dirty="0" smtClean="0">
                <a:latin typeface="HG丸ｺﾞｼｯｸM-PRO" pitchFamily="50" charset="-128"/>
                <a:ea typeface="HG丸ｺﾞｼｯｸM-PRO" pitchFamily="50" charset="-128"/>
              </a:rPr>
              <a:t>/h]</a:t>
            </a:r>
          </a:p>
          <a:p>
            <a:r>
              <a:rPr lang="en-US" altLang="ja-JP" sz="2400" dirty="0" smtClean="0">
                <a:latin typeface="Century" pitchFamily="18" charset="0"/>
                <a:ea typeface="HG丸ｺﾞｼｯｸM-PRO" pitchFamily="50" charset="-128"/>
              </a:rPr>
              <a:t>K</a:t>
            </a:r>
            <a:r>
              <a:rPr lang="ja-JP" altLang="en-US" sz="2400" dirty="0" smtClean="0">
                <a:latin typeface="HG丸ｺﾞｼｯｸM-PRO" pitchFamily="50" charset="-128"/>
                <a:ea typeface="HG丸ｺﾞｼｯｸM-PRO" pitchFamily="50" charset="-128"/>
              </a:rPr>
              <a:t>：</a:t>
            </a:r>
            <a:r>
              <a:rPr lang="en-US" altLang="ja-JP" sz="2400" dirty="0" smtClean="0">
                <a:latin typeface="HG丸ｺﾞｼｯｸM-PRO" pitchFamily="50" charset="-128"/>
                <a:ea typeface="HG丸ｺﾞｼｯｸM-PRO" pitchFamily="50" charset="-128"/>
              </a:rPr>
              <a:t>K</a:t>
            </a:r>
            <a:r>
              <a:rPr lang="ja-JP" altLang="en-US" sz="2400" dirty="0" smtClean="0">
                <a:latin typeface="HG丸ｺﾞｼｯｸM-PRO" pitchFamily="50" charset="-128"/>
                <a:ea typeface="HG丸ｺﾞｼｯｸM-PRO" pitchFamily="50" charset="-128"/>
              </a:rPr>
              <a:t>値（</a:t>
            </a:r>
            <a:r>
              <a:rPr lang="en-US" altLang="ja-JP" sz="2400" dirty="0" smtClean="0">
                <a:latin typeface="HG丸ｺﾞｼｯｸM-PRO" pitchFamily="50" charset="-128"/>
                <a:ea typeface="HG丸ｺﾞｼｯｸM-PRO" pitchFamily="50" charset="-128"/>
              </a:rPr>
              <a:t>3.0</a:t>
            </a:r>
            <a:r>
              <a:rPr lang="ja-JP" altLang="en-US" sz="2400" dirty="0" smtClean="0">
                <a:latin typeface="HG丸ｺﾞｼｯｸM-PRO" pitchFamily="50" charset="-128"/>
                <a:ea typeface="HG丸ｺﾞｼｯｸM-PRO" pitchFamily="50" charset="-128"/>
              </a:rPr>
              <a:t>～</a:t>
            </a:r>
            <a:r>
              <a:rPr lang="en-US" altLang="ja-JP" sz="2400" dirty="0" smtClean="0">
                <a:latin typeface="HG丸ｺﾞｼｯｸM-PRO" pitchFamily="50" charset="-128"/>
                <a:ea typeface="HG丸ｺﾞｼｯｸM-PRO" pitchFamily="50" charset="-128"/>
              </a:rPr>
              <a:t>17.5</a:t>
            </a:r>
            <a:r>
              <a:rPr lang="ja-JP" altLang="en-US" sz="2400" dirty="0" smtClean="0">
                <a:latin typeface="HG丸ｺﾞｼｯｸM-PRO" pitchFamily="50" charset="-128"/>
                <a:ea typeface="HG丸ｺﾞｼｯｸM-PRO" pitchFamily="50" charset="-128"/>
              </a:rPr>
              <a:t>の間に</a:t>
            </a:r>
            <a:r>
              <a:rPr lang="en-US" altLang="ja-JP" sz="2400" dirty="0" smtClean="0">
                <a:latin typeface="HG丸ｺﾞｼｯｸM-PRO" pitchFamily="50" charset="-128"/>
                <a:ea typeface="HG丸ｺﾞｼｯｸM-PRO" pitchFamily="50" charset="-128"/>
              </a:rPr>
              <a:t>16</a:t>
            </a:r>
            <a:r>
              <a:rPr lang="ja-JP" altLang="en-US" sz="2400" dirty="0" smtClean="0">
                <a:latin typeface="HG丸ｺﾞｼｯｸM-PRO" pitchFamily="50" charset="-128"/>
                <a:ea typeface="HG丸ｺﾞｼｯｸM-PRO" pitchFamily="50" charset="-128"/>
              </a:rPr>
              <a:t>段階が存在する）</a:t>
            </a:r>
            <a:endParaRPr lang="en-US" altLang="ja-JP" sz="2400" dirty="0" smtClean="0">
              <a:latin typeface="HG丸ｺﾞｼｯｸM-PRO" pitchFamily="50" charset="-128"/>
              <a:ea typeface="HG丸ｺﾞｼｯｸM-PRO" pitchFamily="50" charset="-128"/>
            </a:endParaRPr>
          </a:p>
          <a:p>
            <a:r>
              <a:rPr kumimoji="1" lang="en-US" altLang="ja-JP" sz="2400" dirty="0" smtClean="0">
                <a:latin typeface="Century" pitchFamily="18" charset="0"/>
                <a:ea typeface="HG丸ｺﾞｼｯｸM-PRO" pitchFamily="50" charset="-128"/>
              </a:rPr>
              <a:t>H</a:t>
            </a:r>
            <a:r>
              <a:rPr kumimoji="1" lang="en-US" altLang="ja-JP" sz="2400" baseline="-25000" dirty="0" smtClean="0">
                <a:latin typeface="Century" pitchFamily="18" charset="0"/>
                <a:ea typeface="HG丸ｺﾞｼｯｸM-PRO" pitchFamily="50" charset="-128"/>
              </a:rPr>
              <a:t>e</a:t>
            </a:r>
            <a:r>
              <a:rPr kumimoji="1" lang="ja-JP" altLang="en-US" sz="2400" dirty="0" smtClean="0">
                <a:latin typeface="HG丸ｺﾞｼｯｸM-PRO" pitchFamily="50" charset="-128"/>
                <a:ea typeface="HG丸ｺﾞｼｯｸM-PRO" pitchFamily="50" charset="-128"/>
              </a:rPr>
              <a:t>：有効煙突高さ</a:t>
            </a:r>
            <a:r>
              <a:rPr kumimoji="1" lang="en-US" altLang="ja-JP" sz="2400" dirty="0" smtClean="0">
                <a:latin typeface="HG丸ｺﾞｼｯｸM-PRO" pitchFamily="50" charset="-128"/>
                <a:ea typeface="HG丸ｺﾞｼｯｸM-PRO" pitchFamily="50" charset="-128"/>
              </a:rPr>
              <a:t>[m]</a:t>
            </a:r>
            <a:endParaRPr kumimoji="1" lang="ja-JP" altLang="en-US" sz="2400" dirty="0">
              <a:latin typeface="HG丸ｺﾞｼｯｸM-PRO" pitchFamily="50" charset="-128"/>
              <a:ea typeface="HG丸ｺﾞｼｯｸM-PRO" pitchFamily="50" charset="-128"/>
            </a:endParaRPr>
          </a:p>
        </p:txBody>
      </p:sp>
      <p:graphicFrame>
        <p:nvGraphicFramePr>
          <p:cNvPr id="3077" name="Object 5"/>
          <p:cNvGraphicFramePr>
            <a:graphicFrameLocks noChangeAspect="1"/>
          </p:cNvGraphicFramePr>
          <p:nvPr/>
        </p:nvGraphicFramePr>
        <p:xfrm>
          <a:off x="1522413" y="4437063"/>
          <a:ext cx="4524375" cy="936625"/>
        </p:xfrm>
        <a:graphic>
          <a:graphicData uri="http://schemas.openxmlformats.org/presentationml/2006/ole">
            <mc:AlternateContent xmlns:mc="http://schemas.openxmlformats.org/markup-compatibility/2006">
              <mc:Choice xmlns:v="urn:schemas-microsoft-com:vml" Requires="v">
                <p:oleObj spid="_x0000_s3119" name="数式" r:id="rId4" imgW="1104900" imgH="228600" progId="Equation.3">
                  <p:embed/>
                </p:oleObj>
              </mc:Choice>
              <mc:Fallback>
                <p:oleObj name="数式" r:id="rId4" imgW="1104900" imgH="228600" progId="Equation.3">
                  <p:embed/>
                  <p:pic>
                    <p:nvPicPr>
                      <p:cNvPr id="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2413" y="4437063"/>
                        <a:ext cx="4524375"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500"/>
                                        <p:tgtEl>
                                          <p:spTgt spid="30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aseline="0" dirty="0" smtClean="0">
                <a:solidFill>
                  <a:srgbClr val="0070C0"/>
                </a:solidFill>
                <a:latin typeface="ＭＳ Ｐゴシック" pitchFamily="50" charset="-128"/>
                <a:ea typeface="ＭＳ Ｐゴシック" pitchFamily="50" charset="-128"/>
              </a:rPr>
              <a:t>K</a:t>
            </a:r>
            <a:r>
              <a:rPr lang="ja-JP" altLang="en-US" baseline="0" dirty="0" smtClean="0">
                <a:solidFill>
                  <a:srgbClr val="0070C0"/>
                </a:solidFill>
                <a:latin typeface="ＭＳ Ｐゴシック" pitchFamily="50" charset="-128"/>
                <a:ea typeface="ＭＳ Ｐゴシック" pitchFamily="50" charset="-128"/>
              </a:rPr>
              <a:t>値規制</a:t>
            </a:r>
            <a:endParaRPr kumimoji="1" lang="ja-JP" altLang="en-US" baseline="0" dirty="0">
              <a:solidFill>
                <a:srgbClr val="0070C0"/>
              </a:solidFill>
              <a:latin typeface="ＭＳ Ｐゴシック" pitchFamily="50" charset="-128"/>
              <a:ea typeface="ＭＳ Ｐゴシック" pitchFamily="50" charset="-128"/>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テキスト ボックス 8"/>
          <p:cNvSpPr txBox="1"/>
          <p:nvPr/>
        </p:nvSpPr>
        <p:spPr>
          <a:xfrm>
            <a:off x="1642081" y="2420888"/>
            <a:ext cx="3927678" cy="923330"/>
          </a:xfrm>
          <a:prstGeom prst="rect">
            <a:avLst/>
          </a:prstGeom>
          <a:noFill/>
        </p:spPr>
        <p:txBody>
          <a:bodyPr wrap="none" rtlCol="0">
            <a:spAutoFit/>
          </a:bodyPr>
          <a:lstStyle/>
          <a:p>
            <a:r>
              <a:rPr kumimoji="1" lang="en-US" altLang="ja-JP" dirty="0" smtClean="0">
                <a:latin typeface="Century" pitchFamily="18" charset="0"/>
                <a:ea typeface="HG丸ｺﾞｼｯｸM-PRO" pitchFamily="50" charset="-128"/>
              </a:rPr>
              <a:t>Q</a:t>
            </a:r>
            <a:r>
              <a:rPr kumimoji="1" lang="ja-JP" altLang="en-US" dirty="0" smtClean="0">
                <a:latin typeface="HG丸ｺﾞｼｯｸM-PRO" pitchFamily="50" charset="-128"/>
                <a:ea typeface="HG丸ｺﾞｼｯｸM-PRO" pitchFamily="50" charset="-128"/>
              </a:rPr>
              <a:t>：硫黄酸化物の許容排出量</a:t>
            </a:r>
            <a:r>
              <a:rPr kumimoji="1" lang="en-US" altLang="ja-JP" dirty="0" smtClean="0">
                <a:latin typeface="HG丸ｺﾞｼｯｸM-PRO" pitchFamily="50" charset="-128"/>
                <a:ea typeface="HG丸ｺﾞｼｯｸM-PRO" pitchFamily="50" charset="-128"/>
              </a:rPr>
              <a:t>[m</a:t>
            </a:r>
            <a:r>
              <a:rPr kumimoji="1" lang="en-US" altLang="ja-JP" baseline="30000" dirty="0" smtClean="0">
                <a:latin typeface="HG丸ｺﾞｼｯｸM-PRO" pitchFamily="50" charset="-128"/>
                <a:ea typeface="HG丸ｺﾞｼｯｸM-PRO" pitchFamily="50" charset="-128"/>
              </a:rPr>
              <a:t>3</a:t>
            </a:r>
            <a:r>
              <a:rPr kumimoji="1" lang="en-US" altLang="ja-JP" dirty="0" smtClean="0">
                <a:latin typeface="HG丸ｺﾞｼｯｸM-PRO" pitchFamily="50" charset="-128"/>
                <a:ea typeface="HG丸ｺﾞｼｯｸM-PRO" pitchFamily="50" charset="-128"/>
              </a:rPr>
              <a:t>/h]</a:t>
            </a:r>
          </a:p>
          <a:p>
            <a:r>
              <a:rPr lang="en-US" altLang="ja-JP" dirty="0" smtClean="0">
                <a:latin typeface="Century" pitchFamily="18" charset="0"/>
                <a:ea typeface="HG丸ｺﾞｼｯｸM-PRO" pitchFamily="50" charset="-128"/>
              </a:rPr>
              <a:t>K</a:t>
            </a:r>
            <a:r>
              <a:rPr lang="ja-JP" altLang="en-US" dirty="0" smtClean="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K</a:t>
            </a:r>
            <a:r>
              <a:rPr lang="ja-JP" altLang="en-US" dirty="0" smtClean="0">
                <a:latin typeface="HG丸ｺﾞｼｯｸM-PRO" pitchFamily="50" charset="-128"/>
                <a:ea typeface="HG丸ｺﾞｼｯｸM-PRO" pitchFamily="50" charset="-128"/>
              </a:rPr>
              <a:t>値</a:t>
            </a:r>
            <a:endParaRPr lang="en-US" altLang="ja-JP" dirty="0" smtClean="0">
              <a:latin typeface="HG丸ｺﾞｼｯｸM-PRO" pitchFamily="50" charset="-128"/>
              <a:ea typeface="HG丸ｺﾞｼｯｸM-PRO" pitchFamily="50" charset="-128"/>
            </a:endParaRPr>
          </a:p>
          <a:p>
            <a:r>
              <a:rPr kumimoji="1" lang="en-US" altLang="ja-JP" dirty="0" smtClean="0">
                <a:latin typeface="Century" pitchFamily="18" charset="0"/>
                <a:ea typeface="HG丸ｺﾞｼｯｸM-PRO" pitchFamily="50" charset="-128"/>
              </a:rPr>
              <a:t>H</a:t>
            </a:r>
            <a:r>
              <a:rPr kumimoji="1" lang="en-US" altLang="ja-JP" baseline="-25000" dirty="0" smtClean="0">
                <a:latin typeface="Century" pitchFamily="18" charset="0"/>
                <a:ea typeface="HG丸ｺﾞｼｯｸM-PRO" pitchFamily="50" charset="-128"/>
              </a:rPr>
              <a:t>e</a:t>
            </a:r>
            <a:r>
              <a:rPr kumimoji="1" lang="ja-JP" altLang="en-US" dirty="0" smtClean="0">
                <a:latin typeface="HG丸ｺﾞｼｯｸM-PRO" pitchFamily="50" charset="-128"/>
                <a:ea typeface="HG丸ｺﾞｼｯｸM-PRO" pitchFamily="50" charset="-128"/>
              </a:rPr>
              <a:t>：有効煙突高さ</a:t>
            </a:r>
            <a:r>
              <a:rPr kumimoji="1" lang="en-US" altLang="ja-JP" dirty="0" smtClean="0">
                <a:latin typeface="HG丸ｺﾞｼｯｸM-PRO" pitchFamily="50" charset="-128"/>
                <a:ea typeface="HG丸ｺﾞｼｯｸM-PRO" pitchFamily="50" charset="-128"/>
              </a:rPr>
              <a:t>[m]</a:t>
            </a:r>
            <a:endParaRPr kumimoji="1" lang="ja-JP" altLang="en-US" dirty="0">
              <a:latin typeface="HG丸ｺﾞｼｯｸM-PRO" pitchFamily="50" charset="-128"/>
              <a:ea typeface="HG丸ｺﾞｼｯｸM-PRO" pitchFamily="50" charset="-128"/>
            </a:endParaRPr>
          </a:p>
        </p:txBody>
      </p:sp>
      <p:graphicFrame>
        <p:nvGraphicFramePr>
          <p:cNvPr id="3077" name="Object 5"/>
          <p:cNvGraphicFramePr>
            <a:graphicFrameLocks noChangeAspect="1"/>
          </p:cNvGraphicFramePr>
          <p:nvPr>
            <p:extLst>
              <p:ext uri="{D42A27DB-BD31-4B8C-83A1-F6EECF244321}">
                <p14:modId xmlns:p14="http://schemas.microsoft.com/office/powerpoint/2010/main" val="57557517"/>
              </p:ext>
            </p:extLst>
          </p:nvPr>
        </p:nvGraphicFramePr>
        <p:xfrm>
          <a:off x="1522413" y="3212976"/>
          <a:ext cx="4524375" cy="936625"/>
        </p:xfrm>
        <a:graphic>
          <a:graphicData uri="http://schemas.openxmlformats.org/presentationml/2006/ole">
            <mc:AlternateContent xmlns:mc="http://schemas.openxmlformats.org/markup-compatibility/2006">
              <mc:Choice xmlns:v="urn:schemas-microsoft-com:vml" Requires="v">
                <p:oleObj spid="_x0000_s345114" name="数式" r:id="rId4" imgW="1104900" imgH="228600" progId="Equation.3">
                  <p:embed/>
                </p:oleObj>
              </mc:Choice>
              <mc:Fallback>
                <p:oleObj name="数式" r:id="rId4" imgW="1104900" imgH="22860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2413" y="3212976"/>
                        <a:ext cx="4524375"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正方形/長方形 5"/>
          <p:cNvSpPr/>
          <p:nvPr/>
        </p:nvSpPr>
        <p:spPr>
          <a:xfrm>
            <a:off x="1066800" y="1484784"/>
            <a:ext cx="7772400" cy="923330"/>
          </a:xfrm>
          <a:prstGeom prst="rect">
            <a:avLst/>
          </a:prstGeom>
        </p:spPr>
        <p:txBody>
          <a:bodyPr wrap="square">
            <a:spAutoFit/>
          </a:bodyPr>
          <a:lstStyle/>
          <a:p>
            <a:r>
              <a:rPr lang="ja-JP" altLang="en-US" dirty="0"/>
              <a:t>例題４</a:t>
            </a:r>
            <a:endParaRPr lang="en-US" altLang="ja-JP" dirty="0"/>
          </a:p>
          <a:p>
            <a:r>
              <a:rPr lang="ja-JP" altLang="en-US" dirty="0"/>
              <a:t>　Ｋ値が</a:t>
            </a:r>
            <a:r>
              <a:rPr lang="en-US" altLang="ja-JP" dirty="0"/>
              <a:t>17.5</a:t>
            </a:r>
            <a:r>
              <a:rPr lang="ja-JP" altLang="en-US" dirty="0"/>
              <a:t>の地域で，有効煙突高さが</a:t>
            </a:r>
            <a:r>
              <a:rPr lang="en-US" altLang="ja-JP" dirty="0"/>
              <a:t>150m</a:t>
            </a:r>
            <a:r>
              <a:rPr lang="ja-JP" altLang="en-US" dirty="0"/>
              <a:t>である時の硫黄酸化物の許容排出量</a:t>
            </a:r>
            <a:r>
              <a:rPr lang="en-US" altLang="ja-JP" dirty="0"/>
              <a:t>[m</a:t>
            </a:r>
            <a:r>
              <a:rPr lang="en-US" altLang="ja-JP" baseline="30000" dirty="0"/>
              <a:t>3</a:t>
            </a:r>
            <a:r>
              <a:rPr lang="en-US" altLang="ja-JP" dirty="0"/>
              <a:t>/h]</a:t>
            </a:r>
            <a:r>
              <a:rPr lang="ja-JP" altLang="en-US" dirty="0"/>
              <a:t>（</a:t>
            </a:r>
            <a:r>
              <a:rPr lang="en-US" altLang="ja-JP" dirty="0"/>
              <a:t>0</a:t>
            </a:r>
            <a:r>
              <a:rPr lang="ja-JP" altLang="en-US" dirty="0"/>
              <a:t>℃，</a:t>
            </a:r>
            <a:r>
              <a:rPr lang="en-US" altLang="ja-JP" dirty="0"/>
              <a:t>101.3kPa</a:t>
            </a:r>
            <a:r>
              <a:rPr lang="ja-JP" altLang="en-US" dirty="0"/>
              <a:t>）を求めなさい。</a:t>
            </a:r>
            <a:endParaRPr lang="en-US" altLang="ja-JP" dirty="0"/>
          </a:p>
        </p:txBody>
      </p:sp>
      <p:sp>
        <p:nvSpPr>
          <p:cNvPr id="7" name="正方形/長方形 6"/>
          <p:cNvSpPr/>
          <p:nvPr/>
        </p:nvSpPr>
        <p:spPr>
          <a:xfrm>
            <a:off x="2555776" y="2699628"/>
            <a:ext cx="862737" cy="369332"/>
          </a:xfrm>
          <a:prstGeom prst="rect">
            <a:avLst/>
          </a:prstGeom>
        </p:spPr>
        <p:txBody>
          <a:bodyPr wrap="none">
            <a:spAutoFit/>
          </a:bodyPr>
          <a:lstStyle/>
          <a:p>
            <a:r>
              <a:rPr lang="en-US" altLang="ja-JP" dirty="0">
                <a:latin typeface="HG丸ｺﾞｼｯｸM-PRO" pitchFamily="50" charset="-128"/>
                <a:ea typeface="HG丸ｺﾞｼｯｸM-PRO" pitchFamily="50" charset="-128"/>
              </a:rPr>
              <a:t>=17.5</a:t>
            </a:r>
            <a:endParaRPr lang="ja-JP" altLang="en-US" dirty="0"/>
          </a:p>
        </p:txBody>
      </p:sp>
      <p:sp>
        <p:nvSpPr>
          <p:cNvPr id="8" name="正方形/長方形 7"/>
          <p:cNvSpPr/>
          <p:nvPr/>
        </p:nvSpPr>
        <p:spPr>
          <a:xfrm>
            <a:off x="3961095" y="2987660"/>
            <a:ext cx="1221809" cy="369332"/>
          </a:xfrm>
          <a:prstGeom prst="rect">
            <a:avLst/>
          </a:prstGeom>
        </p:spPr>
        <p:txBody>
          <a:bodyPr wrap="none">
            <a:spAutoFit/>
          </a:bodyPr>
          <a:lstStyle/>
          <a:p>
            <a:r>
              <a:rPr lang="en-US" altLang="ja-JP" dirty="0">
                <a:latin typeface="HG丸ｺﾞｼｯｸM-PRO" pitchFamily="50" charset="-128"/>
                <a:ea typeface="HG丸ｺﾞｼｯｸM-PRO" pitchFamily="50" charset="-128"/>
              </a:rPr>
              <a:t>=150[m]</a:t>
            </a:r>
            <a:endParaRPr lang="ja-JP" altLang="en-US" dirty="0"/>
          </a:p>
        </p:txBody>
      </p:sp>
      <p:graphicFrame>
        <p:nvGraphicFramePr>
          <p:cNvPr id="13" name="Object 5"/>
          <p:cNvGraphicFramePr>
            <a:graphicFrameLocks noChangeAspect="1"/>
          </p:cNvGraphicFramePr>
          <p:nvPr>
            <p:extLst>
              <p:ext uri="{D42A27DB-BD31-4B8C-83A1-F6EECF244321}">
                <p14:modId xmlns:p14="http://schemas.microsoft.com/office/powerpoint/2010/main" val="2762401762"/>
              </p:ext>
            </p:extLst>
          </p:nvPr>
        </p:nvGraphicFramePr>
        <p:xfrm>
          <a:off x="2027584" y="4109318"/>
          <a:ext cx="4992688" cy="831850"/>
        </p:xfrm>
        <a:graphic>
          <a:graphicData uri="http://schemas.openxmlformats.org/presentationml/2006/ole">
            <mc:AlternateContent xmlns:mc="http://schemas.openxmlformats.org/markup-compatibility/2006">
              <mc:Choice xmlns:v="urn:schemas-microsoft-com:vml" Requires="v">
                <p:oleObj spid="_x0000_s345115" name="数式" r:id="rId6" imgW="1218960" imgH="203040" progId="Equation.3">
                  <p:embed/>
                </p:oleObj>
              </mc:Choice>
              <mc:Fallback>
                <p:oleObj name="数式" r:id="rId6" imgW="1218960" imgH="203040" progId="Equation.3">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27584" y="4109318"/>
                        <a:ext cx="4992688"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5"/>
          <p:cNvGraphicFramePr>
            <a:graphicFrameLocks noChangeAspect="1"/>
          </p:cNvGraphicFramePr>
          <p:nvPr>
            <p:extLst>
              <p:ext uri="{D42A27DB-BD31-4B8C-83A1-F6EECF244321}">
                <p14:modId xmlns:p14="http://schemas.microsoft.com/office/powerpoint/2010/main" val="864035843"/>
              </p:ext>
            </p:extLst>
          </p:nvPr>
        </p:nvGraphicFramePr>
        <p:xfrm>
          <a:off x="2018457" y="5012655"/>
          <a:ext cx="3849687" cy="936625"/>
        </p:xfrm>
        <a:graphic>
          <a:graphicData uri="http://schemas.openxmlformats.org/presentationml/2006/ole">
            <mc:AlternateContent xmlns:mc="http://schemas.openxmlformats.org/markup-compatibility/2006">
              <mc:Choice xmlns:v="urn:schemas-microsoft-com:vml" Requires="v">
                <p:oleObj spid="_x0000_s345116" name="数式" r:id="rId8" imgW="939600" imgH="228600" progId="Equation.3">
                  <p:embed/>
                </p:oleObj>
              </mc:Choice>
              <mc:Fallback>
                <p:oleObj name="数式" r:id="rId8" imgW="939600" imgH="228600" progId="Equation.3">
                  <p:embed/>
                  <p:pic>
                    <p:nvPicPr>
                      <p:cNvPr id="0"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18457" y="5012655"/>
                        <a:ext cx="3849687"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3801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3077"/>
                                        </p:tgtEl>
                                        <p:attrNameLst>
                                          <p:attrName>style.visibility</p:attrName>
                                        </p:attrNameLst>
                                      </p:cBhvr>
                                      <p:to>
                                        <p:strVal val="visible"/>
                                      </p:to>
                                    </p:set>
                                    <p:animEffect transition="in" filter="fade">
                                      <p:cBhvr>
                                        <p:cTn id="10" dur="500"/>
                                        <p:tgtEl>
                                          <p:spTgt spid="307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smtClean="0">
                <a:solidFill>
                  <a:srgbClr val="0070C0"/>
                </a:solidFill>
                <a:latin typeface="+mn-ea"/>
                <a:ea typeface="+mn-ea"/>
              </a:rPr>
              <a:t>総量規制</a:t>
            </a:r>
            <a:endParaRPr kumimoji="1" lang="ja-JP" altLang="en-US" baseline="0" dirty="0">
              <a:solidFill>
                <a:srgbClr val="0070C0"/>
              </a:solidFill>
              <a:latin typeface="+mn-ea"/>
              <a:ea typeface="+mn-ea"/>
            </a:endParaRPr>
          </a:p>
        </p:txBody>
      </p:sp>
      <p:sp>
        <p:nvSpPr>
          <p:cNvPr id="3" name="コンテンツ プレースホルダ 2"/>
          <p:cNvSpPr>
            <a:spLocks noGrp="1"/>
          </p:cNvSpPr>
          <p:nvPr>
            <p:ph idx="1"/>
          </p:nvPr>
        </p:nvSpPr>
        <p:spPr>
          <a:xfrm>
            <a:off x="1066800" y="1676400"/>
            <a:ext cx="7897688" cy="4992960"/>
          </a:xfrm>
        </p:spPr>
        <p:txBody>
          <a:bodyPr>
            <a:normAutofit/>
          </a:bodyPr>
          <a:lstStyle/>
          <a:p>
            <a:pPr>
              <a:buFont typeface="Wingdings" pitchFamily="2" charset="2"/>
              <a:buChar char="l"/>
            </a:pPr>
            <a:r>
              <a:rPr lang="ja-JP" altLang="en-US" sz="2800" baseline="0" dirty="0" smtClean="0">
                <a:latin typeface="HG丸ｺﾞｼｯｸM-PRO" pitchFamily="50" charset="-128"/>
                <a:ea typeface="HG丸ｺﾞｼｯｸM-PRO" pitchFamily="50" charset="-128"/>
              </a:rPr>
              <a:t>地域全体へ許容される水質汚濁物質や大気汚染物質の総排出量を定め，各工場などに対して排出できる最大量を配分して規制をする</a:t>
            </a:r>
            <a:endParaRPr kumimoji="1" lang="ja-JP" altLang="en-US" sz="2800" baseline="0" dirty="0">
              <a:latin typeface="HG丸ｺﾞｼｯｸM-PRO" pitchFamily="50" charset="-128"/>
              <a:ea typeface="HG丸ｺﾞｼｯｸM-PRO" pitchFamily="50" charset="-128"/>
            </a:endParaRPr>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20" name="グループ化 19"/>
          <p:cNvGrpSpPr/>
          <p:nvPr/>
        </p:nvGrpSpPr>
        <p:grpSpPr>
          <a:xfrm>
            <a:off x="2483768" y="2996952"/>
            <a:ext cx="4320480" cy="3720926"/>
            <a:chOff x="2699792" y="2509177"/>
            <a:chExt cx="4176464" cy="3440103"/>
          </a:xfrm>
        </p:grpSpPr>
        <p:sp>
          <p:nvSpPr>
            <p:cNvPr id="21" name="小波 20"/>
            <p:cNvSpPr/>
            <p:nvPr/>
          </p:nvSpPr>
          <p:spPr>
            <a:xfrm rot="13229741">
              <a:off x="4419308" y="3320468"/>
              <a:ext cx="1468642" cy="2526572"/>
            </a:xfrm>
            <a:prstGeom prst="doubleWav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dirty="0">
                <a:solidFill>
                  <a:schemeClr val="tx2">
                    <a:lumMod val="60000"/>
                    <a:lumOff val="40000"/>
                  </a:schemeClr>
                </a:solidFill>
              </a:endParaRPr>
            </a:p>
          </p:txBody>
        </p:sp>
        <p:grpSp>
          <p:nvGrpSpPr>
            <p:cNvPr id="22" name="グループ化 14"/>
            <p:cNvGrpSpPr/>
            <p:nvPr/>
          </p:nvGrpSpPr>
          <p:grpSpPr>
            <a:xfrm>
              <a:off x="2699792" y="2509177"/>
              <a:ext cx="2228942" cy="2071709"/>
              <a:chOff x="2699792" y="2498800"/>
              <a:chExt cx="2228942" cy="1828181"/>
            </a:xfrm>
          </p:grpSpPr>
          <p:grpSp>
            <p:nvGrpSpPr>
              <p:cNvPr id="27" name="グループ化 2168"/>
              <p:cNvGrpSpPr/>
              <p:nvPr/>
            </p:nvGrpSpPr>
            <p:grpSpPr>
              <a:xfrm>
                <a:off x="2699792" y="2996952"/>
                <a:ext cx="2228942" cy="1330029"/>
                <a:chOff x="2649593" y="2995411"/>
                <a:chExt cx="2228942" cy="1330029"/>
              </a:xfrm>
            </p:grpSpPr>
            <p:grpSp>
              <p:nvGrpSpPr>
                <p:cNvPr id="30" name="Group 40"/>
                <p:cNvGrpSpPr>
                  <a:grpSpLocks noChangeAspect="1"/>
                </p:cNvGrpSpPr>
                <p:nvPr/>
              </p:nvGrpSpPr>
              <p:grpSpPr bwMode="gray">
                <a:xfrm>
                  <a:off x="4092931" y="3789040"/>
                  <a:ext cx="785604" cy="536400"/>
                  <a:chOff x="2306" y="1455"/>
                  <a:chExt cx="2408" cy="1118"/>
                </a:xfrm>
              </p:grpSpPr>
              <p:sp>
                <p:nvSpPr>
                  <p:cNvPr id="32" name="Freeform 71"/>
                  <p:cNvSpPr>
                    <a:spLocks/>
                  </p:cNvSpPr>
                  <p:nvPr/>
                </p:nvSpPr>
                <p:spPr bwMode="gray">
                  <a:xfrm>
                    <a:off x="2306" y="1455"/>
                    <a:ext cx="2408" cy="1118"/>
                  </a:xfrm>
                  <a:custGeom>
                    <a:avLst/>
                    <a:gdLst/>
                    <a:ahLst/>
                    <a:cxnLst>
                      <a:cxn ang="0">
                        <a:pos x="2228" y="1073"/>
                      </a:cxn>
                      <a:cxn ang="0">
                        <a:pos x="2218" y="1045"/>
                      </a:cxn>
                      <a:cxn ang="0">
                        <a:pos x="2201" y="1008"/>
                      </a:cxn>
                      <a:cxn ang="0">
                        <a:pos x="2178" y="965"/>
                      </a:cxn>
                      <a:cxn ang="0">
                        <a:pos x="2147" y="919"/>
                      </a:cxn>
                      <a:cxn ang="0">
                        <a:pos x="2108" y="874"/>
                      </a:cxn>
                      <a:cxn ang="0">
                        <a:pos x="2060" y="833"/>
                      </a:cxn>
                      <a:cxn ang="0">
                        <a:pos x="2003" y="799"/>
                      </a:cxn>
                      <a:cxn ang="0">
                        <a:pos x="1935" y="774"/>
                      </a:cxn>
                      <a:cxn ang="0">
                        <a:pos x="1896" y="769"/>
                      </a:cxn>
                      <a:cxn ang="0">
                        <a:pos x="1852" y="772"/>
                      </a:cxn>
                      <a:cxn ang="0">
                        <a:pos x="1801" y="780"/>
                      </a:cxn>
                      <a:cxn ang="0">
                        <a:pos x="1747" y="793"/>
                      </a:cxn>
                      <a:cxn ang="0">
                        <a:pos x="1688" y="809"/>
                      </a:cxn>
                      <a:cxn ang="0">
                        <a:pos x="1630" y="827"/>
                      </a:cxn>
                      <a:cxn ang="0">
                        <a:pos x="1572" y="847"/>
                      </a:cxn>
                      <a:cxn ang="0">
                        <a:pos x="1516" y="867"/>
                      </a:cxn>
                      <a:cxn ang="0">
                        <a:pos x="1495" y="874"/>
                      </a:cxn>
                      <a:cxn ang="0">
                        <a:pos x="1476" y="880"/>
                      </a:cxn>
                      <a:cxn ang="0">
                        <a:pos x="1457" y="888"/>
                      </a:cxn>
                      <a:cxn ang="0">
                        <a:pos x="1439" y="894"/>
                      </a:cxn>
                      <a:cxn ang="0">
                        <a:pos x="1394" y="902"/>
                      </a:cxn>
                      <a:cxn ang="0">
                        <a:pos x="1361" y="889"/>
                      </a:cxn>
                      <a:cxn ang="0">
                        <a:pos x="1330" y="862"/>
                      </a:cxn>
                      <a:cxn ang="0">
                        <a:pos x="1296" y="819"/>
                      </a:cxn>
                      <a:cxn ang="0">
                        <a:pos x="1277" y="790"/>
                      </a:cxn>
                      <a:cxn ang="0">
                        <a:pos x="1253" y="762"/>
                      </a:cxn>
                      <a:cxn ang="0">
                        <a:pos x="1226" y="733"/>
                      </a:cxn>
                      <a:cxn ang="0">
                        <a:pos x="1195" y="706"/>
                      </a:cxn>
                      <a:cxn ang="0">
                        <a:pos x="1183" y="696"/>
                      </a:cxn>
                      <a:cxn ang="0">
                        <a:pos x="1169" y="689"/>
                      </a:cxn>
                      <a:cxn ang="0">
                        <a:pos x="1155" y="585"/>
                      </a:cxn>
                      <a:cxn ang="0">
                        <a:pos x="1122" y="501"/>
                      </a:cxn>
                      <a:cxn ang="0">
                        <a:pos x="1075" y="444"/>
                      </a:cxn>
                      <a:cxn ang="0">
                        <a:pos x="1017" y="422"/>
                      </a:cxn>
                      <a:cxn ang="0">
                        <a:pos x="834" y="285"/>
                      </a:cxn>
                      <a:cxn ang="0">
                        <a:pos x="695" y="45"/>
                      </a:cxn>
                      <a:cxn ang="0">
                        <a:pos x="898" y="0"/>
                      </a:cxn>
                      <a:cxn ang="0">
                        <a:pos x="435" y="45"/>
                      </a:cxn>
                      <a:cxn ang="0">
                        <a:pos x="649" y="285"/>
                      </a:cxn>
                      <a:cxn ang="0">
                        <a:pos x="512" y="425"/>
                      </a:cxn>
                      <a:cxn ang="0">
                        <a:pos x="121" y="431"/>
                      </a:cxn>
                      <a:cxn ang="0">
                        <a:pos x="67" y="472"/>
                      </a:cxn>
                      <a:cxn ang="0">
                        <a:pos x="26" y="548"/>
                      </a:cxn>
                      <a:cxn ang="0">
                        <a:pos x="2" y="648"/>
                      </a:cxn>
                      <a:cxn ang="0">
                        <a:pos x="2" y="763"/>
                      </a:cxn>
                      <a:cxn ang="0">
                        <a:pos x="26" y="863"/>
                      </a:cxn>
                      <a:cxn ang="0">
                        <a:pos x="67" y="939"/>
                      </a:cxn>
                      <a:cxn ang="0">
                        <a:pos x="121" y="979"/>
                      </a:cxn>
                      <a:cxn ang="0">
                        <a:pos x="1017" y="986"/>
                      </a:cxn>
                      <a:cxn ang="0">
                        <a:pos x="1028" y="987"/>
                      </a:cxn>
                      <a:cxn ang="0">
                        <a:pos x="1045" y="989"/>
                      </a:cxn>
                      <a:cxn ang="0">
                        <a:pos x="1061" y="1031"/>
                      </a:cxn>
                      <a:cxn ang="0">
                        <a:pos x="1087" y="1073"/>
                      </a:cxn>
                      <a:cxn ang="0">
                        <a:pos x="1128" y="1106"/>
                      </a:cxn>
                      <a:cxn ang="0">
                        <a:pos x="1190" y="1118"/>
                      </a:cxn>
                      <a:cxn ang="0">
                        <a:pos x="2393" y="1117"/>
                      </a:cxn>
                      <a:cxn ang="0">
                        <a:pos x="2406" y="1104"/>
                      </a:cxn>
                      <a:cxn ang="0">
                        <a:pos x="2406" y="1087"/>
                      </a:cxn>
                      <a:cxn ang="0">
                        <a:pos x="2393" y="1075"/>
                      </a:cxn>
                    </a:cxnLst>
                    <a:rect l="0" t="0" r="r" b="b"/>
                    <a:pathLst>
                      <a:path w="2408" h="1118">
                        <a:moveTo>
                          <a:pt x="2385" y="1073"/>
                        </a:moveTo>
                        <a:lnTo>
                          <a:pt x="2228" y="1073"/>
                        </a:lnTo>
                        <a:lnTo>
                          <a:pt x="2223" y="1060"/>
                        </a:lnTo>
                        <a:lnTo>
                          <a:pt x="2218" y="1045"/>
                        </a:lnTo>
                        <a:lnTo>
                          <a:pt x="2210" y="1028"/>
                        </a:lnTo>
                        <a:lnTo>
                          <a:pt x="2201" y="1008"/>
                        </a:lnTo>
                        <a:lnTo>
                          <a:pt x="2191" y="987"/>
                        </a:lnTo>
                        <a:lnTo>
                          <a:pt x="2178" y="965"/>
                        </a:lnTo>
                        <a:lnTo>
                          <a:pt x="2163" y="942"/>
                        </a:lnTo>
                        <a:lnTo>
                          <a:pt x="2147" y="919"/>
                        </a:lnTo>
                        <a:lnTo>
                          <a:pt x="2129" y="897"/>
                        </a:lnTo>
                        <a:lnTo>
                          <a:pt x="2108" y="874"/>
                        </a:lnTo>
                        <a:lnTo>
                          <a:pt x="2085" y="853"/>
                        </a:lnTo>
                        <a:lnTo>
                          <a:pt x="2060" y="833"/>
                        </a:lnTo>
                        <a:lnTo>
                          <a:pt x="2032" y="815"/>
                        </a:lnTo>
                        <a:lnTo>
                          <a:pt x="2003" y="799"/>
                        </a:lnTo>
                        <a:lnTo>
                          <a:pt x="1970" y="785"/>
                        </a:lnTo>
                        <a:lnTo>
                          <a:pt x="1935" y="774"/>
                        </a:lnTo>
                        <a:lnTo>
                          <a:pt x="1916" y="770"/>
                        </a:lnTo>
                        <a:lnTo>
                          <a:pt x="1896" y="769"/>
                        </a:lnTo>
                        <a:lnTo>
                          <a:pt x="1874" y="770"/>
                        </a:lnTo>
                        <a:lnTo>
                          <a:pt x="1852" y="772"/>
                        </a:lnTo>
                        <a:lnTo>
                          <a:pt x="1827" y="775"/>
                        </a:lnTo>
                        <a:lnTo>
                          <a:pt x="1801" y="780"/>
                        </a:lnTo>
                        <a:lnTo>
                          <a:pt x="1774" y="785"/>
                        </a:lnTo>
                        <a:lnTo>
                          <a:pt x="1747" y="793"/>
                        </a:lnTo>
                        <a:lnTo>
                          <a:pt x="1718" y="800"/>
                        </a:lnTo>
                        <a:lnTo>
                          <a:pt x="1688" y="809"/>
                        </a:lnTo>
                        <a:lnTo>
                          <a:pt x="1660" y="817"/>
                        </a:lnTo>
                        <a:lnTo>
                          <a:pt x="1630" y="827"/>
                        </a:lnTo>
                        <a:lnTo>
                          <a:pt x="1602" y="837"/>
                        </a:lnTo>
                        <a:lnTo>
                          <a:pt x="1572" y="847"/>
                        </a:lnTo>
                        <a:lnTo>
                          <a:pt x="1544" y="857"/>
                        </a:lnTo>
                        <a:lnTo>
                          <a:pt x="1516" y="867"/>
                        </a:lnTo>
                        <a:lnTo>
                          <a:pt x="1505" y="871"/>
                        </a:lnTo>
                        <a:lnTo>
                          <a:pt x="1495" y="874"/>
                        </a:lnTo>
                        <a:lnTo>
                          <a:pt x="1486" y="878"/>
                        </a:lnTo>
                        <a:lnTo>
                          <a:pt x="1476" y="880"/>
                        </a:lnTo>
                        <a:lnTo>
                          <a:pt x="1466" y="884"/>
                        </a:lnTo>
                        <a:lnTo>
                          <a:pt x="1457" y="888"/>
                        </a:lnTo>
                        <a:lnTo>
                          <a:pt x="1447" y="890"/>
                        </a:lnTo>
                        <a:lnTo>
                          <a:pt x="1439" y="894"/>
                        </a:lnTo>
                        <a:lnTo>
                          <a:pt x="1415" y="900"/>
                        </a:lnTo>
                        <a:lnTo>
                          <a:pt x="1394" y="902"/>
                        </a:lnTo>
                        <a:lnTo>
                          <a:pt x="1377" y="898"/>
                        </a:lnTo>
                        <a:lnTo>
                          <a:pt x="1361" y="889"/>
                        </a:lnTo>
                        <a:lnTo>
                          <a:pt x="1345" y="878"/>
                        </a:lnTo>
                        <a:lnTo>
                          <a:pt x="1330" y="862"/>
                        </a:lnTo>
                        <a:lnTo>
                          <a:pt x="1314" y="842"/>
                        </a:lnTo>
                        <a:lnTo>
                          <a:pt x="1296" y="819"/>
                        </a:lnTo>
                        <a:lnTo>
                          <a:pt x="1286" y="805"/>
                        </a:lnTo>
                        <a:lnTo>
                          <a:pt x="1277" y="790"/>
                        </a:lnTo>
                        <a:lnTo>
                          <a:pt x="1265" y="775"/>
                        </a:lnTo>
                        <a:lnTo>
                          <a:pt x="1253" y="762"/>
                        </a:lnTo>
                        <a:lnTo>
                          <a:pt x="1241" y="747"/>
                        </a:lnTo>
                        <a:lnTo>
                          <a:pt x="1226" y="733"/>
                        </a:lnTo>
                        <a:lnTo>
                          <a:pt x="1211" y="720"/>
                        </a:lnTo>
                        <a:lnTo>
                          <a:pt x="1195" y="706"/>
                        </a:lnTo>
                        <a:lnTo>
                          <a:pt x="1189" y="701"/>
                        </a:lnTo>
                        <a:lnTo>
                          <a:pt x="1183" y="696"/>
                        </a:lnTo>
                        <a:lnTo>
                          <a:pt x="1175" y="692"/>
                        </a:lnTo>
                        <a:lnTo>
                          <a:pt x="1169" y="689"/>
                        </a:lnTo>
                        <a:lnTo>
                          <a:pt x="1164" y="634"/>
                        </a:lnTo>
                        <a:lnTo>
                          <a:pt x="1155" y="585"/>
                        </a:lnTo>
                        <a:lnTo>
                          <a:pt x="1140" y="539"/>
                        </a:lnTo>
                        <a:lnTo>
                          <a:pt x="1122" y="501"/>
                        </a:lnTo>
                        <a:lnTo>
                          <a:pt x="1100" y="469"/>
                        </a:lnTo>
                        <a:lnTo>
                          <a:pt x="1075" y="444"/>
                        </a:lnTo>
                        <a:lnTo>
                          <a:pt x="1046" y="428"/>
                        </a:lnTo>
                        <a:lnTo>
                          <a:pt x="1017" y="422"/>
                        </a:lnTo>
                        <a:lnTo>
                          <a:pt x="834" y="422"/>
                        </a:lnTo>
                        <a:lnTo>
                          <a:pt x="834" y="285"/>
                        </a:lnTo>
                        <a:lnTo>
                          <a:pt x="695" y="285"/>
                        </a:lnTo>
                        <a:lnTo>
                          <a:pt x="695" y="45"/>
                        </a:lnTo>
                        <a:lnTo>
                          <a:pt x="898" y="45"/>
                        </a:lnTo>
                        <a:lnTo>
                          <a:pt x="898" y="0"/>
                        </a:lnTo>
                        <a:lnTo>
                          <a:pt x="435" y="0"/>
                        </a:lnTo>
                        <a:lnTo>
                          <a:pt x="435" y="45"/>
                        </a:lnTo>
                        <a:lnTo>
                          <a:pt x="649" y="45"/>
                        </a:lnTo>
                        <a:lnTo>
                          <a:pt x="649" y="285"/>
                        </a:lnTo>
                        <a:lnTo>
                          <a:pt x="512" y="285"/>
                        </a:lnTo>
                        <a:lnTo>
                          <a:pt x="512" y="425"/>
                        </a:lnTo>
                        <a:lnTo>
                          <a:pt x="152" y="425"/>
                        </a:lnTo>
                        <a:lnTo>
                          <a:pt x="121" y="431"/>
                        </a:lnTo>
                        <a:lnTo>
                          <a:pt x="93" y="446"/>
                        </a:lnTo>
                        <a:lnTo>
                          <a:pt x="67" y="472"/>
                        </a:lnTo>
                        <a:lnTo>
                          <a:pt x="45" y="506"/>
                        </a:lnTo>
                        <a:lnTo>
                          <a:pt x="26" y="548"/>
                        </a:lnTo>
                        <a:lnTo>
                          <a:pt x="12" y="596"/>
                        </a:lnTo>
                        <a:lnTo>
                          <a:pt x="2" y="648"/>
                        </a:lnTo>
                        <a:lnTo>
                          <a:pt x="0" y="706"/>
                        </a:lnTo>
                        <a:lnTo>
                          <a:pt x="2" y="763"/>
                        </a:lnTo>
                        <a:lnTo>
                          <a:pt x="12" y="816"/>
                        </a:lnTo>
                        <a:lnTo>
                          <a:pt x="26" y="863"/>
                        </a:lnTo>
                        <a:lnTo>
                          <a:pt x="45" y="905"/>
                        </a:lnTo>
                        <a:lnTo>
                          <a:pt x="67" y="939"/>
                        </a:lnTo>
                        <a:lnTo>
                          <a:pt x="93" y="965"/>
                        </a:lnTo>
                        <a:lnTo>
                          <a:pt x="121" y="979"/>
                        </a:lnTo>
                        <a:lnTo>
                          <a:pt x="152" y="986"/>
                        </a:lnTo>
                        <a:lnTo>
                          <a:pt x="1017" y="986"/>
                        </a:lnTo>
                        <a:lnTo>
                          <a:pt x="1020" y="986"/>
                        </a:lnTo>
                        <a:lnTo>
                          <a:pt x="1028" y="987"/>
                        </a:lnTo>
                        <a:lnTo>
                          <a:pt x="1037" y="988"/>
                        </a:lnTo>
                        <a:lnTo>
                          <a:pt x="1045" y="989"/>
                        </a:lnTo>
                        <a:lnTo>
                          <a:pt x="1053" y="1010"/>
                        </a:lnTo>
                        <a:lnTo>
                          <a:pt x="1061" y="1031"/>
                        </a:lnTo>
                        <a:lnTo>
                          <a:pt x="1074" y="1054"/>
                        </a:lnTo>
                        <a:lnTo>
                          <a:pt x="1087" y="1073"/>
                        </a:lnTo>
                        <a:lnTo>
                          <a:pt x="1106" y="1091"/>
                        </a:lnTo>
                        <a:lnTo>
                          <a:pt x="1128" y="1106"/>
                        </a:lnTo>
                        <a:lnTo>
                          <a:pt x="1157" y="1114"/>
                        </a:lnTo>
                        <a:lnTo>
                          <a:pt x="1190" y="1118"/>
                        </a:lnTo>
                        <a:lnTo>
                          <a:pt x="2385" y="1118"/>
                        </a:lnTo>
                        <a:lnTo>
                          <a:pt x="2393" y="1117"/>
                        </a:lnTo>
                        <a:lnTo>
                          <a:pt x="2401" y="1112"/>
                        </a:lnTo>
                        <a:lnTo>
                          <a:pt x="2406" y="1104"/>
                        </a:lnTo>
                        <a:lnTo>
                          <a:pt x="2408" y="1096"/>
                        </a:lnTo>
                        <a:lnTo>
                          <a:pt x="2406" y="1087"/>
                        </a:lnTo>
                        <a:lnTo>
                          <a:pt x="2401" y="1080"/>
                        </a:lnTo>
                        <a:lnTo>
                          <a:pt x="2393" y="1075"/>
                        </a:lnTo>
                        <a:lnTo>
                          <a:pt x="2385" y="107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noFill/>
                    </a:endParaRPr>
                  </a:p>
                </p:txBody>
              </p:sp>
              <p:sp>
                <p:nvSpPr>
                  <p:cNvPr id="33" name="Freeform 74"/>
                  <p:cNvSpPr>
                    <a:spLocks/>
                  </p:cNvSpPr>
                  <p:nvPr/>
                </p:nvSpPr>
                <p:spPr bwMode="gray">
                  <a:xfrm>
                    <a:off x="2352" y="1925"/>
                    <a:ext cx="889" cy="471"/>
                  </a:xfrm>
                  <a:custGeom>
                    <a:avLst/>
                    <a:gdLst/>
                    <a:ahLst/>
                    <a:cxnLst>
                      <a:cxn ang="0">
                        <a:pos x="0" y="236"/>
                      </a:cxn>
                      <a:cxn ang="0">
                        <a:pos x="2" y="185"/>
                      </a:cxn>
                      <a:cxn ang="0">
                        <a:pos x="10" y="140"/>
                      </a:cxn>
                      <a:cxn ang="0">
                        <a:pos x="21" y="100"/>
                      </a:cxn>
                      <a:cxn ang="0">
                        <a:pos x="34" y="65"/>
                      </a:cxn>
                      <a:cxn ang="0">
                        <a:pos x="50" y="38"/>
                      </a:cxn>
                      <a:cxn ang="0">
                        <a:pos x="69" y="17"/>
                      </a:cxn>
                      <a:cxn ang="0">
                        <a:pos x="88" y="5"/>
                      </a:cxn>
                      <a:cxn ang="0">
                        <a:pos x="106" y="0"/>
                      </a:cxn>
                      <a:cxn ang="0">
                        <a:pos x="889" y="0"/>
                      </a:cxn>
                      <a:cxn ang="0">
                        <a:pos x="874" y="21"/>
                      </a:cxn>
                      <a:cxn ang="0">
                        <a:pos x="861" y="44"/>
                      </a:cxn>
                      <a:cxn ang="0">
                        <a:pos x="850" y="70"/>
                      </a:cxn>
                      <a:cxn ang="0">
                        <a:pos x="840" y="99"/>
                      </a:cxn>
                      <a:cxn ang="0">
                        <a:pos x="831" y="131"/>
                      </a:cxn>
                      <a:cxn ang="0">
                        <a:pos x="826" y="164"/>
                      </a:cxn>
                      <a:cxn ang="0">
                        <a:pos x="822" y="199"/>
                      </a:cxn>
                      <a:cxn ang="0">
                        <a:pos x="821" y="236"/>
                      </a:cxn>
                      <a:cxn ang="0">
                        <a:pos x="822" y="272"/>
                      </a:cxn>
                      <a:cxn ang="0">
                        <a:pos x="826" y="308"/>
                      </a:cxn>
                      <a:cxn ang="0">
                        <a:pos x="831" y="340"/>
                      </a:cxn>
                      <a:cxn ang="0">
                        <a:pos x="840" y="372"/>
                      </a:cxn>
                      <a:cxn ang="0">
                        <a:pos x="850" y="401"/>
                      </a:cxn>
                      <a:cxn ang="0">
                        <a:pos x="861" y="427"/>
                      </a:cxn>
                      <a:cxn ang="0">
                        <a:pos x="874" y="450"/>
                      </a:cxn>
                      <a:cxn ang="0">
                        <a:pos x="889" y="471"/>
                      </a:cxn>
                      <a:cxn ang="0">
                        <a:pos x="106" y="471"/>
                      </a:cxn>
                      <a:cxn ang="0">
                        <a:pos x="88" y="466"/>
                      </a:cxn>
                      <a:cxn ang="0">
                        <a:pos x="69" y="454"/>
                      </a:cxn>
                      <a:cxn ang="0">
                        <a:pos x="50" y="433"/>
                      </a:cxn>
                      <a:cxn ang="0">
                        <a:pos x="34" y="406"/>
                      </a:cxn>
                      <a:cxn ang="0">
                        <a:pos x="21" y="371"/>
                      </a:cxn>
                      <a:cxn ang="0">
                        <a:pos x="10" y="331"/>
                      </a:cxn>
                      <a:cxn ang="0">
                        <a:pos x="2" y="286"/>
                      </a:cxn>
                      <a:cxn ang="0">
                        <a:pos x="0" y="236"/>
                      </a:cxn>
                    </a:cxnLst>
                    <a:rect l="0" t="0" r="r" b="b"/>
                    <a:pathLst>
                      <a:path w="889" h="471">
                        <a:moveTo>
                          <a:pt x="0" y="236"/>
                        </a:moveTo>
                        <a:lnTo>
                          <a:pt x="2" y="185"/>
                        </a:lnTo>
                        <a:lnTo>
                          <a:pt x="10" y="140"/>
                        </a:lnTo>
                        <a:lnTo>
                          <a:pt x="21" y="100"/>
                        </a:lnTo>
                        <a:lnTo>
                          <a:pt x="34" y="65"/>
                        </a:lnTo>
                        <a:lnTo>
                          <a:pt x="50" y="38"/>
                        </a:lnTo>
                        <a:lnTo>
                          <a:pt x="69" y="17"/>
                        </a:lnTo>
                        <a:lnTo>
                          <a:pt x="88" y="5"/>
                        </a:lnTo>
                        <a:lnTo>
                          <a:pt x="106" y="0"/>
                        </a:lnTo>
                        <a:lnTo>
                          <a:pt x="889" y="0"/>
                        </a:lnTo>
                        <a:lnTo>
                          <a:pt x="874" y="21"/>
                        </a:lnTo>
                        <a:lnTo>
                          <a:pt x="861" y="44"/>
                        </a:lnTo>
                        <a:lnTo>
                          <a:pt x="850" y="70"/>
                        </a:lnTo>
                        <a:lnTo>
                          <a:pt x="840" y="99"/>
                        </a:lnTo>
                        <a:lnTo>
                          <a:pt x="831" y="131"/>
                        </a:lnTo>
                        <a:lnTo>
                          <a:pt x="826" y="164"/>
                        </a:lnTo>
                        <a:lnTo>
                          <a:pt x="822" y="199"/>
                        </a:lnTo>
                        <a:lnTo>
                          <a:pt x="821" y="236"/>
                        </a:lnTo>
                        <a:lnTo>
                          <a:pt x="822" y="272"/>
                        </a:lnTo>
                        <a:lnTo>
                          <a:pt x="826" y="308"/>
                        </a:lnTo>
                        <a:lnTo>
                          <a:pt x="831" y="340"/>
                        </a:lnTo>
                        <a:lnTo>
                          <a:pt x="840" y="372"/>
                        </a:lnTo>
                        <a:lnTo>
                          <a:pt x="850" y="401"/>
                        </a:lnTo>
                        <a:lnTo>
                          <a:pt x="861" y="427"/>
                        </a:lnTo>
                        <a:lnTo>
                          <a:pt x="874" y="450"/>
                        </a:lnTo>
                        <a:lnTo>
                          <a:pt x="889" y="471"/>
                        </a:lnTo>
                        <a:lnTo>
                          <a:pt x="106" y="471"/>
                        </a:lnTo>
                        <a:lnTo>
                          <a:pt x="88" y="466"/>
                        </a:lnTo>
                        <a:lnTo>
                          <a:pt x="69" y="454"/>
                        </a:lnTo>
                        <a:lnTo>
                          <a:pt x="50" y="433"/>
                        </a:lnTo>
                        <a:lnTo>
                          <a:pt x="34" y="406"/>
                        </a:lnTo>
                        <a:lnTo>
                          <a:pt x="21" y="371"/>
                        </a:lnTo>
                        <a:lnTo>
                          <a:pt x="10" y="331"/>
                        </a:lnTo>
                        <a:lnTo>
                          <a:pt x="2" y="286"/>
                        </a:lnTo>
                        <a:lnTo>
                          <a:pt x="0" y="23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noFill/>
                    </a:endParaRPr>
                  </a:p>
                </p:txBody>
              </p:sp>
              <p:sp>
                <p:nvSpPr>
                  <p:cNvPr id="34" name="Freeform 75"/>
                  <p:cNvSpPr>
                    <a:spLocks/>
                  </p:cNvSpPr>
                  <p:nvPr/>
                </p:nvSpPr>
                <p:spPr bwMode="gray">
                  <a:xfrm>
                    <a:off x="3223" y="2166"/>
                    <a:ext cx="1263" cy="362"/>
                  </a:xfrm>
                  <a:custGeom>
                    <a:avLst/>
                    <a:gdLst/>
                    <a:ahLst/>
                    <a:cxnLst>
                      <a:cxn ang="0">
                        <a:pos x="168" y="250"/>
                      </a:cxn>
                      <a:cxn ang="0">
                        <a:pos x="160" y="239"/>
                      </a:cxn>
                      <a:cxn ang="0">
                        <a:pos x="149" y="235"/>
                      </a:cxn>
                      <a:cxn ang="0">
                        <a:pos x="139" y="234"/>
                      </a:cxn>
                      <a:cxn ang="0">
                        <a:pos x="125" y="233"/>
                      </a:cxn>
                      <a:cxn ang="0">
                        <a:pos x="111" y="230"/>
                      </a:cxn>
                      <a:cxn ang="0">
                        <a:pos x="100" y="230"/>
                      </a:cxn>
                      <a:cxn ang="0">
                        <a:pos x="68" y="218"/>
                      </a:cxn>
                      <a:cxn ang="0">
                        <a:pos x="39" y="182"/>
                      </a:cxn>
                      <a:cxn ang="0">
                        <a:pos x="14" y="126"/>
                      </a:cxn>
                      <a:cxn ang="0">
                        <a:pos x="0" y="54"/>
                      </a:cxn>
                      <a:cxn ang="0">
                        <a:pos x="8" y="48"/>
                      </a:cxn>
                      <a:cxn ang="0">
                        <a:pos x="24" y="38"/>
                      </a:cxn>
                      <a:cxn ang="0">
                        <a:pos x="48" y="27"/>
                      </a:cxn>
                      <a:cxn ang="0">
                        <a:pos x="75" y="16"/>
                      </a:cxn>
                      <a:cxn ang="0">
                        <a:pos x="107" y="6"/>
                      </a:cxn>
                      <a:cxn ang="0">
                        <a:pos x="142" y="1"/>
                      </a:cxn>
                      <a:cxn ang="0">
                        <a:pos x="176" y="1"/>
                      </a:cxn>
                      <a:cxn ang="0">
                        <a:pos x="212" y="10"/>
                      </a:cxn>
                      <a:cxn ang="0">
                        <a:pos x="220" y="15"/>
                      </a:cxn>
                      <a:cxn ang="0">
                        <a:pos x="230" y="17"/>
                      </a:cxn>
                      <a:cxn ang="0">
                        <a:pos x="230" y="17"/>
                      </a:cxn>
                      <a:cxn ang="0">
                        <a:pos x="230" y="17"/>
                      </a:cxn>
                      <a:cxn ang="0">
                        <a:pos x="241" y="23"/>
                      </a:cxn>
                      <a:cxn ang="0">
                        <a:pos x="251" y="31"/>
                      </a:cxn>
                      <a:cxn ang="0">
                        <a:pos x="278" y="56"/>
                      </a:cxn>
                      <a:cxn ang="0">
                        <a:pos x="303" y="82"/>
                      </a:cxn>
                      <a:cxn ang="0">
                        <a:pos x="324" y="108"/>
                      </a:cxn>
                      <a:cxn ang="0">
                        <a:pos x="342" y="134"/>
                      </a:cxn>
                      <a:cxn ang="0">
                        <a:pos x="378" y="181"/>
                      </a:cxn>
                      <a:cxn ang="0">
                        <a:pos x="418" y="216"/>
                      </a:cxn>
                      <a:cxn ang="0">
                        <a:pos x="468" y="235"/>
                      </a:cxn>
                      <a:cxn ang="0">
                        <a:pos x="536" y="226"/>
                      </a:cxn>
                      <a:cxn ang="0">
                        <a:pos x="555" y="220"/>
                      </a:cxn>
                      <a:cxn ang="0">
                        <a:pos x="574" y="213"/>
                      </a:cxn>
                      <a:cxn ang="0">
                        <a:pos x="595" y="205"/>
                      </a:cxn>
                      <a:cxn ang="0">
                        <a:pos x="614" y="198"/>
                      </a:cxn>
                      <a:cxn ang="0">
                        <a:pos x="666" y="181"/>
                      </a:cxn>
                      <a:cxn ang="0">
                        <a:pos x="721" y="162"/>
                      </a:cxn>
                      <a:cxn ang="0">
                        <a:pos x="775" y="143"/>
                      </a:cxn>
                      <a:cxn ang="0">
                        <a:pos x="831" y="129"/>
                      </a:cxn>
                      <a:cxn ang="0">
                        <a:pos x="883" y="115"/>
                      </a:cxn>
                      <a:cxn ang="0">
                        <a:pos x="931" y="106"/>
                      </a:cxn>
                      <a:cxn ang="0">
                        <a:pos x="972" y="104"/>
                      </a:cxn>
                      <a:cxn ang="0">
                        <a:pos x="1006" y="108"/>
                      </a:cxn>
                      <a:cxn ang="0">
                        <a:pos x="1062" y="127"/>
                      </a:cxn>
                      <a:cxn ang="0">
                        <a:pos x="1110" y="155"/>
                      </a:cxn>
                      <a:cxn ang="0">
                        <a:pos x="1150" y="188"/>
                      </a:cxn>
                      <a:cxn ang="0">
                        <a:pos x="1185" y="225"/>
                      </a:cxn>
                      <a:cxn ang="0">
                        <a:pos x="1212" y="263"/>
                      </a:cxn>
                      <a:cxn ang="0">
                        <a:pos x="1234" y="301"/>
                      </a:cxn>
                      <a:cxn ang="0">
                        <a:pos x="1251" y="334"/>
                      </a:cxn>
                      <a:cxn ang="0">
                        <a:pos x="1263" y="362"/>
                      </a:cxn>
                      <a:cxn ang="0">
                        <a:pos x="251" y="360"/>
                      </a:cxn>
                      <a:cxn ang="0">
                        <a:pos x="217" y="346"/>
                      </a:cxn>
                      <a:cxn ang="0">
                        <a:pos x="195" y="319"/>
                      </a:cxn>
                      <a:cxn ang="0">
                        <a:pos x="178" y="282"/>
                      </a:cxn>
                    </a:cxnLst>
                    <a:rect l="0" t="0" r="r" b="b"/>
                    <a:pathLst>
                      <a:path w="1263" h="362">
                        <a:moveTo>
                          <a:pt x="170" y="260"/>
                        </a:moveTo>
                        <a:lnTo>
                          <a:pt x="168" y="250"/>
                        </a:lnTo>
                        <a:lnTo>
                          <a:pt x="165" y="244"/>
                        </a:lnTo>
                        <a:lnTo>
                          <a:pt x="160" y="239"/>
                        </a:lnTo>
                        <a:lnTo>
                          <a:pt x="155" y="236"/>
                        </a:lnTo>
                        <a:lnTo>
                          <a:pt x="149" y="235"/>
                        </a:lnTo>
                        <a:lnTo>
                          <a:pt x="144" y="235"/>
                        </a:lnTo>
                        <a:lnTo>
                          <a:pt x="139" y="234"/>
                        </a:lnTo>
                        <a:lnTo>
                          <a:pt x="132" y="233"/>
                        </a:lnTo>
                        <a:lnTo>
                          <a:pt x="125" y="233"/>
                        </a:lnTo>
                        <a:lnTo>
                          <a:pt x="117" y="231"/>
                        </a:lnTo>
                        <a:lnTo>
                          <a:pt x="111" y="230"/>
                        </a:lnTo>
                        <a:lnTo>
                          <a:pt x="105" y="230"/>
                        </a:lnTo>
                        <a:lnTo>
                          <a:pt x="100" y="230"/>
                        </a:lnTo>
                        <a:lnTo>
                          <a:pt x="84" y="226"/>
                        </a:lnTo>
                        <a:lnTo>
                          <a:pt x="68" y="218"/>
                        </a:lnTo>
                        <a:lnTo>
                          <a:pt x="53" y="202"/>
                        </a:lnTo>
                        <a:lnTo>
                          <a:pt x="39" y="182"/>
                        </a:lnTo>
                        <a:lnTo>
                          <a:pt x="26" y="156"/>
                        </a:lnTo>
                        <a:lnTo>
                          <a:pt x="14" y="126"/>
                        </a:lnTo>
                        <a:lnTo>
                          <a:pt x="6" y="93"/>
                        </a:lnTo>
                        <a:lnTo>
                          <a:pt x="0" y="54"/>
                        </a:lnTo>
                        <a:lnTo>
                          <a:pt x="3" y="52"/>
                        </a:lnTo>
                        <a:lnTo>
                          <a:pt x="8" y="48"/>
                        </a:lnTo>
                        <a:lnTo>
                          <a:pt x="16" y="45"/>
                        </a:lnTo>
                        <a:lnTo>
                          <a:pt x="24" y="38"/>
                        </a:lnTo>
                        <a:lnTo>
                          <a:pt x="35" y="33"/>
                        </a:lnTo>
                        <a:lnTo>
                          <a:pt x="48" y="27"/>
                        </a:lnTo>
                        <a:lnTo>
                          <a:pt x="60" y="21"/>
                        </a:lnTo>
                        <a:lnTo>
                          <a:pt x="75" y="16"/>
                        </a:lnTo>
                        <a:lnTo>
                          <a:pt x="91" y="11"/>
                        </a:lnTo>
                        <a:lnTo>
                          <a:pt x="107" y="6"/>
                        </a:lnTo>
                        <a:lnTo>
                          <a:pt x="125" y="4"/>
                        </a:lnTo>
                        <a:lnTo>
                          <a:pt x="142" y="1"/>
                        </a:lnTo>
                        <a:lnTo>
                          <a:pt x="159" y="0"/>
                        </a:lnTo>
                        <a:lnTo>
                          <a:pt x="176" y="1"/>
                        </a:lnTo>
                        <a:lnTo>
                          <a:pt x="195" y="5"/>
                        </a:lnTo>
                        <a:lnTo>
                          <a:pt x="212" y="10"/>
                        </a:lnTo>
                        <a:lnTo>
                          <a:pt x="216" y="14"/>
                        </a:lnTo>
                        <a:lnTo>
                          <a:pt x="220" y="15"/>
                        </a:lnTo>
                        <a:lnTo>
                          <a:pt x="225" y="17"/>
                        </a:lnTo>
                        <a:lnTo>
                          <a:pt x="230" y="17"/>
                        </a:lnTo>
                        <a:lnTo>
                          <a:pt x="230" y="17"/>
                        </a:lnTo>
                        <a:lnTo>
                          <a:pt x="230" y="17"/>
                        </a:lnTo>
                        <a:lnTo>
                          <a:pt x="230" y="17"/>
                        </a:lnTo>
                        <a:lnTo>
                          <a:pt x="230" y="17"/>
                        </a:lnTo>
                        <a:lnTo>
                          <a:pt x="235" y="20"/>
                        </a:lnTo>
                        <a:lnTo>
                          <a:pt x="241" y="23"/>
                        </a:lnTo>
                        <a:lnTo>
                          <a:pt x="246" y="27"/>
                        </a:lnTo>
                        <a:lnTo>
                          <a:pt x="251" y="31"/>
                        </a:lnTo>
                        <a:lnTo>
                          <a:pt x="266" y="43"/>
                        </a:lnTo>
                        <a:lnTo>
                          <a:pt x="278" y="56"/>
                        </a:lnTo>
                        <a:lnTo>
                          <a:pt x="290" y="68"/>
                        </a:lnTo>
                        <a:lnTo>
                          <a:pt x="303" y="82"/>
                        </a:lnTo>
                        <a:lnTo>
                          <a:pt x="313" y="94"/>
                        </a:lnTo>
                        <a:lnTo>
                          <a:pt x="324" y="108"/>
                        </a:lnTo>
                        <a:lnTo>
                          <a:pt x="332" y="121"/>
                        </a:lnTo>
                        <a:lnTo>
                          <a:pt x="342" y="134"/>
                        </a:lnTo>
                        <a:lnTo>
                          <a:pt x="360" y="158"/>
                        </a:lnTo>
                        <a:lnTo>
                          <a:pt x="378" y="181"/>
                        </a:lnTo>
                        <a:lnTo>
                          <a:pt x="397" y="200"/>
                        </a:lnTo>
                        <a:lnTo>
                          <a:pt x="418" y="216"/>
                        </a:lnTo>
                        <a:lnTo>
                          <a:pt x="441" y="229"/>
                        </a:lnTo>
                        <a:lnTo>
                          <a:pt x="468" y="235"/>
                        </a:lnTo>
                        <a:lnTo>
                          <a:pt x="501" y="235"/>
                        </a:lnTo>
                        <a:lnTo>
                          <a:pt x="536" y="226"/>
                        </a:lnTo>
                        <a:lnTo>
                          <a:pt x="545" y="223"/>
                        </a:lnTo>
                        <a:lnTo>
                          <a:pt x="555" y="220"/>
                        </a:lnTo>
                        <a:lnTo>
                          <a:pt x="564" y="216"/>
                        </a:lnTo>
                        <a:lnTo>
                          <a:pt x="574" y="213"/>
                        </a:lnTo>
                        <a:lnTo>
                          <a:pt x="583" y="209"/>
                        </a:lnTo>
                        <a:lnTo>
                          <a:pt x="595" y="205"/>
                        </a:lnTo>
                        <a:lnTo>
                          <a:pt x="604" y="202"/>
                        </a:lnTo>
                        <a:lnTo>
                          <a:pt x="614" y="198"/>
                        </a:lnTo>
                        <a:lnTo>
                          <a:pt x="639" y="189"/>
                        </a:lnTo>
                        <a:lnTo>
                          <a:pt x="666" y="181"/>
                        </a:lnTo>
                        <a:lnTo>
                          <a:pt x="694" y="171"/>
                        </a:lnTo>
                        <a:lnTo>
                          <a:pt x="721" y="162"/>
                        </a:lnTo>
                        <a:lnTo>
                          <a:pt x="748" y="152"/>
                        </a:lnTo>
                        <a:lnTo>
                          <a:pt x="775" y="143"/>
                        </a:lnTo>
                        <a:lnTo>
                          <a:pt x="804" y="136"/>
                        </a:lnTo>
                        <a:lnTo>
                          <a:pt x="831" y="129"/>
                        </a:lnTo>
                        <a:lnTo>
                          <a:pt x="857" y="121"/>
                        </a:lnTo>
                        <a:lnTo>
                          <a:pt x="883" y="115"/>
                        </a:lnTo>
                        <a:lnTo>
                          <a:pt x="907" y="110"/>
                        </a:lnTo>
                        <a:lnTo>
                          <a:pt x="931" y="106"/>
                        </a:lnTo>
                        <a:lnTo>
                          <a:pt x="952" y="105"/>
                        </a:lnTo>
                        <a:lnTo>
                          <a:pt x="972" y="104"/>
                        </a:lnTo>
                        <a:lnTo>
                          <a:pt x="990" y="105"/>
                        </a:lnTo>
                        <a:lnTo>
                          <a:pt x="1006" y="108"/>
                        </a:lnTo>
                        <a:lnTo>
                          <a:pt x="1035" y="116"/>
                        </a:lnTo>
                        <a:lnTo>
                          <a:pt x="1062" y="127"/>
                        </a:lnTo>
                        <a:lnTo>
                          <a:pt x="1087" y="140"/>
                        </a:lnTo>
                        <a:lnTo>
                          <a:pt x="1110" y="155"/>
                        </a:lnTo>
                        <a:lnTo>
                          <a:pt x="1131" y="171"/>
                        </a:lnTo>
                        <a:lnTo>
                          <a:pt x="1150" y="188"/>
                        </a:lnTo>
                        <a:lnTo>
                          <a:pt x="1168" y="207"/>
                        </a:lnTo>
                        <a:lnTo>
                          <a:pt x="1185" y="225"/>
                        </a:lnTo>
                        <a:lnTo>
                          <a:pt x="1199" y="245"/>
                        </a:lnTo>
                        <a:lnTo>
                          <a:pt x="1212" y="263"/>
                        </a:lnTo>
                        <a:lnTo>
                          <a:pt x="1224" y="282"/>
                        </a:lnTo>
                        <a:lnTo>
                          <a:pt x="1234" y="301"/>
                        </a:lnTo>
                        <a:lnTo>
                          <a:pt x="1243" y="318"/>
                        </a:lnTo>
                        <a:lnTo>
                          <a:pt x="1251" y="334"/>
                        </a:lnTo>
                        <a:lnTo>
                          <a:pt x="1258" y="349"/>
                        </a:lnTo>
                        <a:lnTo>
                          <a:pt x="1263" y="362"/>
                        </a:lnTo>
                        <a:lnTo>
                          <a:pt x="273" y="362"/>
                        </a:lnTo>
                        <a:lnTo>
                          <a:pt x="251" y="360"/>
                        </a:lnTo>
                        <a:lnTo>
                          <a:pt x="232" y="355"/>
                        </a:lnTo>
                        <a:lnTo>
                          <a:pt x="217" y="346"/>
                        </a:lnTo>
                        <a:lnTo>
                          <a:pt x="205" y="334"/>
                        </a:lnTo>
                        <a:lnTo>
                          <a:pt x="195" y="319"/>
                        </a:lnTo>
                        <a:lnTo>
                          <a:pt x="186" y="302"/>
                        </a:lnTo>
                        <a:lnTo>
                          <a:pt x="178" y="282"/>
                        </a:lnTo>
                        <a:lnTo>
                          <a:pt x="170" y="260"/>
                        </a:lnTo>
                        <a:close/>
                      </a:path>
                    </a:pathLst>
                  </a:custGeom>
                  <a:solidFill>
                    <a:schemeClr val="tx2">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noFill/>
                    </a:endParaRPr>
                  </a:p>
                </p:txBody>
              </p:sp>
            </p:grpSp>
            <p:pic>
              <p:nvPicPr>
                <p:cNvPr id="31" name="Picture 9" descr="C:\Documents and Settings\alone\Local Settings\Temporary Internet Files\Content.IE5\0UDLURRZ\MC900150783[1].wmf"/>
                <p:cNvPicPr>
                  <a:picLocks noChangeAspect="1" noChangeArrowheads="1"/>
                </p:cNvPicPr>
                <p:nvPr/>
              </p:nvPicPr>
              <p:blipFill>
                <a:blip r:embed="rId3" cstate="print"/>
                <a:srcRect/>
                <a:stretch>
                  <a:fillRect/>
                </a:stretch>
              </p:blipFill>
              <p:spPr bwMode="auto">
                <a:xfrm>
                  <a:off x="2649593" y="2995411"/>
                  <a:ext cx="1497829" cy="1322753"/>
                </a:xfrm>
                <a:prstGeom prst="rect">
                  <a:avLst/>
                </a:prstGeom>
                <a:noFill/>
              </p:spPr>
            </p:pic>
          </p:grpSp>
          <p:sp>
            <p:nvSpPr>
              <p:cNvPr id="28" name="テキスト ボックス 27"/>
              <p:cNvSpPr txBox="1"/>
              <p:nvPr/>
            </p:nvSpPr>
            <p:spPr>
              <a:xfrm>
                <a:off x="4283968" y="3564721"/>
                <a:ext cx="198000" cy="428871"/>
              </a:xfrm>
              <a:prstGeom prst="rect">
                <a:avLst/>
              </a:prstGeom>
              <a:solidFill>
                <a:schemeClr val="bg1"/>
              </a:solidFill>
            </p:spPr>
            <p:txBody>
              <a:bodyPr wrap="square" rtlCol="0">
                <a:spAutoFit/>
              </a:bodyPr>
              <a:lstStyle/>
              <a:p>
                <a:endParaRPr kumimoji="1" lang="ja-JP" altLang="en-US" dirty="0"/>
              </a:p>
            </p:txBody>
          </p:sp>
          <p:sp>
            <p:nvSpPr>
              <p:cNvPr id="29" name="雲形吹き出し 28"/>
              <p:cNvSpPr/>
              <p:nvPr/>
            </p:nvSpPr>
            <p:spPr>
              <a:xfrm rot="16200000">
                <a:off x="3221560" y="2775980"/>
                <a:ext cx="979548" cy="425188"/>
              </a:xfrm>
              <a:prstGeom prst="cloudCallout">
                <a:avLst>
                  <a:gd name="adj1" fmla="val -39240"/>
                  <a:gd name="adj2" fmla="val 26152"/>
                </a:avLst>
              </a:prstGeom>
              <a:solidFill>
                <a:schemeClr val="tx1">
                  <a:lumMod val="65000"/>
                  <a:lumOff val="35000"/>
                </a:schemeClr>
              </a:solidFill>
              <a:ln>
                <a:solidFill>
                  <a:schemeClr val="tx1"/>
                </a:solid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3" name="Picture 8" descr="C:\Documents and Settings\alone\Local Settings\Temporary Internet Files\Content.IE5\ADO725M1\MC900030012[1].wmf"/>
            <p:cNvPicPr>
              <a:picLocks noChangeAspect="1" noChangeArrowheads="1"/>
            </p:cNvPicPr>
            <p:nvPr/>
          </p:nvPicPr>
          <p:blipFill>
            <a:blip r:embed="rId4" cstate="print"/>
            <a:stretch>
              <a:fillRect/>
            </a:stretch>
          </p:blipFill>
          <p:spPr bwMode="auto">
            <a:xfrm>
              <a:off x="6079768" y="3429000"/>
              <a:ext cx="796488" cy="1080000"/>
            </a:xfrm>
            <a:prstGeom prst="rect">
              <a:avLst/>
            </a:prstGeom>
            <a:noFill/>
          </p:spPr>
        </p:pic>
        <p:pic>
          <p:nvPicPr>
            <p:cNvPr id="24" name="Picture 7" descr="C:\Documents and Settings\alone\Local Settings\Temporary Internet Files\Content.IE5\CP63C167\MC900433856[1].png"/>
            <p:cNvPicPr>
              <a:picLocks noChangeAspect="1" noChangeArrowheads="1"/>
            </p:cNvPicPr>
            <p:nvPr/>
          </p:nvPicPr>
          <p:blipFill>
            <a:blip r:embed="rId5" cstate="print"/>
            <a:srcRect/>
            <a:stretch>
              <a:fillRect/>
            </a:stretch>
          </p:blipFill>
          <p:spPr bwMode="auto">
            <a:xfrm>
              <a:off x="5796216" y="4293096"/>
              <a:ext cx="720000" cy="720000"/>
            </a:xfrm>
            <a:prstGeom prst="rect">
              <a:avLst/>
            </a:prstGeom>
            <a:noFill/>
          </p:spPr>
        </p:pic>
        <p:pic>
          <p:nvPicPr>
            <p:cNvPr id="25" name="Picture 5" descr="C:\Documents and Settings\alone\Local Settings\Temporary Internet Files\Content.IE5\GXE7C5AV\MC900431627[1].png"/>
            <p:cNvPicPr>
              <a:picLocks noChangeAspect="1" noChangeArrowheads="1"/>
            </p:cNvPicPr>
            <p:nvPr/>
          </p:nvPicPr>
          <p:blipFill>
            <a:blip r:embed="rId6" cstate="print"/>
            <a:srcRect/>
            <a:stretch>
              <a:fillRect/>
            </a:stretch>
          </p:blipFill>
          <p:spPr bwMode="auto">
            <a:xfrm>
              <a:off x="5508184" y="4797232"/>
              <a:ext cx="720000" cy="720000"/>
            </a:xfrm>
            <a:prstGeom prst="rect">
              <a:avLst/>
            </a:prstGeom>
            <a:noFill/>
          </p:spPr>
        </p:pic>
        <p:pic>
          <p:nvPicPr>
            <p:cNvPr id="26" name="Picture 4" descr="C:\Documents and Settings\alone\Local Settings\Temporary Internet Files\Content.IE5\GXE7C5AV\MC900433918[1].png"/>
            <p:cNvPicPr>
              <a:picLocks noChangeAspect="1" noChangeArrowheads="1"/>
            </p:cNvPicPr>
            <p:nvPr/>
          </p:nvPicPr>
          <p:blipFill>
            <a:blip r:embed="rId7" cstate="print"/>
            <a:srcRect/>
            <a:stretch>
              <a:fillRect/>
            </a:stretch>
          </p:blipFill>
          <p:spPr bwMode="auto">
            <a:xfrm>
              <a:off x="5076136" y="5229280"/>
              <a:ext cx="720000" cy="720000"/>
            </a:xfrm>
            <a:prstGeom prst="rect">
              <a:avLst/>
            </a:prstGeom>
            <a:noFill/>
          </p:spPr>
        </p:pic>
      </p:grpSp>
      <p:sp>
        <p:nvSpPr>
          <p:cNvPr id="36" name="線吹き出し 1 (枠付き) 35"/>
          <p:cNvSpPr/>
          <p:nvPr/>
        </p:nvSpPr>
        <p:spPr bwMode="auto">
          <a:xfrm>
            <a:off x="5796136" y="3573016"/>
            <a:ext cx="1440160" cy="288032"/>
          </a:xfrm>
          <a:prstGeom prst="borderCallout1">
            <a:avLst>
              <a:gd name="adj1" fmla="val 60322"/>
              <a:gd name="adj2" fmla="val -2286"/>
              <a:gd name="adj3" fmla="val 493637"/>
              <a:gd name="adj4" fmla="val -74515"/>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bg1"/>
                </a:solidFill>
                <a:effectLst/>
                <a:latin typeface="HG丸ｺﾞｼｯｸM-PRO" pitchFamily="50" charset="-128"/>
                <a:ea typeface="HG丸ｺﾞｼｯｸM-PRO" pitchFamily="50" charset="-128"/>
              </a:rPr>
              <a:t>水質汚濁物質</a:t>
            </a:r>
          </a:p>
        </p:txBody>
      </p:sp>
      <p:sp>
        <p:nvSpPr>
          <p:cNvPr id="38" name="線吹き出し 1 (枠付き) 37"/>
          <p:cNvSpPr/>
          <p:nvPr/>
        </p:nvSpPr>
        <p:spPr bwMode="auto">
          <a:xfrm>
            <a:off x="5508104" y="3068960"/>
            <a:ext cx="1440160" cy="288032"/>
          </a:xfrm>
          <a:prstGeom prst="borderCallout1">
            <a:avLst>
              <a:gd name="adj1" fmla="val 52764"/>
              <a:gd name="adj2" fmla="val -3042"/>
              <a:gd name="adj3" fmla="val 142158"/>
              <a:gd name="adj4" fmla="val -95679"/>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600" dirty="0" smtClean="0">
                <a:solidFill>
                  <a:schemeClr val="bg1"/>
                </a:solidFill>
                <a:latin typeface="HG丸ｺﾞｼｯｸM-PRO" pitchFamily="50" charset="-128"/>
                <a:ea typeface="HG丸ｺﾞｼｯｸM-PRO" pitchFamily="50" charset="-128"/>
              </a:rPr>
              <a:t>大気汚染</a:t>
            </a:r>
            <a:r>
              <a:rPr kumimoji="1" lang="ja-JP" altLang="en-US" sz="1600" b="0" i="0" u="none" strike="noStrike" cap="none" normalizeH="0" baseline="0" dirty="0" smtClean="0">
                <a:ln>
                  <a:noFill/>
                </a:ln>
                <a:solidFill>
                  <a:schemeClr val="bg1"/>
                </a:solidFill>
                <a:effectLst/>
                <a:latin typeface="HG丸ｺﾞｼｯｸM-PRO" pitchFamily="50" charset="-128"/>
                <a:ea typeface="HG丸ｺﾞｼｯｸM-PRO" pitchFamily="50" charset="-128"/>
              </a:rPr>
              <a:t>物質</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主な大気汚染物質</a:t>
            </a:r>
            <a:endParaRPr kumimoji="1" lang="ja-JP" altLang="en-US" dirty="0">
              <a:solidFill>
                <a:srgbClr val="0070C0"/>
              </a:solidFill>
            </a:endParaRPr>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4184794885"/>
              </p:ext>
            </p:extLst>
          </p:nvPr>
        </p:nvGraphicFramePr>
        <p:xfrm>
          <a:off x="1066800" y="1484784"/>
          <a:ext cx="7969696" cy="4931636"/>
        </p:xfrm>
        <a:graphic>
          <a:graphicData uri="http://schemas.openxmlformats.org/drawingml/2006/table">
            <a:tbl>
              <a:tblPr bandRow="1">
                <a:tableStyleId>{08FB837D-C827-4EFA-A057-4D05807E0F7C}</a:tableStyleId>
              </a:tblPr>
              <a:tblGrid>
                <a:gridCol w="2065040"/>
                <a:gridCol w="5904656"/>
              </a:tblGrid>
              <a:tr h="501401">
                <a:tc>
                  <a:txBody>
                    <a:bodyPr/>
                    <a:lstStyle/>
                    <a:p>
                      <a:r>
                        <a:rPr kumimoji="1" lang="ja-JP" altLang="en-US" dirty="0" smtClean="0"/>
                        <a:t>硫黄酸化物（</a:t>
                      </a:r>
                      <a:r>
                        <a:rPr kumimoji="1" lang="en-US" altLang="ja-JP" dirty="0" err="1" smtClean="0"/>
                        <a:t>SO</a:t>
                      </a:r>
                      <a:r>
                        <a:rPr kumimoji="1" lang="en-US" altLang="ja-JP" baseline="-25000" dirty="0" err="1" smtClean="0"/>
                        <a:t>x</a:t>
                      </a:r>
                      <a:r>
                        <a:rPr kumimoji="1" lang="ja-JP" altLang="en-US" dirty="0" smtClean="0"/>
                        <a:t>）</a:t>
                      </a:r>
                      <a:endParaRPr kumimoji="1" lang="ja-JP" altLang="en-US" dirty="0"/>
                    </a:p>
                  </a:txBody>
                  <a:tcPr anchor="ctr">
                    <a:solidFill>
                      <a:srgbClr val="FDEADA">
                        <a:alpha val="50196"/>
                      </a:srgbClr>
                    </a:solidFill>
                  </a:tcPr>
                </a:tc>
                <a:tc>
                  <a:txBody>
                    <a:bodyPr/>
                    <a:lstStyle/>
                    <a:p>
                      <a:r>
                        <a:rPr kumimoji="1" lang="ja-JP" altLang="en-US" dirty="0" smtClean="0"/>
                        <a:t>硫黄分が含まれる石油や石炭の燃焼によって発生する</a:t>
                      </a:r>
                      <a:endParaRPr kumimoji="1" lang="ja-JP" altLang="en-US" dirty="0"/>
                    </a:p>
                  </a:txBody>
                  <a:tcPr anchor="ctr">
                    <a:solidFill>
                      <a:srgbClr val="FDEADA">
                        <a:alpha val="50196"/>
                      </a:srgbClr>
                    </a:solidFill>
                  </a:tcPr>
                </a:tc>
              </a:tr>
              <a:tr h="865432">
                <a:tc>
                  <a:txBody>
                    <a:bodyPr/>
                    <a:lstStyle/>
                    <a:p>
                      <a:r>
                        <a:rPr kumimoji="1" lang="ja-JP" altLang="en-US" dirty="0" smtClean="0"/>
                        <a:t>窒素酸化物（</a:t>
                      </a:r>
                      <a:r>
                        <a:rPr kumimoji="1" lang="en-US" altLang="ja-JP" dirty="0" err="1" smtClean="0"/>
                        <a:t>NO</a:t>
                      </a:r>
                      <a:r>
                        <a:rPr kumimoji="1" lang="en-US" altLang="ja-JP" baseline="-25000" dirty="0" err="1" smtClean="0"/>
                        <a:t>x</a:t>
                      </a:r>
                      <a:r>
                        <a:rPr kumimoji="1" lang="ja-JP" altLang="en-US" dirty="0" smtClean="0"/>
                        <a:t>）</a:t>
                      </a:r>
                      <a:endParaRPr kumimoji="1" lang="ja-JP" altLang="en-US" dirty="0"/>
                    </a:p>
                  </a:txBody>
                  <a:tcPr anchor="ctr">
                    <a:solidFill>
                      <a:srgbClr val="FDEADA">
                        <a:alpha val="50196"/>
                      </a:srgbClr>
                    </a:solidFill>
                  </a:tcPr>
                </a:tc>
                <a:tc>
                  <a:txBody>
                    <a:bodyPr/>
                    <a:lstStyle/>
                    <a:p>
                      <a:r>
                        <a:rPr kumimoji="1" lang="ja-JP" altLang="en-US" dirty="0" smtClean="0"/>
                        <a:t>燃焼に伴い，空気中の窒素分が酸化されて発生する</a:t>
                      </a:r>
                      <a:endParaRPr kumimoji="1" lang="en-US" altLang="ja-JP" dirty="0" smtClean="0"/>
                    </a:p>
                    <a:p>
                      <a:r>
                        <a:rPr kumimoji="1" lang="ja-JP" altLang="en-US" dirty="0" smtClean="0"/>
                        <a:t>燃焼（フューエル）</a:t>
                      </a:r>
                      <a:r>
                        <a:rPr kumimoji="1" lang="en-US" altLang="ja-JP" dirty="0" err="1" smtClean="0"/>
                        <a:t>NO</a:t>
                      </a:r>
                      <a:r>
                        <a:rPr kumimoji="1" lang="en-US" altLang="ja-JP" baseline="-25000" dirty="0" err="1" smtClean="0"/>
                        <a:t>x</a:t>
                      </a:r>
                      <a:r>
                        <a:rPr kumimoji="1" lang="ja-JP" altLang="en-US" dirty="0" smtClean="0"/>
                        <a:t>とサーマル</a:t>
                      </a:r>
                      <a:r>
                        <a:rPr kumimoji="1" lang="en-US" altLang="ja-JP" dirty="0" err="1" smtClean="0"/>
                        <a:t>NO</a:t>
                      </a:r>
                      <a:r>
                        <a:rPr kumimoji="1" lang="en-US" altLang="ja-JP" baseline="-25000" dirty="0" err="1" smtClean="0"/>
                        <a:t>x</a:t>
                      </a:r>
                      <a:r>
                        <a:rPr kumimoji="1" lang="ja-JP" altLang="en-US" dirty="0" smtClean="0"/>
                        <a:t>が存在する</a:t>
                      </a:r>
                      <a:endParaRPr kumimoji="1" lang="en-US" altLang="ja-JP" dirty="0" smtClean="0"/>
                    </a:p>
                  </a:txBody>
                  <a:tcPr anchor="ctr">
                    <a:solidFill>
                      <a:srgbClr val="FDEADA">
                        <a:alpha val="50196"/>
                      </a:srgbClr>
                    </a:solidFill>
                  </a:tcPr>
                </a:tc>
              </a:tr>
              <a:tr h="865432">
                <a:tc>
                  <a:txBody>
                    <a:bodyPr/>
                    <a:lstStyle/>
                    <a:p>
                      <a:r>
                        <a:rPr kumimoji="1" lang="ja-JP" altLang="en-US" dirty="0" smtClean="0"/>
                        <a:t>一酸化炭素（</a:t>
                      </a:r>
                      <a:r>
                        <a:rPr kumimoji="1" lang="en-US" altLang="ja-JP" dirty="0" smtClean="0"/>
                        <a:t>CO</a:t>
                      </a:r>
                      <a:r>
                        <a:rPr kumimoji="1" lang="ja-JP" altLang="en-US" dirty="0" smtClean="0"/>
                        <a:t>）</a:t>
                      </a:r>
                      <a:endParaRPr kumimoji="1" lang="ja-JP" altLang="en-US" dirty="0"/>
                    </a:p>
                  </a:txBody>
                  <a:tcPr anchor="ctr">
                    <a:solidFill>
                      <a:srgbClr val="FDEADA">
                        <a:alpha val="50196"/>
                      </a:srgbClr>
                    </a:solidFill>
                  </a:tcPr>
                </a:tc>
                <a:tc>
                  <a:txBody>
                    <a:bodyPr/>
                    <a:lstStyle/>
                    <a:p>
                      <a:r>
                        <a:rPr kumimoji="1" lang="ja-JP" altLang="en-US" dirty="0" smtClean="0"/>
                        <a:t>不完全燃焼により発生する</a:t>
                      </a:r>
                      <a:endParaRPr kumimoji="1" lang="en-US" altLang="ja-JP" dirty="0" smtClean="0"/>
                    </a:p>
                    <a:p>
                      <a:r>
                        <a:rPr kumimoji="1" lang="ja-JP" altLang="en-US" dirty="0" smtClean="0"/>
                        <a:t>主な発生源は，自動車の排出ガス</a:t>
                      </a:r>
                      <a:endParaRPr kumimoji="1" lang="ja-JP" altLang="en-US" dirty="0"/>
                    </a:p>
                  </a:txBody>
                  <a:tcPr anchor="ctr">
                    <a:solidFill>
                      <a:srgbClr val="FDEADA">
                        <a:alpha val="50196"/>
                      </a:srgbClr>
                    </a:solidFill>
                  </a:tcPr>
                </a:tc>
              </a:tr>
              <a:tr h="1236331">
                <a:tc>
                  <a:txBody>
                    <a:bodyPr/>
                    <a:lstStyle/>
                    <a:p>
                      <a:r>
                        <a:rPr kumimoji="1" lang="ja-JP" altLang="en-US" dirty="0" smtClean="0"/>
                        <a:t>粒子状物質（</a:t>
                      </a:r>
                      <a:r>
                        <a:rPr kumimoji="1" lang="en-US" altLang="ja-JP" dirty="0" smtClean="0"/>
                        <a:t>PM</a:t>
                      </a:r>
                      <a:r>
                        <a:rPr kumimoji="1" lang="ja-JP" altLang="en-US" dirty="0" smtClean="0"/>
                        <a:t>）</a:t>
                      </a:r>
                      <a:endParaRPr kumimoji="1" lang="ja-JP" altLang="en-US" dirty="0"/>
                    </a:p>
                  </a:txBody>
                  <a:tcPr anchor="ctr">
                    <a:solidFill>
                      <a:srgbClr val="FDEADA">
                        <a:alpha val="50196"/>
                      </a:srgbClr>
                    </a:solidFill>
                  </a:tcPr>
                </a:tc>
                <a:tc>
                  <a:txBody>
                    <a:bodyPr/>
                    <a:lstStyle/>
                    <a:p>
                      <a:r>
                        <a:rPr kumimoji="1" lang="ja-JP" altLang="en-US" dirty="0" smtClean="0"/>
                        <a:t>固体または液体の粒子で，大気中に浮遊して長く留まるものを浮遊粒子状物質</a:t>
                      </a:r>
                      <a:r>
                        <a:rPr kumimoji="1" lang="en-US" altLang="ja-JP" dirty="0" smtClean="0"/>
                        <a:t>(SPM)</a:t>
                      </a:r>
                      <a:r>
                        <a:rPr kumimoji="1" lang="ja-JP" altLang="en-US" dirty="0" err="1" smtClean="0"/>
                        <a:t>，</a:t>
                      </a:r>
                      <a:r>
                        <a:rPr kumimoji="1" lang="ja-JP" altLang="en-US" dirty="0" smtClean="0"/>
                        <a:t>粒子径が</a:t>
                      </a:r>
                      <a:r>
                        <a:rPr kumimoji="1" lang="en-US" altLang="ja-JP" dirty="0" smtClean="0"/>
                        <a:t>2.5μm</a:t>
                      </a:r>
                      <a:r>
                        <a:rPr kumimoji="1" lang="ja-JP" altLang="en-US" dirty="0" smtClean="0"/>
                        <a:t>以下のものを微小粒子状物質</a:t>
                      </a:r>
                      <a:r>
                        <a:rPr kumimoji="1" lang="en-US" altLang="ja-JP" dirty="0" smtClean="0"/>
                        <a:t>(PM</a:t>
                      </a:r>
                      <a:r>
                        <a:rPr kumimoji="1" lang="en-US" altLang="ja-JP" baseline="-25000" dirty="0" smtClean="0"/>
                        <a:t>2.5</a:t>
                      </a:r>
                      <a:r>
                        <a:rPr kumimoji="1" lang="en-US" altLang="ja-JP" dirty="0" smtClean="0"/>
                        <a:t>)</a:t>
                      </a:r>
                      <a:r>
                        <a:rPr kumimoji="1" lang="ja-JP" altLang="en-US" dirty="0" smtClean="0"/>
                        <a:t>という</a:t>
                      </a:r>
                      <a:endParaRPr kumimoji="1" lang="en-US" altLang="ja-JP" dirty="0" smtClean="0"/>
                    </a:p>
                    <a:p>
                      <a:r>
                        <a:rPr kumimoji="1" lang="ja-JP" altLang="en-US" dirty="0" smtClean="0"/>
                        <a:t>主な発生源は，工場からのばいじんや粉</a:t>
                      </a:r>
                      <a:r>
                        <a:rPr kumimoji="1" lang="ja-JP" altLang="en-US" dirty="0" err="1" smtClean="0"/>
                        <a:t>じん</a:t>
                      </a:r>
                      <a:r>
                        <a:rPr kumimoji="1" lang="ja-JP" altLang="en-US" dirty="0" smtClean="0"/>
                        <a:t>，ディーゼル自動車の黒鉛</a:t>
                      </a:r>
                      <a:endParaRPr kumimoji="1" lang="ja-JP" altLang="en-US" dirty="0"/>
                    </a:p>
                  </a:txBody>
                  <a:tcPr anchor="ctr">
                    <a:solidFill>
                      <a:srgbClr val="FDEADA">
                        <a:alpha val="50196"/>
                      </a:srgbClr>
                    </a:solidFill>
                  </a:tcPr>
                </a:tc>
              </a:tr>
              <a:tr h="1236331">
                <a:tc>
                  <a:txBody>
                    <a:bodyPr/>
                    <a:lstStyle/>
                    <a:p>
                      <a:r>
                        <a:rPr kumimoji="1" lang="ja-JP" altLang="en-US" dirty="0" smtClean="0"/>
                        <a:t>光化学オキシダント</a:t>
                      </a:r>
                      <a:endParaRPr kumimoji="1" lang="ja-JP" altLang="en-US" dirty="0"/>
                    </a:p>
                  </a:txBody>
                  <a:tcPr anchor="ctr">
                    <a:solidFill>
                      <a:srgbClr val="FDEADA">
                        <a:alpha val="50196"/>
                      </a:srgbClr>
                    </a:solidFill>
                  </a:tcPr>
                </a:tc>
                <a:tc>
                  <a:txBody>
                    <a:bodyPr/>
                    <a:lstStyle/>
                    <a:p>
                      <a:r>
                        <a:rPr kumimoji="1" lang="ja-JP" altLang="en-US" dirty="0" smtClean="0"/>
                        <a:t>窒素酸化物や揮発性有機化合物などに紫外線が当たることで発生</a:t>
                      </a:r>
                      <a:endParaRPr kumimoji="1" lang="en-US" altLang="ja-JP" dirty="0" smtClean="0"/>
                    </a:p>
                    <a:p>
                      <a:r>
                        <a:rPr kumimoji="1" lang="ja-JP" altLang="en-US" dirty="0" smtClean="0"/>
                        <a:t>オゾンなどの酸化性物質</a:t>
                      </a:r>
                      <a:endParaRPr kumimoji="1" lang="ja-JP" altLang="en-US" dirty="0"/>
                    </a:p>
                  </a:txBody>
                  <a:tcPr anchor="ctr">
                    <a:solidFill>
                      <a:srgbClr val="FDEADA">
                        <a:alpha val="50196"/>
                      </a:srgbClr>
                    </a:solidFill>
                  </a:tcPr>
                </a:tc>
              </a:tr>
            </a:tbl>
          </a:graphicData>
        </a:graphic>
      </p:graphicFrame>
      <p:sp>
        <p:nvSpPr>
          <p:cNvPr id="6" name="テキスト ボックス 5">
            <a:hlinkClick r:id="rId3" action="ppaction://hlinkfile"/>
          </p:cNvPr>
          <p:cNvSpPr txBox="1"/>
          <p:nvPr/>
        </p:nvSpPr>
        <p:spPr>
          <a:xfrm>
            <a:off x="3635896" y="6444044"/>
            <a:ext cx="5493812" cy="369332"/>
          </a:xfrm>
          <a:prstGeom prst="rect">
            <a:avLst/>
          </a:prstGeom>
          <a:noFill/>
        </p:spPr>
        <p:txBody>
          <a:bodyPr wrap="none" rtlCol="0">
            <a:spAutoFit/>
          </a:bodyPr>
          <a:lstStyle/>
          <a:p>
            <a:r>
              <a:rPr lang="ja-JP" altLang="en-US" dirty="0" smtClean="0">
                <a:latin typeface="HG丸ｺﾞｼｯｸM-PRO" pitchFamily="50" charset="-128"/>
                <a:ea typeface="HG丸ｺﾞｼｯｸM-PRO" pitchFamily="50" charset="-128"/>
                <a:hlinkClick r:id="rId4"/>
              </a:rPr>
              <a:t>大気汚染</a:t>
            </a:r>
            <a:r>
              <a:rPr kumimoji="1" lang="ja-JP" altLang="en-US" dirty="0" smtClean="0">
                <a:latin typeface="HG丸ｺﾞｼｯｸM-PRO" pitchFamily="50" charset="-128"/>
                <a:ea typeface="HG丸ｺﾞｼｯｸM-PRO" pitchFamily="50" charset="-128"/>
                <a:hlinkClick r:id="rId4"/>
              </a:rPr>
              <a:t>に関する環境基準（環境省ホームページ）</a:t>
            </a:r>
            <a:endParaRPr kumimoji="1" lang="ja-JP" altLang="en-US" dirty="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827584" y="1916832"/>
            <a:ext cx="6048672" cy="4941168"/>
            <a:chOff x="2664296" y="2132856"/>
            <a:chExt cx="6300192" cy="4725144"/>
          </a:xfrm>
          <a:solidFill>
            <a:schemeClr val="bg1"/>
          </a:solidFill>
        </p:grpSpPr>
        <p:grpSp>
          <p:nvGrpSpPr>
            <p:cNvPr id="13" name="グループ化 12"/>
            <p:cNvGrpSpPr/>
            <p:nvPr/>
          </p:nvGrpSpPr>
          <p:grpSpPr>
            <a:xfrm>
              <a:off x="2664296" y="2132856"/>
              <a:ext cx="6300192" cy="4725144"/>
              <a:chOff x="971600" y="2132856"/>
              <a:chExt cx="6300192" cy="4725144"/>
            </a:xfrm>
            <a:grpFill/>
          </p:grpSpPr>
          <p:pic>
            <p:nvPicPr>
              <p:cNvPr id="15" name="図 14" descr="有効煙突高さ2.gif"/>
              <p:cNvPicPr>
                <a:picLocks noChangeAspect="1"/>
              </p:cNvPicPr>
              <p:nvPr/>
            </p:nvPicPr>
            <p:blipFill>
              <a:blip r:embed="rId4" cstate="print"/>
              <a:stretch>
                <a:fillRect/>
              </a:stretch>
            </p:blipFill>
            <p:spPr>
              <a:xfrm>
                <a:off x="971600" y="2132856"/>
                <a:ext cx="6300192" cy="4725144"/>
              </a:xfrm>
              <a:prstGeom prst="rect">
                <a:avLst/>
              </a:prstGeom>
              <a:solidFill>
                <a:schemeClr val="bg1"/>
              </a:solidFill>
            </p:spPr>
          </p:pic>
          <p:sp>
            <p:nvSpPr>
              <p:cNvPr id="16" name="正方形/長方形 15"/>
              <p:cNvSpPr/>
              <p:nvPr/>
            </p:nvSpPr>
            <p:spPr bwMode="auto">
              <a:xfrm>
                <a:off x="3059832" y="5229200"/>
                <a:ext cx="1368152" cy="408241"/>
              </a:xfrm>
              <a:prstGeom prst="rect">
                <a:avLst/>
              </a:prstGeom>
              <a:gr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grpSp>
        <p:sp>
          <p:nvSpPr>
            <p:cNvPr id="14" name="正方形/長方形 13"/>
            <p:cNvSpPr/>
            <p:nvPr/>
          </p:nvSpPr>
          <p:spPr bwMode="auto">
            <a:xfrm>
              <a:off x="7020272" y="3717032"/>
              <a:ext cx="1080120" cy="360040"/>
            </a:xfrm>
            <a:prstGeom prst="rect">
              <a:avLst/>
            </a:prstGeom>
            <a:gr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grpSp>
      <p:sp>
        <p:nvSpPr>
          <p:cNvPr id="2" name="タイトル 1"/>
          <p:cNvSpPr>
            <a:spLocks noGrp="1"/>
          </p:cNvSpPr>
          <p:nvPr>
            <p:ph type="title"/>
          </p:nvPr>
        </p:nvSpPr>
        <p:spPr/>
        <p:txBody>
          <a:bodyPr/>
          <a:lstStyle/>
          <a:p>
            <a:r>
              <a:rPr kumimoji="1" lang="ja-JP" altLang="en-US" baseline="0" dirty="0" smtClean="0">
                <a:solidFill>
                  <a:srgbClr val="0070C0"/>
                </a:solidFill>
                <a:latin typeface="ＭＳ Ｐゴシック" pitchFamily="50" charset="-128"/>
                <a:ea typeface="ＭＳ Ｐゴシック" pitchFamily="50" charset="-128"/>
              </a:rPr>
              <a:t>有効煙突高さ</a:t>
            </a:r>
            <a:endParaRPr kumimoji="1" lang="ja-JP" altLang="en-US" baseline="0" dirty="0">
              <a:solidFill>
                <a:srgbClr val="0070C0"/>
              </a:solidFill>
              <a:latin typeface="ＭＳ Ｐゴシック" pitchFamily="50" charset="-128"/>
              <a:ea typeface="ＭＳ Ｐゴシック" pitchFamily="50" charset="-128"/>
            </a:endParaRPr>
          </a:p>
        </p:txBody>
      </p:sp>
      <p:sp>
        <p:nvSpPr>
          <p:cNvPr id="21" name="コンテンツ プレースホルダ 2"/>
          <p:cNvSpPr txBox="1">
            <a:spLocks/>
          </p:cNvSpPr>
          <p:nvPr/>
        </p:nvSpPr>
        <p:spPr bwMode="auto">
          <a:xfrm>
            <a:off x="1066800" y="134076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l"/>
              <a:tabLst/>
              <a:defRPr/>
            </a:pPr>
            <a:r>
              <a:rPr kumimoji="1" lang="ja-JP" altLang="en-US" sz="28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rPr>
              <a:t>実際の煙突の高さに煙の排出速度（運動量）と煙の温度・外気温や風速などから決められる上昇高さ（浮力）を加えたもの</a:t>
            </a:r>
            <a:endParaRPr kumimoji="1" lang="en-US" altLang="ja-JP" sz="28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endParaRPr>
          </a:p>
        </p:txBody>
      </p:sp>
      <p:graphicFrame>
        <p:nvGraphicFramePr>
          <p:cNvPr id="17" name="Object 1"/>
          <p:cNvGraphicFramePr>
            <a:graphicFrameLocks noChangeAspect="1"/>
          </p:cNvGraphicFramePr>
          <p:nvPr>
            <p:extLst>
              <p:ext uri="{D42A27DB-BD31-4B8C-83A1-F6EECF244321}">
                <p14:modId xmlns:p14="http://schemas.microsoft.com/office/powerpoint/2010/main" val="4044738066"/>
              </p:ext>
            </p:extLst>
          </p:nvPr>
        </p:nvGraphicFramePr>
        <p:xfrm>
          <a:off x="3851920" y="2780928"/>
          <a:ext cx="4824412" cy="647700"/>
        </p:xfrm>
        <a:graphic>
          <a:graphicData uri="http://schemas.openxmlformats.org/presentationml/2006/ole">
            <mc:AlternateContent xmlns:mc="http://schemas.openxmlformats.org/markup-compatibility/2006">
              <mc:Choice xmlns:v="urn:schemas-microsoft-com:vml" Requires="v">
                <p:oleObj spid="_x0000_s359432" name="数式" r:id="rId5" imgW="1701800" imgH="228600" progId="Equation.3">
                  <p:embed/>
                </p:oleObj>
              </mc:Choice>
              <mc:Fallback>
                <p:oleObj name="数式" r:id="rId5" imgW="170180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2780928"/>
                        <a:ext cx="482441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テキスト ボックス 17"/>
          <p:cNvSpPr txBox="1"/>
          <p:nvPr/>
        </p:nvSpPr>
        <p:spPr>
          <a:xfrm>
            <a:off x="5621320" y="3668831"/>
            <a:ext cx="2767104" cy="1200329"/>
          </a:xfrm>
          <a:prstGeom prst="rect">
            <a:avLst/>
          </a:prstGeom>
          <a:noFill/>
        </p:spPr>
        <p:txBody>
          <a:bodyPr wrap="none" rtlCol="0">
            <a:spAutoFit/>
          </a:bodyPr>
          <a:lstStyle/>
          <a:p>
            <a:r>
              <a:rPr kumimoji="1" lang="en-US" altLang="ja-JP" dirty="0" smtClean="0">
                <a:latin typeface="Century" pitchFamily="18" charset="0"/>
                <a:ea typeface="HG丸ｺﾞｼｯｸM-PRO" pitchFamily="50" charset="-128"/>
              </a:rPr>
              <a:t>H</a:t>
            </a:r>
            <a:r>
              <a:rPr kumimoji="1" lang="en-US" altLang="ja-JP" baseline="-25000" dirty="0" smtClean="0">
                <a:latin typeface="Century" pitchFamily="18" charset="0"/>
                <a:ea typeface="HG丸ｺﾞｼｯｸM-PRO" pitchFamily="50" charset="-128"/>
              </a:rPr>
              <a:t>e</a:t>
            </a:r>
            <a:r>
              <a:rPr kumimoji="1" lang="ja-JP" altLang="en-US" dirty="0" smtClean="0">
                <a:latin typeface="HG丸ｺﾞｼｯｸM-PRO" pitchFamily="50" charset="-128"/>
                <a:ea typeface="HG丸ｺﾞｼｯｸM-PRO" pitchFamily="50" charset="-128"/>
              </a:rPr>
              <a:t>：有効煙突高さ</a:t>
            </a:r>
            <a:r>
              <a:rPr kumimoji="1" lang="en-US" altLang="ja-JP" dirty="0" smtClean="0">
                <a:latin typeface="HG丸ｺﾞｼｯｸM-PRO" pitchFamily="50" charset="-128"/>
                <a:ea typeface="HG丸ｺﾞｼｯｸM-PRO" pitchFamily="50" charset="-128"/>
              </a:rPr>
              <a:t>[m]</a:t>
            </a:r>
          </a:p>
          <a:p>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o</a:t>
            </a:r>
            <a:r>
              <a:rPr lang="ja-JP" altLang="en-US" dirty="0" smtClean="0">
                <a:latin typeface="HG丸ｺﾞｼｯｸM-PRO" pitchFamily="50" charset="-128"/>
                <a:ea typeface="HG丸ｺﾞｼｯｸM-PRO" pitchFamily="50" charset="-128"/>
              </a:rPr>
              <a:t>：煙突の実高さ</a:t>
            </a:r>
            <a:r>
              <a:rPr lang="en-US" altLang="ja-JP" dirty="0" smtClean="0">
                <a:latin typeface="HG丸ｺﾞｼｯｸM-PRO" pitchFamily="50" charset="-128"/>
                <a:ea typeface="HG丸ｺﾞｼｯｸM-PRO" pitchFamily="50" charset="-128"/>
              </a:rPr>
              <a:t>[m]</a:t>
            </a:r>
          </a:p>
          <a:p>
            <a:r>
              <a:rPr kumimoji="1" lang="en-US" altLang="ja-JP" dirty="0" err="1" smtClean="0">
                <a:latin typeface="Century" pitchFamily="18" charset="0"/>
                <a:ea typeface="HG丸ｺﾞｼｯｸM-PRO" pitchFamily="50" charset="-128"/>
              </a:rPr>
              <a:t>H</a:t>
            </a:r>
            <a:r>
              <a:rPr kumimoji="1" lang="en-US" altLang="ja-JP" baseline="-25000" dirty="0" err="1" smtClean="0">
                <a:latin typeface="Century" pitchFamily="18" charset="0"/>
                <a:ea typeface="HG丸ｺﾞｼｯｸM-PRO" pitchFamily="50" charset="-128"/>
              </a:rPr>
              <a:t>m</a:t>
            </a:r>
            <a:r>
              <a:rPr kumimoji="1" lang="ja-JP" altLang="en-US" dirty="0" smtClean="0">
                <a:latin typeface="HG丸ｺﾞｼｯｸM-PRO" pitchFamily="50" charset="-128"/>
                <a:ea typeface="HG丸ｺﾞｼｯｸM-PRO" pitchFamily="50" charset="-128"/>
              </a:rPr>
              <a:t>：運動量上昇高さ</a:t>
            </a:r>
            <a:r>
              <a:rPr kumimoji="1" lang="en-US" altLang="ja-JP" dirty="0" smtClean="0">
                <a:latin typeface="HG丸ｺﾞｼｯｸM-PRO" pitchFamily="50" charset="-128"/>
                <a:ea typeface="HG丸ｺﾞｼｯｸM-PRO" pitchFamily="50" charset="-128"/>
              </a:rPr>
              <a:t>[m]</a:t>
            </a:r>
          </a:p>
          <a:p>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t</a:t>
            </a:r>
            <a:r>
              <a:rPr lang="ja-JP" altLang="en-US" dirty="0" smtClean="0">
                <a:latin typeface="HG丸ｺﾞｼｯｸM-PRO" pitchFamily="50" charset="-128"/>
                <a:ea typeface="HG丸ｺﾞｼｯｸM-PRO" pitchFamily="50" charset="-128"/>
              </a:rPr>
              <a:t>：浮力上昇高さ</a:t>
            </a:r>
            <a:r>
              <a:rPr lang="en-US" altLang="ja-JP" dirty="0" smtClean="0">
                <a:latin typeface="HG丸ｺﾞｼｯｸM-PRO" pitchFamily="50" charset="-128"/>
                <a:ea typeface="HG丸ｺﾞｼｯｸM-PRO" pitchFamily="50" charset="-128"/>
              </a:rPr>
              <a:t>[m]</a:t>
            </a:r>
            <a:endParaRPr kumimoji="1" lang="ja-JP" altLang="en-US" dirty="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smtClean="0">
                <a:solidFill>
                  <a:srgbClr val="0070C0"/>
                </a:solidFill>
                <a:latin typeface="ＭＳ Ｐゴシック" pitchFamily="50" charset="-128"/>
                <a:ea typeface="ＭＳ Ｐゴシック" pitchFamily="50" charset="-128"/>
              </a:rPr>
              <a:t>有効煙突高さ</a:t>
            </a:r>
            <a:endParaRPr kumimoji="1" lang="ja-JP" altLang="en-US" baseline="0" dirty="0">
              <a:solidFill>
                <a:srgbClr val="0070C0"/>
              </a:solidFill>
              <a:latin typeface="ＭＳ Ｐゴシック" pitchFamily="50" charset="-128"/>
              <a:ea typeface="ＭＳ Ｐゴシック" pitchFamily="50" charset="-128"/>
            </a:endParaRPr>
          </a:p>
        </p:txBody>
      </p:sp>
      <p:sp>
        <p:nvSpPr>
          <p:cNvPr id="6" name="テキスト ボックス 5"/>
          <p:cNvSpPr txBox="1"/>
          <p:nvPr/>
        </p:nvSpPr>
        <p:spPr>
          <a:xfrm>
            <a:off x="3707904" y="2649686"/>
            <a:ext cx="1165704" cy="923330"/>
          </a:xfrm>
          <a:prstGeom prst="rect">
            <a:avLst/>
          </a:prstGeom>
          <a:noFill/>
        </p:spPr>
        <p:txBody>
          <a:bodyPr wrap="none" rtlCol="0">
            <a:spAutoFit/>
          </a:bodyPr>
          <a:lstStyle/>
          <a:p>
            <a:r>
              <a:rPr lang="ja-JP" altLang="en-US" dirty="0" smtClean="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50[m]</a:t>
            </a:r>
          </a:p>
          <a:p>
            <a:r>
              <a:rPr kumimoji="1" lang="ja-JP" altLang="en-US" dirty="0" smtClean="0">
                <a:latin typeface="HG丸ｺﾞｼｯｸM-PRO" pitchFamily="50" charset="-128"/>
                <a:ea typeface="HG丸ｺﾞｼｯｸM-PRO" pitchFamily="50" charset="-128"/>
              </a:rPr>
              <a:t>＝</a:t>
            </a:r>
            <a:r>
              <a:rPr kumimoji="1" lang="en-US" altLang="ja-JP" dirty="0" smtClean="0">
                <a:latin typeface="HG丸ｺﾞｼｯｸM-PRO" pitchFamily="50" charset="-128"/>
                <a:ea typeface="HG丸ｺﾞｼｯｸM-PRO" pitchFamily="50" charset="-128"/>
              </a:rPr>
              <a:t>5[m]</a:t>
            </a:r>
          </a:p>
          <a:p>
            <a:r>
              <a:rPr lang="ja-JP" altLang="en-US" dirty="0" smtClean="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5[m]</a:t>
            </a:r>
            <a:endParaRPr kumimoji="1" lang="ja-JP" altLang="en-US" dirty="0">
              <a:latin typeface="HG丸ｺﾞｼｯｸM-PRO" pitchFamily="50" charset="-128"/>
              <a:ea typeface="HG丸ｺﾞｼｯｸM-PRO" pitchFamily="50" charset="-128"/>
            </a:endParaRPr>
          </a:p>
        </p:txBody>
      </p:sp>
      <p:sp>
        <p:nvSpPr>
          <p:cNvPr id="3" name="正方形/長方形 2"/>
          <p:cNvSpPr/>
          <p:nvPr/>
        </p:nvSpPr>
        <p:spPr>
          <a:xfrm>
            <a:off x="1066800" y="1484784"/>
            <a:ext cx="7772400" cy="923330"/>
          </a:xfrm>
          <a:prstGeom prst="rect">
            <a:avLst/>
          </a:prstGeom>
          <a:noFill/>
        </p:spPr>
        <p:txBody>
          <a:bodyPr wrap="square">
            <a:spAutoFit/>
          </a:bodyPr>
          <a:lstStyle/>
          <a:p>
            <a:r>
              <a:rPr lang="ja-JP" altLang="en-US" dirty="0"/>
              <a:t>例題１</a:t>
            </a:r>
            <a:endParaRPr lang="en-US" altLang="ja-JP" dirty="0"/>
          </a:p>
          <a:p>
            <a:r>
              <a:rPr lang="ja-JP" altLang="en-US" dirty="0"/>
              <a:t>　煙突の高さ</a:t>
            </a:r>
            <a:r>
              <a:rPr lang="en-US" altLang="ja-JP" dirty="0"/>
              <a:t>50m</a:t>
            </a:r>
            <a:r>
              <a:rPr lang="ja-JP" altLang="en-US" dirty="0" err="1"/>
              <a:t>，</a:t>
            </a:r>
            <a:r>
              <a:rPr lang="ja-JP" altLang="en-US" dirty="0"/>
              <a:t>運動量上昇高さ</a:t>
            </a:r>
            <a:r>
              <a:rPr lang="en-US" altLang="ja-JP" dirty="0"/>
              <a:t>5m</a:t>
            </a:r>
            <a:r>
              <a:rPr lang="ja-JP" altLang="en-US" dirty="0" err="1"/>
              <a:t>，</a:t>
            </a:r>
            <a:r>
              <a:rPr lang="ja-JP" altLang="en-US" dirty="0"/>
              <a:t>浮力上昇高さ</a:t>
            </a:r>
            <a:r>
              <a:rPr lang="en-US" altLang="ja-JP" dirty="0"/>
              <a:t>5m</a:t>
            </a:r>
            <a:r>
              <a:rPr lang="ja-JP" altLang="en-US" dirty="0"/>
              <a:t>のときの有効煙突高さを求めなさい</a:t>
            </a:r>
            <a:r>
              <a:rPr lang="ja-JP" altLang="en-US" dirty="0" smtClean="0"/>
              <a:t>。</a:t>
            </a:r>
            <a:endParaRPr lang="en-US" altLang="ja-JP" dirty="0"/>
          </a:p>
        </p:txBody>
      </p:sp>
      <p:graphicFrame>
        <p:nvGraphicFramePr>
          <p:cNvPr id="8" name="Object 1"/>
          <p:cNvGraphicFramePr>
            <a:graphicFrameLocks noChangeAspect="1"/>
          </p:cNvGraphicFramePr>
          <p:nvPr>
            <p:extLst>
              <p:ext uri="{D42A27DB-BD31-4B8C-83A1-F6EECF244321}">
                <p14:modId xmlns:p14="http://schemas.microsoft.com/office/powerpoint/2010/main" val="2445077663"/>
              </p:ext>
            </p:extLst>
          </p:nvPr>
        </p:nvGraphicFramePr>
        <p:xfrm>
          <a:off x="1979712" y="4364732"/>
          <a:ext cx="3421062" cy="574675"/>
        </p:xfrm>
        <a:graphic>
          <a:graphicData uri="http://schemas.openxmlformats.org/presentationml/2006/ole">
            <mc:AlternateContent xmlns:mc="http://schemas.openxmlformats.org/markup-compatibility/2006">
              <mc:Choice xmlns:v="urn:schemas-microsoft-com:vml" Requires="v">
                <p:oleObj spid="_x0000_s337964" name="数式" r:id="rId4" imgW="1206360" imgH="203040" progId="Equation.3">
                  <p:embed/>
                </p:oleObj>
              </mc:Choice>
              <mc:Fallback>
                <p:oleObj name="数式" r:id="rId4" imgW="1206360" imgH="203040" progId="Equation.3">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4364732"/>
                        <a:ext cx="342106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1"/>
          <p:cNvGraphicFramePr>
            <a:graphicFrameLocks noChangeAspect="1"/>
          </p:cNvGraphicFramePr>
          <p:nvPr>
            <p:extLst>
              <p:ext uri="{D42A27DB-BD31-4B8C-83A1-F6EECF244321}">
                <p14:modId xmlns:p14="http://schemas.microsoft.com/office/powerpoint/2010/main" val="2790560189"/>
              </p:ext>
            </p:extLst>
          </p:nvPr>
        </p:nvGraphicFramePr>
        <p:xfrm>
          <a:off x="1384300" y="3717032"/>
          <a:ext cx="4572000" cy="647700"/>
        </p:xfrm>
        <a:graphic>
          <a:graphicData uri="http://schemas.openxmlformats.org/presentationml/2006/ole">
            <mc:AlternateContent xmlns:mc="http://schemas.openxmlformats.org/markup-compatibility/2006">
              <mc:Choice xmlns:v="urn:schemas-microsoft-com:vml" Requires="v">
                <p:oleObj spid="_x0000_s337965" name="数式" r:id="rId6" imgW="1612900" imgH="228600" progId="Equation.3">
                  <p:embed/>
                </p:oleObj>
              </mc:Choice>
              <mc:Fallback>
                <p:oleObj name="数式" r:id="rId6" imgW="1612900" imgH="228600" progId="Equation.3">
                  <p:embed/>
                  <p:pic>
                    <p:nvPicPr>
                      <p:cNvPr id="0" name="Picture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4300" y="3717032"/>
                        <a:ext cx="45720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1"/>
          <p:cNvGraphicFramePr>
            <a:graphicFrameLocks noChangeAspect="1"/>
          </p:cNvGraphicFramePr>
          <p:nvPr>
            <p:extLst>
              <p:ext uri="{D42A27DB-BD31-4B8C-83A1-F6EECF244321}">
                <p14:modId xmlns:p14="http://schemas.microsoft.com/office/powerpoint/2010/main" val="1063649731"/>
              </p:ext>
            </p:extLst>
          </p:nvPr>
        </p:nvGraphicFramePr>
        <p:xfrm>
          <a:off x="1979712" y="5014565"/>
          <a:ext cx="1765300" cy="574675"/>
        </p:xfrm>
        <a:graphic>
          <a:graphicData uri="http://schemas.openxmlformats.org/presentationml/2006/ole">
            <mc:AlternateContent xmlns:mc="http://schemas.openxmlformats.org/markup-compatibility/2006">
              <mc:Choice xmlns:v="urn:schemas-microsoft-com:vml" Requires="v">
                <p:oleObj spid="_x0000_s337966" name="数式" r:id="rId8" imgW="622080" imgH="203040" progId="Equation.3">
                  <p:embed/>
                </p:oleObj>
              </mc:Choice>
              <mc:Fallback>
                <p:oleObj name="数式" r:id="rId8" imgW="622080" imgH="203040" progId="Equation.3">
                  <p:embed/>
                  <p:pic>
                    <p:nvPicPr>
                      <p:cNvPr id="0" name="Picture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712" y="5014565"/>
                        <a:ext cx="17653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テキスト ボックス 10"/>
          <p:cNvSpPr txBox="1"/>
          <p:nvPr/>
        </p:nvSpPr>
        <p:spPr>
          <a:xfrm>
            <a:off x="1115616" y="2372687"/>
            <a:ext cx="2767104" cy="1200329"/>
          </a:xfrm>
          <a:prstGeom prst="rect">
            <a:avLst/>
          </a:prstGeom>
          <a:noFill/>
        </p:spPr>
        <p:txBody>
          <a:bodyPr wrap="none" rtlCol="0">
            <a:spAutoFit/>
          </a:bodyPr>
          <a:lstStyle/>
          <a:p>
            <a:r>
              <a:rPr kumimoji="1" lang="en-US" altLang="ja-JP" dirty="0" smtClean="0">
                <a:latin typeface="Century" pitchFamily="18" charset="0"/>
                <a:ea typeface="HG丸ｺﾞｼｯｸM-PRO" pitchFamily="50" charset="-128"/>
              </a:rPr>
              <a:t>H</a:t>
            </a:r>
            <a:r>
              <a:rPr kumimoji="1" lang="en-US" altLang="ja-JP" baseline="-25000" dirty="0" smtClean="0">
                <a:latin typeface="Century" pitchFamily="18" charset="0"/>
                <a:ea typeface="HG丸ｺﾞｼｯｸM-PRO" pitchFamily="50" charset="-128"/>
              </a:rPr>
              <a:t>e  </a:t>
            </a:r>
            <a:r>
              <a:rPr kumimoji="1" lang="ja-JP" altLang="en-US" dirty="0" smtClean="0">
                <a:latin typeface="HG丸ｺﾞｼｯｸM-PRO" pitchFamily="50" charset="-128"/>
                <a:ea typeface="HG丸ｺﾞｼｯｸM-PRO" pitchFamily="50" charset="-128"/>
              </a:rPr>
              <a:t>：有効煙突高さ</a:t>
            </a:r>
            <a:r>
              <a:rPr kumimoji="1" lang="en-US" altLang="ja-JP" dirty="0" smtClean="0">
                <a:latin typeface="HG丸ｺﾞｼｯｸM-PRO" pitchFamily="50" charset="-128"/>
                <a:ea typeface="HG丸ｺﾞｼｯｸM-PRO" pitchFamily="50" charset="-128"/>
              </a:rPr>
              <a:t>[m]</a:t>
            </a:r>
          </a:p>
          <a:p>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o  </a:t>
            </a:r>
            <a:r>
              <a:rPr lang="ja-JP" altLang="en-US" dirty="0" smtClean="0">
                <a:latin typeface="HG丸ｺﾞｼｯｸM-PRO" pitchFamily="50" charset="-128"/>
                <a:ea typeface="HG丸ｺﾞｼｯｸM-PRO" pitchFamily="50" charset="-128"/>
              </a:rPr>
              <a:t>：煙突の実高さ</a:t>
            </a:r>
            <a:r>
              <a:rPr lang="en-US" altLang="ja-JP" dirty="0" smtClean="0">
                <a:latin typeface="HG丸ｺﾞｼｯｸM-PRO" pitchFamily="50" charset="-128"/>
                <a:ea typeface="HG丸ｺﾞｼｯｸM-PRO" pitchFamily="50" charset="-128"/>
              </a:rPr>
              <a:t>[m]</a:t>
            </a:r>
          </a:p>
          <a:p>
            <a:r>
              <a:rPr kumimoji="1" lang="en-US" altLang="ja-JP" dirty="0" err="1" smtClean="0">
                <a:latin typeface="Century" pitchFamily="18" charset="0"/>
                <a:ea typeface="HG丸ｺﾞｼｯｸM-PRO" pitchFamily="50" charset="-128"/>
              </a:rPr>
              <a:t>H</a:t>
            </a:r>
            <a:r>
              <a:rPr kumimoji="1" lang="en-US" altLang="ja-JP" baseline="-25000" dirty="0" err="1" smtClean="0">
                <a:latin typeface="Century" pitchFamily="18" charset="0"/>
                <a:ea typeface="HG丸ｺﾞｼｯｸM-PRO" pitchFamily="50" charset="-128"/>
              </a:rPr>
              <a:t>m</a:t>
            </a:r>
            <a:r>
              <a:rPr kumimoji="1" lang="ja-JP" altLang="en-US" dirty="0" smtClean="0">
                <a:latin typeface="HG丸ｺﾞｼｯｸM-PRO" pitchFamily="50" charset="-128"/>
                <a:ea typeface="HG丸ｺﾞｼｯｸM-PRO" pitchFamily="50" charset="-128"/>
              </a:rPr>
              <a:t>：運動量上昇高さ</a:t>
            </a:r>
            <a:r>
              <a:rPr kumimoji="1" lang="en-US" altLang="ja-JP" dirty="0" smtClean="0">
                <a:latin typeface="HG丸ｺﾞｼｯｸM-PRO" pitchFamily="50" charset="-128"/>
                <a:ea typeface="HG丸ｺﾞｼｯｸM-PRO" pitchFamily="50" charset="-128"/>
              </a:rPr>
              <a:t>[m]</a:t>
            </a:r>
          </a:p>
          <a:p>
            <a:r>
              <a:rPr lang="en-US" altLang="ja-JP" dirty="0" err="1" smtClean="0">
                <a:latin typeface="Century" pitchFamily="18" charset="0"/>
                <a:ea typeface="HG丸ｺﾞｼｯｸM-PRO" pitchFamily="50" charset="-128"/>
              </a:rPr>
              <a:t>H</a:t>
            </a:r>
            <a:r>
              <a:rPr lang="en-US" altLang="ja-JP" baseline="-25000" dirty="0" err="1" smtClean="0">
                <a:latin typeface="Century" pitchFamily="18" charset="0"/>
                <a:ea typeface="HG丸ｺﾞｼｯｸM-PRO" pitchFamily="50" charset="-128"/>
              </a:rPr>
              <a:t>t</a:t>
            </a:r>
            <a:r>
              <a:rPr lang="en-US" altLang="ja-JP" baseline="-25000" dirty="0" smtClean="0">
                <a:latin typeface="Century" pitchFamily="18" charset="0"/>
                <a:ea typeface="HG丸ｺﾞｼｯｸM-PRO" pitchFamily="50" charset="-128"/>
              </a:rPr>
              <a:t>  </a:t>
            </a:r>
            <a:r>
              <a:rPr lang="ja-JP" altLang="en-US" dirty="0" smtClean="0">
                <a:latin typeface="HG丸ｺﾞｼｯｸM-PRO" pitchFamily="50" charset="-128"/>
                <a:ea typeface="HG丸ｺﾞｼｯｸM-PRO" pitchFamily="50" charset="-128"/>
              </a:rPr>
              <a:t>：浮力上昇高さ</a:t>
            </a:r>
            <a:r>
              <a:rPr lang="en-US" altLang="ja-JP" dirty="0" smtClean="0">
                <a:latin typeface="HG丸ｺﾞｼｯｸM-PRO" pitchFamily="50" charset="-128"/>
                <a:ea typeface="HG丸ｺﾞｼｯｸM-PRO" pitchFamily="50" charset="-128"/>
              </a:rPr>
              <a:t>[m]</a:t>
            </a:r>
            <a:endParaRPr kumimoji="1" lang="ja-JP" altLang="en-US"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70614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aseline="0" dirty="0" smtClean="0">
                <a:solidFill>
                  <a:srgbClr val="0070C0"/>
                </a:solidFill>
                <a:latin typeface="+mj-ea"/>
              </a:rPr>
              <a:t>最大着地濃度</a:t>
            </a:r>
            <a:endParaRPr kumimoji="1" lang="ja-JP" altLang="en-US" baseline="0" dirty="0">
              <a:solidFill>
                <a:srgbClr val="0070C0"/>
              </a:solidFill>
              <a:latin typeface="+mj-ea"/>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3" name="オブジェクト 12"/>
          <p:cNvGraphicFramePr>
            <a:graphicFrameLocks noChangeAspect="1"/>
          </p:cNvGraphicFramePr>
          <p:nvPr/>
        </p:nvGraphicFramePr>
        <p:xfrm>
          <a:off x="4505325" y="3362325"/>
          <a:ext cx="133350" cy="133350"/>
        </p:xfrm>
        <a:graphic>
          <a:graphicData uri="http://schemas.openxmlformats.org/presentationml/2006/ole">
            <mc:AlternateContent xmlns:mc="http://schemas.openxmlformats.org/markup-compatibility/2006">
              <mc:Choice xmlns:v="urn:schemas-microsoft-com:vml" Requires="v">
                <p:oleObj spid="_x0000_s2109" name="JS数式作成ﾂ-ﾙ" r:id="rId4" imgW="133200" imgH="133200" progId="">
                  <p:embed/>
                </p:oleObj>
              </mc:Choice>
              <mc:Fallback>
                <p:oleObj name="JS数式作成ﾂ-ﾙ" r:id="rId4" imgW="133200" imgH="133200" progId="">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5325" y="3362325"/>
                        <a:ext cx="133350" cy="13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グループ化 7"/>
          <p:cNvGrpSpPr/>
          <p:nvPr/>
        </p:nvGrpSpPr>
        <p:grpSpPr>
          <a:xfrm>
            <a:off x="827584" y="1752599"/>
            <a:ext cx="5688632" cy="5107201"/>
            <a:chOff x="972000" y="2539620"/>
            <a:chExt cx="5760240" cy="4320180"/>
          </a:xfrm>
        </p:grpSpPr>
        <p:pic>
          <p:nvPicPr>
            <p:cNvPr id="9" name="図 8" descr="最大着地濃度2.gif"/>
            <p:cNvPicPr>
              <a:picLocks noChangeAspect="1"/>
            </p:cNvPicPr>
            <p:nvPr/>
          </p:nvPicPr>
          <p:blipFill>
            <a:blip r:embed="rId6" cstate="print"/>
            <a:stretch>
              <a:fillRect/>
            </a:stretch>
          </p:blipFill>
          <p:spPr>
            <a:xfrm>
              <a:off x="972000" y="2539620"/>
              <a:ext cx="5760240" cy="4320180"/>
            </a:xfrm>
            <a:prstGeom prst="rect">
              <a:avLst/>
            </a:prstGeom>
            <a:solidFill>
              <a:schemeClr val="bg1"/>
            </a:solidFill>
          </p:spPr>
        </p:pic>
        <p:sp>
          <p:nvSpPr>
            <p:cNvPr id="10" name="正方形/長方形 9"/>
            <p:cNvSpPr/>
            <p:nvPr/>
          </p:nvSpPr>
          <p:spPr bwMode="auto">
            <a:xfrm>
              <a:off x="5076056" y="3928988"/>
              <a:ext cx="1008112" cy="36410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grpSp>
      <p:graphicFrame>
        <p:nvGraphicFramePr>
          <p:cNvPr id="12" name="Object 4"/>
          <p:cNvGraphicFramePr>
            <a:graphicFrameLocks noChangeAspect="1"/>
          </p:cNvGraphicFramePr>
          <p:nvPr>
            <p:extLst>
              <p:ext uri="{D42A27DB-BD31-4B8C-83A1-F6EECF244321}">
                <p14:modId xmlns:p14="http://schemas.microsoft.com/office/powerpoint/2010/main" val="2628633997"/>
              </p:ext>
            </p:extLst>
          </p:nvPr>
        </p:nvGraphicFramePr>
        <p:xfrm>
          <a:off x="4716016" y="2132856"/>
          <a:ext cx="4341911" cy="1296144"/>
        </p:xfrm>
        <a:graphic>
          <a:graphicData uri="http://schemas.openxmlformats.org/presentationml/2006/ole">
            <mc:AlternateContent xmlns:mc="http://schemas.openxmlformats.org/markup-compatibility/2006">
              <mc:Choice xmlns:v="urn:schemas-microsoft-com:vml" Requires="v">
                <p:oleObj spid="_x0000_s2110" name="数式" r:id="rId7" imgW="1574800" imgH="469900" progId="Equation.3">
                  <p:embed/>
                </p:oleObj>
              </mc:Choice>
              <mc:Fallback>
                <p:oleObj name="数式" r:id="rId7" imgW="1574800" imgH="469900" progId="Equation.3">
                  <p:embed/>
                  <p:pic>
                    <p:nvPicPr>
                      <p:cNvPr id="0" name="Picture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016" y="2132856"/>
                        <a:ext cx="4341911"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コンテンツ プレースホルダ 2"/>
          <p:cNvSpPr>
            <a:spLocks noGrp="1"/>
          </p:cNvSpPr>
          <p:nvPr>
            <p:ph idx="1"/>
          </p:nvPr>
        </p:nvSpPr>
        <p:spPr>
          <a:xfrm>
            <a:off x="1066800" y="1484784"/>
            <a:ext cx="7772400" cy="4114800"/>
          </a:xfrm>
        </p:spPr>
        <p:txBody>
          <a:bodyPr/>
          <a:lstStyle/>
          <a:p>
            <a:pPr>
              <a:buFont typeface="Wingdings" pitchFamily="2" charset="2"/>
              <a:buChar char="l"/>
            </a:pPr>
            <a:r>
              <a:rPr lang="ja-JP" altLang="en-US" sz="2800" baseline="0" dirty="0" smtClean="0">
                <a:latin typeface="HG丸ｺﾞｼｯｸM-PRO" pitchFamily="50" charset="-128"/>
                <a:ea typeface="HG丸ｺﾞｼｯｸM-PRO" pitchFamily="50" charset="-128"/>
              </a:rPr>
              <a:t>地上で現れる汚濁物質濃度の最大値</a:t>
            </a:r>
            <a:endParaRPr lang="en-US" altLang="ja-JP" sz="2800" baseline="0" dirty="0" smtClean="0">
              <a:latin typeface="HG丸ｺﾞｼｯｸM-PRO" pitchFamily="50" charset="-128"/>
              <a:ea typeface="HG丸ｺﾞｼｯｸM-PRO" pitchFamily="50" charset="-128"/>
            </a:endParaRPr>
          </a:p>
        </p:txBody>
      </p:sp>
      <p:sp>
        <p:nvSpPr>
          <p:cNvPr id="14" name="テキスト ボックス 13"/>
          <p:cNvSpPr txBox="1"/>
          <p:nvPr/>
        </p:nvSpPr>
        <p:spPr>
          <a:xfrm>
            <a:off x="5665163" y="3568948"/>
            <a:ext cx="3248005" cy="2308324"/>
          </a:xfrm>
          <a:prstGeom prst="rect">
            <a:avLst/>
          </a:prstGeom>
          <a:noFill/>
        </p:spPr>
        <p:txBody>
          <a:bodyPr wrap="none" rtlCol="0">
            <a:spAutoFit/>
          </a:bodyPr>
          <a:lstStyle/>
          <a:p>
            <a:r>
              <a:rPr kumimoji="1" lang="en-US" altLang="ja-JP" dirty="0" err="1" smtClean="0">
                <a:latin typeface="Century" pitchFamily="18" charset="0"/>
                <a:ea typeface="HG丸ｺﾞｼｯｸM-PRO" pitchFamily="50" charset="-128"/>
              </a:rPr>
              <a:t>C</a:t>
            </a:r>
            <a:r>
              <a:rPr kumimoji="1" lang="en-US" altLang="ja-JP" baseline="-25000" dirty="0" err="1" smtClean="0">
                <a:latin typeface="Century" pitchFamily="18" charset="0"/>
                <a:ea typeface="HG丸ｺﾞｼｯｸM-PRO" pitchFamily="50" charset="-128"/>
              </a:rPr>
              <a:t>max</a:t>
            </a:r>
            <a:r>
              <a:rPr kumimoji="1" lang="ja-JP" altLang="en-US" dirty="0" smtClean="0">
                <a:latin typeface="HG丸ｺﾞｼｯｸM-PRO" pitchFamily="50" charset="-128"/>
                <a:ea typeface="HG丸ｺﾞｼｯｸM-PRO" pitchFamily="50" charset="-128"/>
              </a:rPr>
              <a:t>：最大着地濃度</a:t>
            </a:r>
            <a:r>
              <a:rPr kumimoji="1" lang="en-US" altLang="ja-JP" dirty="0" smtClean="0">
                <a:latin typeface="HG丸ｺﾞｼｯｸM-PRO" pitchFamily="50" charset="-128"/>
                <a:ea typeface="HG丸ｺﾞｼｯｸM-PRO" pitchFamily="50" charset="-128"/>
              </a:rPr>
              <a:t>[ppm]</a:t>
            </a:r>
            <a:endParaRPr kumimoji="1" lang="en-US" altLang="ja-JP" baseline="-25000"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Q’</a:t>
            </a:r>
            <a:r>
              <a:rPr lang="ja-JP" altLang="en-US" dirty="0" smtClean="0">
                <a:latin typeface="HG丸ｺﾞｼｯｸM-PRO" pitchFamily="50" charset="-128"/>
                <a:ea typeface="HG丸ｺﾞｼｯｸM-PRO" pitchFamily="50" charset="-128"/>
              </a:rPr>
              <a:t>：汚染物質の排出量</a:t>
            </a:r>
            <a:r>
              <a:rPr lang="en-US" altLang="ja-JP" dirty="0" smtClean="0">
                <a:latin typeface="HG丸ｺﾞｼｯｸM-PRO" pitchFamily="50" charset="-128"/>
                <a:ea typeface="HG丸ｺﾞｼｯｸM-PRO" pitchFamily="50" charset="-128"/>
              </a:rPr>
              <a:t>[m</a:t>
            </a:r>
            <a:r>
              <a:rPr lang="en-US" altLang="ja-JP" baseline="30000" dirty="0" smtClean="0">
                <a:latin typeface="HG丸ｺﾞｼｯｸM-PRO" pitchFamily="50" charset="-128"/>
                <a:ea typeface="HG丸ｺﾞｼｯｸM-PRO" pitchFamily="50" charset="-128"/>
              </a:rPr>
              <a:t>3</a:t>
            </a:r>
            <a:r>
              <a:rPr lang="en-US" altLang="ja-JP" dirty="0" smtClean="0">
                <a:latin typeface="HG丸ｺﾞｼｯｸM-PRO" pitchFamily="50" charset="-128"/>
                <a:ea typeface="HG丸ｺﾞｼｯｸM-PRO" pitchFamily="50" charset="-128"/>
              </a:rPr>
              <a:t>/s]</a:t>
            </a:r>
            <a:endParaRPr kumimoji="1" lang="en-US" altLang="ja-JP"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u</a:t>
            </a:r>
            <a:r>
              <a:rPr lang="ja-JP" altLang="en-US" dirty="0" smtClean="0">
                <a:latin typeface="HG丸ｺﾞｼｯｸM-PRO" pitchFamily="50" charset="-128"/>
                <a:ea typeface="HG丸ｺﾞｼｯｸM-PRO" pitchFamily="50" charset="-128"/>
              </a:rPr>
              <a:t>：風速</a:t>
            </a:r>
            <a:r>
              <a:rPr lang="en-US" altLang="ja-JP" dirty="0" smtClean="0">
                <a:latin typeface="HG丸ｺﾞｼｯｸM-PRO" pitchFamily="50" charset="-128"/>
                <a:ea typeface="HG丸ｺﾞｼｯｸM-PRO" pitchFamily="50" charset="-128"/>
              </a:rPr>
              <a:t>[m/s]</a:t>
            </a:r>
          </a:p>
          <a:p>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e</a:t>
            </a:r>
            <a:r>
              <a:rPr lang="ja-JP" altLang="en-US" dirty="0" smtClean="0">
                <a:latin typeface="HG丸ｺﾞｼｯｸM-PRO" pitchFamily="50" charset="-128"/>
                <a:ea typeface="HG丸ｺﾞｼｯｸM-PRO" pitchFamily="50" charset="-128"/>
              </a:rPr>
              <a:t>：有効煙突高さ</a:t>
            </a:r>
            <a:r>
              <a:rPr lang="en-US" altLang="ja-JP" dirty="0" smtClean="0">
                <a:latin typeface="HG丸ｺﾞｼｯｸM-PRO" pitchFamily="50" charset="-128"/>
                <a:ea typeface="HG丸ｺﾞｼｯｸM-PRO" pitchFamily="50" charset="-128"/>
              </a:rPr>
              <a:t>[m]</a:t>
            </a:r>
            <a:endParaRPr lang="en-US" altLang="ja-JP" baseline="-25000" dirty="0" smtClean="0">
              <a:latin typeface="HG丸ｺﾞｼｯｸM-PRO" pitchFamily="50" charset="-128"/>
              <a:ea typeface="HG丸ｺﾞｼｯｸM-PRO" pitchFamily="50" charset="-128"/>
            </a:endParaRPr>
          </a:p>
          <a:p>
            <a:r>
              <a:rPr lang="en-US" altLang="ja-JP" dirty="0" err="1" smtClean="0">
                <a:latin typeface="Century" pitchFamily="18" charset="0"/>
                <a:ea typeface="HG丸ｺﾞｼｯｸM-PRO" pitchFamily="50" charset="-128"/>
              </a:rPr>
              <a:t>C</a:t>
            </a:r>
            <a:r>
              <a:rPr lang="en-US" altLang="ja-JP" baseline="-25000" dirty="0" err="1" smtClean="0">
                <a:latin typeface="Century" pitchFamily="18" charset="0"/>
                <a:ea typeface="HG丸ｺﾞｼｯｸM-PRO" pitchFamily="50" charset="-128"/>
              </a:rPr>
              <a:t>z</a:t>
            </a:r>
            <a:r>
              <a:rPr lang="ja-JP" altLang="en-US" dirty="0" smtClean="0">
                <a:latin typeface="HG丸ｺﾞｼｯｸM-PRO" pitchFamily="50" charset="-128"/>
                <a:ea typeface="HG丸ｺﾞｼｯｸM-PRO" pitchFamily="50" charset="-128"/>
              </a:rPr>
              <a:t>：縦方向の拡散係数</a:t>
            </a:r>
            <a:endParaRPr lang="en-US" altLang="ja-JP" baseline="-25000"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C</a:t>
            </a:r>
            <a:r>
              <a:rPr lang="en-US" altLang="ja-JP" baseline="-25000" dirty="0" smtClean="0">
                <a:latin typeface="Century" pitchFamily="18" charset="0"/>
                <a:ea typeface="HG丸ｺﾞｼｯｸM-PRO" pitchFamily="50" charset="-128"/>
              </a:rPr>
              <a:t>y</a:t>
            </a:r>
            <a:r>
              <a:rPr lang="ja-JP" altLang="en-US" dirty="0" smtClean="0">
                <a:latin typeface="HG丸ｺﾞｼｯｸM-PRO" pitchFamily="50" charset="-128"/>
                <a:ea typeface="HG丸ｺﾞｼｯｸM-PRO" pitchFamily="50" charset="-128"/>
              </a:rPr>
              <a:t>：横方向の拡散係数</a:t>
            </a:r>
            <a:endParaRPr lang="en-US" altLang="ja-JP" dirty="0" smtClean="0">
              <a:latin typeface="HG丸ｺﾞｼｯｸM-PRO" pitchFamily="50" charset="-128"/>
              <a:ea typeface="HG丸ｺﾞｼｯｸM-PRO" pitchFamily="50" charset="-128"/>
            </a:endParaRPr>
          </a:p>
          <a:p>
            <a:r>
              <a:rPr lang="en-US" altLang="ja-JP" dirty="0">
                <a:latin typeface="Times New Roman" pitchFamily="18" charset="0"/>
                <a:ea typeface="HG丸ｺﾞｼｯｸM-PRO" pitchFamily="50" charset="-128"/>
                <a:cs typeface="Times New Roman" pitchFamily="18" charset="0"/>
              </a:rPr>
              <a:t>π</a:t>
            </a:r>
            <a:r>
              <a:rPr lang="ja-JP" altLang="en-US"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円周率</a:t>
            </a:r>
            <a:r>
              <a:rPr lang="en-US" altLang="ja-JP" dirty="0" smtClean="0">
                <a:latin typeface="HG丸ｺﾞｼｯｸM-PRO" pitchFamily="50" charset="-128"/>
                <a:ea typeface="HG丸ｺﾞｼｯｸM-PRO" pitchFamily="50" charset="-128"/>
              </a:rPr>
              <a:t>=3.14</a:t>
            </a:r>
            <a:endParaRPr lang="en-US" altLang="ja-JP" dirty="0">
              <a:latin typeface="HG丸ｺﾞｼｯｸM-PRO" pitchFamily="50" charset="-128"/>
              <a:ea typeface="HG丸ｺﾞｼｯｸM-PRO" pitchFamily="50" charset="-128"/>
            </a:endParaRPr>
          </a:p>
          <a:p>
            <a:r>
              <a:rPr lang="en-US" altLang="ja-JP" dirty="0">
                <a:latin typeface="Century" pitchFamily="18" charset="0"/>
                <a:ea typeface="HG丸ｺﾞｼｯｸM-PRO" pitchFamily="50" charset="-128"/>
              </a:rPr>
              <a:t>e</a:t>
            </a:r>
            <a:r>
              <a:rPr lang="ja-JP" altLang="en-US" dirty="0">
                <a:latin typeface="HG丸ｺﾞｼｯｸM-PRO" pitchFamily="50" charset="-128"/>
                <a:ea typeface="HG丸ｺﾞｼｯｸM-PRO" pitchFamily="50" charset="-128"/>
              </a:rPr>
              <a:t>：自然対数の</a:t>
            </a:r>
            <a:r>
              <a:rPr lang="ja-JP" altLang="en-US" dirty="0" smtClean="0">
                <a:latin typeface="HG丸ｺﾞｼｯｸM-PRO" pitchFamily="50" charset="-128"/>
                <a:ea typeface="HG丸ｺﾞｼｯｸM-PRO" pitchFamily="50" charset="-128"/>
              </a:rPr>
              <a:t>底</a:t>
            </a:r>
            <a:r>
              <a:rPr lang="en-US" altLang="ja-JP" dirty="0" smtClean="0">
                <a:latin typeface="HG丸ｺﾞｼｯｸM-PRO" pitchFamily="50" charset="-128"/>
                <a:ea typeface="HG丸ｺﾞｼｯｸM-PRO" pitchFamily="50" charset="-128"/>
              </a:rPr>
              <a:t>=2.7182</a:t>
            </a:r>
            <a:endParaRPr lang="en-US" altLang="ja-JP" dirty="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aseline="0" dirty="0" smtClean="0">
                <a:solidFill>
                  <a:srgbClr val="0070C0"/>
                </a:solidFill>
                <a:latin typeface="+mj-ea"/>
              </a:rPr>
              <a:t>最大着地濃度</a:t>
            </a:r>
            <a:endParaRPr kumimoji="1" lang="ja-JP" altLang="en-US" baseline="0" dirty="0">
              <a:solidFill>
                <a:srgbClr val="0070C0"/>
              </a:solidFill>
              <a:latin typeface="+mj-ea"/>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テキスト ボックス 9"/>
          <p:cNvSpPr txBox="1"/>
          <p:nvPr/>
        </p:nvSpPr>
        <p:spPr>
          <a:xfrm>
            <a:off x="899592" y="2636912"/>
            <a:ext cx="4896544" cy="1200329"/>
          </a:xfrm>
          <a:prstGeom prst="rect">
            <a:avLst/>
          </a:prstGeom>
          <a:noFill/>
        </p:spPr>
        <p:txBody>
          <a:bodyPr wrap="square" rtlCol="0">
            <a:spAutoFit/>
          </a:bodyPr>
          <a:lstStyle/>
          <a:p>
            <a:r>
              <a:rPr kumimoji="1" lang="en-US" altLang="ja-JP" dirty="0" err="1" smtClean="0">
                <a:latin typeface="Century" pitchFamily="18" charset="0"/>
                <a:ea typeface="HG丸ｺﾞｼｯｸM-PRO" pitchFamily="50" charset="-128"/>
              </a:rPr>
              <a:t>C</a:t>
            </a:r>
            <a:r>
              <a:rPr kumimoji="1" lang="en-US" altLang="ja-JP" baseline="-25000" dirty="0" err="1" smtClean="0">
                <a:latin typeface="Century" pitchFamily="18" charset="0"/>
                <a:ea typeface="HG丸ｺﾞｼｯｸM-PRO" pitchFamily="50" charset="-128"/>
              </a:rPr>
              <a:t>max</a:t>
            </a:r>
            <a:r>
              <a:rPr kumimoji="1" lang="ja-JP" altLang="en-US" dirty="0" smtClean="0">
                <a:latin typeface="HG丸ｺﾞｼｯｸM-PRO" pitchFamily="50" charset="-128"/>
                <a:ea typeface="HG丸ｺﾞｼｯｸM-PRO" pitchFamily="50" charset="-128"/>
              </a:rPr>
              <a:t>：最大着地濃度</a:t>
            </a:r>
            <a:r>
              <a:rPr kumimoji="1" lang="en-US" altLang="ja-JP" dirty="0" smtClean="0">
                <a:latin typeface="HG丸ｺﾞｼｯｸM-PRO" pitchFamily="50" charset="-128"/>
                <a:ea typeface="HG丸ｺﾞｼｯｸM-PRO" pitchFamily="50" charset="-128"/>
              </a:rPr>
              <a:t>[ppm]</a:t>
            </a:r>
            <a:endParaRPr kumimoji="1" lang="en-US" altLang="ja-JP" baseline="-25000"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Q’</a:t>
            </a:r>
            <a:r>
              <a:rPr lang="ja-JP" altLang="en-US" dirty="0" smtClean="0">
                <a:latin typeface="HG丸ｺﾞｼｯｸM-PRO" pitchFamily="50" charset="-128"/>
                <a:ea typeface="HG丸ｺﾞｼｯｸM-PRO" pitchFamily="50" charset="-128"/>
              </a:rPr>
              <a:t>：汚染物質の排出量</a:t>
            </a:r>
            <a:r>
              <a:rPr lang="en-US" altLang="ja-JP" dirty="0" smtClean="0">
                <a:latin typeface="HG丸ｺﾞｼｯｸM-PRO" pitchFamily="50" charset="-128"/>
                <a:ea typeface="HG丸ｺﾞｼｯｸM-PRO" pitchFamily="50" charset="-128"/>
              </a:rPr>
              <a:t>[m</a:t>
            </a:r>
            <a:r>
              <a:rPr lang="en-US" altLang="ja-JP" baseline="30000" dirty="0" smtClean="0">
                <a:latin typeface="HG丸ｺﾞｼｯｸM-PRO" pitchFamily="50" charset="-128"/>
                <a:ea typeface="HG丸ｺﾞｼｯｸM-PRO" pitchFamily="50" charset="-128"/>
              </a:rPr>
              <a:t>3</a:t>
            </a:r>
            <a:r>
              <a:rPr lang="en-US" altLang="ja-JP" dirty="0" smtClean="0">
                <a:latin typeface="HG丸ｺﾞｼｯｸM-PRO" pitchFamily="50" charset="-128"/>
                <a:ea typeface="HG丸ｺﾞｼｯｸM-PRO" pitchFamily="50" charset="-128"/>
              </a:rPr>
              <a:t>/s]</a:t>
            </a:r>
          </a:p>
          <a:p>
            <a:r>
              <a:rPr lang="en-US" altLang="ja-JP" dirty="0">
                <a:latin typeface="Century" pitchFamily="18" charset="0"/>
                <a:ea typeface="HG丸ｺﾞｼｯｸM-PRO" pitchFamily="50" charset="-128"/>
              </a:rPr>
              <a:t>u</a:t>
            </a:r>
            <a:r>
              <a:rPr lang="ja-JP" altLang="en-US"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風速</a:t>
            </a:r>
            <a:r>
              <a:rPr lang="en-US" altLang="ja-JP" dirty="0" smtClean="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m/s]</a:t>
            </a:r>
          </a:p>
          <a:p>
            <a:r>
              <a:rPr lang="en-US" altLang="ja-JP" dirty="0">
                <a:latin typeface="Century" pitchFamily="18" charset="0"/>
                <a:ea typeface="HG丸ｺﾞｼｯｸM-PRO" pitchFamily="50" charset="-128"/>
              </a:rPr>
              <a:t>H</a:t>
            </a:r>
            <a:r>
              <a:rPr lang="en-US" altLang="ja-JP" baseline="-25000" dirty="0">
                <a:latin typeface="Century" pitchFamily="18" charset="0"/>
                <a:ea typeface="HG丸ｺﾞｼｯｸM-PRO" pitchFamily="50" charset="-128"/>
              </a:rPr>
              <a:t>e</a:t>
            </a:r>
            <a:r>
              <a:rPr lang="ja-JP" altLang="en-US" dirty="0">
                <a:latin typeface="HG丸ｺﾞｼｯｸM-PRO" pitchFamily="50" charset="-128"/>
                <a:ea typeface="HG丸ｺﾞｼｯｸM-PRO" pitchFamily="50" charset="-128"/>
              </a:rPr>
              <a:t>：有効煙突</a:t>
            </a:r>
            <a:r>
              <a:rPr lang="ja-JP" altLang="en-US" dirty="0" smtClean="0">
                <a:latin typeface="HG丸ｺﾞｼｯｸM-PRO" pitchFamily="50" charset="-128"/>
                <a:ea typeface="HG丸ｺﾞｼｯｸM-PRO" pitchFamily="50" charset="-128"/>
              </a:rPr>
              <a:t>高さ</a:t>
            </a:r>
            <a:r>
              <a:rPr lang="en-US" altLang="ja-JP" dirty="0" smtClean="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m</a:t>
            </a:r>
            <a:r>
              <a:rPr lang="en-US" altLang="ja-JP" dirty="0" smtClean="0">
                <a:latin typeface="HG丸ｺﾞｼｯｸM-PRO" pitchFamily="50" charset="-128"/>
                <a:ea typeface="HG丸ｺﾞｼｯｸM-PRO" pitchFamily="50" charset="-128"/>
              </a:rPr>
              <a:t>]</a:t>
            </a:r>
            <a:endParaRPr lang="en-US" altLang="ja-JP" baseline="-25000" dirty="0">
              <a:latin typeface="HG丸ｺﾞｼｯｸM-PRO" pitchFamily="50" charset="-128"/>
              <a:ea typeface="HG丸ｺﾞｼｯｸM-PRO" pitchFamily="50" charset="-12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503561379"/>
              </p:ext>
            </p:extLst>
          </p:nvPr>
        </p:nvGraphicFramePr>
        <p:xfrm>
          <a:off x="1691680" y="4221088"/>
          <a:ext cx="4716462" cy="496888"/>
        </p:xfrm>
        <a:graphic>
          <a:graphicData uri="http://schemas.openxmlformats.org/presentationml/2006/ole">
            <mc:AlternateContent xmlns:mc="http://schemas.openxmlformats.org/markup-compatibility/2006">
              <mc:Choice xmlns:v="urn:schemas-microsoft-com:vml" Requires="v">
                <p:oleObj spid="_x0000_s310334" name="数式" r:id="rId4" imgW="1879560" imgH="228600" progId="Equation.3">
                  <p:embed/>
                </p:oleObj>
              </mc:Choice>
              <mc:Fallback>
                <p:oleObj name="数式" r:id="rId4" imgW="1879560" imgH="228600" progId="Equation.3">
                  <p:embed/>
                  <p:pic>
                    <p:nvPicPr>
                      <p:cNvPr id="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4221088"/>
                        <a:ext cx="471646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オブジェクト 12"/>
          <p:cNvGraphicFramePr>
            <a:graphicFrameLocks noChangeAspect="1"/>
          </p:cNvGraphicFramePr>
          <p:nvPr/>
        </p:nvGraphicFramePr>
        <p:xfrm>
          <a:off x="4505325" y="3362325"/>
          <a:ext cx="133350" cy="133350"/>
        </p:xfrm>
        <a:graphic>
          <a:graphicData uri="http://schemas.openxmlformats.org/presentationml/2006/ole">
            <mc:AlternateContent xmlns:mc="http://schemas.openxmlformats.org/markup-compatibility/2006">
              <mc:Choice xmlns:v="urn:schemas-microsoft-com:vml" Requires="v">
                <p:oleObj spid="_x0000_s310335" name="JS数式作成ﾂ-ﾙ" r:id="rId6" imgW="133200" imgH="133200" progId="">
                  <p:embed/>
                </p:oleObj>
              </mc:Choice>
              <mc:Fallback>
                <p:oleObj name="JS数式作成ﾂ-ﾙ" r:id="rId6" imgW="133200" imgH="133200" progId="">
                  <p:embed/>
                  <p:pic>
                    <p:nvPicPr>
                      <p:cNvPr id="0" name="Picture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05325" y="3362325"/>
                        <a:ext cx="133350" cy="13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正方形/長方形 8"/>
          <p:cNvSpPr/>
          <p:nvPr/>
        </p:nvSpPr>
        <p:spPr>
          <a:xfrm>
            <a:off x="1043608" y="1340768"/>
            <a:ext cx="7776864" cy="1200329"/>
          </a:xfrm>
          <a:prstGeom prst="rect">
            <a:avLst/>
          </a:prstGeom>
        </p:spPr>
        <p:txBody>
          <a:bodyPr wrap="square">
            <a:spAutoFit/>
          </a:bodyPr>
          <a:lstStyle/>
          <a:p>
            <a:r>
              <a:rPr lang="ja-JP" altLang="en-US" dirty="0" smtClean="0"/>
              <a:t>例題２</a:t>
            </a:r>
            <a:endParaRPr lang="en-US" altLang="ja-JP" dirty="0" smtClean="0"/>
          </a:p>
          <a:p>
            <a:r>
              <a:rPr lang="ja-JP" altLang="en-US" dirty="0" smtClean="0"/>
              <a:t>　排出ガス量</a:t>
            </a:r>
            <a:r>
              <a:rPr lang="en-US" altLang="ja-JP" dirty="0" smtClean="0"/>
              <a:t>20000m</a:t>
            </a:r>
            <a:r>
              <a:rPr lang="en-US" altLang="ja-JP" baseline="30000" dirty="0" smtClean="0"/>
              <a:t>3</a:t>
            </a:r>
            <a:r>
              <a:rPr lang="en-US" altLang="ja-JP" dirty="0" smtClean="0"/>
              <a:t>/h</a:t>
            </a:r>
            <a:r>
              <a:rPr lang="ja-JP" altLang="en-US" dirty="0" smtClean="0"/>
              <a:t>（</a:t>
            </a:r>
            <a:r>
              <a:rPr lang="en-US" altLang="ja-JP" dirty="0" smtClean="0"/>
              <a:t>0</a:t>
            </a:r>
            <a:r>
              <a:rPr lang="ja-JP" altLang="en-US" dirty="0" smtClean="0"/>
              <a:t>℃，</a:t>
            </a:r>
            <a:r>
              <a:rPr lang="en-US" altLang="ja-JP" dirty="0" smtClean="0"/>
              <a:t>101.3kPa</a:t>
            </a:r>
            <a:r>
              <a:rPr lang="ja-JP" altLang="en-US" dirty="0" smtClean="0"/>
              <a:t>），硫黄酸化物濃度</a:t>
            </a:r>
            <a:r>
              <a:rPr lang="en-US" altLang="ja-JP" dirty="0" smtClean="0"/>
              <a:t>780ppm</a:t>
            </a:r>
            <a:r>
              <a:rPr lang="ja-JP" altLang="en-US" dirty="0" err="1" smtClean="0"/>
              <a:t>，</a:t>
            </a:r>
            <a:r>
              <a:rPr lang="ja-JP" altLang="en-US" dirty="0" smtClean="0"/>
              <a:t>有効煙突高さ</a:t>
            </a:r>
            <a:r>
              <a:rPr lang="en-US" altLang="ja-JP" dirty="0" smtClean="0"/>
              <a:t>50.0m</a:t>
            </a:r>
            <a:r>
              <a:rPr lang="ja-JP" altLang="en-US" dirty="0" smtClean="0"/>
              <a:t>の時の最大着地濃度</a:t>
            </a:r>
            <a:r>
              <a:rPr lang="en-US" altLang="ja-JP" dirty="0" smtClean="0"/>
              <a:t>[</a:t>
            </a:r>
            <a:r>
              <a:rPr lang="en-US" altLang="ja-JP" dirty="0" err="1" smtClean="0"/>
              <a:t>ppm</a:t>
            </a:r>
            <a:r>
              <a:rPr lang="en-US" altLang="ja-JP" dirty="0" smtClean="0"/>
              <a:t>]</a:t>
            </a:r>
            <a:r>
              <a:rPr lang="ja-JP" altLang="en-US" dirty="0" smtClean="0"/>
              <a:t>を求めなさい。ただし，風速</a:t>
            </a:r>
            <a:r>
              <a:rPr lang="en-US" altLang="ja-JP" dirty="0" smtClean="0"/>
              <a:t>5.00m/s</a:t>
            </a:r>
            <a:r>
              <a:rPr lang="ja-JP" altLang="en-US" dirty="0" err="1" smtClean="0"/>
              <a:t>，</a:t>
            </a:r>
            <a:r>
              <a:rPr lang="ja-JP" altLang="en-US" dirty="0" smtClean="0"/>
              <a:t>横方向の拡散係数</a:t>
            </a:r>
            <a:r>
              <a:rPr lang="en-US" altLang="ja-JP" dirty="0" smtClean="0"/>
              <a:t>0.512</a:t>
            </a:r>
            <a:r>
              <a:rPr lang="ja-JP" altLang="en-US" dirty="0" err="1" smtClean="0"/>
              <a:t>，</a:t>
            </a:r>
            <a:r>
              <a:rPr lang="ja-JP" altLang="en-US" dirty="0" smtClean="0"/>
              <a:t>縦方向の拡散係数</a:t>
            </a:r>
            <a:r>
              <a:rPr lang="en-US" altLang="ja-JP" dirty="0" smtClean="0"/>
              <a:t>0.125</a:t>
            </a:r>
            <a:r>
              <a:rPr lang="ja-JP" altLang="en-US" dirty="0" err="1" smtClean="0"/>
              <a:t>，</a:t>
            </a:r>
            <a:r>
              <a:rPr lang="ja-JP" altLang="en-US" dirty="0" smtClean="0"/>
              <a:t>大気安定度</a:t>
            </a:r>
            <a:r>
              <a:rPr lang="en-US" altLang="ja-JP" dirty="0" smtClean="0"/>
              <a:t>0.250</a:t>
            </a:r>
            <a:r>
              <a:rPr lang="ja-JP" altLang="en-US" dirty="0" smtClean="0"/>
              <a:t>とする。</a:t>
            </a:r>
            <a:endParaRPr lang="en-US" altLang="ja-JP" dirty="0" smtClean="0"/>
          </a:p>
        </p:txBody>
      </p:sp>
      <p:sp>
        <p:nvSpPr>
          <p:cNvPr id="12" name="テキスト ボックス 11"/>
          <p:cNvSpPr txBox="1"/>
          <p:nvPr/>
        </p:nvSpPr>
        <p:spPr>
          <a:xfrm>
            <a:off x="5580112" y="2636912"/>
            <a:ext cx="3384376" cy="1200329"/>
          </a:xfrm>
          <a:prstGeom prst="rect">
            <a:avLst/>
          </a:prstGeom>
          <a:noFill/>
        </p:spPr>
        <p:txBody>
          <a:bodyPr wrap="square" rtlCol="0">
            <a:spAutoFit/>
          </a:bodyPr>
          <a:lstStyle/>
          <a:p>
            <a:r>
              <a:rPr lang="en-US" altLang="ja-JP" dirty="0" err="1" smtClean="0">
                <a:latin typeface="Century" pitchFamily="18" charset="0"/>
                <a:ea typeface="HG丸ｺﾞｼｯｸM-PRO" pitchFamily="50" charset="-128"/>
              </a:rPr>
              <a:t>C</a:t>
            </a:r>
            <a:r>
              <a:rPr lang="en-US" altLang="ja-JP" baseline="-25000" dirty="0" err="1" smtClean="0">
                <a:latin typeface="Century" pitchFamily="18" charset="0"/>
                <a:ea typeface="HG丸ｺﾞｼｯｸM-PRO" pitchFamily="50" charset="-128"/>
              </a:rPr>
              <a:t>z</a:t>
            </a:r>
            <a:r>
              <a:rPr lang="ja-JP" altLang="en-US" dirty="0" smtClean="0">
                <a:latin typeface="HG丸ｺﾞｼｯｸM-PRO" pitchFamily="50" charset="-128"/>
                <a:ea typeface="HG丸ｺﾞｼｯｸM-PRO" pitchFamily="50" charset="-128"/>
              </a:rPr>
              <a:t>：縦方向の拡散係数</a:t>
            </a:r>
            <a:endParaRPr lang="en-US" altLang="ja-JP" baseline="-25000"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C</a:t>
            </a:r>
            <a:r>
              <a:rPr lang="en-US" altLang="ja-JP" baseline="-25000" dirty="0" smtClean="0">
                <a:latin typeface="Century" pitchFamily="18" charset="0"/>
                <a:ea typeface="HG丸ｺﾞｼｯｸM-PRO" pitchFamily="50" charset="-128"/>
              </a:rPr>
              <a:t>y</a:t>
            </a:r>
            <a:r>
              <a:rPr lang="ja-JP" altLang="en-US" dirty="0" smtClean="0">
                <a:latin typeface="HG丸ｺﾞｼｯｸM-PRO" pitchFamily="50" charset="-128"/>
                <a:ea typeface="HG丸ｺﾞｼｯｸM-PRO" pitchFamily="50" charset="-128"/>
              </a:rPr>
              <a:t>：横方向の拡散係数</a:t>
            </a:r>
            <a:endParaRPr lang="en-US" altLang="ja-JP" dirty="0" smtClean="0">
              <a:latin typeface="HG丸ｺﾞｼｯｸM-PRO" pitchFamily="50" charset="-128"/>
              <a:ea typeface="HG丸ｺﾞｼｯｸM-PRO" pitchFamily="50" charset="-128"/>
            </a:endParaRPr>
          </a:p>
          <a:p>
            <a:r>
              <a:rPr lang="en-US" altLang="ja-JP" dirty="0" smtClean="0">
                <a:latin typeface="Times New Roman" pitchFamily="18" charset="0"/>
                <a:ea typeface="HG丸ｺﾞｼｯｸM-PRO" pitchFamily="50" charset="-128"/>
                <a:cs typeface="Times New Roman" pitchFamily="18" charset="0"/>
              </a:rPr>
              <a:t>π</a:t>
            </a:r>
            <a:r>
              <a:rPr lang="ja-JP" altLang="en-US" dirty="0">
                <a:latin typeface="HG丸ｺﾞｼｯｸM-PRO" pitchFamily="50" charset="-128"/>
                <a:ea typeface="HG丸ｺﾞｼｯｸM-PRO" pitchFamily="50" charset="-128"/>
              </a:rPr>
              <a:t>：円周率</a:t>
            </a:r>
            <a:r>
              <a:rPr lang="en-US" altLang="ja-JP" dirty="0">
                <a:latin typeface="HG丸ｺﾞｼｯｸM-PRO" pitchFamily="50" charset="-128"/>
                <a:ea typeface="HG丸ｺﾞｼｯｸM-PRO" pitchFamily="50" charset="-128"/>
              </a:rPr>
              <a:t>=3.14</a:t>
            </a:r>
          </a:p>
          <a:p>
            <a:r>
              <a:rPr lang="en-US" altLang="ja-JP" dirty="0">
                <a:latin typeface="Century" pitchFamily="18" charset="0"/>
                <a:ea typeface="HG丸ｺﾞｼｯｸM-PRO" pitchFamily="50" charset="-128"/>
              </a:rPr>
              <a:t>e</a:t>
            </a:r>
            <a:r>
              <a:rPr lang="ja-JP" altLang="en-US" dirty="0">
                <a:latin typeface="HG丸ｺﾞｼｯｸM-PRO" pitchFamily="50" charset="-128"/>
                <a:ea typeface="HG丸ｺﾞｼｯｸM-PRO" pitchFamily="50" charset="-128"/>
              </a:rPr>
              <a:t>：自然対数の底</a:t>
            </a:r>
            <a:r>
              <a:rPr lang="en-US" altLang="ja-JP" dirty="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2.7182</a:t>
            </a:r>
            <a:endParaRPr lang="en-US" altLang="ja-JP" dirty="0">
              <a:latin typeface="HG丸ｺﾞｼｯｸM-PRO" pitchFamily="50" charset="-128"/>
              <a:ea typeface="HG丸ｺﾞｼｯｸM-PRO" pitchFamily="50" charset="-128"/>
            </a:endParaRPr>
          </a:p>
        </p:txBody>
      </p:sp>
      <p:graphicFrame>
        <p:nvGraphicFramePr>
          <p:cNvPr id="14" name="Object 4"/>
          <p:cNvGraphicFramePr>
            <a:graphicFrameLocks noChangeAspect="1"/>
          </p:cNvGraphicFramePr>
          <p:nvPr>
            <p:extLst>
              <p:ext uri="{D42A27DB-BD31-4B8C-83A1-F6EECF244321}">
                <p14:modId xmlns:p14="http://schemas.microsoft.com/office/powerpoint/2010/main" val="1182321202"/>
              </p:ext>
            </p:extLst>
          </p:nvPr>
        </p:nvGraphicFramePr>
        <p:xfrm>
          <a:off x="2129210" y="5737225"/>
          <a:ext cx="3090862" cy="495300"/>
        </p:xfrm>
        <a:graphic>
          <a:graphicData uri="http://schemas.openxmlformats.org/presentationml/2006/ole">
            <mc:AlternateContent xmlns:mc="http://schemas.openxmlformats.org/markup-compatibility/2006">
              <mc:Choice xmlns:v="urn:schemas-microsoft-com:vml" Requires="v">
                <p:oleObj spid="_x0000_s310336" name="数式" r:id="rId8" imgW="1231560" imgH="228600" progId="Equation.3">
                  <p:embed/>
                </p:oleObj>
              </mc:Choice>
              <mc:Fallback>
                <p:oleObj name="数式" r:id="rId8" imgW="1231560" imgH="228600" progId="Equation.3">
                  <p:embed/>
                  <p:pic>
                    <p:nvPicPr>
                      <p:cNvPr id="0" name="Picture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9210" y="5737225"/>
                        <a:ext cx="30908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4"/>
          <p:cNvGraphicFramePr>
            <a:graphicFrameLocks noChangeAspect="1"/>
          </p:cNvGraphicFramePr>
          <p:nvPr>
            <p:extLst>
              <p:ext uri="{D42A27DB-BD31-4B8C-83A1-F6EECF244321}">
                <p14:modId xmlns:p14="http://schemas.microsoft.com/office/powerpoint/2010/main" val="900455967"/>
              </p:ext>
            </p:extLst>
          </p:nvPr>
        </p:nvGraphicFramePr>
        <p:xfrm>
          <a:off x="2098675" y="4973638"/>
          <a:ext cx="5322888" cy="495300"/>
        </p:xfrm>
        <a:graphic>
          <a:graphicData uri="http://schemas.openxmlformats.org/presentationml/2006/ole">
            <mc:AlternateContent xmlns:mc="http://schemas.openxmlformats.org/markup-compatibility/2006">
              <mc:Choice xmlns:v="urn:schemas-microsoft-com:vml" Requires="v">
                <p:oleObj spid="_x0000_s310337" name="数式" r:id="rId10" imgW="2120760" imgH="228600" progId="Equation.3">
                  <p:embed/>
                </p:oleObj>
              </mc:Choice>
              <mc:Fallback>
                <p:oleObj name="数式" r:id="rId10" imgW="2120760" imgH="228600" progId="Equation.3">
                  <p:embed/>
                  <p:pic>
                    <p:nvPicPr>
                      <p:cNvPr id="0" name="Picture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8675" y="4973638"/>
                        <a:ext cx="53228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0481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aseline="0" dirty="0" smtClean="0">
                <a:solidFill>
                  <a:srgbClr val="0070C0"/>
                </a:solidFill>
                <a:latin typeface="+mj-ea"/>
              </a:rPr>
              <a:t>最大着地濃度</a:t>
            </a:r>
            <a:endParaRPr kumimoji="1" lang="ja-JP" altLang="en-US" baseline="0" dirty="0">
              <a:solidFill>
                <a:srgbClr val="0070C0"/>
              </a:solidFill>
              <a:latin typeface="+mj-ea"/>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Object 4"/>
          <p:cNvGraphicFramePr>
            <a:graphicFrameLocks noChangeAspect="1"/>
          </p:cNvGraphicFramePr>
          <p:nvPr>
            <p:extLst>
              <p:ext uri="{D42A27DB-BD31-4B8C-83A1-F6EECF244321}">
                <p14:modId xmlns:p14="http://schemas.microsoft.com/office/powerpoint/2010/main" val="315696946"/>
              </p:ext>
            </p:extLst>
          </p:nvPr>
        </p:nvGraphicFramePr>
        <p:xfrm>
          <a:off x="1566019" y="4005263"/>
          <a:ext cx="4302125" cy="1103312"/>
        </p:xfrm>
        <a:graphic>
          <a:graphicData uri="http://schemas.openxmlformats.org/presentationml/2006/ole">
            <mc:AlternateContent xmlns:mc="http://schemas.openxmlformats.org/markup-compatibility/2006">
              <mc:Choice xmlns:v="urn:schemas-microsoft-com:vml" Requires="v">
                <p:oleObj spid="_x0000_s344096" name="数式" r:id="rId4" imgW="1714500" imgH="508000" progId="Equation.3">
                  <p:embed/>
                </p:oleObj>
              </mc:Choice>
              <mc:Fallback>
                <p:oleObj name="数式" r:id="rId4" imgW="1714500" imgH="508000" progId="Equation.3">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6019" y="4005263"/>
                        <a:ext cx="4302125" cy="110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正方形/長方形 8"/>
          <p:cNvSpPr/>
          <p:nvPr/>
        </p:nvSpPr>
        <p:spPr>
          <a:xfrm>
            <a:off x="1043608" y="1340768"/>
            <a:ext cx="7776864" cy="1200329"/>
          </a:xfrm>
          <a:prstGeom prst="rect">
            <a:avLst/>
          </a:prstGeom>
        </p:spPr>
        <p:txBody>
          <a:bodyPr wrap="square">
            <a:spAutoFit/>
          </a:bodyPr>
          <a:lstStyle/>
          <a:p>
            <a:r>
              <a:rPr lang="ja-JP" altLang="en-US" dirty="0" smtClean="0"/>
              <a:t>例題２</a:t>
            </a:r>
            <a:endParaRPr lang="en-US" altLang="ja-JP" dirty="0" smtClean="0"/>
          </a:p>
          <a:p>
            <a:r>
              <a:rPr lang="ja-JP" altLang="en-US" dirty="0" smtClean="0"/>
              <a:t>　排出ガス量</a:t>
            </a:r>
            <a:r>
              <a:rPr lang="en-US" altLang="ja-JP" dirty="0" smtClean="0"/>
              <a:t>20000m</a:t>
            </a:r>
            <a:r>
              <a:rPr lang="en-US" altLang="ja-JP" baseline="30000" dirty="0" smtClean="0"/>
              <a:t>3</a:t>
            </a:r>
            <a:r>
              <a:rPr lang="en-US" altLang="ja-JP" dirty="0" smtClean="0"/>
              <a:t>/h</a:t>
            </a:r>
            <a:r>
              <a:rPr lang="ja-JP" altLang="en-US" dirty="0" smtClean="0"/>
              <a:t>（</a:t>
            </a:r>
            <a:r>
              <a:rPr lang="en-US" altLang="ja-JP" dirty="0" smtClean="0"/>
              <a:t>0</a:t>
            </a:r>
            <a:r>
              <a:rPr lang="ja-JP" altLang="en-US" dirty="0" smtClean="0"/>
              <a:t>℃，</a:t>
            </a:r>
            <a:r>
              <a:rPr lang="en-US" altLang="ja-JP" dirty="0" smtClean="0"/>
              <a:t>101.3kPa</a:t>
            </a:r>
            <a:r>
              <a:rPr lang="ja-JP" altLang="en-US" dirty="0" smtClean="0"/>
              <a:t>），硫黄酸化物濃度</a:t>
            </a:r>
            <a:r>
              <a:rPr lang="en-US" altLang="ja-JP" dirty="0" smtClean="0"/>
              <a:t>780ppm</a:t>
            </a:r>
            <a:r>
              <a:rPr lang="ja-JP" altLang="en-US" dirty="0" err="1" smtClean="0"/>
              <a:t>，</a:t>
            </a:r>
            <a:r>
              <a:rPr lang="ja-JP" altLang="en-US" dirty="0" smtClean="0"/>
              <a:t>有効煙突高さ</a:t>
            </a:r>
            <a:r>
              <a:rPr lang="en-US" altLang="ja-JP" dirty="0" smtClean="0"/>
              <a:t>50.0m</a:t>
            </a:r>
            <a:r>
              <a:rPr lang="ja-JP" altLang="en-US" dirty="0" smtClean="0"/>
              <a:t>の時の最大着地濃度</a:t>
            </a:r>
            <a:r>
              <a:rPr lang="en-US" altLang="ja-JP" dirty="0" smtClean="0"/>
              <a:t>[</a:t>
            </a:r>
            <a:r>
              <a:rPr lang="en-US" altLang="ja-JP" dirty="0" err="1" smtClean="0"/>
              <a:t>ppm</a:t>
            </a:r>
            <a:r>
              <a:rPr lang="en-US" altLang="ja-JP" dirty="0" smtClean="0"/>
              <a:t>]</a:t>
            </a:r>
            <a:r>
              <a:rPr lang="ja-JP" altLang="en-US" dirty="0" smtClean="0"/>
              <a:t>を求めなさい。ただし，風速</a:t>
            </a:r>
            <a:r>
              <a:rPr lang="en-US" altLang="ja-JP" dirty="0" smtClean="0"/>
              <a:t>5.00m/s</a:t>
            </a:r>
            <a:r>
              <a:rPr lang="ja-JP" altLang="en-US" dirty="0" err="1" smtClean="0"/>
              <a:t>，</a:t>
            </a:r>
            <a:r>
              <a:rPr lang="ja-JP" altLang="en-US" dirty="0" smtClean="0"/>
              <a:t>横方向の拡散係数</a:t>
            </a:r>
            <a:r>
              <a:rPr lang="en-US" altLang="ja-JP" dirty="0" smtClean="0"/>
              <a:t>0.512</a:t>
            </a:r>
            <a:r>
              <a:rPr lang="ja-JP" altLang="en-US" dirty="0" err="1" smtClean="0"/>
              <a:t>，</a:t>
            </a:r>
            <a:r>
              <a:rPr lang="ja-JP" altLang="en-US" dirty="0" smtClean="0"/>
              <a:t>縦方向の拡散係数</a:t>
            </a:r>
            <a:r>
              <a:rPr lang="en-US" altLang="ja-JP" dirty="0" smtClean="0"/>
              <a:t>0.125</a:t>
            </a:r>
            <a:r>
              <a:rPr lang="ja-JP" altLang="en-US" dirty="0" err="1" smtClean="0"/>
              <a:t>，</a:t>
            </a:r>
            <a:r>
              <a:rPr lang="ja-JP" altLang="en-US" dirty="0" smtClean="0"/>
              <a:t>大気安定度</a:t>
            </a:r>
            <a:r>
              <a:rPr lang="en-US" altLang="ja-JP" dirty="0" smtClean="0"/>
              <a:t>0.250</a:t>
            </a:r>
            <a:r>
              <a:rPr lang="ja-JP" altLang="en-US" dirty="0" smtClean="0"/>
              <a:t>とする。</a:t>
            </a:r>
            <a:endParaRPr lang="en-US" altLang="ja-JP" dirty="0" smtClean="0"/>
          </a:p>
        </p:txBody>
      </p:sp>
      <p:sp>
        <p:nvSpPr>
          <p:cNvPr id="12" name="テキスト ボックス 11"/>
          <p:cNvSpPr txBox="1"/>
          <p:nvPr/>
        </p:nvSpPr>
        <p:spPr>
          <a:xfrm>
            <a:off x="899592" y="2636912"/>
            <a:ext cx="5688632" cy="1200329"/>
          </a:xfrm>
          <a:prstGeom prst="rect">
            <a:avLst/>
          </a:prstGeom>
          <a:noFill/>
        </p:spPr>
        <p:txBody>
          <a:bodyPr wrap="square" rtlCol="0">
            <a:spAutoFit/>
          </a:bodyPr>
          <a:lstStyle/>
          <a:p>
            <a:r>
              <a:rPr kumimoji="1" lang="en-US" altLang="ja-JP" dirty="0" err="1" smtClean="0">
                <a:latin typeface="Century" pitchFamily="18" charset="0"/>
                <a:ea typeface="HG丸ｺﾞｼｯｸM-PRO" pitchFamily="50" charset="-128"/>
              </a:rPr>
              <a:t>C</a:t>
            </a:r>
            <a:r>
              <a:rPr kumimoji="1" lang="en-US" altLang="ja-JP" baseline="-25000" dirty="0" err="1" smtClean="0">
                <a:latin typeface="Century" pitchFamily="18" charset="0"/>
                <a:ea typeface="HG丸ｺﾞｼｯｸM-PRO" pitchFamily="50" charset="-128"/>
              </a:rPr>
              <a:t>max</a:t>
            </a:r>
            <a:r>
              <a:rPr kumimoji="1" lang="ja-JP" altLang="en-US" dirty="0" smtClean="0">
                <a:latin typeface="HG丸ｺﾞｼｯｸM-PRO" pitchFamily="50" charset="-128"/>
                <a:ea typeface="HG丸ｺﾞｼｯｸM-PRO" pitchFamily="50" charset="-128"/>
              </a:rPr>
              <a:t>：最大着地濃度</a:t>
            </a:r>
            <a:r>
              <a:rPr kumimoji="1" lang="en-US" altLang="ja-JP" dirty="0" smtClean="0">
                <a:latin typeface="HG丸ｺﾞｼｯｸM-PRO" pitchFamily="50" charset="-128"/>
                <a:ea typeface="HG丸ｺﾞｼｯｸM-PRO" pitchFamily="50" charset="-128"/>
              </a:rPr>
              <a:t>[ppm]</a:t>
            </a:r>
            <a:endParaRPr kumimoji="1" lang="en-US" altLang="ja-JP" baseline="-25000"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Q’</a:t>
            </a:r>
            <a:r>
              <a:rPr lang="ja-JP" altLang="en-US" dirty="0" smtClean="0">
                <a:latin typeface="HG丸ｺﾞｼｯｸM-PRO" pitchFamily="50" charset="-128"/>
                <a:ea typeface="HG丸ｺﾞｼｯｸM-PRO" pitchFamily="50" charset="-128"/>
              </a:rPr>
              <a:t>：汚染物質の排出量</a:t>
            </a:r>
            <a:r>
              <a:rPr lang="en-US" altLang="ja-JP" dirty="0" smtClean="0">
                <a:latin typeface="HG丸ｺﾞｼｯｸM-PRO" pitchFamily="50" charset="-128"/>
                <a:ea typeface="HG丸ｺﾞｼｯｸM-PRO" pitchFamily="50" charset="-128"/>
              </a:rPr>
              <a:t>=4.33×10</a:t>
            </a:r>
            <a:r>
              <a:rPr lang="en-US" altLang="ja-JP" baseline="30000" dirty="0" smtClean="0">
                <a:latin typeface="HG丸ｺﾞｼｯｸM-PRO" pitchFamily="50" charset="-128"/>
                <a:ea typeface="HG丸ｺﾞｼｯｸM-PRO" pitchFamily="50" charset="-128"/>
              </a:rPr>
              <a:t>-3</a:t>
            </a:r>
            <a:r>
              <a:rPr lang="en-US" altLang="ja-JP" dirty="0" smtClean="0">
                <a:latin typeface="HG丸ｺﾞｼｯｸM-PRO" pitchFamily="50" charset="-128"/>
                <a:ea typeface="HG丸ｺﾞｼｯｸM-PRO" pitchFamily="50" charset="-128"/>
              </a:rPr>
              <a:t>[m</a:t>
            </a:r>
            <a:r>
              <a:rPr lang="en-US" altLang="ja-JP" baseline="30000" dirty="0" smtClean="0">
                <a:latin typeface="HG丸ｺﾞｼｯｸM-PRO" pitchFamily="50" charset="-128"/>
                <a:ea typeface="HG丸ｺﾞｼｯｸM-PRO" pitchFamily="50" charset="-128"/>
              </a:rPr>
              <a:t>3</a:t>
            </a:r>
            <a:r>
              <a:rPr lang="en-US" altLang="ja-JP" dirty="0" smtClean="0">
                <a:latin typeface="HG丸ｺﾞｼｯｸM-PRO" pitchFamily="50" charset="-128"/>
                <a:ea typeface="HG丸ｺﾞｼｯｸM-PRO" pitchFamily="50" charset="-128"/>
              </a:rPr>
              <a:t>/s]</a:t>
            </a:r>
          </a:p>
          <a:p>
            <a:r>
              <a:rPr lang="en-US" altLang="ja-JP" dirty="0">
                <a:latin typeface="Century" pitchFamily="18" charset="0"/>
                <a:ea typeface="HG丸ｺﾞｼｯｸM-PRO" pitchFamily="50" charset="-128"/>
              </a:rPr>
              <a:t>u</a:t>
            </a:r>
            <a:r>
              <a:rPr lang="ja-JP" altLang="en-US"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風速</a:t>
            </a:r>
            <a:r>
              <a:rPr lang="en-US" altLang="ja-JP" dirty="0" smtClean="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5.00[m/s]</a:t>
            </a:r>
          </a:p>
          <a:p>
            <a:r>
              <a:rPr lang="en-US" altLang="ja-JP" dirty="0">
                <a:latin typeface="Century" pitchFamily="18" charset="0"/>
                <a:ea typeface="HG丸ｺﾞｼｯｸM-PRO" pitchFamily="50" charset="-128"/>
              </a:rPr>
              <a:t>H</a:t>
            </a:r>
            <a:r>
              <a:rPr lang="en-US" altLang="ja-JP" baseline="-25000" dirty="0">
                <a:latin typeface="Century" pitchFamily="18" charset="0"/>
                <a:ea typeface="HG丸ｺﾞｼｯｸM-PRO" pitchFamily="50" charset="-128"/>
              </a:rPr>
              <a:t>e</a:t>
            </a:r>
            <a:r>
              <a:rPr lang="ja-JP" altLang="en-US" dirty="0">
                <a:latin typeface="HG丸ｺﾞｼｯｸM-PRO" pitchFamily="50" charset="-128"/>
                <a:ea typeface="HG丸ｺﾞｼｯｸM-PRO" pitchFamily="50" charset="-128"/>
              </a:rPr>
              <a:t>：有効煙突</a:t>
            </a:r>
            <a:r>
              <a:rPr lang="ja-JP" altLang="en-US" dirty="0" smtClean="0">
                <a:latin typeface="HG丸ｺﾞｼｯｸM-PRO" pitchFamily="50" charset="-128"/>
                <a:ea typeface="HG丸ｺﾞｼｯｸM-PRO" pitchFamily="50" charset="-128"/>
              </a:rPr>
              <a:t>高さ</a:t>
            </a:r>
            <a:r>
              <a:rPr lang="en-US" altLang="ja-JP" dirty="0" smtClean="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50.0[m</a:t>
            </a:r>
            <a:r>
              <a:rPr lang="en-US" altLang="ja-JP" dirty="0" smtClean="0">
                <a:latin typeface="HG丸ｺﾞｼｯｸM-PRO" pitchFamily="50" charset="-128"/>
                <a:ea typeface="HG丸ｺﾞｼｯｸM-PRO" pitchFamily="50" charset="-128"/>
              </a:rPr>
              <a:t>]</a:t>
            </a:r>
            <a:endParaRPr lang="en-US" altLang="ja-JP" baseline="-25000" dirty="0">
              <a:latin typeface="HG丸ｺﾞｼｯｸM-PRO" pitchFamily="50" charset="-128"/>
              <a:ea typeface="HG丸ｺﾞｼｯｸM-PRO" pitchFamily="50" charset="-128"/>
            </a:endParaRPr>
          </a:p>
        </p:txBody>
      </p:sp>
      <p:sp>
        <p:nvSpPr>
          <p:cNvPr id="14" name="テキスト ボックス 13"/>
          <p:cNvSpPr txBox="1"/>
          <p:nvPr/>
        </p:nvSpPr>
        <p:spPr>
          <a:xfrm>
            <a:off x="5580112" y="2636912"/>
            <a:ext cx="3384376" cy="1200329"/>
          </a:xfrm>
          <a:prstGeom prst="rect">
            <a:avLst/>
          </a:prstGeom>
          <a:noFill/>
        </p:spPr>
        <p:txBody>
          <a:bodyPr wrap="square" rtlCol="0">
            <a:spAutoFit/>
          </a:bodyPr>
          <a:lstStyle/>
          <a:p>
            <a:r>
              <a:rPr lang="en-US" altLang="ja-JP" dirty="0" err="1" smtClean="0">
                <a:latin typeface="Century" pitchFamily="18" charset="0"/>
                <a:ea typeface="HG丸ｺﾞｼｯｸM-PRO" pitchFamily="50" charset="-128"/>
              </a:rPr>
              <a:t>C</a:t>
            </a:r>
            <a:r>
              <a:rPr lang="en-US" altLang="ja-JP" baseline="-25000" dirty="0" err="1" smtClean="0">
                <a:latin typeface="Century" pitchFamily="18" charset="0"/>
                <a:ea typeface="HG丸ｺﾞｼｯｸM-PRO" pitchFamily="50" charset="-128"/>
              </a:rPr>
              <a:t>z</a:t>
            </a:r>
            <a:r>
              <a:rPr lang="ja-JP" altLang="en-US" dirty="0" smtClean="0">
                <a:latin typeface="HG丸ｺﾞｼｯｸM-PRO" pitchFamily="50" charset="-128"/>
                <a:ea typeface="HG丸ｺﾞｼｯｸM-PRO" pitchFamily="50" charset="-128"/>
              </a:rPr>
              <a:t>：縦方向の拡散係数</a:t>
            </a:r>
            <a:r>
              <a:rPr lang="en-US" altLang="ja-JP" dirty="0" smtClean="0">
                <a:latin typeface="HG丸ｺﾞｼｯｸM-PRO" pitchFamily="50" charset="-128"/>
                <a:ea typeface="HG丸ｺﾞｼｯｸM-PRO" pitchFamily="50" charset="-128"/>
              </a:rPr>
              <a:t>=0.125</a:t>
            </a:r>
            <a:endParaRPr lang="en-US" altLang="ja-JP" baseline="-25000"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C</a:t>
            </a:r>
            <a:r>
              <a:rPr lang="en-US" altLang="ja-JP" baseline="-25000" dirty="0" smtClean="0">
                <a:latin typeface="Century" pitchFamily="18" charset="0"/>
                <a:ea typeface="HG丸ｺﾞｼｯｸM-PRO" pitchFamily="50" charset="-128"/>
              </a:rPr>
              <a:t>y</a:t>
            </a:r>
            <a:r>
              <a:rPr lang="ja-JP" altLang="en-US" dirty="0" smtClean="0">
                <a:latin typeface="HG丸ｺﾞｼｯｸM-PRO" pitchFamily="50" charset="-128"/>
                <a:ea typeface="HG丸ｺﾞｼｯｸM-PRO" pitchFamily="50" charset="-128"/>
              </a:rPr>
              <a:t>：横方向の拡散係数</a:t>
            </a:r>
            <a:r>
              <a:rPr lang="en-US" altLang="ja-JP" dirty="0" smtClean="0">
                <a:latin typeface="HG丸ｺﾞｼｯｸM-PRO" pitchFamily="50" charset="-128"/>
                <a:ea typeface="HG丸ｺﾞｼｯｸM-PRO" pitchFamily="50" charset="-128"/>
              </a:rPr>
              <a:t>=0.512</a:t>
            </a:r>
          </a:p>
          <a:p>
            <a:r>
              <a:rPr lang="en-US" altLang="ja-JP" dirty="0">
                <a:latin typeface="Times New Roman" pitchFamily="18" charset="0"/>
                <a:ea typeface="HG丸ｺﾞｼｯｸM-PRO" pitchFamily="50" charset="-128"/>
                <a:cs typeface="Times New Roman" pitchFamily="18" charset="0"/>
              </a:rPr>
              <a:t>π</a:t>
            </a:r>
            <a:r>
              <a:rPr lang="ja-JP" altLang="en-US" dirty="0">
                <a:latin typeface="HG丸ｺﾞｼｯｸM-PRO" pitchFamily="50" charset="-128"/>
                <a:ea typeface="HG丸ｺﾞｼｯｸM-PRO" pitchFamily="50" charset="-128"/>
              </a:rPr>
              <a:t>：円周率</a:t>
            </a:r>
            <a:r>
              <a:rPr lang="en-US" altLang="ja-JP" dirty="0">
                <a:latin typeface="HG丸ｺﾞｼｯｸM-PRO" pitchFamily="50" charset="-128"/>
                <a:ea typeface="HG丸ｺﾞｼｯｸM-PRO" pitchFamily="50" charset="-128"/>
              </a:rPr>
              <a:t>=3.14</a:t>
            </a:r>
          </a:p>
          <a:p>
            <a:r>
              <a:rPr lang="en-US" altLang="ja-JP" dirty="0">
                <a:latin typeface="Century" pitchFamily="18" charset="0"/>
                <a:ea typeface="HG丸ｺﾞｼｯｸM-PRO" pitchFamily="50" charset="-128"/>
              </a:rPr>
              <a:t>e</a:t>
            </a:r>
            <a:r>
              <a:rPr lang="ja-JP" altLang="en-US" dirty="0">
                <a:latin typeface="HG丸ｺﾞｼｯｸM-PRO" pitchFamily="50" charset="-128"/>
                <a:ea typeface="HG丸ｺﾞｼｯｸM-PRO" pitchFamily="50" charset="-128"/>
              </a:rPr>
              <a:t>：自然対数の底</a:t>
            </a:r>
            <a:r>
              <a:rPr lang="en-US" altLang="ja-JP" dirty="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2.7182</a:t>
            </a:r>
            <a:endParaRPr lang="en-US" altLang="ja-JP" dirty="0">
              <a:latin typeface="HG丸ｺﾞｼｯｸM-PRO" pitchFamily="50" charset="-128"/>
              <a:ea typeface="HG丸ｺﾞｼｯｸM-PRO" pitchFamily="50" charset="-128"/>
            </a:endParaRPr>
          </a:p>
        </p:txBody>
      </p:sp>
      <p:graphicFrame>
        <p:nvGraphicFramePr>
          <p:cNvPr id="15" name="Object 4"/>
          <p:cNvGraphicFramePr>
            <a:graphicFrameLocks noChangeAspect="1"/>
          </p:cNvGraphicFramePr>
          <p:nvPr>
            <p:extLst>
              <p:ext uri="{D42A27DB-BD31-4B8C-83A1-F6EECF244321}">
                <p14:modId xmlns:p14="http://schemas.microsoft.com/office/powerpoint/2010/main" val="1259076512"/>
              </p:ext>
            </p:extLst>
          </p:nvPr>
        </p:nvGraphicFramePr>
        <p:xfrm>
          <a:off x="2398713" y="5084763"/>
          <a:ext cx="6213475" cy="965200"/>
        </p:xfrm>
        <a:graphic>
          <a:graphicData uri="http://schemas.openxmlformats.org/presentationml/2006/ole">
            <mc:AlternateContent xmlns:mc="http://schemas.openxmlformats.org/markup-compatibility/2006">
              <mc:Choice xmlns:v="urn:schemas-microsoft-com:vml" Requires="v">
                <p:oleObj spid="_x0000_s344097" name="数式" r:id="rId6" imgW="2476440" imgH="444240" progId="Equation.3">
                  <p:embed/>
                </p:oleObj>
              </mc:Choice>
              <mc:Fallback>
                <p:oleObj name="数式" r:id="rId6" imgW="2476440" imgH="444240" progId="Equation.3">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98713" y="5084763"/>
                        <a:ext cx="6213475"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4"/>
          <p:cNvGraphicFramePr>
            <a:graphicFrameLocks noChangeAspect="1"/>
          </p:cNvGraphicFramePr>
          <p:nvPr>
            <p:extLst>
              <p:ext uri="{D42A27DB-BD31-4B8C-83A1-F6EECF244321}">
                <p14:modId xmlns:p14="http://schemas.microsoft.com/office/powerpoint/2010/main" val="2190625126"/>
              </p:ext>
            </p:extLst>
          </p:nvPr>
        </p:nvGraphicFramePr>
        <p:xfrm>
          <a:off x="2398837" y="6228035"/>
          <a:ext cx="2389187" cy="441325"/>
        </p:xfrm>
        <a:graphic>
          <a:graphicData uri="http://schemas.openxmlformats.org/presentationml/2006/ole">
            <mc:AlternateContent xmlns:mc="http://schemas.openxmlformats.org/markup-compatibility/2006">
              <mc:Choice xmlns:v="urn:schemas-microsoft-com:vml" Requires="v">
                <p:oleObj spid="_x0000_s344098" name="数式" r:id="rId8" imgW="952200" imgH="203040" progId="Equation.3">
                  <p:embed/>
                </p:oleObj>
              </mc:Choice>
              <mc:Fallback>
                <p:oleObj name="数式" r:id="rId8" imgW="952200" imgH="203040" progId="Equation.3">
                  <p:embed/>
                  <p:pic>
                    <p:nvPicPr>
                      <p:cNvPr id="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8837" y="6228035"/>
                        <a:ext cx="2389187"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9336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972000" y="2492896"/>
            <a:ext cx="5760240" cy="4366904"/>
            <a:chOff x="972000" y="2134800"/>
            <a:chExt cx="6300000" cy="4725000"/>
          </a:xfrm>
          <a:solidFill>
            <a:schemeClr val="bg1"/>
          </a:solidFill>
        </p:grpSpPr>
        <p:pic>
          <p:nvPicPr>
            <p:cNvPr id="10" name="図 9" descr="最大着地濃度距離2.gif"/>
            <p:cNvPicPr>
              <a:picLocks noChangeAspect="1"/>
            </p:cNvPicPr>
            <p:nvPr/>
          </p:nvPicPr>
          <p:blipFill>
            <a:blip r:embed="rId4" cstate="print"/>
            <a:stretch>
              <a:fillRect/>
            </a:stretch>
          </p:blipFill>
          <p:spPr>
            <a:xfrm>
              <a:off x="972000" y="2134800"/>
              <a:ext cx="6300000" cy="4725000"/>
            </a:xfrm>
            <a:prstGeom prst="rect">
              <a:avLst/>
            </a:prstGeom>
            <a:grpFill/>
          </p:spPr>
        </p:pic>
        <p:sp>
          <p:nvSpPr>
            <p:cNvPr id="4" name="正方形/長方形 3"/>
            <p:cNvSpPr/>
            <p:nvPr/>
          </p:nvSpPr>
          <p:spPr bwMode="auto">
            <a:xfrm>
              <a:off x="5436096" y="3717032"/>
              <a:ext cx="1080120" cy="360040"/>
            </a:xfrm>
            <a:prstGeom prst="rect">
              <a:avLst/>
            </a:prstGeom>
            <a:gr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grpSp>
      <p:sp>
        <p:nvSpPr>
          <p:cNvPr id="2" name="タイトル 1"/>
          <p:cNvSpPr>
            <a:spLocks noGrp="1"/>
          </p:cNvSpPr>
          <p:nvPr>
            <p:ph type="title"/>
          </p:nvPr>
        </p:nvSpPr>
        <p:spPr>
          <a:xfrm>
            <a:off x="1066800" y="304800"/>
            <a:ext cx="8077200" cy="1179984"/>
          </a:xfrm>
        </p:spPr>
        <p:txBody>
          <a:bodyPr>
            <a:noAutofit/>
          </a:bodyPr>
          <a:lstStyle/>
          <a:p>
            <a:r>
              <a:rPr lang="ja-JP" altLang="en-US" baseline="0" dirty="0" smtClean="0">
                <a:solidFill>
                  <a:srgbClr val="0070C0"/>
                </a:solidFill>
                <a:latin typeface="ＭＳ Ｐゴシック" pitchFamily="50" charset="-128"/>
                <a:ea typeface="ＭＳ Ｐゴシック" pitchFamily="50" charset="-128"/>
              </a:rPr>
              <a:t>最大着地濃度距離</a:t>
            </a:r>
            <a:endParaRPr kumimoji="1" lang="ja-JP" altLang="en-US" baseline="0" dirty="0">
              <a:solidFill>
                <a:srgbClr val="0070C0"/>
              </a:solidFill>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a:xfrm>
            <a:off x="1066800" y="1676400"/>
            <a:ext cx="8028000" cy="4114800"/>
          </a:xfrm>
        </p:spPr>
        <p:txBody>
          <a:bodyPr/>
          <a:lstStyle/>
          <a:p>
            <a:pPr>
              <a:buFont typeface="Wingdings" pitchFamily="2" charset="2"/>
              <a:buChar char="l"/>
            </a:pPr>
            <a:r>
              <a:rPr lang="ja-JP" altLang="en-US" sz="2800" baseline="0" dirty="0" smtClean="0">
                <a:latin typeface="HG丸ｺﾞｼｯｸM-PRO" pitchFamily="50" charset="-128"/>
                <a:ea typeface="HG丸ｺﾞｼｯｸM-PRO" pitchFamily="50" charset="-128"/>
              </a:rPr>
              <a:t>煙突から最大着地濃度が現れる地点までの距離</a:t>
            </a:r>
            <a:endParaRPr lang="en-US" altLang="ja-JP" sz="2800" baseline="0" dirty="0" smtClean="0">
              <a:latin typeface="HG丸ｺﾞｼｯｸM-PRO" pitchFamily="50" charset="-128"/>
              <a:ea typeface="HG丸ｺﾞｼｯｸM-PRO" pitchFamily="50" charset="-128"/>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2" name="テキスト ボックス 11"/>
          <p:cNvSpPr txBox="1"/>
          <p:nvPr/>
        </p:nvSpPr>
        <p:spPr>
          <a:xfrm>
            <a:off x="5777373" y="4005064"/>
            <a:ext cx="3135795" cy="1200329"/>
          </a:xfrm>
          <a:prstGeom prst="rect">
            <a:avLst/>
          </a:prstGeom>
          <a:noFill/>
        </p:spPr>
        <p:txBody>
          <a:bodyPr wrap="none" rtlCol="0">
            <a:spAutoFit/>
          </a:bodyPr>
          <a:lstStyle/>
          <a:p>
            <a:r>
              <a:rPr lang="en-US" altLang="ja-JP" dirty="0" err="1" smtClean="0">
                <a:latin typeface="Century" pitchFamily="18" charset="0"/>
                <a:ea typeface="HG丸ｺﾞｼｯｸM-PRO" pitchFamily="50" charset="-128"/>
              </a:rPr>
              <a:t>X</a:t>
            </a:r>
            <a:r>
              <a:rPr lang="en-US" altLang="ja-JP" baseline="-25000" dirty="0" err="1" smtClean="0">
                <a:latin typeface="Century" pitchFamily="18" charset="0"/>
                <a:ea typeface="HG丸ｺﾞｼｯｸM-PRO" pitchFamily="50" charset="-128"/>
              </a:rPr>
              <a:t>max</a:t>
            </a:r>
            <a:r>
              <a:rPr lang="ja-JP" altLang="en-US" dirty="0" smtClean="0">
                <a:latin typeface="HG丸ｺﾞｼｯｸM-PRO" pitchFamily="50" charset="-128"/>
                <a:ea typeface="HG丸ｺﾞｼｯｸM-PRO" pitchFamily="50" charset="-128"/>
              </a:rPr>
              <a:t>：最大着地濃度距離</a:t>
            </a:r>
            <a:r>
              <a:rPr lang="en-US" altLang="ja-JP" dirty="0" smtClean="0">
                <a:latin typeface="HG丸ｺﾞｼｯｸM-PRO" pitchFamily="50" charset="-128"/>
                <a:ea typeface="HG丸ｺﾞｼｯｸM-PRO" pitchFamily="50" charset="-128"/>
              </a:rPr>
              <a:t>[m]</a:t>
            </a:r>
          </a:p>
          <a:p>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e</a:t>
            </a:r>
            <a:r>
              <a:rPr lang="ja-JP" altLang="en-US" dirty="0" smtClean="0">
                <a:latin typeface="HG丸ｺﾞｼｯｸM-PRO" pitchFamily="50" charset="-128"/>
                <a:ea typeface="HG丸ｺﾞｼｯｸM-PRO" pitchFamily="50" charset="-128"/>
              </a:rPr>
              <a:t>：有効煙突高さ</a:t>
            </a:r>
            <a:r>
              <a:rPr lang="en-US" altLang="ja-JP" dirty="0" smtClean="0">
                <a:latin typeface="HG丸ｺﾞｼｯｸM-PRO" pitchFamily="50" charset="-128"/>
                <a:ea typeface="HG丸ｺﾞｼｯｸM-PRO" pitchFamily="50" charset="-128"/>
              </a:rPr>
              <a:t>[m]</a:t>
            </a:r>
          </a:p>
          <a:p>
            <a:r>
              <a:rPr lang="en-US" altLang="ja-JP" dirty="0" err="1" smtClean="0">
                <a:latin typeface="Century" pitchFamily="18" charset="0"/>
                <a:ea typeface="HG丸ｺﾞｼｯｸM-PRO" pitchFamily="50" charset="-128"/>
              </a:rPr>
              <a:t>C</a:t>
            </a:r>
            <a:r>
              <a:rPr lang="en-US" altLang="ja-JP" baseline="-25000" dirty="0" err="1" smtClean="0">
                <a:latin typeface="Century" pitchFamily="18" charset="0"/>
                <a:ea typeface="HG丸ｺﾞｼｯｸM-PRO" pitchFamily="50" charset="-128"/>
              </a:rPr>
              <a:t>z</a:t>
            </a:r>
            <a:r>
              <a:rPr lang="ja-JP" altLang="en-US" dirty="0" smtClean="0">
                <a:latin typeface="HG丸ｺﾞｼｯｸM-PRO" pitchFamily="50" charset="-128"/>
                <a:ea typeface="HG丸ｺﾞｼｯｸM-PRO" pitchFamily="50" charset="-128"/>
              </a:rPr>
              <a:t>：縦方向の拡散係数</a:t>
            </a:r>
            <a:endParaRPr lang="en-US" altLang="ja-JP"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n</a:t>
            </a:r>
            <a:r>
              <a:rPr lang="ja-JP" altLang="en-US" dirty="0" smtClean="0">
                <a:latin typeface="HG丸ｺﾞｼｯｸM-PRO" pitchFamily="50" charset="-128"/>
                <a:ea typeface="HG丸ｺﾞｼｯｸM-PRO" pitchFamily="50" charset="-128"/>
              </a:rPr>
              <a:t>：大気安定度</a:t>
            </a:r>
            <a:endParaRPr kumimoji="1" lang="ja-JP" altLang="en-US" dirty="0">
              <a:latin typeface="HG丸ｺﾞｼｯｸM-PRO" pitchFamily="50" charset="-128"/>
              <a:ea typeface="HG丸ｺﾞｼｯｸM-PRO" pitchFamily="50" charset="-128"/>
            </a:endParaRPr>
          </a:p>
        </p:txBody>
      </p:sp>
      <p:graphicFrame>
        <p:nvGraphicFramePr>
          <p:cNvPr id="13" name="Object 4"/>
          <p:cNvGraphicFramePr>
            <a:graphicFrameLocks noChangeAspect="1"/>
          </p:cNvGraphicFramePr>
          <p:nvPr>
            <p:extLst>
              <p:ext uri="{D42A27DB-BD31-4B8C-83A1-F6EECF244321}">
                <p14:modId xmlns:p14="http://schemas.microsoft.com/office/powerpoint/2010/main" val="4282878262"/>
              </p:ext>
            </p:extLst>
          </p:nvPr>
        </p:nvGraphicFramePr>
        <p:xfrm>
          <a:off x="5652120" y="2293816"/>
          <a:ext cx="3096344" cy="1639240"/>
        </p:xfrm>
        <a:graphic>
          <a:graphicData uri="http://schemas.openxmlformats.org/presentationml/2006/ole">
            <mc:AlternateContent xmlns:mc="http://schemas.openxmlformats.org/markup-compatibility/2006">
              <mc:Choice xmlns:v="urn:schemas-microsoft-com:vml" Requires="v">
                <p:oleObj spid="_x0000_s360456" name="数式" r:id="rId5" imgW="1079032" imgH="571252" progId="Equation.3">
                  <p:embed/>
                </p:oleObj>
              </mc:Choice>
              <mc:Fallback>
                <p:oleObj name="数式" r:id="rId5" imgW="1079032" imgH="571252"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120" y="2293816"/>
                        <a:ext cx="3096344" cy="163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8077200" cy="1179984"/>
          </a:xfrm>
        </p:spPr>
        <p:txBody>
          <a:bodyPr>
            <a:noAutofit/>
          </a:bodyPr>
          <a:lstStyle/>
          <a:p>
            <a:r>
              <a:rPr lang="ja-JP" altLang="en-US" baseline="0" dirty="0" smtClean="0">
                <a:solidFill>
                  <a:srgbClr val="0070C0"/>
                </a:solidFill>
                <a:latin typeface="ＭＳ Ｐゴシック" pitchFamily="50" charset="-128"/>
                <a:ea typeface="ＭＳ Ｐゴシック" pitchFamily="50" charset="-128"/>
              </a:rPr>
              <a:t>最大着地濃度距離</a:t>
            </a:r>
            <a:endParaRPr kumimoji="1" lang="ja-JP" altLang="en-US" baseline="0" dirty="0">
              <a:solidFill>
                <a:srgbClr val="0070C0"/>
              </a:solidFill>
              <a:latin typeface="ＭＳ Ｐゴシック" pitchFamily="50" charset="-128"/>
              <a:ea typeface="ＭＳ Ｐゴシック" pitchFamily="50" charset="-128"/>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5844" name="Object 4"/>
          <p:cNvGraphicFramePr>
            <a:graphicFrameLocks noChangeAspect="1"/>
          </p:cNvGraphicFramePr>
          <p:nvPr>
            <p:extLst>
              <p:ext uri="{D42A27DB-BD31-4B8C-83A1-F6EECF244321}">
                <p14:modId xmlns:p14="http://schemas.microsoft.com/office/powerpoint/2010/main" val="2427073811"/>
              </p:ext>
            </p:extLst>
          </p:nvPr>
        </p:nvGraphicFramePr>
        <p:xfrm>
          <a:off x="1763688" y="3086844"/>
          <a:ext cx="3170238" cy="1638300"/>
        </p:xfrm>
        <a:graphic>
          <a:graphicData uri="http://schemas.openxmlformats.org/presentationml/2006/ole">
            <mc:AlternateContent xmlns:mc="http://schemas.openxmlformats.org/markup-compatibility/2006">
              <mc:Choice xmlns:v="urn:schemas-microsoft-com:vml" Requires="v">
                <p:oleObj spid="_x0000_s340026" name="数式" r:id="rId4" imgW="1104840" imgH="571320" progId="Equation.3">
                  <p:embed/>
                </p:oleObj>
              </mc:Choice>
              <mc:Fallback>
                <p:oleObj name="数式" r:id="rId4" imgW="1104840" imgH="571320" progId="Equation.3">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3086844"/>
                        <a:ext cx="3170238"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正方形/長方形 8"/>
          <p:cNvSpPr/>
          <p:nvPr/>
        </p:nvSpPr>
        <p:spPr>
          <a:xfrm>
            <a:off x="971600" y="1412776"/>
            <a:ext cx="7992888" cy="1200329"/>
          </a:xfrm>
          <a:prstGeom prst="rect">
            <a:avLst/>
          </a:prstGeom>
        </p:spPr>
        <p:txBody>
          <a:bodyPr wrap="square">
            <a:spAutoFit/>
          </a:bodyPr>
          <a:lstStyle/>
          <a:p>
            <a:r>
              <a:rPr lang="ja-JP" altLang="en-US" dirty="0" smtClean="0"/>
              <a:t>例題３</a:t>
            </a:r>
            <a:endParaRPr lang="en-US" altLang="ja-JP" dirty="0" smtClean="0"/>
          </a:p>
          <a:p>
            <a:r>
              <a:rPr lang="ja-JP" altLang="en-US" dirty="0" smtClean="0"/>
              <a:t>　有効煙突高さ</a:t>
            </a:r>
            <a:r>
              <a:rPr lang="en-US" altLang="ja-JP" dirty="0" smtClean="0"/>
              <a:t>80.0m</a:t>
            </a:r>
            <a:r>
              <a:rPr lang="ja-JP" altLang="en-US" dirty="0" err="1" smtClean="0"/>
              <a:t>，</a:t>
            </a:r>
            <a:r>
              <a:rPr lang="ja-JP" altLang="en-US" dirty="0" smtClean="0"/>
              <a:t>大気安定度は</a:t>
            </a:r>
            <a:r>
              <a:rPr lang="en-US" altLang="ja-JP" dirty="0" smtClean="0"/>
              <a:t>0.260</a:t>
            </a:r>
            <a:r>
              <a:rPr lang="ja-JP" altLang="en-US" dirty="0" err="1" smtClean="0"/>
              <a:t>，</a:t>
            </a:r>
            <a:r>
              <a:rPr lang="ja-JP" altLang="en-US" dirty="0" smtClean="0"/>
              <a:t>縦方向の拡散係数は</a:t>
            </a:r>
            <a:r>
              <a:rPr lang="en-US" altLang="ja-JP" dirty="0" smtClean="0"/>
              <a:t>0.110</a:t>
            </a:r>
            <a:r>
              <a:rPr lang="ja-JP" altLang="en-US" dirty="0" smtClean="0"/>
              <a:t>のときの最大着地濃度距離</a:t>
            </a:r>
            <a:r>
              <a:rPr lang="en-US" altLang="ja-JP" dirty="0" smtClean="0"/>
              <a:t>[km]</a:t>
            </a:r>
            <a:r>
              <a:rPr lang="ja-JP" altLang="en-US" dirty="0" smtClean="0"/>
              <a:t>を求めなさい。</a:t>
            </a:r>
            <a:endParaRPr lang="en-US" altLang="ja-JP" dirty="0" smtClean="0"/>
          </a:p>
          <a:p>
            <a:endParaRPr lang="en-US" altLang="ja-JP" dirty="0" smtClean="0"/>
          </a:p>
        </p:txBody>
      </p:sp>
      <p:graphicFrame>
        <p:nvGraphicFramePr>
          <p:cNvPr id="10" name="Object 4"/>
          <p:cNvGraphicFramePr>
            <a:graphicFrameLocks noChangeAspect="1"/>
          </p:cNvGraphicFramePr>
          <p:nvPr>
            <p:extLst>
              <p:ext uri="{D42A27DB-BD31-4B8C-83A1-F6EECF244321}">
                <p14:modId xmlns:p14="http://schemas.microsoft.com/office/powerpoint/2010/main" val="4109838782"/>
              </p:ext>
            </p:extLst>
          </p:nvPr>
        </p:nvGraphicFramePr>
        <p:xfrm>
          <a:off x="4716016" y="3213100"/>
          <a:ext cx="3133725" cy="1492250"/>
        </p:xfrm>
        <a:graphic>
          <a:graphicData uri="http://schemas.openxmlformats.org/presentationml/2006/ole">
            <mc:AlternateContent xmlns:mc="http://schemas.openxmlformats.org/markup-compatibility/2006">
              <mc:Choice xmlns:v="urn:schemas-microsoft-com:vml" Requires="v">
                <p:oleObj spid="_x0000_s340027" name="数式" r:id="rId6" imgW="1091880" imgH="520560" progId="Equation.3">
                  <p:embed/>
                </p:oleObj>
              </mc:Choice>
              <mc:Fallback>
                <p:oleObj name="数式" r:id="rId6" imgW="1091880" imgH="520560" progId="Equation.3">
                  <p:embed/>
                  <p:pic>
                    <p:nvPicPr>
                      <p:cNvPr id="0"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6016" y="3213100"/>
                        <a:ext cx="3133725"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1496196888"/>
              </p:ext>
            </p:extLst>
          </p:nvPr>
        </p:nvGraphicFramePr>
        <p:xfrm>
          <a:off x="4686200" y="4869160"/>
          <a:ext cx="2478088" cy="582613"/>
        </p:xfrm>
        <a:graphic>
          <a:graphicData uri="http://schemas.openxmlformats.org/presentationml/2006/ole">
            <mc:AlternateContent xmlns:mc="http://schemas.openxmlformats.org/markup-compatibility/2006">
              <mc:Choice xmlns:v="urn:schemas-microsoft-com:vml" Requires="v">
                <p:oleObj spid="_x0000_s340028" name="数式" r:id="rId8" imgW="863280" imgH="203040" progId="Equation.3">
                  <p:embed/>
                </p:oleObj>
              </mc:Choice>
              <mc:Fallback>
                <p:oleObj name="数式" r:id="rId8" imgW="863280" imgH="203040" progId="Equation.3">
                  <p:embed/>
                  <p:pic>
                    <p:nvPicPr>
                      <p:cNvPr id="0" name="Picture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86200" y="4869160"/>
                        <a:ext cx="247808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4"/>
          <p:cNvGraphicFramePr>
            <a:graphicFrameLocks noChangeAspect="1"/>
          </p:cNvGraphicFramePr>
          <p:nvPr>
            <p:extLst>
              <p:ext uri="{D42A27DB-BD31-4B8C-83A1-F6EECF244321}">
                <p14:modId xmlns:p14="http://schemas.microsoft.com/office/powerpoint/2010/main" val="3354833088"/>
              </p:ext>
            </p:extLst>
          </p:nvPr>
        </p:nvGraphicFramePr>
        <p:xfrm>
          <a:off x="4716016" y="5798715"/>
          <a:ext cx="2185988" cy="582613"/>
        </p:xfrm>
        <a:graphic>
          <a:graphicData uri="http://schemas.openxmlformats.org/presentationml/2006/ole">
            <mc:AlternateContent xmlns:mc="http://schemas.openxmlformats.org/markup-compatibility/2006">
              <mc:Choice xmlns:v="urn:schemas-microsoft-com:vml" Requires="v">
                <p:oleObj spid="_x0000_s340029" name="数式" r:id="rId10" imgW="761760" imgH="203040" progId="Equation.3">
                  <p:embed/>
                </p:oleObj>
              </mc:Choice>
              <mc:Fallback>
                <p:oleObj name="数式" r:id="rId10" imgW="761760" imgH="203040" progId="Equation.3">
                  <p:embed/>
                  <p:pic>
                    <p:nvPicPr>
                      <p:cNvPr id="0" name="Picture 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16016" y="5798715"/>
                        <a:ext cx="218598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 name="テキスト ボックス 14"/>
          <p:cNvSpPr txBox="1"/>
          <p:nvPr/>
        </p:nvSpPr>
        <p:spPr>
          <a:xfrm>
            <a:off x="4932040" y="2420888"/>
            <a:ext cx="2502608" cy="646331"/>
          </a:xfrm>
          <a:prstGeom prst="rect">
            <a:avLst/>
          </a:prstGeom>
          <a:noFill/>
        </p:spPr>
        <p:txBody>
          <a:bodyPr wrap="none" rtlCol="0">
            <a:spAutoFit/>
          </a:bodyPr>
          <a:lstStyle/>
          <a:p>
            <a:r>
              <a:rPr lang="en-US" altLang="ja-JP" dirty="0" err="1" smtClean="0">
                <a:latin typeface="Century" pitchFamily="18" charset="0"/>
                <a:ea typeface="HG丸ｺﾞｼｯｸM-PRO" pitchFamily="50" charset="-128"/>
              </a:rPr>
              <a:t>C</a:t>
            </a:r>
            <a:r>
              <a:rPr lang="en-US" altLang="ja-JP" baseline="-25000" dirty="0" err="1" smtClean="0">
                <a:latin typeface="Century" pitchFamily="18" charset="0"/>
                <a:ea typeface="HG丸ｺﾞｼｯｸM-PRO" pitchFamily="50" charset="-128"/>
              </a:rPr>
              <a:t>z</a:t>
            </a:r>
            <a:r>
              <a:rPr lang="ja-JP" altLang="en-US" dirty="0" smtClean="0">
                <a:latin typeface="HG丸ｺﾞｼｯｸM-PRO" pitchFamily="50" charset="-128"/>
                <a:ea typeface="HG丸ｺﾞｼｯｸM-PRO" pitchFamily="50" charset="-128"/>
              </a:rPr>
              <a:t>：縦方向の拡散係数</a:t>
            </a:r>
            <a:endParaRPr lang="en-US" altLang="ja-JP" dirty="0" smtClean="0">
              <a:latin typeface="HG丸ｺﾞｼｯｸM-PRO" pitchFamily="50" charset="-128"/>
              <a:ea typeface="HG丸ｺﾞｼｯｸM-PRO" pitchFamily="50" charset="-128"/>
            </a:endParaRPr>
          </a:p>
          <a:p>
            <a:r>
              <a:rPr lang="en-US" altLang="ja-JP" dirty="0" smtClean="0">
                <a:latin typeface="Century" pitchFamily="18" charset="0"/>
                <a:ea typeface="HG丸ｺﾞｼｯｸM-PRO" pitchFamily="50" charset="-128"/>
              </a:rPr>
              <a:t>n</a:t>
            </a:r>
            <a:r>
              <a:rPr lang="ja-JP" altLang="en-US" dirty="0" smtClean="0">
                <a:latin typeface="HG丸ｺﾞｼｯｸM-PRO" pitchFamily="50" charset="-128"/>
                <a:ea typeface="HG丸ｺﾞｼｯｸM-PRO" pitchFamily="50" charset="-128"/>
              </a:rPr>
              <a:t>：大気安定度</a:t>
            </a:r>
            <a:endParaRPr kumimoji="1" lang="ja-JP" altLang="en-US" dirty="0">
              <a:latin typeface="HG丸ｺﾞｼｯｸM-PRO" pitchFamily="50" charset="-128"/>
              <a:ea typeface="HG丸ｺﾞｼｯｸM-PRO" pitchFamily="50" charset="-128"/>
            </a:endParaRPr>
          </a:p>
        </p:txBody>
      </p:sp>
      <p:sp>
        <p:nvSpPr>
          <p:cNvPr id="16" name="テキスト ボックス 15"/>
          <p:cNvSpPr txBox="1"/>
          <p:nvPr/>
        </p:nvSpPr>
        <p:spPr>
          <a:xfrm>
            <a:off x="1205373" y="2420888"/>
            <a:ext cx="3135795" cy="646331"/>
          </a:xfrm>
          <a:prstGeom prst="rect">
            <a:avLst/>
          </a:prstGeom>
          <a:noFill/>
        </p:spPr>
        <p:txBody>
          <a:bodyPr wrap="none" rtlCol="0">
            <a:spAutoFit/>
          </a:bodyPr>
          <a:lstStyle/>
          <a:p>
            <a:r>
              <a:rPr lang="en-US" altLang="ja-JP" dirty="0" err="1" smtClean="0">
                <a:latin typeface="Century" pitchFamily="18" charset="0"/>
                <a:ea typeface="HG丸ｺﾞｼｯｸM-PRO" pitchFamily="50" charset="-128"/>
              </a:rPr>
              <a:t>X</a:t>
            </a:r>
            <a:r>
              <a:rPr lang="en-US" altLang="ja-JP" baseline="-25000" dirty="0" err="1" smtClean="0">
                <a:latin typeface="Century" pitchFamily="18" charset="0"/>
                <a:ea typeface="HG丸ｺﾞｼｯｸM-PRO" pitchFamily="50" charset="-128"/>
              </a:rPr>
              <a:t>max</a:t>
            </a:r>
            <a:r>
              <a:rPr lang="ja-JP" altLang="en-US" dirty="0" smtClean="0">
                <a:latin typeface="HG丸ｺﾞｼｯｸM-PRO" pitchFamily="50" charset="-128"/>
                <a:ea typeface="HG丸ｺﾞｼｯｸM-PRO" pitchFamily="50" charset="-128"/>
              </a:rPr>
              <a:t>：最大着地濃度距離</a:t>
            </a:r>
            <a:r>
              <a:rPr lang="en-US" altLang="ja-JP" dirty="0" smtClean="0">
                <a:latin typeface="HG丸ｺﾞｼｯｸM-PRO" pitchFamily="50" charset="-128"/>
                <a:ea typeface="HG丸ｺﾞｼｯｸM-PRO" pitchFamily="50" charset="-128"/>
              </a:rPr>
              <a:t>[m]</a:t>
            </a:r>
          </a:p>
          <a:p>
            <a:r>
              <a:rPr lang="en-US" altLang="ja-JP" dirty="0" smtClean="0">
                <a:latin typeface="Century" pitchFamily="18" charset="0"/>
                <a:ea typeface="HG丸ｺﾞｼｯｸM-PRO" pitchFamily="50" charset="-128"/>
              </a:rPr>
              <a:t>H</a:t>
            </a:r>
            <a:r>
              <a:rPr lang="en-US" altLang="ja-JP" baseline="-25000" dirty="0" smtClean="0">
                <a:latin typeface="Century" pitchFamily="18" charset="0"/>
                <a:ea typeface="HG丸ｺﾞｼｯｸM-PRO" pitchFamily="50" charset="-128"/>
              </a:rPr>
              <a:t>e</a:t>
            </a:r>
            <a:r>
              <a:rPr lang="ja-JP" altLang="en-US" dirty="0" smtClean="0">
                <a:latin typeface="HG丸ｺﾞｼｯｸM-PRO" pitchFamily="50" charset="-128"/>
                <a:ea typeface="HG丸ｺﾞｼｯｸM-PRO" pitchFamily="50" charset="-128"/>
              </a:rPr>
              <a:t>：有効煙突高さ</a:t>
            </a:r>
            <a:r>
              <a:rPr lang="en-US" altLang="ja-JP" dirty="0" smtClean="0">
                <a:latin typeface="HG丸ｺﾞｼｯｸM-PRO" pitchFamily="50" charset="-128"/>
                <a:ea typeface="HG丸ｺﾞｼｯｸM-PRO" pitchFamily="50" charset="-128"/>
              </a:rPr>
              <a:t>[m]</a:t>
            </a:r>
            <a:endParaRPr kumimoji="1" lang="ja-JP" altLang="en-US" dirty="0">
              <a:latin typeface="HG丸ｺﾞｼｯｸM-PRO" pitchFamily="50" charset="-128"/>
              <a:ea typeface="HG丸ｺﾞｼｯｸM-PRO" pitchFamily="50" charset="-128"/>
            </a:endParaRPr>
          </a:p>
        </p:txBody>
      </p:sp>
      <p:sp>
        <p:nvSpPr>
          <p:cNvPr id="8" name="テキスト ボックス 7"/>
          <p:cNvSpPr txBox="1"/>
          <p:nvPr/>
        </p:nvSpPr>
        <p:spPr>
          <a:xfrm>
            <a:off x="3491880" y="2682000"/>
            <a:ext cx="1269899" cy="369332"/>
          </a:xfrm>
          <a:prstGeom prst="rect">
            <a:avLst/>
          </a:prstGeom>
          <a:noFill/>
        </p:spPr>
        <p:txBody>
          <a:bodyPr wrap="none" rtlCol="0">
            <a:spAutoFit/>
          </a:bodyPr>
          <a:lstStyle/>
          <a:p>
            <a:r>
              <a:rPr lang="en-US" altLang="ja-JP" dirty="0" smtClean="0">
                <a:latin typeface="HG丸ｺﾞｼｯｸM-PRO" pitchFamily="50" charset="-128"/>
                <a:ea typeface="HG丸ｺﾞｼｯｸM-PRO" pitchFamily="50" charset="-128"/>
              </a:rPr>
              <a:t>=80.0[m]</a:t>
            </a:r>
            <a:endParaRPr kumimoji="1" lang="ja-JP" altLang="en-US" dirty="0">
              <a:latin typeface="HG丸ｺﾞｼｯｸM-PRO" pitchFamily="50" charset="-128"/>
              <a:ea typeface="HG丸ｺﾞｼｯｸM-PRO" pitchFamily="50" charset="-128"/>
            </a:endParaRPr>
          </a:p>
        </p:txBody>
      </p:sp>
      <p:sp>
        <p:nvSpPr>
          <p:cNvPr id="11" name="テキスト ボックス 10"/>
          <p:cNvSpPr txBox="1"/>
          <p:nvPr/>
        </p:nvSpPr>
        <p:spPr>
          <a:xfrm>
            <a:off x="7308304" y="2411596"/>
            <a:ext cx="1080120" cy="369332"/>
          </a:xfrm>
          <a:prstGeom prst="rect">
            <a:avLst/>
          </a:prstGeom>
          <a:noFill/>
        </p:spPr>
        <p:txBody>
          <a:bodyPr wrap="square" rtlCol="0">
            <a:spAutoFit/>
          </a:bodyPr>
          <a:lstStyle/>
          <a:p>
            <a:r>
              <a:rPr lang="en-US" altLang="ja-JP" dirty="0" smtClean="0">
                <a:latin typeface="HG丸ｺﾞｼｯｸM-PRO" pitchFamily="50" charset="-128"/>
                <a:ea typeface="HG丸ｺﾞｼｯｸM-PRO" pitchFamily="50" charset="-128"/>
              </a:rPr>
              <a:t>=0.110</a:t>
            </a:r>
            <a:endParaRPr kumimoji="1" lang="ja-JP" altLang="en-US" dirty="0">
              <a:latin typeface="HG丸ｺﾞｼｯｸM-PRO" pitchFamily="50" charset="-128"/>
              <a:ea typeface="HG丸ｺﾞｼｯｸM-PRO" pitchFamily="50" charset="-128"/>
            </a:endParaRPr>
          </a:p>
        </p:txBody>
      </p:sp>
      <p:sp>
        <p:nvSpPr>
          <p:cNvPr id="17" name="テキスト ボックス 16"/>
          <p:cNvSpPr txBox="1"/>
          <p:nvPr/>
        </p:nvSpPr>
        <p:spPr>
          <a:xfrm>
            <a:off x="6516216" y="2699628"/>
            <a:ext cx="1080120" cy="369332"/>
          </a:xfrm>
          <a:prstGeom prst="rect">
            <a:avLst/>
          </a:prstGeom>
          <a:noFill/>
        </p:spPr>
        <p:txBody>
          <a:bodyPr wrap="square" rtlCol="0">
            <a:spAutoFit/>
          </a:bodyPr>
          <a:lstStyle/>
          <a:p>
            <a:r>
              <a:rPr lang="en-US" altLang="ja-JP" dirty="0" smtClean="0">
                <a:latin typeface="HG丸ｺﾞｼｯｸM-PRO" pitchFamily="50" charset="-128"/>
                <a:ea typeface="HG丸ｺﾞｼｯｸM-PRO" pitchFamily="50" charset="-128"/>
              </a:rPr>
              <a:t>=0.260</a:t>
            </a:r>
            <a:endParaRPr kumimoji="1" lang="ja-JP" altLang="en-US" dirty="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500"/>
                                        <p:tgtEl>
                                          <p:spTgt spid="358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8" grpId="0"/>
      <p:bldP spid="11" grpId="0"/>
      <p:bldP spid="17" grpId="0"/>
    </p:bldLst>
  </p:timing>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TotalTime>11553</TotalTime>
  <Words>826</Words>
  <Application>Microsoft Office PowerPoint</Application>
  <PresentationFormat>画面に合わせる (4:3)</PresentationFormat>
  <Paragraphs>249</Paragraphs>
  <Slides>12</Slides>
  <Notes>12</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2</vt:i4>
      </vt:variant>
      <vt:variant>
        <vt:lpstr>スライド タイトル</vt:lpstr>
      </vt:variant>
      <vt:variant>
        <vt:i4>12</vt:i4>
      </vt:variant>
    </vt:vector>
  </HeadingPairs>
  <TitlesOfParts>
    <vt:vector size="25" baseType="lpstr">
      <vt:lpstr>HG丸ｺﾞｼｯｸM-PRO</vt:lpstr>
      <vt:lpstr>ＭＳ Ｐゴシック</vt:lpstr>
      <vt:lpstr>ＭＳ ゴシック</vt:lpstr>
      <vt:lpstr>Arial</vt:lpstr>
      <vt:lpstr>Arial Narrow</vt:lpstr>
      <vt:lpstr>Calibri</vt:lpstr>
      <vt:lpstr>Century</vt:lpstr>
      <vt:lpstr>Impact</vt:lpstr>
      <vt:lpstr>Times New Roman</vt:lpstr>
      <vt:lpstr>Wingdings</vt:lpstr>
      <vt:lpstr>テーマ1</vt:lpstr>
      <vt:lpstr>数式</vt:lpstr>
      <vt:lpstr>JS数式作成ﾂ-ﾙ</vt:lpstr>
      <vt:lpstr>排出ガスの規制</vt:lpstr>
      <vt:lpstr>主な大気汚染物質</vt:lpstr>
      <vt:lpstr>有効煙突高さ</vt:lpstr>
      <vt:lpstr>有効煙突高さ</vt:lpstr>
      <vt:lpstr>最大着地濃度</vt:lpstr>
      <vt:lpstr>最大着地濃度</vt:lpstr>
      <vt:lpstr>最大着地濃度</vt:lpstr>
      <vt:lpstr>最大着地濃度距離</vt:lpstr>
      <vt:lpstr>最大着地濃度距離</vt:lpstr>
      <vt:lpstr>K値規制</vt:lpstr>
      <vt:lpstr>K値規制</vt:lpstr>
      <vt:lpstr>総量規制</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環境工学基礎</dc:title>
  <dc:creator>jy239</dc:creator>
  <cp:lastModifiedBy>あいうえお</cp:lastModifiedBy>
  <cp:revision>6</cp:revision>
  <cp:lastPrinted>2014-02-17T07:00:35Z</cp:lastPrinted>
  <dcterms:created xsi:type="dcterms:W3CDTF">2013-06-18T03:18:10Z</dcterms:created>
  <dcterms:modified xsi:type="dcterms:W3CDTF">2014-03-26T04:26:49Z</dcterms:modified>
</cp:coreProperties>
</file>