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24" r:id="rId2"/>
    <p:sldId id="318" r:id="rId3"/>
    <p:sldId id="319" r:id="rId4"/>
    <p:sldId id="354" r:id="rId5"/>
    <p:sldId id="320" r:id="rId6"/>
    <p:sldId id="321" r:id="rId7"/>
    <p:sldId id="322" r:id="rId8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EF4"/>
    <a:srgbClr val="FDEADA"/>
    <a:srgbClr val="DCE6F2"/>
    <a:srgbClr val="EBF1DE"/>
    <a:srgbClr val="9BBB59"/>
    <a:srgbClr val="CC0099"/>
    <a:srgbClr val="F3DADA"/>
    <a:srgbClr val="FFB380"/>
    <a:srgbClr val="AD9BC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44" autoAdjust="0"/>
    <p:restoredTop sz="69969" autoAdjust="0"/>
  </p:normalViewPr>
  <p:slideViewPr>
    <p:cSldViewPr>
      <p:cViewPr varScale="1">
        <p:scale>
          <a:sx n="54" d="100"/>
          <a:sy n="54" d="100"/>
        </p:scale>
        <p:origin x="14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8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1896" y="53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358831-E948-4CA8-B568-E601BAF74A92}" type="doc">
      <dgm:prSet loTypeId="urn:microsoft.com/office/officeart/2005/8/layout/equation1" loCatId="process" qsTypeId="urn:microsoft.com/office/officeart/2005/8/quickstyle/3d2" qsCatId="3D" csTypeId="urn:microsoft.com/office/officeart/2005/8/colors/colorful1#7" csCatId="colorful" phldr="1"/>
      <dgm:spPr/>
    </dgm:pt>
    <dgm:pt modelId="{C5FE1E1F-8839-4CE2-9807-96522C9B5548}">
      <dgm:prSet phldrT="[テキスト]" custT="1"/>
      <dgm:spPr/>
      <dgm:t>
        <a:bodyPr/>
        <a:lstStyle/>
        <a:p>
          <a:r>
            <a:rPr kumimoji="1" lang="ja-JP" altLang="en-US" sz="2250" dirty="0" smtClean="0"/>
            <a:t>事の重大さ</a:t>
          </a:r>
          <a:endParaRPr kumimoji="1" lang="ja-JP" altLang="en-US" sz="2250" dirty="0"/>
        </a:p>
      </dgm:t>
    </dgm:pt>
    <dgm:pt modelId="{9A0E78F6-98CB-4CB6-B069-12CE0FEDC775}" type="parTrans" cxnId="{DC4D0288-3317-4302-8CFD-6FC0F58481B7}">
      <dgm:prSet/>
      <dgm:spPr/>
      <dgm:t>
        <a:bodyPr/>
        <a:lstStyle/>
        <a:p>
          <a:endParaRPr kumimoji="1" lang="ja-JP" altLang="en-US"/>
        </a:p>
      </dgm:t>
    </dgm:pt>
    <dgm:pt modelId="{025D5C82-1C59-4DB5-945A-0550B7EB7EC8}" type="sibTrans" cxnId="{DC4D0288-3317-4302-8CFD-6FC0F58481B7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kumimoji="1" lang="ja-JP" altLang="en-US" dirty="0"/>
        </a:p>
      </dgm:t>
    </dgm:pt>
    <dgm:pt modelId="{CFFA96D1-3FCD-4959-92BF-BEF60B6D8D90}">
      <dgm:prSet phldrT="[テキスト]" custT="1"/>
      <dgm:spPr/>
      <dgm:t>
        <a:bodyPr/>
        <a:lstStyle/>
        <a:p>
          <a:r>
            <a:rPr kumimoji="1" lang="ja-JP" altLang="en-US" sz="2400" dirty="0" smtClean="0"/>
            <a:t>人の健康や　生態系に　与える影響</a:t>
          </a:r>
          <a:endParaRPr kumimoji="1" lang="ja-JP" altLang="en-US" sz="2400" dirty="0"/>
        </a:p>
      </dgm:t>
    </dgm:pt>
    <dgm:pt modelId="{F2A7DF46-231E-4588-8CE2-C7576B80DB0F}" type="parTrans" cxnId="{A1523A32-095F-4B4B-8C8F-B74E812C639A}">
      <dgm:prSet/>
      <dgm:spPr/>
      <dgm:t>
        <a:bodyPr/>
        <a:lstStyle/>
        <a:p>
          <a:endParaRPr kumimoji="1" lang="ja-JP" altLang="en-US"/>
        </a:p>
      </dgm:t>
    </dgm:pt>
    <dgm:pt modelId="{4E3319E9-0A12-4718-8CBB-82AA4C56C473}" type="sibTrans" cxnId="{A1523A32-095F-4B4B-8C8F-B74E812C639A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kumimoji="1" lang="ja-JP" altLang="en-US" dirty="0"/>
        </a:p>
      </dgm:t>
    </dgm:pt>
    <dgm:pt modelId="{5733754F-68F6-4C74-9EDF-2FC392FEDBEC}">
      <dgm:prSet phldrT="[テキスト]" custT="1"/>
      <dgm:spPr/>
      <dgm:t>
        <a:bodyPr/>
        <a:lstStyle/>
        <a:p>
          <a:r>
            <a:rPr kumimoji="1" lang="ja-JP" altLang="en-US" sz="2400" dirty="0" smtClean="0"/>
            <a:t>管理・対策</a:t>
          </a:r>
          <a:endParaRPr kumimoji="1" lang="ja-JP" altLang="en-US" sz="2400" dirty="0"/>
        </a:p>
      </dgm:t>
    </dgm:pt>
    <dgm:pt modelId="{83FEF533-4A68-4226-901E-80ABF5E1EB0B}" type="parTrans" cxnId="{A64041B6-2BB6-4A9B-BB22-A1027B1FC3C1}">
      <dgm:prSet/>
      <dgm:spPr/>
      <dgm:t>
        <a:bodyPr/>
        <a:lstStyle/>
        <a:p>
          <a:endParaRPr kumimoji="1" lang="ja-JP" altLang="en-US"/>
        </a:p>
      </dgm:t>
    </dgm:pt>
    <dgm:pt modelId="{4FCC4108-83A7-4F9F-949E-D7026DE7C73E}" type="sibTrans" cxnId="{A64041B6-2BB6-4A9B-BB22-A1027B1FC3C1}">
      <dgm:prSet/>
      <dgm:spPr/>
      <dgm:t>
        <a:bodyPr/>
        <a:lstStyle/>
        <a:p>
          <a:endParaRPr kumimoji="1" lang="ja-JP" altLang="en-US"/>
        </a:p>
      </dgm:t>
    </dgm:pt>
    <dgm:pt modelId="{DDA5F377-25EF-49DF-BE92-2C538F0C56D1}" type="pres">
      <dgm:prSet presAssocID="{AB358831-E948-4CA8-B568-E601BAF74A92}" presName="linearFlow" presStyleCnt="0">
        <dgm:presLayoutVars>
          <dgm:dir/>
          <dgm:resizeHandles val="exact"/>
        </dgm:presLayoutVars>
      </dgm:prSet>
      <dgm:spPr/>
    </dgm:pt>
    <dgm:pt modelId="{004120AD-A311-41F0-A8A8-51857C4B8027}" type="pres">
      <dgm:prSet presAssocID="{C5FE1E1F-8839-4CE2-9807-96522C9B5548}" presName="node" presStyleLbl="node1" presStyleIdx="0" presStyleCnt="3" custScaleX="155165" custScaleY="120197" custLinFactNeighborX="-929" custLinFactNeighborY="-183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kumimoji="1" lang="ja-JP" altLang="en-US"/>
        </a:p>
      </dgm:t>
    </dgm:pt>
    <dgm:pt modelId="{02E4E878-816B-47EC-912E-D5BDA1DBDFC9}" type="pres">
      <dgm:prSet presAssocID="{025D5C82-1C59-4DB5-945A-0550B7EB7EC8}" presName="spacerL" presStyleCnt="0"/>
      <dgm:spPr/>
    </dgm:pt>
    <dgm:pt modelId="{7C63B58D-28F2-4341-9F4C-2A0371496F20}" type="pres">
      <dgm:prSet presAssocID="{025D5C82-1C59-4DB5-945A-0550B7EB7EC8}" presName="sibTrans" presStyleLbl="sibTrans2D1" presStyleIdx="0" presStyleCnt="2"/>
      <dgm:spPr>
        <a:prstGeom prst="mathMultiply">
          <a:avLst/>
        </a:prstGeom>
      </dgm:spPr>
      <dgm:t>
        <a:bodyPr/>
        <a:lstStyle/>
        <a:p>
          <a:endParaRPr kumimoji="1" lang="ja-JP" altLang="en-US"/>
        </a:p>
      </dgm:t>
    </dgm:pt>
    <dgm:pt modelId="{BDD9366A-54D5-45E8-B109-00204A741267}" type="pres">
      <dgm:prSet presAssocID="{025D5C82-1C59-4DB5-945A-0550B7EB7EC8}" presName="spacerR" presStyleCnt="0"/>
      <dgm:spPr/>
    </dgm:pt>
    <dgm:pt modelId="{D1FFFA0C-55F2-4F7D-AC99-15E61062CD3E}" type="pres">
      <dgm:prSet presAssocID="{CFFA96D1-3FCD-4959-92BF-BEF60B6D8D90}" presName="node" presStyleLbl="node1" presStyleIdx="1" presStyleCnt="3" custScaleX="155165" custScaleY="120197" custLinFactNeighborX="-929" custLinFactNeighborY="-183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kumimoji="1" lang="ja-JP" altLang="en-US"/>
        </a:p>
      </dgm:t>
    </dgm:pt>
    <dgm:pt modelId="{20D09E3E-AE90-4059-876B-45EE0C6269E9}" type="pres">
      <dgm:prSet presAssocID="{4E3319E9-0A12-4718-8CBB-82AA4C56C473}" presName="spacerL" presStyleCnt="0"/>
      <dgm:spPr/>
    </dgm:pt>
    <dgm:pt modelId="{78DAFF20-2DF4-4916-9478-C51D28DE9F06}" type="pres">
      <dgm:prSet presAssocID="{4E3319E9-0A12-4718-8CBB-82AA4C56C473}" presName="sibTrans" presStyleLbl="sibTrans2D1" presStyleIdx="1" presStyleCnt="2" custScaleX="118631" custScaleY="58939"/>
      <dgm:spPr>
        <a:prstGeom prst="leftRightArrow">
          <a:avLst/>
        </a:prstGeom>
      </dgm:spPr>
      <dgm:t>
        <a:bodyPr/>
        <a:lstStyle/>
        <a:p>
          <a:endParaRPr kumimoji="1" lang="ja-JP" altLang="en-US"/>
        </a:p>
      </dgm:t>
    </dgm:pt>
    <dgm:pt modelId="{7E86A8A7-ECC5-400D-AD3F-6B0BADF9F5C7}" type="pres">
      <dgm:prSet presAssocID="{4E3319E9-0A12-4718-8CBB-82AA4C56C473}" presName="spacerR" presStyleCnt="0"/>
      <dgm:spPr/>
    </dgm:pt>
    <dgm:pt modelId="{703E911D-E7A4-485C-A6E0-402D2FCD8093}" type="pres">
      <dgm:prSet presAssocID="{5733754F-68F6-4C74-9EDF-2FC392FEDBEC}" presName="node" presStyleLbl="node1" presStyleIdx="2" presStyleCnt="3" custScaleX="155165" custScaleY="12019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kumimoji="1" lang="ja-JP" altLang="en-US"/>
        </a:p>
      </dgm:t>
    </dgm:pt>
  </dgm:ptLst>
  <dgm:cxnLst>
    <dgm:cxn modelId="{C16FB305-74BA-4F7D-9FEF-6238A1089BBC}" type="presOf" srcId="{025D5C82-1C59-4DB5-945A-0550B7EB7EC8}" destId="{7C63B58D-28F2-4341-9F4C-2A0371496F20}" srcOrd="0" destOrd="0" presId="urn:microsoft.com/office/officeart/2005/8/layout/equation1"/>
    <dgm:cxn modelId="{6AECE05E-E066-4F8C-80B3-D8EEA59FE316}" type="presOf" srcId="{4E3319E9-0A12-4718-8CBB-82AA4C56C473}" destId="{78DAFF20-2DF4-4916-9478-C51D28DE9F06}" srcOrd="0" destOrd="0" presId="urn:microsoft.com/office/officeart/2005/8/layout/equation1"/>
    <dgm:cxn modelId="{DC4D0288-3317-4302-8CFD-6FC0F58481B7}" srcId="{AB358831-E948-4CA8-B568-E601BAF74A92}" destId="{C5FE1E1F-8839-4CE2-9807-96522C9B5548}" srcOrd="0" destOrd="0" parTransId="{9A0E78F6-98CB-4CB6-B069-12CE0FEDC775}" sibTransId="{025D5C82-1C59-4DB5-945A-0550B7EB7EC8}"/>
    <dgm:cxn modelId="{78A0F5CB-53B6-404D-80C3-BD113EF8D08E}" type="presOf" srcId="{AB358831-E948-4CA8-B568-E601BAF74A92}" destId="{DDA5F377-25EF-49DF-BE92-2C538F0C56D1}" srcOrd="0" destOrd="0" presId="urn:microsoft.com/office/officeart/2005/8/layout/equation1"/>
    <dgm:cxn modelId="{A1523A32-095F-4B4B-8C8F-B74E812C639A}" srcId="{AB358831-E948-4CA8-B568-E601BAF74A92}" destId="{CFFA96D1-3FCD-4959-92BF-BEF60B6D8D90}" srcOrd="1" destOrd="0" parTransId="{F2A7DF46-231E-4588-8CE2-C7576B80DB0F}" sibTransId="{4E3319E9-0A12-4718-8CBB-82AA4C56C473}"/>
    <dgm:cxn modelId="{9A39EF60-253F-41B8-9E0E-B77FDFC94458}" type="presOf" srcId="{C5FE1E1F-8839-4CE2-9807-96522C9B5548}" destId="{004120AD-A311-41F0-A8A8-51857C4B8027}" srcOrd="0" destOrd="0" presId="urn:microsoft.com/office/officeart/2005/8/layout/equation1"/>
    <dgm:cxn modelId="{A64041B6-2BB6-4A9B-BB22-A1027B1FC3C1}" srcId="{AB358831-E948-4CA8-B568-E601BAF74A92}" destId="{5733754F-68F6-4C74-9EDF-2FC392FEDBEC}" srcOrd="2" destOrd="0" parTransId="{83FEF533-4A68-4226-901E-80ABF5E1EB0B}" sibTransId="{4FCC4108-83A7-4F9F-949E-D7026DE7C73E}"/>
    <dgm:cxn modelId="{B3464C75-0131-4637-9B9B-7861C6204039}" type="presOf" srcId="{CFFA96D1-3FCD-4959-92BF-BEF60B6D8D90}" destId="{D1FFFA0C-55F2-4F7D-AC99-15E61062CD3E}" srcOrd="0" destOrd="0" presId="urn:microsoft.com/office/officeart/2005/8/layout/equation1"/>
    <dgm:cxn modelId="{4CF3BDF7-723E-4D34-90A5-A23B8A4C3A08}" type="presOf" srcId="{5733754F-68F6-4C74-9EDF-2FC392FEDBEC}" destId="{703E911D-E7A4-485C-A6E0-402D2FCD8093}" srcOrd="0" destOrd="0" presId="urn:microsoft.com/office/officeart/2005/8/layout/equation1"/>
    <dgm:cxn modelId="{6B148DFB-2248-4640-BA67-473D4E2ABB8E}" type="presParOf" srcId="{DDA5F377-25EF-49DF-BE92-2C538F0C56D1}" destId="{004120AD-A311-41F0-A8A8-51857C4B8027}" srcOrd="0" destOrd="0" presId="urn:microsoft.com/office/officeart/2005/8/layout/equation1"/>
    <dgm:cxn modelId="{69D96B42-5B5A-43B8-A114-BB89C3AC8552}" type="presParOf" srcId="{DDA5F377-25EF-49DF-BE92-2C538F0C56D1}" destId="{02E4E878-816B-47EC-912E-D5BDA1DBDFC9}" srcOrd="1" destOrd="0" presId="urn:microsoft.com/office/officeart/2005/8/layout/equation1"/>
    <dgm:cxn modelId="{E808A74A-AFF4-41E6-822A-EDF5CA25F382}" type="presParOf" srcId="{DDA5F377-25EF-49DF-BE92-2C538F0C56D1}" destId="{7C63B58D-28F2-4341-9F4C-2A0371496F20}" srcOrd="2" destOrd="0" presId="urn:microsoft.com/office/officeart/2005/8/layout/equation1"/>
    <dgm:cxn modelId="{FA99EA54-A0A4-47D2-9FBB-5190D5DF4787}" type="presParOf" srcId="{DDA5F377-25EF-49DF-BE92-2C538F0C56D1}" destId="{BDD9366A-54D5-45E8-B109-00204A741267}" srcOrd="3" destOrd="0" presId="urn:microsoft.com/office/officeart/2005/8/layout/equation1"/>
    <dgm:cxn modelId="{34F9CF9D-F9E9-4C76-B794-761D46816A83}" type="presParOf" srcId="{DDA5F377-25EF-49DF-BE92-2C538F0C56D1}" destId="{D1FFFA0C-55F2-4F7D-AC99-15E61062CD3E}" srcOrd="4" destOrd="0" presId="urn:microsoft.com/office/officeart/2005/8/layout/equation1"/>
    <dgm:cxn modelId="{1B30772C-6721-461C-AFFF-5197B55F89AD}" type="presParOf" srcId="{DDA5F377-25EF-49DF-BE92-2C538F0C56D1}" destId="{20D09E3E-AE90-4059-876B-45EE0C6269E9}" srcOrd="5" destOrd="0" presId="urn:microsoft.com/office/officeart/2005/8/layout/equation1"/>
    <dgm:cxn modelId="{7479570D-AB18-4921-BBF5-7BFA9C453088}" type="presParOf" srcId="{DDA5F377-25EF-49DF-BE92-2C538F0C56D1}" destId="{78DAFF20-2DF4-4916-9478-C51D28DE9F06}" srcOrd="6" destOrd="0" presId="urn:microsoft.com/office/officeart/2005/8/layout/equation1"/>
    <dgm:cxn modelId="{B3435717-E65B-4EED-9B5A-9079777D77E5}" type="presParOf" srcId="{DDA5F377-25EF-49DF-BE92-2C538F0C56D1}" destId="{7E86A8A7-ECC5-400D-AD3F-6B0BADF9F5C7}" srcOrd="7" destOrd="0" presId="urn:microsoft.com/office/officeart/2005/8/layout/equation1"/>
    <dgm:cxn modelId="{791E4764-3A21-4483-8B91-FD818ECB85F3}" type="presParOf" srcId="{DDA5F377-25EF-49DF-BE92-2C538F0C56D1}" destId="{703E911D-E7A4-485C-A6E0-402D2FCD8093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6D0CC-A39F-42FC-B5F0-517306CAF319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B8AA8-4B75-4DF0-A2CE-5960369251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014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D09DD-2CBA-444D-BD13-B9BF22821BA3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51A48-B794-4ACA-8FFD-DEDD5EF528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2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242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「環境リスク」について　環境白書では，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人の活動によって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環境に　加えられる　負荷が　環境中の　経路を　通じ，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環境の　保全上の　支障を　生じさせる　恐れ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と定義している。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また，「環境リスクに基づく安全管理」は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事の重大さと　人の健康や　生態系に与える影響を　考慮して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どの程度の　管理をすべきかを　判断し，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具体的な　対策を　実施していくことが　重要である。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31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「ハインリッヒの法則」とは，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作業環境の中で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件の　重大な事故や　災害の背景には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29</a:t>
            </a:r>
            <a:r>
              <a:rPr kumimoji="1" lang="ja-JP" altLang="en-US" dirty="0" smtClean="0"/>
              <a:t>件の　軽微な　事故の　発生が　存在し，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その背景には　</a:t>
            </a:r>
            <a:r>
              <a:rPr kumimoji="1" lang="en-US" altLang="ja-JP" dirty="0" smtClean="0"/>
              <a:t>300</a:t>
            </a:r>
            <a:r>
              <a:rPr kumimoji="1" lang="ja-JP" altLang="en-US" dirty="0" smtClean="0"/>
              <a:t>件の　ヒヤリ・ハットが　存在する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という法則である。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baseline="0" dirty="0" smtClean="0">
              <a:latin typeface="+mn-ea"/>
              <a:ea typeface="+mn-e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>
                <a:latin typeface="+mn-ea"/>
                <a:ea typeface="+mn-ea"/>
              </a:rPr>
              <a:t>※</a:t>
            </a:r>
            <a:r>
              <a:rPr lang="ja-JP" altLang="en-US" baseline="0" dirty="0" smtClean="0">
                <a:latin typeface="+mn-ea"/>
                <a:ea typeface="+mn-ea"/>
              </a:rPr>
              <a:t>愛知県総合教育センターの学習コンテンツの安全教育に詳しく説明があるので，リンクから新しいページを開き，説明をする。</a:t>
            </a:r>
            <a:endParaRPr lang="en-US" altLang="ja-JP" baseline="0" dirty="0" smtClean="0">
              <a:latin typeface="+mn-ea"/>
              <a:ea typeface="+mn-ea"/>
            </a:endParaRPr>
          </a:p>
          <a:p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656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「耐容一日摂取量（ＴＤＩ）」とは，</a:t>
            </a:r>
            <a:endParaRPr kumimoji="1" lang="en-US" altLang="ja-JP" dirty="0" smtClean="0">
              <a:latin typeface="+mn-ea"/>
              <a:ea typeface="+mn-ea"/>
            </a:endParaRPr>
          </a:p>
          <a:p>
            <a:r>
              <a:rPr kumimoji="1" lang="ja-JP" altLang="en-US" dirty="0" smtClean="0">
                <a:latin typeface="+mn-ea"/>
                <a:ea typeface="+mn-ea"/>
              </a:rPr>
              <a:t>　慢性毒性の指標で，</a:t>
            </a:r>
            <a:endParaRPr kumimoji="1" lang="en-US" altLang="ja-JP" dirty="0" smtClean="0">
              <a:latin typeface="+mn-ea"/>
              <a:ea typeface="+mn-ea"/>
            </a:endParaRPr>
          </a:p>
          <a:p>
            <a:r>
              <a:rPr kumimoji="1" lang="ja-JP" altLang="en-US" dirty="0" smtClean="0">
                <a:latin typeface="+mn-ea"/>
                <a:ea typeface="+mn-ea"/>
              </a:rPr>
              <a:t>　人が一生涯にわたり　継続して摂取しても</a:t>
            </a:r>
            <a:endParaRPr kumimoji="1" lang="en-US" altLang="ja-JP" dirty="0" smtClean="0">
              <a:latin typeface="+mn-ea"/>
              <a:ea typeface="+mn-ea"/>
            </a:endParaRPr>
          </a:p>
          <a:p>
            <a:r>
              <a:rPr kumimoji="1" lang="ja-JP" altLang="en-US" dirty="0" smtClean="0">
                <a:latin typeface="+mn-ea"/>
                <a:ea typeface="+mn-ea"/>
              </a:rPr>
              <a:t>　</a:t>
            </a:r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健康に対する　有害な影響が　現れないと判断される</a:t>
            </a: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ea"/>
              <a:ea typeface="+mn-ea"/>
              <a:cs typeface="+mn-cs"/>
            </a:endParaRPr>
          </a:p>
          <a:p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　体重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1kg</a:t>
            </a:r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当たりの　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1</a:t>
            </a:r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日当たり</a:t>
            </a:r>
            <a:r>
              <a:rPr kumimoji="1" lang="ja-JP" altLang="en-US" sz="1200" b="0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摂取量　である。</a:t>
            </a:r>
            <a:endParaRPr kumimoji="1" lang="en-US" altLang="ja-JP" sz="1200" b="0" kern="1200" dirty="0" smtClean="0">
              <a:solidFill>
                <a:schemeClr val="tx1"/>
              </a:solidFill>
              <a:effectLst/>
              <a:latin typeface="+mn-ea"/>
              <a:ea typeface="+mn-ea"/>
              <a:cs typeface="+mn-cs"/>
            </a:endParaRPr>
          </a:p>
          <a:p>
            <a:endParaRPr kumimoji="1" lang="en-US" altLang="ja-JP" dirty="0" smtClean="0">
              <a:latin typeface="+mn-ea"/>
              <a:ea typeface="+mn-ea"/>
            </a:endParaRPr>
          </a:p>
          <a:p>
            <a:r>
              <a:rPr kumimoji="1" lang="ja-JP" altLang="en-US" dirty="0" smtClean="0">
                <a:latin typeface="+mn-ea"/>
                <a:ea typeface="+mn-ea"/>
              </a:rPr>
              <a:t>「ハザード比」とは，</a:t>
            </a:r>
            <a:endParaRPr kumimoji="1" lang="en-US" altLang="ja-JP" dirty="0" smtClean="0">
              <a:latin typeface="+mn-ea"/>
              <a:ea typeface="+mn-ea"/>
            </a:endParaRPr>
          </a:p>
          <a:p>
            <a:r>
              <a:rPr kumimoji="1" lang="ja-JP" altLang="en-US" dirty="0" smtClean="0">
                <a:latin typeface="+mn-ea"/>
                <a:ea typeface="+mn-ea"/>
              </a:rPr>
              <a:t>　体内に取り込まれる量が　耐容一日摂取量の　何倍かを表したもので，</a:t>
            </a:r>
            <a:endParaRPr lang="en-US" altLang="ja-JP" dirty="0" smtClean="0">
              <a:latin typeface="+mn-ea"/>
              <a:ea typeface="+mn-ea"/>
            </a:endParaRPr>
          </a:p>
          <a:p>
            <a:r>
              <a:rPr kumimoji="1" lang="ja-JP" altLang="en-US" dirty="0" smtClean="0">
                <a:latin typeface="+mn-ea"/>
                <a:ea typeface="+mn-ea"/>
              </a:rPr>
              <a:t>　値が</a:t>
            </a:r>
            <a:r>
              <a:rPr kumimoji="1" lang="en-US" altLang="ja-JP" dirty="0" smtClean="0">
                <a:latin typeface="+mn-ea"/>
                <a:ea typeface="+mn-ea"/>
              </a:rPr>
              <a:t>1</a:t>
            </a:r>
            <a:r>
              <a:rPr kumimoji="1" lang="ja-JP" altLang="en-US" dirty="0" smtClean="0">
                <a:latin typeface="+mn-ea"/>
                <a:ea typeface="+mn-ea"/>
              </a:rPr>
              <a:t>を超えた場合は，　環境リスクが懸念させるレベル　である。</a:t>
            </a:r>
            <a:endParaRPr kumimoji="1" lang="en-US" altLang="ja-JP" dirty="0" smtClean="0">
              <a:latin typeface="+mn-ea"/>
              <a:ea typeface="+mn-ea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043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「半数致死量（</a:t>
            </a:r>
            <a:r>
              <a:rPr kumimoji="1" lang="en-US" altLang="ja-JP" dirty="0" smtClean="0">
                <a:latin typeface="+mn-ea"/>
                <a:ea typeface="+mn-ea"/>
              </a:rPr>
              <a:t>LD</a:t>
            </a:r>
            <a:r>
              <a:rPr kumimoji="1" lang="en-US" altLang="ja-JP" baseline="-25000" dirty="0" smtClean="0">
                <a:latin typeface="+mn-ea"/>
                <a:ea typeface="+mn-ea"/>
              </a:rPr>
              <a:t>50</a:t>
            </a:r>
            <a:r>
              <a:rPr kumimoji="1" lang="ja-JP" altLang="en-US" dirty="0" smtClean="0">
                <a:latin typeface="+mn-ea"/>
                <a:ea typeface="+mn-ea"/>
              </a:rPr>
              <a:t>）」とは，</a:t>
            </a:r>
            <a:endParaRPr kumimoji="1" lang="en-US" altLang="ja-JP" dirty="0" smtClean="0">
              <a:latin typeface="+mn-ea"/>
              <a:ea typeface="+mn-ea"/>
            </a:endParaRPr>
          </a:p>
          <a:p>
            <a:r>
              <a:rPr kumimoji="1" lang="ja-JP" altLang="en-US" dirty="0" smtClean="0">
                <a:latin typeface="+mn-ea"/>
                <a:ea typeface="+mn-ea"/>
              </a:rPr>
              <a:t>　急性毒性の指標で，</a:t>
            </a:r>
            <a:endParaRPr kumimoji="1" lang="en-US" altLang="ja-JP" dirty="0" smtClean="0">
              <a:latin typeface="+mn-ea"/>
              <a:ea typeface="+mn-ea"/>
            </a:endParaRPr>
          </a:p>
          <a:p>
            <a:r>
              <a:rPr kumimoji="1" lang="ja-JP" altLang="en-US" dirty="0" smtClean="0">
                <a:latin typeface="+mn-ea"/>
                <a:ea typeface="+mn-ea"/>
              </a:rPr>
              <a:t>　投与した動物の　半数が死亡する</a:t>
            </a:r>
            <a:endParaRPr kumimoji="1" lang="en-US" altLang="ja-JP" dirty="0" smtClean="0">
              <a:latin typeface="+mn-ea"/>
              <a:ea typeface="+mn-ea"/>
            </a:endParaRPr>
          </a:p>
          <a:p>
            <a:r>
              <a:rPr kumimoji="1" lang="ja-JP" altLang="en-US" dirty="0" smtClean="0">
                <a:latin typeface="+mn-ea"/>
                <a:ea typeface="+mn-ea"/>
              </a:rPr>
              <a:t>　体重</a:t>
            </a:r>
            <a:r>
              <a:rPr kumimoji="1" lang="en-US" altLang="ja-JP" dirty="0" smtClean="0">
                <a:latin typeface="+mn-ea"/>
                <a:ea typeface="+mn-ea"/>
              </a:rPr>
              <a:t>1kg</a:t>
            </a:r>
            <a:r>
              <a:rPr kumimoji="1" lang="ja-JP" altLang="en-US" dirty="0" smtClean="0">
                <a:latin typeface="+mn-ea"/>
                <a:ea typeface="+mn-ea"/>
              </a:rPr>
              <a:t>あたりの　容量である。</a:t>
            </a:r>
            <a:endParaRPr kumimoji="1" lang="en-US" altLang="ja-JP" dirty="0" smtClean="0">
              <a:latin typeface="+mn-ea"/>
              <a:ea typeface="+mn-ea"/>
            </a:endParaRPr>
          </a:p>
          <a:p>
            <a:endParaRPr kumimoji="1" lang="en-US" altLang="ja-JP" dirty="0" smtClean="0">
              <a:latin typeface="+mn-ea"/>
              <a:ea typeface="+mn-ea"/>
            </a:endParaRPr>
          </a:p>
          <a:p>
            <a:r>
              <a:rPr kumimoji="1" lang="ja-JP" altLang="en-US" dirty="0" smtClean="0">
                <a:latin typeface="+mn-ea"/>
                <a:ea typeface="+mn-ea"/>
              </a:rPr>
              <a:t>「半数致死濃度（</a:t>
            </a:r>
            <a:r>
              <a:rPr kumimoji="1" lang="en-US" altLang="ja-JP" dirty="0" smtClean="0">
                <a:latin typeface="+mn-ea"/>
                <a:ea typeface="+mn-ea"/>
              </a:rPr>
              <a:t>LC</a:t>
            </a:r>
            <a:r>
              <a:rPr kumimoji="1" lang="en-US" altLang="ja-JP" baseline="-25000" dirty="0" smtClean="0">
                <a:latin typeface="+mn-ea"/>
                <a:ea typeface="+mn-ea"/>
              </a:rPr>
              <a:t>50</a:t>
            </a:r>
            <a:r>
              <a:rPr kumimoji="1" lang="ja-JP" altLang="en-US" dirty="0" smtClean="0">
                <a:latin typeface="+mn-ea"/>
                <a:ea typeface="+mn-ea"/>
              </a:rPr>
              <a:t>）」とは，</a:t>
            </a:r>
            <a:endParaRPr kumimoji="1" lang="en-US" altLang="ja-JP" dirty="0" smtClean="0">
              <a:latin typeface="+mn-ea"/>
              <a:ea typeface="+mn-ea"/>
            </a:endParaRPr>
          </a:p>
          <a:p>
            <a:r>
              <a:rPr kumimoji="1" lang="ja-JP" altLang="en-US" dirty="0" smtClean="0">
                <a:latin typeface="+mn-ea"/>
                <a:ea typeface="+mn-ea"/>
              </a:rPr>
              <a:t>　急性毒性の指標で，</a:t>
            </a:r>
            <a:endParaRPr kumimoji="1" lang="en-US" altLang="ja-JP" dirty="0" smtClean="0">
              <a:latin typeface="+mn-ea"/>
              <a:ea typeface="+mn-ea"/>
            </a:endParaRPr>
          </a:p>
          <a:p>
            <a:r>
              <a:rPr kumimoji="1" lang="ja-JP" altLang="en-US" dirty="0" smtClean="0">
                <a:latin typeface="+mn-ea"/>
                <a:ea typeface="+mn-ea"/>
              </a:rPr>
              <a:t>　投与した動物の　半数が死亡する</a:t>
            </a:r>
            <a:endParaRPr kumimoji="1" lang="en-US" altLang="ja-JP" dirty="0" smtClean="0">
              <a:latin typeface="+mn-ea"/>
              <a:ea typeface="+mn-ea"/>
            </a:endParaRPr>
          </a:p>
          <a:p>
            <a:r>
              <a:rPr kumimoji="1" lang="ja-JP" altLang="en-US" dirty="0" smtClean="0">
                <a:latin typeface="+mn-ea"/>
                <a:ea typeface="+mn-ea"/>
              </a:rPr>
              <a:t>　水中　または　気中濃度を　表した値で　</a:t>
            </a:r>
            <a:r>
              <a:rPr kumimoji="1" lang="en-US" altLang="ja-JP" dirty="0" smtClean="0">
                <a:latin typeface="+mn-ea"/>
                <a:ea typeface="+mn-ea"/>
              </a:rPr>
              <a:t>ppm</a:t>
            </a:r>
            <a:r>
              <a:rPr kumimoji="1" lang="ja-JP" altLang="en-US" dirty="0" smtClean="0">
                <a:latin typeface="+mn-ea"/>
                <a:ea typeface="+mn-ea"/>
              </a:rPr>
              <a:t>　などで表す。</a:t>
            </a:r>
            <a:endParaRPr kumimoji="1" lang="en-US" altLang="ja-JP" dirty="0" smtClean="0">
              <a:latin typeface="+mn-ea"/>
              <a:ea typeface="+mn-ea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789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「汚染物質排出移動登録制度（</a:t>
            </a:r>
            <a:r>
              <a:rPr kumimoji="1" lang="en-US" altLang="ja-JP" dirty="0" smtClean="0"/>
              <a:t>PRTR</a:t>
            </a:r>
            <a:r>
              <a:rPr kumimoji="1" lang="ja-JP" altLang="en-US" dirty="0" smtClean="0"/>
              <a:t>制度）」とは，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事業所自らが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大気や　公共水域　あるいは　下水道や　廃棄物処理へ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排出・移動した　化学物質の　種類と量を　把握して，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行政へ　届け出る制度　である。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>
                <a:latin typeface="+mn-ea"/>
                <a:ea typeface="+mn-ea"/>
              </a:rPr>
              <a:t>別名として，</a:t>
            </a:r>
            <a:endParaRPr kumimoji="1" lang="en-US" altLang="ja-JP" dirty="0" smtClean="0">
              <a:latin typeface="+mn-ea"/>
              <a:ea typeface="+mn-ea"/>
            </a:endParaRPr>
          </a:p>
          <a:p>
            <a:r>
              <a:rPr lang="ja-JP" altLang="en-US" sz="1200" baseline="0" dirty="0" smtClean="0">
                <a:latin typeface="+mn-ea"/>
                <a:ea typeface="+mn-ea"/>
              </a:rPr>
              <a:t>　「</a:t>
            </a:r>
            <a:r>
              <a:rPr lang="ja-JP" altLang="ja-JP" sz="1200" baseline="0" dirty="0" smtClean="0">
                <a:latin typeface="+mn-ea"/>
                <a:ea typeface="+mn-ea"/>
              </a:rPr>
              <a:t>化学物質排出移動量届出制度</a:t>
            </a:r>
            <a:r>
              <a:rPr lang="ja-JP" altLang="en-US" sz="1200" baseline="0" dirty="0" smtClean="0">
                <a:latin typeface="+mn-ea"/>
                <a:ea typeface="+mn-ea"/>
              </a:rPr>
              <a:t>」や</a:t>
            </a:r>
            <a:endParaRPr lang="en-US" altLang="ja-JP" sz="1200" baseline="0" dirty="0" smtClean="0">
              <a:latin typeface="+mn-ea"/>
              <a:ea typeface="+mn-ea"/>
            </a:endParaRPr>
          </a:p>
          <a:p>
            <a:r>
              <a:rPr lang="ja-JP" altLang="en-US" sz="1200" baseline="0" dirty="0" smtClean="0">
                <a:latin typeface="+mn-ea"/>
                <a:ea typeface="+mn-ea"/>
              </a:rPr>
              <a:t>　「</a:t>
            </a:r>
            <a:r>
              <a:rPr lang="ja-JP" altLang="ja-JP" sz="1200" baseline="0" dirty="0" smtClean="0">
                <a:latin typeface="+mn-ea"/>
                <a:ea typeface="+mn-ea"/>
              </a:rPr>
              <a:t>環境汚染物質排出移動登録制度</a:t>
            </a:r>
            <a:r>
              <a:rPr lang="ja-JP" altLang="en-US" sz="1200" baseline="0" dirty="0" smtClean="0">
                <a:latin typeface="+mn-ea"/>
                <a:ea typeface="+mn-ea"/>
              </a:rPr>
              <a:t>」などと</a:t>
            </a:r>
            <a:endParaRPr lang="en-US" altLang="ja-JP" sz="1200" baseline="0" dirty="0" smtClean="0">
              <a:latin typeface="+mn-ea"/>
              <a:ea typeface="+mn-ea"/>
            </a:endParaRPr>
          </a:p>
          <a:p>
            <a:r>
              <a:rPr lang="ja-JP" altLang="en-US" sz="1200" baseline="0" dirty="0" smtClean="0">
                <a:latin typeface="+mn-ea"/>
                <a:ea typeface="+mn-ea"/>
              </a:rPr>
              <a:t>　呼ばれる　ことも　ある。</a:t>
            </a:r>
            <a:endParaRPr lang="en-US" altLang="ja-JP" sz="1200" baseline="0" dirty="0" smtClean="0">
              <a:latin typeface="+mn-ea"/>
              <a:ea typeface="+mn-ea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284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事業所が　化学物質の　使用状況を　把握・管理し，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国や　都道府県に　届出をし，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国が　届出データを　集計することに　なっている。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このデータは　国民が　請求によって　開示される。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239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3" name="Group 22"/>
            <p:cNvGrpSpPr>
              <a:grpSpLocks/>
            </p:cNvGrpSpPr>
            <p:nvPr userDrawn="1"/>
          </p:nvGrpSpPr>
          <p:grpSpPr bwMode="auto">
            <a:xfrm>
              <a:off x="-7" y="0"/>
              <a:ext cx="5774" cy="4343"/>
              <a:chOff x="-7" y="0"/>
              <a:chExt cx="5774" cy="4343"/>
            </a:xfrm>
          </p:grpSpPr>
          <p:sp>
            <p:nvSpPr>
              <p:cNvPr id="7" name="Freeform 3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5" name="Freeform 19"/>
              <p:cNvSpPr>
                <a:spLocks/>
              </p:cNvSpPr>
              <p:nvPr/>
            </p:nvSpPr>
            <p:spPr bwMode="hidden">
              <a:xfrm rot="-5400000">
                <a:off x="2505" y="-537"/>
                <a:ext cx="1085" cy="2160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6" name="Picture 7" descr="Facbanna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/>
          </p:spPr>
        </p:pic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3" name="Group 19"/>
            <p:cNvGrpSpPr>
              <a:grpSpLocks/>
            </p:cNvGrpSpPr>
            <p:nvPr userDrawn="1"/>
          </p:nvGrpSpPr>
          <p:grpSpPr bwMode="auto">
            <a:xfrm>
              <a:off x="-7" y="10"/>
              <a:ext cx="5774" cy="4333"/>
              <a:chOff x="-7" y="10"/>
              <a:chExt cx="5774" cy="4333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1036" name="Picture 12" descr="Facbanna"/>
            <p:cNvPicPr>
              <a:picLocks noChangeAspect="1" noChangeArrowheads="1"/>
            </p:cNvPicPr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/>
          </p:spPr>
        </p:pic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chi-c.ed.jp/digitalcontents/Web_koug/zenpan/anzen/anzen_top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18000" y="3168000"/>
            <a:ext cx="6400800" cy="1753200"/>
          </a:xfrm>
        </p:spPr>
        <p:txBody>
          <a:bodyPr anchor="t"/>
          <a:lstStyle/>
          <a:p>
            <a:pPr algn="ctr"/>
            <a:r>
              <a:rPr lang="ja-JP" altLang="en-US" sz="5400" b="1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環境リスク</a:t>
            </a:r>
            <a:endParaRPr kumimoji="1" lang="ja-JP" altLang="en-US" sz="5400" b="1" baseline="0" dirty="0">
              <a:solidFill>
                <a:srgbClr val="0070C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019925" y="439738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/>
              <a:t>高等学校（工業）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27088" y="13493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ＭＳ Ｐゴシック" pitchFamily="50" charset="-128"/>
                <a:ea typeface="+mj-ea"/>
                <a:cs typeface="+mj-cs"/>
              </a:rPr>
              <a:t>工業高校における持続可能な開発のための教育（ＥＳＤ）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7088" y="6524625"/>
            <a:ext cx="83169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spcBef>
                <a:spcPct val="20000"/>
              </a:spcBef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ja-JP" altLang="en-US" sz="1050" dirty="0" smtClean="0">
                <a:ea typeface="ＭＳ Ｐゴシック" pitchFamily="50" charset="-128"/>
                <a:hlinkClick r:id="rId3" action="ppaction://hlinksldjump"/>
              </a:rPr>
              <a:t>持続可能な社会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rId4" action="ppaction://hlinksldjump"/>
              </a:rPr>
              <a:t>エネルギー資源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rId4" action="ppaction://hlinksldjump"/>
              </a:rPr>
              <a:t>環境問題の推移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rId4" action="ppaction://hlinksldjump"/>
              </a:rPr>
              <a:t>産業界の環境管理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rId4" action="ppaction://hlinksldjump"/>
              </a:rPr>
              <a:t>環境リスク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" action="ppaction://noaction"/>
              </a:rPr>
              <a:t>排出ガスの規制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" action="ppaction://noaction"/>
              </a:rPr>
              <a:t>工場排水の測定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" action="ppaction://noaction"/>
              </a:rPr>
              <a:t>騒音の測定</a:t>
            </a:r>
            <a:r>
              <a:rPr lang="ja-JP" altLang="en-US" sz="1050" dirty="0">
                <a:ea typeface="ＭＳ Ｐゴシック" pitchFamily="50" charset="-128"/>
              </a:rPr>
              <a:t>　</a:t>
            </a:r>
            <a:endParaRPr lang="ja-JP" altLang="en-US" sz="1200" dirty="0">
              <a:ea typeface="ＭＳ Ｐゴシック" pitchFamily="50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  <a:latin typeface="+mn-ea"/>
                <a:ea typeface="+mn-ea"/>
              </a:rPr>
              <a:t>環境リスクとその管理</a:t>
            </a:r>
            <a:endParaRPr kumimoji="1" lang="ja-JP" altLang="en-US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66800" y="1340768"/>
            <a:ext cx="7772400" cy="4114800"/>
          </a:xfrm>
        </p:spPr>
        <p:txBody>
          <a:bodyPr/>
          <a:lstStyle/>
          <a:p>
            <a:pPr marL="0" indent="-457200">
              <a:buFont typeface="Wingdings" pitchFamily="2" charset="2"/>
              <a:buChar char="l"/>
            </a:pP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環境リスク</a:t>
            </a:r>
            <a:endParaRPr kumimoji="1"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468000" indent="0">
              <a:buNone/>
            </a:pPr>
            <a:r>
              <a:rPr kumimoji="1"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人の活動によって環境に加えられる負荷が環境中の経路を通じ，環境の保全上の支障を生じさせる恐れ（人の健康や生態系に影響を及ぼす可能性）</a:t>
            </a:r>
            <a:endParaRPr lang="en-US" altLang="ja-JP" sz="28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4" name="図表 3"/>
          <p:cNvGraphicFramePr/>
          <p:nvPr>
            <p:extLst>
              <p:ext uri="{D42A27DB-BD31-4B8C-83A1-F6EECF244321}">
                <p14:modId xmlns:p14="http://schemas.microsoft.com/office/powerpoint/2010/main" val="3369400075"/>
              </p:ext>
            </p:extLst>
          </p:nvPr>
        </p:nvGraphicFramePr>
        <p:xfrm>
          <a:off x="1259632" y="3861048"/>
          <a:ext cx="7704856" cy="2767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5076056" y="3347700"/>
            <a:ext cx="3759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平成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22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年版「環境白書」での定義</a:t>
            </a:r>
            <a:endParaRPr kumimoji="1" lang="ja-JP" altLang="en-US" dirty="0"/>
          </a:p>
        </p:txBody>
      </p:sp>
      <p:sp>
        <p:nvSpPr>
          <p:cNvPr id="6" name="コンテンツ プレースホルダ 2"/>
          <p:cNvSpPr txBox="1">
            <a:spLocks/>
          </p:cNvSpPr>
          <p:nvPr/>
        </p:nvSpPr>
        <p:spPr bwMode="auto">
          <a:xfrm>
            <a:off x="1043608" y="3789040"/>
            <a:ext cx="77724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ja-JP" altLang="en-US" kern="0" dirty="0" smtClean="0">
                <a:latin typeface="HG丸ｺﾞｼｯｸM-PRO" pitchFamily="50" charset="-128"/>
                <a:ea typeface="HG丸ｺﾞｼｯｸM-PRO" pitchFamily="50" charset="-128"/>
              </a:rPr>
              <a:t>環境リスクに基づく安全管理</a:t>
            </a:r>
            <a:endParaRPr lang="en-US" altLang="ja-JP" kern="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4120AD-A311-41F0-A8A8-51857C4B80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004120AD-A311-41F0-A8A8-51857C4B80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63B58D-28F2-4341-9F4C-2A0371496F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7C63B58D-28F2-4341-9F4C-2A0371496F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FFFA0C-55F2-4F7D-AC99-15E61062C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D1FFFA0C-55F2-4F7D-AC99-15E61062CD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DAFF20-2DF4-4916-9478-C51D28DE9F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78DAFF20-2DF4-4916-9478-C51D28DE9F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3E911D-E7A4-485C-A6E0-402D2FCD80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703E911D-E7A4-485C-A6E0-402D2FCD80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  <a:latin typeface="+mj-ea"/>
              </a:rPr>
              <a:t>作業環境におけるリスク</a:t>
            </a:r>
            <a:endParaRPr kumimoji="1" lang="ja-JP" altLang="en-US" dirty="0">
              <a:solidFill>
                <a:srgbClr val="0070C0"/>
              </a:solidFill>
              <a:latin typeface="+mj-ea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ハインリッヒの法則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547664" y="6167045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hlinkClick r:id="rId3"/>
              </a:rPr>
              <a:t>愛知県総合教育センター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  <a:hlinkClick r:id="rId3"/>
            </a:endParaRPr>
          </a:p>
          <a:p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hlinkClick r:id="rId3"/>
              </a:rPr>
              <a:t>高等学校　工業科（学習コンテンツ）安全教育「ハインリッヒの法則」</a:t>
            </a:r>
            <a:endParaRPr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1944000" y="2376000"/>
            <a:ext cx="4212176" cy="3719037"/>
            <a:chOff x="1110303" y="2375999"/>
            <a:chExt cx="7205663" cy="3719037"/>
          </a:xfrm>
        </p:grpSpPr>
        <p:sp>
          <p:nvSpPr>
            <p:cNvPr id="5" name="二等辺三角形 4"/>
            <p:cNvSpPr/>
            <p:nvPr/>
          </p:nvSpPr>
          <p:spPr bwMode="auto">
            <a:xfrm>
              <a:off x="4435855" y="2375999"/>
              <a:ext cx="554259" cy="288000"/>
            </a:xfrm>
            <a:prstGeom prst="triangle">
              <a:avLst/>
            </a:prstGeom>
            <a:ln>
              <a:noFill/>
              <a:headEnd type="none" w="med" len="med"/>
              <a:tailEnd type="none" w="med" len="med"/>
            </a:ln>
            <a:extLst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ＭＳ Ｐゴシック" pitchFamily="50" charset="-128"/>
              </a:endParaRPr>
            </a:p>
          </p:txBody>
        </p:sp>
        <p:sp>
          <p:nvSpPr>
            <p:cNvPr id="6" name="台形 5"/>
            <p:cNvSpPr/>
            <p:nvPr/>
          </p:nvSpPr>
          <p:spPr bwMode="auto">
            <a:xfrm>
              <a:off x="4004765" y="2663999"/>
              <a:ext cx="1416439" cy="504000"/>
            </a:xfrm>
            <a:prstGeom prst="trapezoid">
              <a:avLst>
                <a:gd name="adj" fmla="val 51463"/>
              </a:avLst>
            </a:prstGeom>
            <a:ln>
              <a:noFill/>
              <a:headEnd type="none" w="med" len="med"/>
              <a:tailEnd type="none" w="med" len="med"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ＭＳ Ｐゴシック" pitchFamily="50" charset="-128"/>
              </a:endParaRPr>
            </a:p>
          </p:txBody>
        </p:sp>
        <p:sp>
          <p:nvSpPr>
            <p:cNvPr id="7" name="台形 6"/>
            <p:cNvSpPr/>
            <p:nvPr/>
          </p:nvSpPr>
          <p:spPr bwMode="auto">
            <a:xfrm>
              <a:off x="1110303" y="3140967"/>
              <a:ext cx="7205663" cy="2954069"/>
            </a:xfrm>
            <a:prstGeom prst="trapezoid">
              <a:avLst>
                <a:gd name="adj" fmla="val 57837"/>
              </a:avLst>
            </a:prstGeom>
            <a:ln>
              <a:noFill/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ＭＳ Ｐゴシック" pitchFamily="50" charset="-128"/>
              </a:endParaRPr>
            </a:p>
          </p:txBody>
        </p:sp>
      </p:grpSp>
      <p:cxnSp>
        <p:nvCxnSpPr>
          <p:cNvPr id="13" name="直線矢印コネクタ 12"/>
          <p:cNvCxnSpPr/>
          <p:nvPr/>
        </p:nvCxnSpPr>
        <p:spPr bwMode="auto">
          <a:xfrm flipH="1">
            <a:off x="4139952" y="2492896"/>
            <a:ext cx="1764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直線矢印コネクタ 13"/>
          <p:cNvCxnSpPr/>
          <p:nvPr/>
        </p:nvCxnSpPr>
        <p:spPr bwMode="auto">
          <a:xfrm flipH="1">
            <a:off x="4292352" y="2852936"/>
            <a:ext cx="1620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直線矢印コネクタ 14"/>
          <p:cNvCxnSpPr/>
          <p:nvPr/>
        </p:nvCxnSpPr>
        <p:spPr bwMode="auto">
          <a:xfrm flipH="1">
            <a:off x="4788024" y="3645024"/>
            <a:ext cx="1152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テキスト ボックス 15"/>
          <p:cNvSpPr txBox="1"/>
          <p:nvPr/>
        </p:nvSpPr>
        <p:spPr>
          <a:xfrm>
            <a:off x="6012160" y="2267580"/>
            <a:ext cx="2377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accent4">
                    <a:lumMod val="75000"/>
                  </a:schemeClr>
                </a:solidFill>
              </a:rPr>
              <a:t>重大な事故：１件</a:t>
            </a:r>
            <a:endParaRPr kumimoji="1" lang="ja-JP" alt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012160" y="2636912"/>
            <a:ext cx="2574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accent2">
                    <a:lumMod val="75000"/>
                  </a:schemeClr>
                </a:solidFill>
              </a:rPr>
              <a:t>軽微な事故：２９件</a:t>
            </a:r>
            <a:endParaRPr kumimoji="1" lang="ja-JP" alt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012160" y="3429000"/>
            <a:ext cx="2930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accent6">
                    <a:lumMod val="75000"/>
                  </a:schemeClr>
                </a:solidFill>
              </a:rPr>
              <a:t>ヒヤリ・ハット：３００件</a:t>
            </a:r>
            <a:endParaRPr kumimoji="1" lang="ja-JP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0070C0"/>
                </a:solidFill>
                <a:latin typeface="+mj-ea"/>
              </a:rPr>
              <a:t>化学物質の環境リスク</a:t>
            </a:r>
            <a:endParaRPr kumimoji="1" lang="ja-JP" altLang="en-US" baseline="0" dirty="0">
              <a:solidFill>
                <a:srgbClr val="0070C0"/>
              </a:solidFill>
              <a:latin typeface="+mj-ea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耐容一日摂取量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TID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432000" indent="0">
              <a:buNone/>
            </a:pP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慢性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毒性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の指標で，</a:t>
            </a:r>
            <a:r>
              <a:rPr lang="ja-JP" altLang="en-US" sz="28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</a:t>
            </a:r>
            <a:r>
              <a:rPr lang="ja-JP" altLang="en-US" sz="28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が一生涯に</a:t>
            </a:r>
            <a:r>
              <a:rPr lang="ja-JP" altLang="en-US" sz="28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わたり継続</a:t>
            </a:r>
            <a:r>
              <a:rPr lang="ja-JP" altLang="en-US" sz="28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して摂取して</a:t>
            </a:r>
            <a:r>
              <a:rPr lang="ja-JP" altLang="en-US" sz="28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も，</a:t>
            </a:r>
            <a:r>
              <a:rPr lang="ja-JP" altLang="en-US" sz="2800" kern="12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健康</a:t>
            </a:r>
            <a:r>
              <a:rPr lang="ja-JP" altLang="en-US" sz="2800" kern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2800" kern="12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対する有害</a:t>
            </a:r>
            <a:r>
              <a:rPr lang="ja-JP" altLang="en-US" sz="2800" kern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な影響</a:t>
            </a:r>
            <a:r>
              <a:rPr lang="ja-JP" altLang="en-US" sz="2800" kern="12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が現れない</a:t>
            </a:r>
            <a:r>
              <a:rPr lang="ja-JP" altLang="en-US" sz="2800" kern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と判断</a:t>
            </a:r>
            <a:r>
              <a:rPr lang="ja-JP" altLang="en-US" sz="2800" kern="12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される</a:t>
            </a:r>
            <a:r>
              <a:rPr lang="ja-JP" altLang="en-US" sz="2800" kern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体重</a:t>
            </a:r>
            <a:r>
              <a:rPr lang="en-US" altLang="ja-JP" sz="2800" kern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1kg</a:t>
            </a:r>
            <a:r>
              <a:rPr lang="ja-JP" altLang="en-US" sz="2800" kern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当たり</a:t>
            </a:r>
            <a:r>
              <a:rPr lang="ja-JP" altLang="en-US" sz="2800" kern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en-US" altLang="ja-JP" sz="2800" kern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2800" kern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日当たり</a:t>
            </a:r>
            <a:r>
              <a:rPr lang="ja-JP" altLang="en-US" sz="2800" kern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摂取量</a:t>
            </a:r>
            <a:endParaRPr kumimoji="1"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15617" y="5374957"/>
            <a:ext cx="7992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ハザード比：体内に取り込まれる量が耐容一日摂取量の何倍かを表したもの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　　　　　　（値が</a:t>
            </a:r>
            <a:r>
              <a:rPr kumimoji="1"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を超えた場合は，環境リスクが懸念させるレベル）</a:t>
            </a:r>
            <a:endParaRPr kumimoji="1"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624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462980"/>
              </p:ext>
            </p:extLst>
          </p:nvPr>
        </p:nvGraphicFramePr>
        <p:xfrm>
          <a:off x="1259632" y="4437112"/>
          <a:ext cx="7735473" cy="728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21" name="数式" r:id="rId4" imgW="3911600" imgH="368300" progId="Equation.3">
                  <p:embed/>
                </p:oleObj>
              </mc:Choice>
              <mc:Fallback>
                <p:oleObj name="数式" r:id="rId4" imgW="3911600" imgH="3683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437112"/>
                        <a:ext cx="7735473" cy="7283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5934041" y="1835532"/>
            <a:ext cx="2886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404040"/>
                </a:solidFill>
              </a:rPr>
              <a:t>TDI: Tolerable Daily Intake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292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0070C0"/>
                </a:solidFill>
                <a:latin typeface="+mj-ea"/>
              </a:rPr>
              <a:t>化学物質の環境リスク</a:t>
            </a:r>
            <a:endParaRPr kumimoji="1" lang="ja-JP" altLang="en-US" baseline="0" dirty="0">
              <a:solidFill>
                <a:srgbClr val="0070C0"/>
              </a:solidFill>
              <a:latin typeface="+mj-ea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半数致死量（</a:t>
            </a:r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  <a:t>LD</a:t>
            </a:r>
            <a:r>
              <a:rPr lang="en-US" altLang="ja-JP" baseline="-25000" dirty="0">
                <a:latin typeface="HG丸ｺﾞｼｯｸM-PRO" pitchFamily="50" charset="-128"/>
                <a:ea typeface="HG丸ｺﾞｼｯｸM-PRO" pitchFamily="50" charset="-128"/>
              </a:rPr>
              <a:t>50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432000" indent="0">
              <a:buNone/>
            </a:pP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急性毒性の指標で，</a:t>
            </a:r>
            <a:r>
              <a:rPr lang="ja-JP" altLang="en-US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投与した動物の半数が死亡する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体重</a:t>
            </a:r>
            <a:r>
              <a:rPr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㎏あたりの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用量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432000" indent="0">
              <a:buNone/>
            </a:pP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Font typeface="Wingdings" pitchFamily="2" charset="2"/>
              <a:buChar char="l"/>
            </a:pP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半数致死濃度（</a:t>
            </a:r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  <a:t>LC</a:t>
            </a:r>
            <a:r>
              <a:rPr lang="en-US" altLang="ja-JP" baseline="-25000" dirty="0">
                <a:latin typeface="HG丸ｺﾞｼｯｸM-PRO" pitchFamily="50" charset="-128"/>
                <a:ea typeface="HG丸ｺﾞｼｯｸM-PRO" pitchFamily="50" charset="-128"/>
              </a:rPr>
              <a:t>50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） 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432000" indent="0">
              <a:buNone/>
            </a:pP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急性毒性の指標で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，</a:t>
            </a:r>
            <a:r>
              <a:rPr lang="ja-JP" altLang="en-US" sz="28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投与した動物の半数が死亡</a:t>
            </a:r>
            <a:r>
              <a:rPr lang="ja-JP" altLang="en-US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する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水中または気中濃度</a:t>
            </a:r>
            <a:endParaRPr kumimoji="1" lang="ja-JP" altLang="en-US" sz="28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566945" y="1835532"/>
            <a:ext cx="2749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404040"/>
                </a:solidFill>
              </a:rPr>
              <a:t>LD</a:t>
            </a:r>
            <a:r>
              <a:rPr lang="en-US" altLang="ja-JP" sz="1100" dirty="0" smtClean="0">
                <a:solidFill>
                  <a:srgbClr val="404040"/>
                </a:solidFill>
              </a:rPr>
              <a:t>50</a:t>
            </a:r>
            <a:r>
              <a:rPr lang="en-US" altLang="ja-JP" dirty="0" smtClean="0">
                <a:solidFill>
                  <a:srgbClr val="404040"/>
                </a:solidFill>
              </a:rPr>
              <a:t>: </a:t>
            </a:r>
            <a:r>
              <a:rPr lang="ja-JP" altLang="ja-JP" dirty="0"/>
              <a:t>Lethal Dose, 50% 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5580112" y="3851756"/>
            <a:ext cx="3547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404040"/>
                </a:solidFill>
              </a:rPr>
              <a:t>LC</a:t>
            </a:r>
            <a:r>
              <a:rPr lang="en-US" altLang="ja-JP" sz="1100" dirty="0" smtClean="0">
                <a:solidFill>
                  <a:srgbClr val="404040"/>
                </a:solidFill>
              </a:rPr>
              <a:t>50</a:t>
            </a:r>
            <a:r>
              <a:rPr lang="en-US" altLang="ja-JP" dirty="0" smtClean="0">
                <a:solidFill>
                  <a:srgbClr val="404040"/>
                </a:solidFill>
              </a:rPr>
              <a:t>: </a:t>
            </a:r>
            <a:r>
              <a:rPr lang="ja-JP" altLang="ja-JP" dirty="0"/>
              <a:t>Lethal </a:t>
            </a:r>
            <a:r>
              <a:rPr lang="ja-JP" altLang="ja-JP" dirty="0" smtClean="0"/>
              <a:t>Concentration, </a:t>
            </a:r>
            <a:r>
              <a:rPr lang="ja-JP" altLang="ja-JP" dirty="0"/>
              <a:t>50% </a:t>
            </a:r>
            <a:endParaRPr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化学物質の管理</a:t>
            </a:r>
            <a:endParaRPr kumimoji="1" lang="ja-JP" altLang="en-US" baseline="0" dirty="0">
              <a:solidFill>
                <a:srgbClr val="0070C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66800" y="1677600"/>
            <a:ext cx="7609656" cy="470372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kumimoji="1" lang="ja-JP" altLang="en-US" baseline="0" dirty="0" smtClean="0">
                <a:latin typeface="HG丸ｺﾞｼｯｸM-PRO" pitchFamily="50" charset="-128"/>
                <a:ea typeface="HG丸ｺﾞｼｯｸM-PRO" pitchFamily="50" charset="-128"/>
              </a:rPr>
              <a:t>汚染物質排出移動登録</a:t>
            </a:r>
            <a:r>
              <a:rPr kumimoji="1" lang="en-US" altLang="ja-JP" baseline="0" dirty="0" smtClean="0">
                <a:latin typeface="HG丸ｺﾞｼｯｸM-PRO" pitchFamily="50" charset="-128"/>
                <a:ea typeface="HG丸ｺﾞｼｯｸM-PRO" pitchFamily="50" charset="-128"/>
              </a:rPr>
              <a:t>(PRTR)</a:t>
            </a:r>
            <a:r>
              <a:rPr kumimoji="1" lang="ja-JP" altLang="en-US" baseline="0" dirty="0" smtClean="0">
                <a:latin typeface="HG丸ｺﾞｼｯｸM-PRO" pitchFamily="50" charset="-128"/>
                <a:ea typeface="HG丸ｺﾞｼｯｸM-PRO" pitchFamily="50" charset="-128"/>
              </a:rPr>
              <a:t>制度</a:t>
            </a:r>
            <a:endParaRPr kumimoji="1" lang="en-US" altLang="ja-JP" baseline="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Font typeface="Wingdings" panose="05000000000000000000" pitchFamily="2" charset="2"/>
              <a:buChar char="Ø"/>
            </a:pPr>
            <a:endParaRPr kumimoji="1" lang="en-US" altLang="ja-JP" baseline="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baseline="0" dirty="0" smtClean="0">
                <a:latin typeface="HG丸ｺﾞｼｯｸM-PRO" pitchFamily="50" charset="-128"/>
                <a:ea typeface="HG丸ｺﾞｼｯｸM-PRO" pitchFamily="50" charset="-128"/>
              </a:rPr>
              <a:t>事業所自らが大気や公共水域あるいは下水道や廃棄物処理へ</a:t>
            </a:r>
            <a:r>
              <a:rPr kumimoji="1" lang="ja-JP" altLang="en-US" baseline="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排出・移動した化学物質の種類と量を把握</a:t>
            </a:r>
            <a:r>
              <a:rPr kumimoji="1" lang="ja-JP" altLang="en-US" baseline="0" dirty="0" smtClean="0">
                <a:latin typeface="HG丸ｺﾞｼｯｸM-PRO" pitchFamily="50" charset="-128"/>
                <a:ea typeface="HG丸ｺﾞｼｯｸM-PRO" pitchFamily="50" charset="-128"/>
              </a:rPr>
              <a:t>して，</a:t>
            </a:r>
            <a:r>
              <a:rPr kumimoji="1" lang="ja-JP" altLang="en-US" baseline="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行政へ届け出る制度</a:t>
            </a:r>
            <a:endParaRPr kumimoji="1" lang="en-US" altLang="ja-JP" baseline="0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lvl="1">
              <a:buFont typeface="Wingdings" pitchFamily="2" charset="2"/>
              <a:buChar char="l"/>
            </a:pPr>
            <a:endParaRPr lang="en-US" altLang="ja-JP" baseline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ja-JP" baseline="0" dirty="0" smtClean="0">
                <a:latin typeface="HG丸ｺﾞｼｯｸM-PRO" pitchFamily="50" charset="-128"/>
                <a:ea typeface="HG丸ｺﾞｼｯｸM-PRO" pitchFamily="50" charset="-128"/>
              </a:rPr>
              <a:t>化学物質排出移動量届出制度</a:t>
            </a:r>
            <a:r>
              <a:rPr lang="ja-JP" altLang="en-US" baseline="0" dirty="0" smtClean="0">
                <a:latin typeface="HG丸ｺﾞｼｯｸM-PRO" pitchFamily="50" charset="-128"/>
                <a:ea typeface="HG丸ｺﾞｼｯｸM-PRO" pitchFamily="50" charset="-128"/>
              </a:rPr>
              <a:t>や</a:t>
            </a:r>
            <a:r>
              <a:rPr lang="ja-JP" altLang="ja-JP" baseline="0" dirty="0" smtClean="0">
                <a:latin typeface="HG丸ｺﾞｼｯｸM-PRO" pitchFamily="50" charset="-128"/>
                <a:ea typeface="HG丸ｺﾞｼｯｸM-PRO" pitchFamily="50" charset="-128"/>
              </a:rPr>
              <a:t>環境汚染物質排出移動登録制度</a:t>
            </a:r>
            <a:r>
              <a:rPr lang="ja-JP" altLang="en-US" baseline="0" dirty="0" smtClean="0">
                <a:latin typeface="HG丸ｺﾞｼｯｸM-PRO" pitchFamily="50" charset="-128"/>
                <a:ea typeface="HG丸ｺﾞｼｯｸM-PRO" pitchFamily="50" charset="-128"/>
              </a:rPr>
              <a:t>などと呼ばれる</a:t>
            </a:r>
            <a:endParaRPr kumimoji="1" lang="ja-JP" altLang="en-US" baseline="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996000" y="2276872"/>
            <a:ext cx="5076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dirty="0" smtClean="0"/>
              <a:t>PRTR</a:t>
            </a:r>
            <a:r>
              <a:rPr lang="ja-JP" altLang="en-US" dirty="0" smtClean="0"/>
              <a:t>：</a:t>
            </a:r>
            <a:r>
              <a:rPr lang="ja-JP" altLang="ja-JP" dirty="0" smtClean="0"/>
              <a:t>Pollutant </a:t>
            </a:r>
            <a:r>
              <a:rPr lang="ja-JP" altLang="ja-JP" dirty="0"/>
              <a:t>Release and Transfer Register</a:t>
            </a:r>
            <a:endParaRPr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aseline="0" dirty="0" smtClean="0">
                <a:solidFill>
                  <a:srgbClr val="0070C0"/>
                </a:solidFill>
                <a:latin typeface="+mn-ea"/>
                <a:ea typeface="+mn-ea"/>
              </a:rPr>
              <a:t>化学物質の管理</a:t>
            </a:r>
            <a:endParaRPr kumimoji="1" lang="ja-JP" altLang="en-US" baseline="0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pic>
        <p:nvPicPr>
          <p:cNvPr id="4" name="コンテンツ プレースホルダ 3" descr="image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47664" y="2204864"/>
            <a:ext cx="6321243" cy="4608512"/>
          </a:xfr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7164288" y="638132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出典：経済産業省</a:t>
            </a:r>
            <a:endParaRPr kumimoji="1" lang="ja-JP" altLang="en-US" dirty="0"/>
          </a:p>
        </p:txBody>
      </p:sp>
      <p:sp>
        <p:nvSpPr>
          <p:cNvPr id="6" name="コンテンツ プレースホルダ 2"/>
          <p:cNvSpPr txBox="1">
            <a:spLocks/>
          </p:cNvSpPr>
          <p:nvPr/>
        </p:nvSpPr>
        <p:spPr bwMode="auto">
          <a:xfrm>
            <a:off x="1066800" y="1677600"/>
            <a:ext cx="7609656" cy="671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ja-JP" altLang="en-US" kern="0" dirty="0" smtClean="0">
                <a:latin typeface="HG丸ｺﾞｼｯｸM-PRO" pitchFamily="50" charset="-128"/>
                <a:ea typeface="HG丸ｺﾞｼｯｸM-PRO" pitchFamily="50" charset="-128"/>
              </a:rPr>
              <a:t>汚染物質排出移動登録</a:t>
            </a:r>
            <a:r>
              <a:rPr lang="en-US" altLang="ja-JP" kern="0" dirty="0" smtClean="0">
                <a:latin typeface="HG丸ｺﾞｼｯｸM-PRO" pitchFamily="50" charset="-128"/>
                <a:ea typeface="HG丸ｺﾞｼｯｸM-PRO" pitchFamily="50" charset="-128"/>
              </a:rPr>
              <a:t>(PRTR)</a:t>
            </a:r>
            <a:r>
              <a:rPr lang="ja-JP" altLang="en-US" kern="0" dirty="0" smtClean="0">
                <a:latin typeface="HG丸ｺﾞｼｯｸM-PRO" pitchFamily="50" charset="-128"/>
                <a:ea typeface="HG丸ｺﾞｼｯｸM-PRO" pitchFamily="50" charset="-128"/>
              </a:rPr>
              <a:t>制度</a:t>
            </a:r>
            <a:endParaRPr lang="en-US" altLang="ja-JP" kern="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FACTORY_TP01069018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11553</TotalTime>
  <Words>407</Words>
  <Application>Microsoft Office PowerPoint</Application>
  <PresentationFormat>画面に合わせる (4:3)</PresentationFormat>
  <Paragraphs>104</Paragraphs>
  <Slides>7</Slides>
  <Notes>7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6" baseType="lpstr">
      <vt:lpstr>HG丸ｺﾞｼｯｸM-PRO</vt:lpstr>
      <vt:lpstr>ＭＳ Ｐゴシック</vt:lpstr>
      <vt:lpstr>Arial</vt:lpstr>
      <vt:lpstr>Arial Narrow</vt:lpstr>
      <vt:lpstr>Calibri</vt:lpstr>
      <vt:lpstr>Impact</vt:lpstr>
      <vt:lpstr>Wingdings</vt:lpstr>
      <vt:lpstr>テーマ1</vt:lpstr>
      <vt:lpstr>数式</vt:lpstr>
      <vt:lpstr>環境リスク</vt:lpstr>
      <vt:lpstr>環境リスクとその管理</vt:lpstr>
      <vt:lpstr>作業環境におけるリスク</vt:lpstr>
      <vt:lpstr>化学物質の環境リスク</vt:lpstr>
      <vt:lpstr>化学物質の環境リスク</vt:lpstr>
      <vt:lpstr>化学物質の管理</vt:lpstr>
      <vt:lpstr>化学物質の管理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環境工学基礎</dc:title>
  <dc:creator>jy239</dc:creator>
  <cp:lastModifiedBy>あいうえお</cp:lastModifiedBy>
  <cp:revision>5</cp:revision>
  <cp:lastPrinted>2014-02-17T07:00:35Z</cp:lastPrinted>
  <dcterms:created xsi:type="dcterms:W3CDTF">2013-06-18T03:18:10Z</dcterms:created>
  <dcterms:modified xsi:type="dcterms:W3CDTF">2014-03-26T04:25:40Z</dcterms:modified>
</cp:coreProperties>
</file>