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10" r:id="rId2"/>
    <p:sldId id="329" r:id="rId3"/>
    <p:sldId id="258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4"/>
    <a:srgbClr val="FDEADA"/>
    <a:srgbClr val="DCE6F2"/>
    <a:srgbClr val="EBF1DE"/>
    <a:srgbClr val="9BBB59"/>
    <a:srgbClr val="CC0099"/>
    <a:srgbClr val="F3DADA"/>
    <a:srgbClr val="FFB380"/>
    <a:srgbClr val="AD9BC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4" autoAdjust="0"/>
    <p:restoredTop sz="69969" autoAdjust="0"/>
  </p:normalViewPr>
  <p:slideViewPr>
    <p:cSldViewPr>
      <p:cViewPr varScale="1">
        <p:scale>
          <a:sx n="54" d="100"/>
          <a:sy n="54" d="100"/>
        </p:scale>
        <p:origin x="14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8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1896" y="53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B5CA11-0ACD-4832-85D3-0AE28B05F9B2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19AD1ADE-95A3-4DBA-8B09-FA7AE9296F9D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循環型社会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9D236F55-CC2E-4CB8-A548-E6C5FD7EB378}" type="parTrans" cxnId="{56A9452F-C5BD-4E74-AF29-DC531A3EFD2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5E1354E-CDFF-4064-8A8E-5CF74D8AAD4E}" type="sibTrans" cxnId="{56A9452F-C5BD-4E74-AF29-DC531A3EFD2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E347D307-133D-4816-B917-4910C86B13EA}">
      <dgm:prSet phldrT="[テキスト]" custT="1"/>
      <dgm:spPr/>
      <dgm:t>
        <a:bodyPr/>
        <a:lstStyle/>
        <a:p>
          <a:r>
            <a:rPr kumimoji="1" lang="ja-JP" altLang="en-US" sz="3100" dirty="0" smtClean="0">
              <a:latin typeface="HG丸ｺﾞｼｯｸM-PRO" pitchFamily="50" charset="-128"/>
              <a:ea typeface="HG丸ｺﾞｼｯｸM-PRO" pitchFamily="50" charset="-128"/>
            </a:rPr>
            <a:t>自然共生社会</a:t>
          </a:r>
          <a:endParaRPr kumimoji="1" lang="ja-JP" altLang="en-US" sz="31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A3338939-FAEE-4DBD-80D9-6C8AD8D2615E}" type="parTrans" cxnId="{8BCE3C93-C111-4E98-9FC2-A1773EE6F9A7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0C2B3629-6BB0-4BF6-813B-85DC27FD1508}" type="sibTrans" cxnId="{8BCE3C93-C111-4E98-9FC2-A1773EE6F9A7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2F7EB9B1-26AA-431D-B257-52D172FFEEBE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低酸素社会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176389CC-CBA7-4658-8F5D-4540F2FB6B7C}" type="parTrans" cxnId="{9EF00F4A-CA8C-40BC-A360-CB688B352CEB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6170EC4A-E058-4016-AE99-C637EE7DE932}" type="sibTrans" cxnId="{9EF00F4A-CA8C-40BC-A360-CB688B352CEB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E3C650F-131B-46AE-90DD-DA9AF8417832}" type="pres">
      <dgm:prSet presAssocID="{1CB5CA11-0ACD-4832-85D3-0AE28B05F9B2}" presName="compositeShape" presStyleCnt="0">
        <dgm:presLayoutVars>
          <dgm:chMax val="7"/>
          <dgm:dir/>
          <dgm:resizeHandles val="exact"/>
        </dgm:presLayoutVars>
      </dgm:prSet>
      <dgm:spPr/>
    </dgm:pt>
    <dgm:pt modelId="{3008C972-EDF3-4198-8092-D6D8F6576F54}" type="pres">
      <dgm:prSet presAssocID="{19AD1ADE-95A3-4DBA-8B09-FA7AE9296F9D}" presName="circ1" presStyleLbl="vennNode1" presStyleIdx="0" presStyleCnt="3"/>
      <dgm:spPr/>
      <dgm:t>
        <a:bodyPr/>
        <a:lstStyle/>
        <a:p>
          <a:endParaRPr kumimoji="1" lang="ja-JP" altLang="en-US"/>
        </a:p>
      </dgm:t>
    </dgm:pt>
    <dgm:pt modelId="{F305EF51-0912-4702-B576-2686932CF334}" type="pres">
      <dgm:prSet presAssocID="{19AD1ADE-95A3-4DBA-8B09-FA7AE9296F9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2AFDAD-6DDC-4FB5-8426-4D3AA53F6ABF}" type="pres">
      <dgm:prSet presAssocID="{E347D307-133D-4816-B917-4910C86B13EA}" presName="circ2" presStyleLbl="vennNode1" presStyleIdx="1" presStyleCnt="3"/>
      <dgm:spPr/>
      <dgm:t>
        <a:bodyPr/>
        <a:lstStyle/>
        <a:p>
          <a:endParaRPr kumimoji="1" lang="ja-JP" altLang="en-US"/>
        </a:p>
      </dgm:t>
    </dgm:pt>
    <dgm:pt modelId="{636FDB5E-135A-4D92-9EC5-0A64997408F0}" type="pres">
      <dgm:prSet presAssocID="{E347D307-133D-4816-B917-4910C86B13E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856679B-BA0F-463C-8A1F-74EF1F6C9364}" type="pres">
      <dgm:prSet presAssocID="{2F7EB9B1-26AA-431D-B257-52D172FFEEBE}" presName="circ3" presStyleLbl="vennNode1" presStyleIdx="2" presStyleCnt="3"/>
      <dgm:spPr/>
      <dgm:t>
        <a:bodyPr/>
        <a:lstStyle/>
        <a:p>
          <a:endParaRPr kumimoji="1" lang="ja-JP" altLang="en-US"/>
        </a:p>
      </dgm:t>
    </dgm:pt>
    <dgm:pt modelId="{EE03A8C2-07BF-4A80-955A-EF552239B1FF}" type="pres">
      <dgm:prSet presAssocID="{2F7EB9B1-26AA-431D-B257-52D172FFEEB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BCE3C93-C111-4E98-9FC2-A1773EE6F9A7}" srcId="{1CB5CA11-0ACD-4832-85D3-0AE28B05F9B2}" destId="{E347D307-133D-4816-B917-4910C86B13EA}" srcOrd="1" destOrd="0" parTransId="{A3338939-FAEE-4DBD-80D9-6C8AD8D2615E}" sibTransId="{0C2B3629-6BB0-4BF6-813B-85DC27FD1508}"/>
    <dgm:cxn modelId="{1DF60E10-899F-40FB-90F9-9D43052AA9C8}" type="presOf" srcId="{2F7EB9B1-26AA-431D-B257-52D172FFEEBE}" destId="{9856679B-BA0F-463C-8A1F-74EF1F6C9364}" srcOrd="0" destOrd="0" presId="urn:microsoft.com/office/officeart/2005/8/layout/venn1"/>
    <dgm:cxn modelId="{E91DA848-EA33-43BD-B28A-07F2FF0B1559}" type="presOf" srcId="{19AD1ADE-95A3-4DBA-8B09-FA7AE9296F9D}" destId="{3008C972-EDF3-4198-8092-D6D8F6576F54}" srcOrd="0" destOrd="0" presId="urn:microsoft.com/office/officeart/2005/8/layout/venn1"/>
    <dgm:cxn modelId="{5DB230CB-C8F4-4103-AF2C-0A791645ECDB}" type="presOf" srcId="{E347D307-133D-4816-B917-4910C86B13EA}" destId="{5E2AFDAD-6DDC-4FB5-8426-4D3AA53F6ABF}" srcOrd="0" destOrd="0" presId="urn:microsoft.com/office/officeart/2005/8/layout/venn1"/>
    <dgm:cxn modelId="{A02460C3-2649-42D5-A50E-70C672257825}" type="presOf" srcId="{E347D307-133D-4816-B917-4910C86B13EA}" destId="{636FDB5E-135A-4D92-9EC5-0A64997408F0}" srcOrd="1" destOrd="0" presId="urn:microsoft.com/office/officeart/2005/8/layout/venn1"/>
    <dgm:cxn modelId="{699EADC5-6610-4137-B3E6-266FEF676842}" type="presOf" srcId="{1CB5CA11-0ACD-4832-85D3-0AE28B05F9B2}" destId="{4E3C650F-131B-46AE-90DD-DA9AF8417832}" srcOrd="0" destOrd="0" presId="urn:microsoft.com/office/officeart/2005/8/layout/venn1"/>
    <dgm:cxn modelId="{9896ABE7-52DB-4BC2-81FA-238C9230BE09}" type="presOf" srcId="{19AD1ADE-95A3-4DBA-8B09-FA7AE9296F9D}" destId="{F305EF51-0912-4702-B576-2686932CF334}" srcOrd="1" destOrd="0" presId="urn:microsoft.com/office/officeart/2005/8/layout/venn1"/>
    <dgm:cxn modelId="{56A9452F-C5BD-4E74-AF29-DC531A3EFD2A}" srcId="{1CB5CA11-0ACD-4832-85D3-0AE28B05F9B2}" destId="{19AD1ADE-95A3-4DBA-8B09-FA7AE9296F9D}" srcOrd="0" destOrd="0" parTransId="{9D236F55-CC2E-4CB8-A548-E6C5FD7EB378}" sibTransId="{D5E1354E-CDFF-4064-8A8E-5CF74D8AAD4E}"/>
    <dgm:cxn modelId="{9EF00F4A-CA8C-40BC-A360-CB688B352CEB}" srcId="{1CB5CA11-0ACD-4832-85D3-0AE28B05F9B2}" destId="{2F7EB9B1-26AA-431D-B257-52D172FFEEBE}" srcOrd="2" destOrd="0" parTransId="{176389CC-CBA7-4658-8F5D-4540F2FB6B7C}" sibTransId="{6170EC4A-E058-4016-AE99-C637EE7DE932}"/>
    <dgm:cxn modelId="{F4784389-A9A6-47DA-9E39-C30CD2C69FFB}" type="presOf" srcId="{2F7EB9B1-26AA-431D-B257-52D172FFEEBE}" destId="{EE03A8C2-07BF-4A80-955A-EF552239B1FF}" srcOrd="1" destOrd="0" presId="urn:microsoft.com/office/officeart/2005/8/layout/venn1"/>
    <dgm:cxn modelId="{9424157F-7056-4E00-A548-4A58F44261B7}" type="presParOf" srcId="{4E3C650F-131B-46AE-90DD-DA9AF8417832}" destId="{3008C972-EDF3-4198-8092-D6D8F6576F54}" srcOrd="0" destOrd="0" presId="urn:microsoft.com/office/officeart/2005/8/layout/venn1"/>
    <dgm:cxn modelId="{0BCE1D9F-F326-462C-93AE-343B52E910F9}" type="presParOf" srcId="{4E3C650F-131B-46AE-90DD-DA9AF8417832}" destId="{F305EF51-0912-4702-B576-2686932CF334}" srcOrd="1" destOrd="0" presId="urn:microsoft.com/office/officeart/2005/8/layout/venn1"/>
    <dgm:cxn modelId="{3BBE78DD-36D9-4F88-B036-099C4A2C5D6C}" type="presParOf" srcId="{4E3C650F-131B-46AE-90DD-DA9AF8417832}" destId="{5E2AFDAD-6DDC-4FB5-8426-4D3AA53F6ABF}" srcOrd="2" destOrd="0" presId="urn:microsoft.com/office/officeart/2005/8/layout/venn1"/>
    <dgm:cxn modelId="{DA9EA9A4-270A-4093-928D-BB945BDC66A1}" type="presParOf" srcId="{4E3C650F-131B-46AE-90DD-DA9AF8417832}" destId="{636FDB5E-135A-4D92-9EC5-0A64997408F0}" srcOrd="3" destOrd="0" presId="urn:microsoft.com/office/officeart/2005/8/layout/venn1"/>
    <dgm:cxn modelId="{DBBA303C-191F-43B1-ABA0-0A5DF71F9F97}" type="presParOf" srcId="{4E3C650F-131B-46AE-90DD-DA9AF8417832}" destId="{9856679B-BA0F-463C-8A1F-74EF1F6C9364}" srcOrd="4" destOrd="0" presId="urn:microsoft.com/office/officeart/2005/8/layout/venn1"/>
    <dgm:cxn modelId="{50857F16-E144-45C5-98D0-BE73BD62EFF2}" type="presParOf" srcId="{4E3C650F-131B-46AE-90DD-DA9AF8417832}" destId="{EE03A8C2-07BF-4A80-955A-EF552239B1F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6D0CC-A39F-42FC-B5F0-517306CAF319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B8AA8-4B75-4DF0-A2CE-5960369251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01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09DD-2CBA-444D-BD13-B9BF22821BA3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51A48-B794-4ACA-8FFD-DEDD5EF528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2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6505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「持続可能な社会を　実現するための　仕組み」とは，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低酸素社会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二酸化炭素の　発生を　減らすために，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生活を見直し，　自然エネルギーを活用する社会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循環型社会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資源を　有効に循環させ，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廃棄物の　発生を抑えるために　さまざまな技術を　生かす社会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自然共生社会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人間生活と　自然環境（生物多様性）の保護を　両立した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調和のある社会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のことである。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8123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baseline="0" dirty="0" smtClean="0">
                <a:latin typeface="+mn-ea"/>
                <a:ea typeface="+mn-ea"/>
              </a:rPr>
              <a:t>「持続可能な社会」とは，</a:t>
            </a:r>
            <a:endParaRPr kumimoji="1" lang="en-US" altLang="ja-JP" baseline="0" dirty="0" smtClean="0">
              <a:latin typeface="+mn-ea"/>
              <a:ea typeface="+mn-ea"/>
            </a:endParaRPr>
          </a:p>
          <a:p>
            <a:endParaRPr kumimoji="1" lang="en-US" altLang="ja-JP" baseline="0" dirty="0" smtClean="0">
              <a:latin typeface="+mn-ea"/>
              <a:ea typeface="+mn-ea"/>
            </a:endParaRPr>
          </a:p>
          <a:p>
            <a:r>
              <a:rPr kumimoji="1" lang="ja-JP" altLang="en-US" baseline="0" dirty="0" smtClean="0">
                <a:latin typeface="+mn-ea"/>
                <a:ea typeface="+mn-ea"/>
              </a:rPr>
              <a:t>　環境への　負荷を抑え，　良好な環境を　保ちながら，</a:t>
            </a:r>
            <a:endParaRPr kumimoji="1" lang="en-US" altLang="ja-JP" baseline="0" dirty="0" smtClean="0">
              <a:latin typeface="+mn-ea"/>
              <a:ea typeface="+mn-ea"/>
            </a:endParaRPr>
          </a:p>
          <a:p>
            <a:r>
              <a:rPr kumimoji="1" lang="ja-JP" altLang="en-US" baseline="0" dirty="0" smtClean="0">
                <a:latin typeface="+mn-ea"/>
                <a:ea typeface="+mn-ea"/>
              </a:rPr>
              <a:t>　社会的・経済的な　活動を　続けていく社会であり，</a:t>
            </a:r>
            <a:endParaRPr kumimoji="1" lang="en-US" altLang="ja-JP" baseline="0" dirty="0" smtClean="0">
              <a:latin typeface="+mn-ea"/>
              <a:ea typeface="+mn-ea"/>
            </a:endParaRPr>
          </a:p>
          <a:p>
            <a:endParaRPr lang="en-US" altLang="ja-JP" baseline="0" dirty="0" smtClean="0">
              <a:latin typeface="+mn-ea"/>
              <a:ea typeface="+mn-ea"/>
            </a:endParaRPr>
          </a:p>
          <a:p>
            <a:r>
              <a:rPr lang="ja-JP" altLang="en-US" baseline="0" dirty="0" smtClean="0">
                <a:latin typeface="+mn-ea"/>
                <a:ea typeface="+mn-ea"/>
              </a:rPr>
              <a:t>　今後は，　技術を　開発・発展させ，</a:t>
            </a:r>
            <a:endParaRPr lang="en-US" altLang="ja-JP" baseline="0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aseline="0" dirty="0" smtClean="0">
                <a:latin typeface="+mn-ea"/>
                <a:ea typeface="+mn-ea"/>
              </a:rPr>
              <a:t>　活用・変革しながら　進めることが　求められている。</a:t>
            </a:r>
            <a:endParaRPr lang="en-US" altLang="ja-JP" baseline="0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出典：環境工学基礎（実教出版）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18000" y="3168000"/>
            <a:ext cx="6400800" cy="1753200"/>
          </a:xfrm>
        </p:spPr>
        <p:txBody>
          <a:bodyPr anchor="t"/>
          <a:lstStyle/>
          <a:p>
            <a:pPr algn="ctr"/>
            <a:r>
              <a:rPr lang="ja-JP" altLang="en-US" sz="5400" b="1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持続可能な社会</a:t>
            </a:r>
            <a:endParaRPr kumimoji="1" lang="ja-JP" altLang="en-US" sz="5400" b="1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019925" y="439738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088" y="1349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ＭＳ Ｐゴシック" pitchFamily="50" charset="-128"/>
                <a:ea typeface="+mj-ea"/>
                <a:cs typeface="+mj-cs"/>
              </a:rPr>
              <a:t>工業高校における持続可能な開発のための教育（ＥＳＤ）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088" y="6524625"/>
            <a:ext cx="83169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ja-JP" altLang="en-US" sz="1050" dirty="0" smtClean="0">
                <a:ea typeface="ＭＳ Ｐゴシック" pitchFamily="50" charset="-128"/>
                <a:hlinkClick r:id="rId3" action="ppaction://hlinksldjump"/>
              </a:rPr>
              <a:t>持続可能な社会</a:t>
            </a:r>
            <a:r>
              <a:rPr lang="ja-JP" altLang="en-US" sz="1050" dirty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エネルギー資源</a:t>
            </a:r>
            <a:r>
              <a:rPr lang="ja-JP" altLang="en-US" sz="1050" dirty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環境問題の推移</a:t>
            </a:r>
            <a:r>
              <a:rPr lang="ja-JP" altLang="en-US" sz="1050" dirty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産業界の環境管理</a:t>
            </a:r>
            <a:r>
              <a:rPr lang="ja-JP" altLang="en-US" sz="1050" dirty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環境リスク</a:t>
            </a:r>
            <a:r>
              <a:rPr lang="ja-JP" altLang="en-US" sz="1050" dirty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排出ガスの規制</a:t>
            </a:r>
            <a:r>
              <a:rPr lang="ja-JP" altLang="en-US" sz="1050" dirty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工場排水の測定</a:t>
            </a:r>
            <a:r>
              <a:rPr lang="ja-JP" altLang="en-US" sz="1050" dirty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騒音の測定</a:t>
            </a:r>
            <a:r>
              <a:rPr lang="ja-JP" altLang="en-US" sz="1050" dirty="0">
                <a:ea typeface="ＭＳ Ｐゴシック" pitchFamily="50" charset="-128"/>
              </a:rPr>
              <a:t>　</a:t>
            </a:r>
            <a:endParaRPr lang="ja-JP" altLang="en-US" sz="1200" dirty="0">
              <a:ea typeface="ＭＳ Ｐゴシック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aseline="0" dirty="0" smtClean="0">
                <a:solidFill>
                  <a:srgbClr val="0070C0"/>
                </a:solidFill>
                <a:latin typeface="+mn-ea"/>
                <a:ea typeface="+mn-ea"/>
              </a:rPr>
              <a:t>持続可能な社会を</a:t>
            </a:r>
            <a:r>
              <a:rPr kumimoji="1" lang="en-US" altLang="ja-JP" baseline="0" dirty="0" smtClean="0">
                <a:solidFill>
                  <a:srgbClr val="0070C0"/>
                </a:solidFill>
                <a:latin typeface="+mn-ea"/>
                <a:ea typeface="+mn-ea"/>
              </a:rPr>
              <a:t/>
            </a:r>
            <a:br>
              <a:rPr kumimoji="1" lang="en-US" altLang="ja-JP" baseline="0" dirty="0" smtClean="0">
                <a:solidFill>
                  <a:srgbClr val="0070C0"/>
                </a:solidFill>
                <a:latin typeface="+mn-ea"/>
                <a:ea typeface="+mn-ea"/>
              </a:rPr>
            </a:br>
            <a:r>
              <a:rPr kumimoji="1" lang="ja-JP" altLang="en-US" baseline="0" dirty="0" smtClean="0">
                <a:solidFill>
                  <a:srgbClr val="0070C0"/>
                </a:solidFill>
                <a:latin typeface="+mn-ea"/>
                <a:ea typeface="+mn-ea"/>
              </a:rPr>
              <a:t>実現するための仕組み</a:t>
            </a:r>
            <a:endParaRPr kumimoji="1" lang="ja-JP" altLang="en-US" baseline="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1066800" y="1676400"/>
          <a:ext cx="7897688" cy="499296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7897688"/>
              </a:tblGrid>
              <a:tr h="60838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2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低炭素</a:t>
                      </a:r>
                      <a:r>
                        <a:rPr lang="ja-JP" altLang="en-US" sz="3200" u="none" strike="noStrik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社会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0559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lang="ja-JP" altLang="en-US" sz="2800" u="none" strike="noStrike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二酸化炭素</a:t>
                      </a:r>
                      <a:r>
                        <a:rPr lang="ja-JP" altLang="en-US" sz="28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の発生を減らすため</a:t>
                      </a:r>
                      <a:r>
                        <a:rPr lang="ja-JP" altLang="en-US" sz="2800" u="none" strike="noStrik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に，生活</a:t>
                      </a:r>
                      <a:r>
                        <a:rPr lang="ja-JP" altLang="en-US" sz="28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を</a:t>
                      </a:r>
                      <a:r>
                        <a:rPr lang="ja-JP" altLang="en-US" sz="2800" u="none" strike="noStrik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見直し，</a:t>
                      </a:r>
                      <a:r>
                        <a:rPr lang="ja-JP" altLang="en-US" sz="2800" u="none" strike="noStrike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自然</a:t>
                      </a:r>
                      <a:r>
                        <a:rPr lang="ja-JP" altLang="en-US" sz="2800" u="none" strike="noStrike" dirty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エネルギー</a:t>
                      </a:r>
                      <a:r>
                        <a:rPr lang="ja-JP" altLang="en-US" sz="28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を活用する社会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60838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2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循環型</a:t>
                      </a:r>
                      <a:r>
                        <a:rPr lang="ja-JP" altLang="en-US" sz="3200" u="none" strike="noStrik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社会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0559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lang="ja-JP" altLang="en-US" sz="2800" u="none" strike="noStrike" dirty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資源</a:t>
                      </a:r>
                      <a:r>
                        <a:rPr lang="ja-JP" altLang="en-US" sz="28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を有効に循環</a:t>
                      </a:r>
                      <a:r>
                        <a:rPr lang="ja-JP" altLang="en-US" sz="2800" u="none" strike="noStrik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させ，廃棄物</a:t>
                      </a:r>
                      <a:r>
                        <a:rPr lang="ja-JP" altLang="en-US" sz="28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の発生</a:t>
                      </a:r>
                      <a:r>
                        <a:rPr lang="ja-JP" altLang="en-US" sz="2800" u="none" strike="noStrik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を　　　　　　抑える</a:t>
                      </a:r>
                      <a:r>
                        <a:rPr lang="ja-JP" altLang="en-US" sz="28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ために</a:t>
                      </a:r>
                      <a:r>
                        <a:rPr lang="ja-JP" altLang="en-US" sz="2800" u="none" strike="noStrike" dirty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さまざまな技術</a:t>
                      </a:r>
                      <a:r>
                        <a:rPr lang="ja-JP" altLang="en-US" sz="28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を生かす社会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60838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32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自然共生社会</a:t>
                      </a:r>
                      <a:endParaRPr lang="zh-CN" altLang="en-US" sz="3200" b="0" i="0" u="none" strike="noStrike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0559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lang="ja-JP" altLang="en-US" sz="2800" u="none" strike="noStrike" dirty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人間の生活</a:t>
                      </a:r>
                      <a:r>
                        <a:rPr lang="ja-JP" altLang="en-US" sz="28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と</a:t>
                      </a:r>
                      <a:r>
                        <a:rPr lang="ja-JP" altLang="en-US" sz="2800" u="none" strike="noStrike" dirty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自然生態系の</a:t>
                      </a:r>
                      <a:r>
                        <a:rPr lang="ja-JP" altLang="en-US" sz="2800" u="none" strike="noStrike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保護</a:t>
                      </a:r>
                      <a:r>
                        <a:rPr lang="ja-JP" altLang="en-US" sz="2800" u="none" strike="noStrik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　　　　　　　　　　　（</a:t>
                      </a:r>
                      <a:r>
                        <a:rPr lang="ja-JP" altLang="en-US" sz="28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生物多様性の保護）を両立した調和ある社会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aseline="0" dirty="0" smtClean="0">
                <a:solidFill>
                  <a:srgbClr val="0070C0"/>
                </a:solidFill>
                <a:latin typeface="+mn-ea"/>
                <a:ea typeface="+mn-ea"/>
              </a:rPr>
              <a:t>持続可能な社会とは</a:t>
            </a:r>
            <a:endParaRPr kumimoji="1" lang="ja-JP" altLang="en-US" baseline="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half" idx="1"/>
          </p:nvPr>
        </p:nvGraphicFramePr>
        <p:xfrm>
          <a:off x="2555776" y="2204864"/>
          <a:ext cx="468052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円/楕円 5"/>
          <p:cNvSpPr/>
          <p:nvPr/>
        </p:nvSpPr>
        <p:spPr bwMode="auto">
          <a:xfrm>
            <a:off x="2123728" y="1412776"/>
            <a:ext cx="5544616" cy="4320480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円/楕円 9"/>
          <p:cNvSpPr/>
          <p:nvPr/>
        </p:nvSpPr>
        <p:spPr bwMode="auto">
          <a:xfrm>
            <a:off x="1259632" y="2060848"/>
            <a:ext cx="5544616" cy="4320480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11" name="円/楕円 10"/>
          <p:cNvSpPr/>
          <p:nvPr/>
        </p:nvSpPr>
        <p:spPr bwMode="auto">
          <a:xfrm>
            <a:off x="2987824" y="2060848"/>
            <a:ext cx="5544616" cy="4320480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11960" y="1484784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社会面</a:t>
            </a:r>
            <a:endParaRPr kumimoji="1" lang="ja-JP" altLang="en-US" sz="3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79712" y="522920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環境面</a:t>
            </a:r>
            <a:endParaRPr kumimoji="1" lang="ja-JP" altLang="en-US" sz="3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44208" y="523080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経済面</a:t>
            </a:r>
            <a:endParaRPr kumimoji="1" lang="ja-JP" altLang="en-US" sz="3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08104" y="63813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出典：環境工学基礎（実教出版）</a:t>
            </a:r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11553</TotalTime>
  <Words>125</Words>
  <Application>Microsoft Office PowerPoint</Application>
  <PresentationFormat>画面に合わせる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HG丸ｺﾞｼｯｸM-PRO</vt:lpstr>
      <vt:lpstr>ＭＳ Ｐゴシック</vt:lpstr>
      <vt:lpstr>Arial</vt:lpstr>
      <vt:lpstr>Arial Narrow</vt:lpstr>
      <vt:lpstr>Calibri</vt:lpstr>
      <vt:lpstr>Impact</vt:lpstr>
      <vt:lpstr>Wingdings</vt:lpstr>
      <vt:lpstr>テーマ1</vt:lpstr>
      <vt:lpstr>持続可能な社会</vt:lpstr>
      <vt:lpstr>持続可能な社会を 実現するための仕組み</vt:lpstr>
      <vt:lpstr>持続可能な社会とは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環境工学基礎</dc:title>
  <dc:creator>jy239</dc:creator>
  <cp:lastModifiedBy>あいうえお</cp:lastModifiedBy>
  <cp:revision>2</cp:revision>
  <cp:lastPrinted>2014-02-17T07:00:35Z</cp:lastPrinted>
  <dcterms:created xsi:type="dcterms:W3CDTF">2013-06-18T03:18:10Z</dcterms:created>
  <dcterms:modified xsi:type="dcterms:W3CDTF">2014-03-26T04:20:29Z</dcterms:modified>
</cp:coreProperties>
</file>