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57413" autoAdjust="0"/>
  </p:normalViewPr>
  <p:slideViewPr>
    <p:cSldViewPr>
      <p:cViewPr varScale="1">
        <p:scale>
          <a:sx n="53" d="100"/>
          <a:sy n="53" d="100"/>
        </p:scale>
        <p:origin x="28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45A47-86F0-4807-B7FF-8B059F5C0F5C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431D-56C5-49DB-B4E9-2D43FBAB2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29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○ このプレゼンテーションは，担当教員が授業の際に，生徒へ考え方を伝えるためのコンテンツとして作成をしています。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そのため，ある程度の説明は自動で表示されます。内容が変わる部分に関しては，クリックを行うことで次に進むように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なっています。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三面図の描き方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r>
              <a:rPr kumimoji="1" lang="en-US" altLang="ja-JP" dirty="0" smtClean="0"/>
              <a:t>(1)</a:t>
            </a:r>
            <a:r>
              <a:rPr kumimoji="1" lang="ja-JP" altLang="en-US" dirty="0" smtClean="0"/>
              <a:t>まず，正面図の高さより，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(1)</a:t>
            </a:r>
            <a:r>
              <a:rPr kumimoji="1" lang="ja-JP" altLang="en-US" dirty="0" smtClean="0"/>
              <a:t>右側面図</a:t>
            </a:r>
            <a:r>
              <a:rPr kumimoji="1" lang="ja-JP" altLang="en-US" dirty="0" smtClean="0"/>
              <a:t>は，緑</a:t>
            </a:r>
            <a:r>
              <a:rPr kumimoji="1" lang="ja-JP" altLang="en-US" dirty="0" smtClean="0"/>
              <a:t>のスペース内で作図します。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(2)</a:t>
            </a:r>
            <a:r>
              <a:rPr kumimoji="1" lang="ja-JP" altLang="en-US" dirty="0" smtClean="0"/>
              <a:t>平面図は，緑のスペース内で作図します。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57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(3)</a:t>
            </a:r>
            <a:r>
              <a:rPr kumimoji="1" lang="ja-JP" altLang="en-US" dirty="0" smtClean="0"/>
              <a:t>等角図と三面図の向きは、</a:t>
            </a:r>
            <a:r>
              <a:rPr kumimoji="1" lang="ja-JP" altLang="en-US" dirty="0" smtClean="0"/>
              <a:t>赤，緑，青</a:t>
            </a:r>
            <a:r>
              <a:rPr kumimoji="1" lang="ja-JP" altLang="en-US" dirty="0" smtClean="0"/>
              <a:t>の各矢印に対応しています。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87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○　考え方が分からない生徒に関しては，タブレットに同じプレゼンテーション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配信して，プレゼンテーション</a:t>
            </a:r>
            <a:r>
              <a:rPr kumimoji="1" lang="ja-JP" altLang="en-US" dirty="0" smtClean="0"/>
              <a:t>機能の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戻る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進む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等を行い</a:t>
            </a:r>
            <a:r>
              <a:rPr kumimoji="1" lang="ja-JP" altLang="en-US" dirty="0" smtClean="0"/>
              <a:t>ながら，個々で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理解度の確認として使用させる。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(4)</a:t>
            </a:r>
            <a:r>
              <a:rPr kumimoji="1" lang="ja-JP" altLang="en-US" dirty="0" smtClean="0"/>
              <a:t>正面図の大枠は，緑５　青３　の大きさです。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(5)</a:t>
            </a:r>
            <a:r>
              <a:rPr kumimoji="1" lang="ja-JP" altLang="en-US" dirty="0" smtClean="0"/>
              <a:t>一番下の台</a:t>
            </a:r>
            <a:r>
              <a:rPr kumimoji="1" lang="ja-JP" altLang="en-US" dirty="0" smtClean="0"/>
              <a:t>は，青</a:t>
            </a:r>
            <a:r>
              <a:rPr kumimoji="1" lang="ja-JP" altLang="en-US" dirty="0" smtClean="0"/>
              <a:t>１　の高さです。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r>
              <a:rPr kumimoji="1" lang="en-US" altLang="ja-JP" dirty="0" smtClean="0"/>
              <a:t>(6)</a:t>
            </a:r>
            <a:r>
              <a:rPr kumimoji="1" lang="ja-JP" altLang="en-US" dirty="0" smtClean="0"/>
              <a:t>奥の階段部分を手前に投影すると，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(6)</a:t>
            </a:r>
            <a:r>
              <a:rPr kumimoji="1" lang="ja-JP" altLang="en-US" dirty="0" smtClean="0"/>
              <a:t>緑１　青２　の大きさだと分かります。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r>
              <a:rPr kumimoji="1" lang="en-US" altLang="ja-JP" dirty="0" smtClean="0"/>
              <a:t>(7)</a:t>
            </a:r>
            <a:r>
              <a:rPr kumimoji="1" lang="ja-JP" altLang="en-US" dirty="0" smtClean="0"/>
              <a:t>穴の部分を手前に投影する</a:t>
            </a:r>
            <a:r>
              <a:rPr kumimoji="1" lang="ja-JP" altLang="en-US" dirty="0" smtClean="0"/>
              <a:t>と，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(7)</a:t>
            </a:r>
            <a:r>
              <a:rPr kumimoji="1" lang="ja-JP" altLang="en-US" dirty="0" smtClean="0"/>
              <a:t>緑１　青１　の大きさだと分かります。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(8)</a:t>
            </a:r>
            <a:r>
              <a:rPr kumimoji="1" lang="ja-JP" altLang="en-US" dirty="0" smtClean="0"/>
              <a:t>次</a:t>
            </a:r>
            <a:r>
              <a:rPr kumimoji="1" lang="ja-JP" altLang="en-US" dirty="0" smtClean="0"/>
              <a:t>に，右</a:t>
            </a:r>
            <a:r>
              <a:rPr kumimoji="1" lang="ja-JP" altLang="en-US" dirty="0" smtClean="0"/>
              <a:t>側面図を作図してみましょう。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(8)</a:t>
            </a:r>
            <a:r>
              <a:rPr kumimoji="1" lang="ja-JP" altLang="en-US" dirty="0" smtClean="0"/>
              <a:t>一番手前が斜めになっているので，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その部分を投影する</a:t>
            </a:r>
            <a:r>
              <a:rPr kumimoji="1" lang="ja-JP" altLang="en-US" dirty="0" smtClean="0"/>
              <a:t>と，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(8)</a:t>
            </a:r>
            <a:r>
              <a:rPr kumimoji="1" lang="ja-JP" altLang="en-US" dirty="0" smtClean="0"/>
              <a:t>赤４　青１　の大きさだと分かります。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(9)</a:t>
            </a:r>
            <a:r>
              <a:rPr kumimoji="1" lang="ja-JP" altLang="en-US" dirty="0" smtClean="0"/>
              <a:t>奥</a:t>
            </a:r>
            <a:r>
              <a:rPr kumimoji="1" lang="ja-JP" altLang="en-US" dirty="0" smtClean="0"/>
              <a:t>の階段部分</a:t>
            </a:r>
            <a:r>
              <a:rPr kumimoji="1" lang="ja-JP" altLang="en-US" dirty="0" smtClean="0"/>
              <a:t>を投影すると，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(9)</a:t>
            </a:r>
            <a:r>
              <a:rPr kumimoji="1" lang="ja-JP" altLang="en-US" dirty="0" smtClean="0"/>
              <a:t>赤２　青１　青２　の大きさだと分かります。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r>
              <a:rPr kumimoji="1" lang="en-US" altLang="ja-JP" dirty="0" smtClean="0"/>
              <a:t>(10)</a:t>
            </a:r>
            <a:r>
              <a:rPr kumimoji="1" lang="ja-JP" altLang="en-US" dirty="0" smtClean="0"/>
              <a:t>最後に穴の部分を投影すると，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(10)</a:t>
            </a:r>
            <a:r>
              <a:rPr kumimoji="1" lang="ja-JP" altLang="en-US" dirty="0" smtClean="0"/>
              <a:t>赤１　青１　の大きさだと分かります。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14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(11)</a:t>
            </a:r>
            <a:r>
              <a:rPr kumimoji="1" lang="ja-JP" altLang="en-US" dirty="0" smtClean="0"/>
              <a:t>続いて，平面図です。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(11)</a:t>
            </a:r>
            <a:r>
              <a:rPr kumimoji="1" lang="ja-JP" altLang="en-US" dirty="0" smtClean="0"/>
              <a:t>平面図は，上から見た図になるので，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(11)</a:t>
            </a:r>
            <a:r>
              <a:rPr kumimoji="1" lang="ja-JP" altLang="en-US" dirty="0" smtClean="0"/>
              <a:t>一番高い３段目の面に，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下の段の図形を投影してみましょう。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(12)</a:t>
            </a:r>
            <a:r>
              <a:rPr kumimoji="1" lang="ja-JP" altLang="en-US" dirty="0" smtClean="0"/>
              <a:t>ちなみ</a:t>
            </a:r>
            <a:r>
              <a:rPr kumimoji="1" lang="ja-JP" altLang="en-US" dirty="0" smtClean="0"/>
              <a:t>に，この</a:t>
            </a:r>
            <a:r>
              <a:rPr kumimoji="1" lang="ja-JP" altLang="en-US" dirty="0" smtClean="0"/>
              <a:t>平面の大きさは　緑５　赤４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になります。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(13)</a:t>
            </a:r>
            <a:r>
              <a:rPr kumimoji="1" lang="ja-JP" altLang="en-US" dirty="0" smtClean="0"/>
              <a:t>まず１段目の形状は，２段上げます。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29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(14)</a:t>
            </a:r>
            <a:r>
              <a:rPr kumimoji="1" lang="ja-JP" altLang="en-US" dirty="0" smtClean="0"/>
              <a:t>同じく１段目にある穴を投影します。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r>
              <a:rPr kumimoji="1" lang="en-US" altLang="ja-JP" dirty="0" smtClean="0"/>
              <a:t>(15)</a:t>
            </a:r>
            <a:r>
              <a:rPr kumimoji="1" lang="ja-JP" altLang="en-US" dirty="0" smtClean="0"/>
              <a:t>最後に，２段目にある階段部分を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１段上げて投影します。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(16)</a:t>
            </a:r>
            <a:r>
              <a:rPr kumimoji="1" lang="ja-JP" altLang="en-US" dirty="0" smtClean="0"/>
              <a:t>以上で，三面図の完成です。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＜立体イメージ動画　２７秒　　ｗｍｖファイル＞</a:t>
            </a:r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終了後は，動画画面が消える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動画</a:t>
            </a:r>
            <a:r>
              <a:rPr kumimoji="1" lang="ja-JP" altLang="en-US" dirty="0" smtClean="0"/>
              <a:t>は，</a:t>
            </a:r>
            <a:r>
              <a:rPr kumimoji="1" lang="ja-JP" altLang="en-US" dirty="0" smtClean="0"/>
              <a:t>　正面図　→　右側面図　→　平面図　の順で表示される。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［クリック］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3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練習１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問題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次の等角図を三面図で描いてみよう。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0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練習１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解答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次の等角図を三面図で描いてみよう。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パワーポイントの終了）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431D-56C5-49DB-B4E9-2D43FBAB264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11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88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4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5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47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1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29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5106-D589-4D06-A668-6FB569704607}" type="datetimeFigureOut">
              <a:rPr kumimoji="1" lang="ja-JP" altLang="en-US" smtClean="0"/>
              <a:t>2017/3/7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テキスト ボックス 171"/>
          <p:cNvSpPr txBox="1"/>
          <p:nvPr/>
        </p:nvSpPr>
        <p:spPr>
          <a:xfrm>
            <a:off x="481443" y="5805264"/>
            <a:ext cx="536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（２）同様に，正面図の幅より，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501435" y="5805264"/>
            <a:ext cx="684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（２）平面図は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n-ea"/>
              </a:rPr>
              <a:t>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のスペース内で作図します。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2" name="グループ化 1041"/>
          <p:cNvGrpSpPr/>
          <p:nvPr/>
        </p:nvGrpSpPr>
        <p:grpSpPr>
          <a:xfrm>
            <a:off x="1907704" y="4005064"/>
            <a:ext cx="6192688" cy="1008112"/>
            <a:chOff x="1907704" y="4170288"/>
            <a:chExt cx="6192688" cy="1008112"/>
          </a:xfrm>
        </p:grpSpPr>
        <p:cxnSp>
          <p:nvCxnSpPr>
            <p:cNvPr id="123" name="直線コネクタ 122"/>
            <p:cNvCxnSpPr/>
            <p:nvPr/>
          </p:nvCxnSpPr>
          <p:spPr>
            <a:xfrm flipV="1">
              <a:off x="1907704" y="4170288"/>
              <a:ext cx="6192688" cy="21208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1907704" y="5157192"/>
              <a:ext cx="6192688" cy="21208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グループ化 1042"/>
          <p:cNvGrpSpPr/>
          <p:nvPr/>
        </p:nvGrpSpPr>
        <p:grpSpPr>
          <a:xfrm>
            <a:off x="1882304" y="1086425"/>
            <a:ext cx="1732384" cy="3947959"/>
            <a:chOff x="1882304" y="1230441"/>
            <a:chExt cx="1732384" cy="3947959"/>
          </a:xfrm>
        </p:grpSpPr>
        <p:cxnSp>
          <p:nvCxnSpPr>
            <p:cNvPr id="155" name="直線コネクタ 154"/>
            <p:cNvCxnSpPr/>
            <p:nvPr/>
          </p:nvCxnSpPr>
          <p:spPr>
            <a:xfrm flipH="1">
              <a:off x="1882304" y="1230441"/>
              <a:ext cx="4192" cy="394795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3593480" y="1230441"/>
              <a:ext cx="21208" cy="393525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0" name="グループ化 1049"/>
          <p:cNvGrpSpPr/>
          <p:nvPr/>
        </p:nvGrpSpPr>
        <p:grpSpPr>
          <a:xfrm>
            <a:off x="1895004" y="3212976"/>
            <a:ext cx="6192688" cy="2650198"/>
            <a:chOff x="1895004" y="3356992"/>
            <a:chExt cx="6192688" cy="2650198"/>
          </a:xfrm>
        </p:grpSpPr>
        <p:grpSp>
          <p:nvGrpSpPr>
            <p:cNvPr id="1046" name="グループ化 1045"/>
            <p:cNvGrpSpPr/>
            <p:nvPr/>
          </p:nvGrpSpPr>
          <p:grpSpPr>
            <a:xfrm>
              <a:off x="1895004" y="3356992"/>
              <a:ext cx="6192688" cy="2650198"/>
              <a:chOff x="1895004" y="3356992"/>
              <a:chExt cx="6192688" cy="2650198"/>
            </a:xfrm>
          </p:grpSpPr>
          <p:sp>
            <p:nvSpPr>
              <p:cNvPr id="122" name="正方形/長方形 121"/>
              <p:cNvSpPr/>
              <p:nvPr/>
            </p:nvSpPr>
            <p:spPr>
              <a:xfrm>
                <a:off x="1895004" y="4180892"/>
                <a:ext cx="6192688" cy="997508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45" name="グループ化 1044"/>
              <p:cNvGrpSpPr/>
              <p:nvPr/>
            </p:nvGrpSpPr>
            <p:grpSpPr>
              <a:xfrm>
                <a:off x="5764627" y="3356992"/>
                <a:ext cx="1044522" cy="2650198"/>
                <a:chOff x="5764627" y="3356992"/>
                <a:chExt cx="1044522" cy="2650198"/>
              </a:xfrm>
            </p:grpSpPr>
            <p:sp>
              <p:nvSpPr>
                <p:cNvPr id="126" name="乗算記号 125"/>
                <p:cNvSpPr/>
                <p:nvPr/>
              </p:nvSpPr>
              <p:spPr>
                <a:xfrm>
                  <a:off x="5801037" y="5085184"/>
                  <a:ext cx="1008112" cy="922006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乗算記号 126"/>
                <p:cNvSpPr/>
                <p:nvPr/>
              </p:nvSpPr>
              <p:spPr>
                <a:xfrm>
                  <a:off x="5764627" y="3356992"/>
                  <a:ext cx="1008112" cy="922006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48" name="ドーナツ 1047"/>
            <p:cNvSpPr/>
            <p:nvPr/>
          </p:nvSpPr>
          <p:spPr>
            <a:xfrm>
              <a:off x="5899653" y="4293096"/>
              <a:ext cx="760579" cy="740975"/>
            </a:xfrm>
            <a:prstGeom prst="don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9" name="グループ化 1048"/>
          <p:cNvGrpSpPr/>
          <p:nvPr/>
        </p:nvGrpSpPr>
        <p:grpSpPr>
          <a:xfrm>
            <a:off x="971600" y="1086424"/>
            <a:ext cx="3724965" cy="3966735"/>
            <a:chOff x="971600" y="1230440"/>
            <a:chExt cx="3724965" cy="3966735"/>
          </a:xfrm>
        </p:grpSpPr>
        <p:grpSp>
          <p:nvGrpSpPr>
            <p:cNvPr id="1047" name="グループ化 1046"/>
            <p:cNvGrpSpPr/>
            <p:nvPr/>
          </p:nvGrpSpPr>
          <p:grpSpPr>
            <a:xfrm>
              <a:off x="971600" y="1230440"/>
              <a:ext cx="3724965" cy="3966735"/>
              <a:chOff x="971600" y="1230440"/>
              <a:chExt cx="3724965" cy="3966735"/>
            </a:xfrm>
          </p:grpSpPr>
          <p:grpSp>
            <p:nvGrpSpPr>
              <p:cNvPr id="1044" name="グループ化 1043"/>
              <p:cNvGrpSpPr/>
              <p:nvPr/>
            </p:nvGrpSpPr>
            <p:grpSpPr>
              <a:xfrm>
                <a:off x="971600" y="1930882"/>
                <a:ext cx="3724965" cy="938664"/>
                <a:chOff x="971600" y="1930882"/>
                <a:chExt cx="3724965" cy="938664"/>
              </a:xfrm>
            </p:grpSpPr>
            <p:sp>
              <p:nvSpPr>
                <p:cNvPr id="157" name="乗算記号 156"/>
                <p:cNvSpPr/>
                <p:nvPr/>
              </p:nvSpPr>
              <p:spPr>
                <a:xfrm>
                  <a:off x="971600" y="1947540"/>
                  <a:ext cx="1008112" cy="922006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乗算記号 157"/>
                <p:cNvSpPr/>
                <p:nvPr/>
              </p:nvSpPr>
              <p:spPr>
                <a:xfrm>
                  <a:off x="3688453" y="1930882"/>
                  <a:ext cx="1008112" cy="922006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9" name="正方形/長方形 158"/>
              <p:cNvSpPr/>
              <p:nvPr/>
            </p:nvSpPr>
            <p:spPr>
              <a:xfrm rot="16200000">
                <a:off x="764572" y="2368266"/>
                <a:ext cx="3966735" cy="1691084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7" name="ドーナツ 166"/>
            <p:cNvSpPr/>
            <p:nvPr/>
          </p:nvSpPr>
          <p:spPr>
            <a:xfrm>
              <a:off x="2405410" y="2038055"/>
              <a:ext cx="760579" cy="740975"/>
            </a:xfrm>
            <a:prstGeom prst="don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1" name="テキスト ボックス 1050"/>
          <p:cNvSpPr txBox="1"/>
          <p:nvPr/>
        </p:nvSpPr>
        <p:spPr>
          <a:xfrm>
            <a:off x="481443" y="5789906"/>
            <a:ext cx="536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（１）まず，正面図の高さより，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501435" y="580526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（１）右側面図は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n-ea"/>
              </a:rPr>
              <a:t>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のスペース内で作図します。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52" name="テキスト ボックス 1051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grpSp>
        <p:nvGrpSpPr>
          <p:cNvPr id="91" name="グループ化 90"/>
          <p:cNvGrpSpPr/>
          <p:nvPr/>
        </p:nvGrpSpPr>
        <p:grpSpPr>
          <a:xfrm>
            <a:off x="4678802" y="352674"/>
            <a:ext cx="3732383" cy="3025246"/>
            <a:chOff x="4670930" y="476672"/>
            <a:chExt cx="3732383" cy="3025246"/>
          </a:xfrm>
        </p:grpSpPr>
        <p:sp>
          <p:nvSpPr>
            <p:cNvPr id="92" name="正方形/長方形 91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32" name="直線コネクタ 131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グループ化 93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08" name="直線コネクタ 10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グループ化 9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00" name="直線コネクタ 99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1" name="テキスト ボックス 20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5562235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5262134" y="2682503"/>
            <a:ext cx="688319" cy="391871"/>
            <a:chOff x="5211334" y="2669803"/>
            <a:chExt cx="688319" cy="391871"/>
          </a:xfrm>
        </p:grpSpPr>
        <p:cxnSp>
          <p:nvCxnSpPr>
            <p:cNvPr id="1054" name="直線コネクタ 1053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3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2" grpId="1"/>
      <p:bldP spid="173" grpId="0"/>
      <p:bldP spid="1051" grpId="0"/>
      <p:bldP spid="1051" grpId="1"/>
      <p:bldP spid="171" grpId="0"/>
      <p:bldP spid="171" grpId="1"/>
      <p:bldP spid="1052" grpId="0" animBg="1"/>
      <p:bldP spid="10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2" name="グループ化 1041"/>
          <p:cNvGrpSpPr/>
          <p:nvPr/>
        </p:nvGrpSpPr>
        <p:grpSpPr>
          <a:xfrm>
            <a:off x="1907704" y="4017764"/>
            <a:ext cx="6192688" cy="1008112"/>
            <a:chOff x="1907704" y="4182988"/>
            <a:chExt cx="6192688" cy="1008112"/>
          </a:xfrm>
        </p:grpSpPr>
        <p:cxnSp>
          <p:nvCxnSpPr>
            <p:cNvPr id="123" name="直線コネクタ 122"/>
            <p:cNvCxnSpPr/>
            <p:nvPr/>
          </p:nvCxnSpPr>
          <p:spPr>
            <a:xfrm flipV="1">
              <a:off x="1907704" y="4182988"/>
              <a:ext cx="6192688" cy="2120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1907704" y="5169892"/>
              <a:ext cx="6192688" cy="2120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グループ化 1042"/>
          <p:cNvGrpSpPr/>
          <p:nvPr/>
        </p:nvGrpSpPr>
        <p:grpSpPr>
          <a:xfrm>
            <a:off x="1882304" y="1086425"/>
            <a:ext cx="1745084" cy="3947959"/>
            <a:chOff x="1882304" y="1230441"/>
            <a:chExt cx="1745084" cy="3947959"/>
          </a:xfrm>
        </p:grpSpPr>
        <p:cxnSp>
          <p:nvCxnSpPr>
            <p:cNvPr id="155" name="直線コネクタ 154"/>
            <p:cNvCxnSpPr/>
            <p:nvPr/>
          </p:nvCxnSpPr>
          <p:spPr>
            <a:xfrm flipH="1">
              <a:off x="1882304" y="1230441"/>
              <a:ext cx="4192" cy="39479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3606180" y="1230441"/>
              <a:ext cx="21208" cy="39352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08886" y="1268760"/>
            <a:ext cx="3585056" cy="3750408"/>
            <a:chOff x="3608886" y="1268760"/>
            <a:chExt cx="3585056" cy="3750408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32037" y="5006764"/>
              <a:ext cx="1861905" cy="124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608886" y="1268760"/>
              <a:ext cx="0" cy="17814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（３）等角図と三面図の向きは，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95536" y="6232425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，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</a:rPr>
              <a:t>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，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</a:rPr>
              <a:t>青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の各矢印で対応します。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14688" y="3573016"/>
            <a:ext cx="1717349" cy="1481948"/>
            <a:chOff x="3614688" y="3573016"/>
            <a:chExt cx="1717349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614688" y="3573016"/>
              <a:ext cx="0" cy="148194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32037" y="3573016"/>
              <a:ext cx="0" cy="148194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テキスト ボックス 86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  <p:grpSp>
        <p:nvGrpSpPr>
          <p:cNvPr id="88" name="グループ化 87"/>
          <p:cNvGrpSpPr/>
          <p:nvPr/>
        </p:nvGrpSpPr>
        <p:grpSpPr>
          <a:xfrm>
            <a:off x="4675837" y="357146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グループ化 89"/>
          <p:cNvGrpSpPr/>
          <p:nvPr/>
        </p:nvGrpSpPr>
        <p:grpSpPr>
          <a:xfrm>
            <a:off x="5562235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004048" y="1092115"/>
            <a:ext cx="3258717" cy="1839961"/>
            <a:chOff x="4970883" y="1082590"/>
            <a:chExt cx="3258717" cy="1839961"/>
          </a:xfrm>
        </p:grpSpPr>
        <p:cxnSp>
          <p:nvCxnSpPr>
            <p:cNvPr id="133" name="直線矢印コネクタ 132"/>
            <p:cNvCxnSpPr/>
            <p:nvPr/>
          </p:nvCxnSpPr>
          <p:spPr>
            <a:xfrm flipV="1">
              <a:off x="6796311" y="1082590"/>
              <a:ext cx="0" cy="183996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H="1" flipV="1">
              <a:off x="4970883" y="1812533"/>
              <a:ext cx="1833365" cy="108701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4"/>
              <a:ext cx="1420956" cy="858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5236734" y="26825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1403648" y="3055802"/>
            <a:ext cx="2230638" cy="1987570"/>
            <a:chOff x="1403648" y="3055802"/>
            <a:chExt cx="2230638" cy="1987570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03648" y="5034384"/>
              <a:ext cx="2211041" cy="89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2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106" grpId="0" animBg="1"/>
      <p:bldP spid="10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3" y="5805264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（４）正面図の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大枠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は，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</a:rPr>
              <a:t>緑５　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</a:rPr>
              <a:t>青３</a:t>
            </a:r>
            <a:r>
              <a:rPr lang="ja-JP" altLang="en-US" sz="2800" dirty="0" smtClean="0">
                <a:solidFill>
                  <a:srgbClr val="00B0F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の大きさで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467544" y="5805264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（５）一番下の台は，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</a:rPr>
              <a:t>青１</a:t>
            </a:r>
            <a:r>
              <a:rPr lang="ja-JP" altLang="en-US" sz="2800" dirty="0" smtClean="0">
                <a:solidFill>
                  <a:srgbClr val="00B0F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の高さで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481442" y="5786100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（６）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n-ea"/>
              </a:rPr>
              <a:t>緑１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青２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の大きさだと分かります。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467541" y="5805264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（６）奥の階段部分を手前に投影すると，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467542" y="5786100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（７）穴の部分を手前に投影すると，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481443" y="5786100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（７）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n-ea"/>
              </a:rPr>
              <a:t>緑１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青１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の大きさだと分かります。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163" name="グループ化 162"/>
          <p:cNvGrpSpPr/>
          <p:nvPr/>
        </p:nvGrpSpPr>
        <p:grpSpPr>
          <a:xfrm>
            <a:off x="4650056" y="364844"/>
            <a:ext cx="3732383" cy="3025246"/>
            <a:chOff x="4670930" y="476672"/>
            <a:chExt cx="3732383" cy="3025246"/>
          </a:xfrm>
        </p:grpSpPr>
        <p:sp>
          <p:nvSpPr>
            <p:cNvPr id="164" name="正方形/長方形 16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5" name="グループ化 16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207" name="直線コネクタ 206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グループ化 16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81" name="直線コネクタ 180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グループ化 16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74" name="直線コネクタ 173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2" name="グループ化 1041"/>
          <p:cNvGrpSpPr/>
          <p:nvPr/>
        </p:nvGrpSpPr>
        <p:grpSpPr>
          <a:xfrm>
            <a:off x="1907704" y="4017764"/>
            <a:ext cx="1728192" cy="1008112"/>
            <a:chOff x="1907704" y="4182988"/>
            <a:chExt cx="6192688" cy="1008112"/>
          </a:xfrm>
        </p:grpSpPr>
        <p:cxnSp>
          <p:nvCxnSpPr>
            <p:cNvPr id="123" name="直線コネクタ 122"/>
            <p:cNvCxnSpPr/>
            <p:nvPr/>
          </p:nvCxnSpPr>
          <p:spPr>
            <a:xfrm flipV="1">
              <a:off x="1907704" y="4182988"/>
              <a:ext cx="6192688" cy="21208"/>
            </a:xfrm>
            <a:prstGeom prst="line">
              <a:avLst/>
            </a:prstGeom>
            <a:ln w="50800">
              <a:solidFill>
                <a:srgbClr val="FF0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1907704" y="5169892"/>
              <a:ext cx="6192688" cy="21208"/>
            </a:xfrm>
            <a:prstGeom prst="line">
              <a:avLst/>
            </a:prstGeom>
            <a:ln w="50800">
              <a:solidFill>
                <a:srgbClr val="FF0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グループ化 1042"/>
          <p:cNvGrpSpPr/>
          <p:nvPr/>
        </p:nvGrpSpPr>
        <p:grpSpPr>
          <a:xfrm>
            <a:off x="1890812" y="4017764"/>
            <a:ext cx="1745084" cy="1016619"/>
            <a:chOff x="1869604" y="1230441"/>
            <a:chExt cx="1745084" cy="3947959"/>
          </a:xfrm>
        </p:grpSpPr>
        <p:cxnSp>
          <p:nvCxnSpPr>
            <p:cNvPr id="155" name="直線コネクタ 154"/>
            <p:cNvCxnSpPr/>
            <p:nvPr/>
          </p:nvCxnSpPr>
          <p:spPr>
            <a:xfrm flipH="1">
              <a:off x="1869604" y="1230441"/>
              <a:ext cx="4192" cy="3947959"/>
            </a:xfrm>
            <a:prstGeom prst="line">
              <a:avLst/>
            </a:prstGeom>
            <a:ln w="50800">
              <a:solidFill>
                <a:srgbClr val="FF0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3593480" y="1230441"/>
              <a:ext cx="21208" cy="39352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7332" y="1268760"/>
            <a:ext cx="3559656" cy="3750408"/>
            <a:chOff x="3634286" y="1268760"/>
            <a:chExt cx="3559656" cy="3750408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32037" y="5006764"/>
              <a:ext cx="1861905" cy="12404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634286" y="1268760"/>
              <a:ext cx="0" cy="1781478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03648" y="3055802"/>
            <a:ext cx="2230638" cy="1987570"/>
            <a:chOff x="1403648" y="3055802"/>
            <a:chExt cx="2230638" cy="1987570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03648" y="5034384"/>
              <a:ext cx="2211041" cy="8988"/>
            </a:xfrm>
            <a:prstGeom prst="straightConnector1">
              <a:avLst/>
            </a:prstGeom>
            <a:ln w="38100">
              <a:solidFill>
                <a:srgbClr val="00B05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38100">
              <a:solidFill>
                <a:srgbClr val="00B05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627388" y="3573016"/>
            <a:ext cx="1717349" cy="1481948"/>
            <a:chOff x="3614688" y="3573016"/>
            <a:chExt cx="1717349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614688" y="3573016"/>
              <a:ext cx="0" cy="1481947"/>
            </a:xfrm>
            <a:prstGeom prst="straightConnector1">
              <a:avLst/>
            </a:prstGeom>
            <a:ln w="38100">
              <a:solidFill>
                <a:srgbClr val="0070C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32037" y="3573016"/>
              <a:ext cx="0" cy="1481948"/>
            </a:xfrm>
            <a:prstGeom prst="straightConnector1">
              <a:avLst/>
            </a:prstGeom>
            <a:ln w="38100">
              <a:solidFill>
                <a:srgbClr val="0070C0">
                  <a:alpha val="70000"/>
                </a:srgb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1905000" y="2146799"/>
            <a:ext cx="4852766" cy="3076589"/>
            <a:chOff x="1905000" y="2146799"/>
            <a:chExt cx="4852766" cy="3076589"/>
          </a:xfrm>
        </p:grpSpPr>
        <p:grpSp>
          <p:nvGrpSpPr>
            <p:cNvPr id="81" name="グループ化 80"/>
            <p:cNvGrpSpPr/>
            <p:nvPr/>
          </p:nvGrpSpPr>
          <p:grpSpPr>
            <a:xfrm>
              <a:off x="5437355" y="2146799"/>
              <a:ext cx="1320411" cy="776402"/>
              <a:chOff x="5437355" y="2146799"/>
              <a:chExt cx="1320411" cy="776402"/>
            </a:xfrm>
          </p:grpSpPr>
          <p:sp>
            <p:nvSpPr>
              <p:cNvPr id="16" name="円弧 15"/>
              <p:cNvSpPr/>
              <p:nvPr/>
            </p:nvSpPr>
            <p:spPr>
              <a:xfrm rot="10800000">
                <a:off x="6483156" y="2743175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弧 113"/>
              <p:cNvSpPr/>
              <p:nvPr/>
            </p:nvSpPr>
            <p:spPr>
              <a:xfrm rot="10800000">
                <a:off x="6209912" y="2593367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弧 114"/>
              <p:cNvSpPr/>
              <p:nvPr/>
            </p:nvSpPr>
            <p:spPr>
              <a:xfrm rot="10800000">
                <a:off x="5952852" y="2433588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弧 115"/>
              <p:cNvSpPr/>
              <p:nvPr/>
            </p:nvSpPr>
            <p:spPr>
              <a:xfrm rot="10800000">
                <a:off x="5711965" y="2302318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弧 116"/>
              <p:cNvSpPr/>
              <p:nvPr/>
            </p:nvSpPr>
            <p:spPr>
              <a:xfrm rot="10800000">
                <a:off x="5437355" y="2146799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1905000" y="4869160"/>
              <a:ext cx="1692714" cy="354228"/>
              <a:chOff x="1905000" y="4869160"/>
              <a:chExt cx="1692714" cy="354228"/>
            </a:xfrm>
          </p:grpSpPr>
          <p:sp>
            <p:nvSpPr>
              <p:cNvPr id="136" name="円弧 135"/>
              <p:cNvSpPr/>
              <p:nvPr/>
            </p:nvSpPr>
            <p:spPr>
              <a:xfrm rot="10800000">
                <a:off x="1905000" y="4869160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円弧 145"/>
              <p:cNvSpPr/>
              <p:nvPr/>
            </p:nvSpPr>
            <p:spPr>
              <a:xfrm rot="10800000">
                <a:off x="3292914" y="4869160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円弧 147"/>
              <p:cNvSpPr/>
              <p:nvPr/>
            </p:nvSpPr>
            <p:spPr>
              <a:xfrm rot="10800000">
                <a:off x="2930394" y="4872116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円弧 148"/>
              <p:cNvSpPr/>
              <p:nvPr/>
            </p:nvSpPr>
            <p:spPr>
              <a:xfrm rot="10800000">
                <a:off x="2598192" y="4889864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円弧 149"/>
              <p:cNvSpPr/>
              <p:nvPr/>
            </p:nvSpPr>
            <p:spPr>
              <a:xfrm rot="10800000">
                <a:off x="2233836" y="4869160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2" name="テキスト ボックス 151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  <p:grpSp>
        <p:nvGrpSpPr>
          <p:cNvPr id="91" name="グループ化 90"/>
          <p:cNvGrpSpPr/>
          <p:nvPr/>
        </p:nvGrpSpPr>
        <p:grpSpPr>
          <a:xfrm>
            <a:off x="52113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直線コネクタ 20"/>
          <p:cNvCxnSpPr/>
          <p:nvPr/>
        </p:nvCxnSpPr>
        <p:spPr>
          <a:xfrm flipV="1">
            <a:off x="5497581" y="1224091"/>
            <a:ext cx="0" cy="90278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804454" y="1968500"/>
            <a:ext cx="2095" cy="88613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 flipV="1">
            <a:off x="5508105" y="1225406"/>
            <a:ext cx="1298444" cy="743094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5168900" y="1455261"/>
            <a:ext cx="3060700" cy="1467291"/>
            <a:chOff x="5168900" y="1455261"/>
            <a:chExt cx="3060700" cy="1467291"/>
          </a:xfrm>
        </p:grpSpPr>
        <p:cxnSp>
          <p:nvCxnSpPr>
            <p:cNvPr id="141" name="直線矢印コネクタ 140"/>
            <p:cNvCxnSpPr/>
            <p:nvPr/>
          </p:nvCxnSpPr>
          <p:spPr>
            <a:xfrm flipH="1" flipV="1">
              <a:off x="5168900" y="1968500"/>
              <a:ext cx="1635350" cy="9310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6"/>
              <a:ext cx="1420956" cy="858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V="1">
              <a:off x="6796311" y="1455261"/>
              <a:ext cx="0" cy="14672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0" name="グループ化 1039"/>
          <p:cNvGrpSpPr/>
          <p:nvPr/>
        </p:nvGrpSpPr>
        <p:grpSpPr>
          <a:xfrm>
            <a:off x="6227462" y="2044110"/>
            <a:ext cx="721214" cy="389913"/>
            <a:chOff x="6227462" y="2044110"/>
            <a:chExt cx="721214" cy="389913"/>
          </a:xfrm>
        </p:grpSpPr>
        <p:cxnSp>
          <p:nvCxnSpPr>
            <p:cNvPr id="1030" name="直線コネクタ 1029"/>
            <p:cNvCxnSpPr>
              <a:stCxn id="89" idx="1"/>
            </p:cNvCxnSpPr>
            <p:nvPr/>
          </p:nvCxnSpPr>
          <p:spPr>
            <a:xfrm flipH="1">
              <a:off x="6227462" y="2044110"/>
              <a:ext cx="432770" cy="258208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>
              <a:stCxn id="89" idx="5"/>
            </p:cNvCxnSpPr>
            <p:nvPr/>
          </p:nvCxnSpPr>
          <p:spPr>
            <a:xfrm flipH="1">
              <a:off x="6535299" y="2209630"/>
              <a:ext cx="413377" cy="224393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グループ化 1040"/>
          <p:cNvGrpSpPr/>
          <p:nvPr/>
        </p:nvGrpSpPr>
        <p:grpSpPr>
          <a:xfrm>
            <a:off x="6266284" y="2289912"/>
            <a:ext cx="280566" cy="459638"/>
            <a:chOff x="6266284" y="2289912"/>
            <a:chExt cx="280566" cy="459638"/>
          </a:xfrm>
        </p:grpSpPr>
        <p:cxnSp>
          <p:nvCxnSpPr>
            <p:cNvPr id="186" name="直線コネクタ 185"/>
            <p:cNvCxnSpPr/>
            <p:nvPr/>
          </p:nvCxnSpPr>
          <p:spPr>
            <a:xfrm>
              <a:off x="6535298" y="2434023"/>
              <a:ext cx="11552" cy="31552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6266284" y="2289912"/>
              <a:ext cx="11552" cy="31552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1886496" y="766600"/>
            <a:ext cx="5722954" cy="4267784"/>
            <a:chOff x="1886496" y="766600"/>
            <a:chExt cx="5722954" cy="4267784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5503341" y="766600"/>
              <a:ext cx="2106109" cy="2145051"/>
              <a:chOff x="5503341" y="910616"/>
              <a:chExt cx="2106109" cy="2145051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5503341" y="910616"/>
                <a:ext cx="2106109" cy="2145051"/>
                <a:chOff x="5503341" y="910616"/>
                <a:chExt cx="2106109" cy="2145051"/>
              </a:xfrm>
            </p:grpSpPr>
            <p:cxnSp>
              <p:nvCxnSpPr>
                <p:cNvPr id="37" name="直線コネクタ 36"/>
                <p:cNvCxnSpPr/>
                <p:nvPr/>
              </p:nvCxnSpPr>
              <p:spPr>
                <a:xfrm flipV="1">
                  <a:off x="6791548" y="2293608"/>
                  <a:ext cx="804788" cy="74634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5508104" y="1988840"/>
                  <a:ext cx="1283444" cy="74634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5508104" y="2288845"/>
                  <a:ext cx="1283444" cy="74634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6796311" y="2725656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5503341" y="1968656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6791548" y="1988840"/>
                  <a:ext cx="804788" cy="74634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7596336" y="1988840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7079580" y="1669456"/>
                  <a:ext cx="529870" cy="322339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>
                  <a:off x="6535804" y="1673687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6791548" y="1204417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7065548" y="1059086"/>
                  <a:ext cx="0" cy="61804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 flipH="1">
                  <a:off x="6535679" y="1669456"/>
                  <a:ext cx="550251" cy="322339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flipH="1">
                  <a:off x="6523104" y="1518692"/>
                  <a:ext cx="281350" cy="16117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flipH="1">
                  <a:off x="6787596" y="1065436"/>
                  <a:ext cx="281350" cy="16117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6287492" y="1519664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6550033" y="1065436"/>
                  <a:ext cx="0" cy="3300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flipH="1">
                  <a:off x="6287492" y="1368499"/>
                  <a:ext cx="281350" cy="16117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H="1">
                  <a:off x="6537333" y="910616"/>
                  <a:ext cx="281350" cy="16117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 flipH="1" flipV="1">
                  <a:off x="6268683" y="1832262"/>
                  <a:ext cx="273346" cy="15068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flipH="1" flipV="1">
                  <a:off x="6295496" y="1542054"/>
                  <a:ext cx="273346" cy="15068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flipH="1" flipV="1">
                  <a:off x="6535298" y="1383751"/>
                  <a:ext cx="273346" cy="15068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 flipH="1" flipV="1">
                  <a:off x="6535803" y="1079758"/>
                  <a:ext cx="273346" cy="15068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 flipH="1" flipV="1">
                  <a:off x="6796888" y="916966"/>
                  <a:ext cx="273346" cy="15068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flipV="1">
                  <a:off x="5508104" y="1519664"/>
                  <a:ext cx="787392" cy="46328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円/楕円 88"/>
              <p:cNvSpPr/>
              <p:nvPr/>
            </p:nvSpPr>
            <p:spPr>
              <a:xfrm>
                <a:off x="6600493" y="2153846"/>
                <a:ext cx="407922" cy="234080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/>
            <p:cNvGrpSpPr/>
            <p:nvPr/>
          </p:nvGrpSpPr>
          <p:grpSpPr>
            <a:xfrm>
              <a:off x="1886496" y="4026272"/>
              <a:ext cx="1728192" cy="1008112"/>
              <a:chOff x="1886496" y="4170288"/>
              <a:chExt cx="1728192" cy="1008112"/>
            </a:xfrm>
          </p:grpSpPr>
          <p:cxnSp>
            <p:nvCxnSpPr>
              <p:cNvPr id="84" name="直線コネクタ 83"/>
              <p:cNvCxnSpPr/>
              <p:nvPr/>
            </p:nvCxnSpPr>
            <p:spPr>
              <a:xfrm flipH="1">
                <a:off x="1886496" y="5165700"/>
                <a:ext cx="1728192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H="1">
                <a:off x="1886496" y="4818360"/>
                <a:ext cx="1728192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1907704" y="4818360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3614688" y="4790740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2229644" y="4170288"/>
                <a:ext cx="0" cy="6480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2568476" y="4170288"/>
                <a:ext cx="0" cy="64807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>
                <a:off x="2229644" y="4182988"/>
                <a:ext cx="351532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2233836" y="4494324"/>
                <a:ext cx="351532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2927318" y="4790740"/>
                <a:ext cx="0" cy="36004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3275856" y="4797152"/>
                <a:ext cx="0" cy="36004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グループ化 86"/>
          <p:cNvGrpSpPr/>
          <p:nvPr/>
        </p:nvGrpSpPr>
        <p:grpSpPr>
          <a:xfrm>
            <a:off x="3467524" y="1990733"/>
            <a:ext cx="3476426" cy="3016031"/>
            <a:chOff x="3467524" y="1990733"/>
            <a:chExt cx="3476426" cy="3016031"/>
          </a:xfrm>
        </p:grpSpPr>
        <p:sp>
          <p:nvSpPr>
            <p:cNvPr id="122" name="円弧 121"/>
            <p:cNvSpPr/>
            <p:nvPr/>
          </p:nvSpPr>
          <p:spPr>
            <a:xfrm rot="5400000" flipH="1">
              <a:off x="6717136" y="2617925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6" name="円弧 125"/>
            <p:cNvSpPr/>
            <p:nvPr/>
          </p:nvSpPr>
          <p:spPr>
            <a:xfrm rot="5400000" flipH="1">
              <a:off x="6717010" y="2018663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7" name="円弧 126"/>
            <p:cNvSpPr/>
            <p:nvPr/>
          </p:nvSpPr>
          <p:spPr>
            <a:xfrm rot="5400000" flipH="1">
              <a:off x="6716497" y="2299900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31" name="円弧 130"/>
            <p:cNvSpPr/>
            <p:nvPr/>
          </p:nvSpPr>
          <p:spPr>
            <a:xfrm rot="5400000" flipH="1">
              <a:off x="3481886" y="468760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32" name="円弧 131"/>
            <p:cNvSpPr/>
            <p:nvPr/>
          </p:nvSpPr>
          <p:spPr>
            <a:xfrm rot="5400000" flipH="1">
              <a:off x="3496196" y="435509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34" name="円弧 133"/>
            <p:cNvSpPr/>
            <p:nvPr/>
          </p:nvSpPr>
          <p:spPr>
            <a:xfrm rot="5400000" flipH="1">
              <a:off x="3499944" y="403759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5754604" y="915070"/>
            <a:ext cx="1052984" cy="1214744"/>
            <a:chOff x="5754604" y="915070"/>
            <a:chExt cx="1052984" cy="1214744"/>
          </a:xfrm>
        </p:grpSpPr>
        <p:cxnSp>
          <p:nvCxnSpPr>
            <p:cNvPr id="41" name="直線コネクタ 40"/>
            <p:cNvCxnSpPr/>
            <p:nvPr/>
          </p:nvCxnSpPr>
          <p:spPr>
            <a:xfrm flipH="1">
              <a:off x="5754605" y="915070"/>
              <a:ext cx="795428" cy="459606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>
              <a:off x="5754604" y="1052736"/>
              <a:ext cx="1052984" cy="622746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>
              <a:off x="5754605" y="1525440"/>
              <a:ext cx="795429" cy="443060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 flipH="1">
              <a:off x="5985624" y="1828498"/>
              <a:ext cx="551709" cy="301316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5" name="グループ化 1024"/>
          <p:cNvGrpSpPr/>
          <p:nvPr/>
        </p:nvGrpSpPr>
        <p:grpSpPr>
          <a:xfrm>
            <a:off x="2234257" y="1308025"/>
            <a:ext cx="3823312" cy="2876501"/>
            <a:chOff x="2234257" y="1308025"/>
            <a:chExt cx="3823312" cy="2876501"/>
          </a:xfrm>
        </p:grpSpPr>
        <p:sp>
          <p:nvSpPr>
            <p:cNvPr id="172" name="円弧 171"/>
            <p:cNvSpPr/>
            <p:nvPr/>
          </p:nvSpPr>
          <p:spPr>
            <a:xfrm rot="10800000" flipV="1">
              <a:off x="2234257" y="385100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弧 172"/>
            <p:cNvSpPr/>
            <p:nvPr/>
          </p:nvSpPr>
          <p:spPr>
            <a:xfrm rot="-360000">
              <a:off x="5782959" y="1308025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8" name="グループ化 1027"/>
          <p:cNvGrpSpPr/>
          <p:nvPr/>
        </p:nvGrpSpPr>
        <p:grpSpPr>
          <a:xfrm>
            <a:off x="2431429" y="1535846"/>
            <a:ext cx="3734282" cy="3117290"/>
            <a:chOff x="2431429" y="1535846"/>
            <a:chExt cx="3734282" cy="3117290"/>
          </a:xfrm>
        </p:grpSpPr>
        <p:sp>
          <p:nvSpPr>
            <p:cNvPr id="168" name="円弧 167"/>
            <p:cNvSpPr/>
            <p:nvPr/>
          </p:nvSpPr>
          <p:spPr>
            <a:xfrm rot="5400000" flipH="1">
              <a:off x="5917203" y="185642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9" name="円弧 168"/>
            <p:cNvSpPr/>
            <p:nvPr/>
          </p:nvSpPr>
          <p:spPr>
            <a:xfrm rot="5400000" flipH="1">
              <a:off x="5938897" y="1563776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0" name="円弧 169"/>
            <p:cNvSpPr/>
            <p:nvPr/>
          </p:nvSpPr>
          <p:spPr>
            <a:xfrm rot="5400000" flipH="1">
              <a:off x="2445791" y="433397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1" name="円弧 170"/>
            <p:cNvSpPr/>
            <p:nvPr/>
          </p:nvSpPr>
          <p:spPr>
            <a:xfrm rot="5400000" flipH="1">
              <a:off x="2445791" y="402917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38" name="グループ化 1037"/>
          <p:cNvGrpSpPr/>
          <p:nvPr/>
        </p:nvGrpSpPr>
        <p:grpSpPr>
          <a:xfrm>
            <a:off x="2930394" y="2253275"/>
            <a:ext cx="3643092" cy="2550095"/>
            <a:chOff x="2930394" y="2253275"/>
            <a:chExt cx="3643092" cy="2550095"/>
          </a:xfrm>
        </p:grpSpPr>
        <p:sp>
          <p:nvSpPr>
            <p:cNvPr id="192" name="円弧 191"/>
            <p:cNvSpPr/>
            <p:nvPr/>
          </p:nvSpPr>
          <p:spPr>
            <a:xfrm rot="10800000" flipH="1" flipV="1">
              <a:off x="6298876" y="2253275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弧 192"/>
            <p:cNvSpPr/>
            <p:nvPr/>
          </p:nvSpPr>
          <p:spPr>
            <a:xfrm rot="10800000" flipV="1">
              <a:off x="2930394" y="446984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9" name="グループ化 1038"/>
          <p:cNvGrpSpPr/>
          <p:nvPr/>
        </p:nvGrpSpPr>
        <p:grpSpPr>
          <a:xfrm>
            <a:off x="3131840" y="2462623"/>
            <a:ext cx="3531503" cy="2520713"/>
            <a:chOff x="3131840" y="2462623"/>
            <a:chExt cx="3531503" cy="2520713"/>
          </a:xfrm>
        </p:grpSpPr>
        <p:sp>
          <p:nvSpPr>
            <p:cNvPr id="191" name="円弧 190"/>
            <p:cNvSpPr/>
            <p:nvPr/>
          </p:nvSpPr>
          <p:spPr>
            <a:xfrm rot="5400000" flipH="1">
              <a:off x="6436529" y="2490553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4" name="円弧 193"/>
            <p:cNvSpPr/>
            <p:nvPr/>
          </p:nvSpPr>
          <p:spPr>
            <a:xfrm rot="5400000" flipH="1">
              <a:off x="3146202" y="466417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1740942" y="1844824"/>
            <a:ext cx="3822030" cy="3161940"/>
            <a:chOff x="1740942" y="1844824"/>
            <a:chExt cx="3822030" cy="3161940"/>
          </a:xfrm>
        </p:grpSpPr>
        <p:sp>
          <p:nvSpPr>
            <p:cNvPr id="129" name="円弧 128"/>
            <p:cNvSpPr/>
            <p:nvPr/>
          </p:nvSpPr>
          <p:spPr>
            <a:xfrm rot="16200000">
              <a:off x="1755304" y="468760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51" name="円弧 150"/>
            <p:cNvSpPr/>
            <p:nvPr/>
          </p:nvSpPr>
          <p:spPr>
            <a:xfrm rot="16200000">
              <a:off x="5336158" y="1872754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5753100" y="1363980"/>
            <a:ext cx="268205" cy="761946"/>
            <a:chOff x="5753100" y="1363980"/>
            <a:chExt cx="268205" cy="761946"/>
          </a:xfrm>
        </p:grpSpPr>
        <p:cxnSp>
          <p:nvCxnSpPr>
            <p:cNvPr id="159" name="直線コネクタ 158"/>
            <p:cNvCxnSpPr/>
            <p:nvPr/>
          </p:nvCxnSpPr>
          <p:spPr>
            <a:xfrm>
              <a:off x="5754605" y="1364109"/>
              <a:ext cx="0" cy="6150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>
              <a:off x="5753100" y="1363980"/>
              <a:ext cx="251460" cy="1524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>
              <a:off x="6021305" y="1510879"/>
              <a:ext cx="0" cy="6150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5753100" y="1676400"/>
              <a:ext cx="251460" cy="1524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4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500"/>
                            </p:stCondLst>
                            <p:childTnLst>
                              <p:par>
                                <p:cTn id="19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76" grpId="0"/>
      <p:bldP spid="176" grpId="1"/>
      <p:bldP spid="177" grpId="0"/>
      <p:bldP spid="177" grpId="1"/>
      <p:bldP spid="178" grpId="0"/>
      <p:bldP spid="178" grpId="1"/>
      <p:bldP spid="197" grpId="0"/>
      <p:bldP spid="197" grpId="1"/>
      <p:bldP spid="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（８）次に，右側面図を作図してみましょう。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67544" y="5805264"/>
            <a:ext cx="644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（８）一番手前が斜めになっているので，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その部分を投影すると，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（８）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青１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の大きさだと分かります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463848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（９）奥の階段部分を投影すると，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467544" y="5797253"/>
            <a:ext cx="695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（９）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赤２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青１　青２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の大きさだと分かります。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467544" y="5797253"/>
            <a:ext cx="695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10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）最後に穴の部分を投影すると，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467544" y="5786100"/>
            <a:ext cx="695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10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青１　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の大きさだと分かります。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7754031" y="6275521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0" name="グループ化 189"/>
          <p:cNvGrpSpPr/>
          <p:nvPr/>
        </p:nvGrpSpPr>
        <p:grpSpPr>
          <a:xfrm>
            <a:off x="4646246" y="346254"/>
            <a:ext cx="3732383" cy="3025246"/>
            <a:chOff x="4670930" y="476672"/>
            <a:chExt cx="3732383" cy="3025246"/>
          </a:xfrm>
        </p:grpSpPr>
        <p:sp>
          <p:nvSpPr>
            <p:cNvPr id="191" name="正方形/長方形 190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2" name="グループ化 191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231" name="直線コネクタ 230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線コネクタ 233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コネクタ 235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グループ化 193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203" name="直線コネクタ 202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グループ化 195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97" name="直線コネクタ 196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グループ化 89"/>
          <p:cNvGrpSpPr/>
          <p:nvPr/>
        </p:nvGrpSpPr>
        <p:grpSpPr>
          <a:xfrm>
            <a:off x="5503341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2" name="グループ化 1041"/>
          <p:cNvGrpSpPr/>
          <p:nvPr/>
        </p:nvGrpSpPr>
        <p:grpSpPr>
          <a:xfrm>
            <a:off x="1907704" y="4017764"/>
            <a:ext cx="6192688" cy="1008112"/>
            <a:chOff x="1907704" y="4182988"/>
            <a:chExt cx="6192688" cy="1008112"/>
          </a:xfrm>
        </p:grpSpPr>
        <p:cxnSp>
          <p:nvCxnSpPr>
            <p:cNvPr id="123" name="直線コネクタ 122"/>
            <p:cNvCxnSpPr/>
            <p:nvPr/>
          </p:nvCxnSpPr>
          <p:spPr>
            <a:xfrm flipV="1">
              <a:off x="1907704" y="4182988"/>
              <a:ext cx="6192688" cy="2120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1907704" y="5169892"/>
              <a:ext cx="6192688" cy="2120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5168900" y="1455261"/>
            <a:ext cx="3060700" cy="1467291"/>
            <a:chOff x="5168900" y="1455261"/>
            <a:chExt cx="3060700" cy="1467291"/>
          </a:xfrm>
        </p:grpSpPr>
        <p:cxnSp>
          <p:nvCxnSpPr>
            <p:cNvPr id="133" name="直線矢印コネクタ 132"/>
            <p:cNvCxnSpPr/>
            <p:nvPr/>
          </p:nvCxnSpPr>
          <p:spPr>
            <a:xfrm flipV="1">
              <a:off x="6796311" y="1455261"/>
              <a:ext cx="0" cy="14672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H="1" flipV="1">
              <a:off x="5168900" y="1968500"/>
              <a:ext cx="1635350" cy="9310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6"/>
              <a:ext cx="1420956" cy="858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7332" y="1268760"/>
            <a:ext cx="3559656" cy="3750408"/>
            <a:chOff x="3634286" y="1268760"/>
            <a:chExt cx="3559656" cy="3750408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32037" y="5006764"/>
              <a:ext cx="1861905" cy="124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634286" y="1268760"/>
              <a:ext cx="0" cy="1781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52113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1403648" y="3055802"/>
            <a:ext cx="2230638" cy="1987570"/>
            <a:chOff x="1403648" y="3055802"/>
            <a:chExt cx="2230638" cy="1987570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03648" y="5034384"/>
              <a:ext cx="2211041" cy="89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627388" y="3573016"/>
            <a:ext cx="1717349" cy="1481948"/>
            <a:chOff x="3614688" y="3573016"/>
            <a:chExt cx="1717349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614688" y="3573016"/>
              <a:ext cx="0" cy="1481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32037" y="3573016"/>
              <a:ext cx="0" cy="14819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直線コネクタ 123"/>
          <p:cNvCxnSpPr/>
          <p:nvPr/>
        </p:nvCxnSpPr>
        <p:spPr>
          <a:xfrm flipV="1">
            <a:off x="6804454" y="1968500"/>
            <a:ext cx="2095" cy="88613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V="1">
            <a:off x="6806549" y="1095375"/>
            <a:ext cx="1537351" cy="87312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6810375" y="1990725"/>
            <a:ext cx="1543050" cy="9239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/>
          <p:cNvGrpSpPr/>
          <p:nvPr/>
        </p:nvGrpSpPr>
        <p:grpSpPr>
          <a:xfrm>
            <a:off x="5355704" y="2278430"/>
            <a:ext cx="2530996" cy="2952308"/>
            <a:chOff x="5355704" y="2278430"/>
            <a:chExt cx="2530996" cy="2952308"/>
          </a:xfrm>
        </p:grpSpPr>
        <p:sp>
          <p:nvSpPr>
            <p:cNvPr id="131" name="円弧 130"/>
            <p:cNvSpPr/>
            <p:nvPr/>
          </p:nvSpPr>
          <p:spPr>
            <a:xfrm rot="10800000" flipH="1">
              <a:off x="6819405" y="276193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弧 133"/>
            <p:cNvSpPr/>
            <p:nvPr/>
          </p:nvSpPr>
          <p:spPr>
            <a:xfrm rot="10800000" flipH="1">
              <a:off x="7092280" y="262297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弧 135"/>
            <p:cNvSpPr/>
            <p:nvPr/>
          </p:nvSpPr>
          <p:spPr>
            <a:xfrm rot="10800000" flipH="1">
              <a:off x="7352691" y="2458456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弧 137"/>
            <p:cNvSpPr/>
            <p:nvPr/>
          </p:nvSpPr>
          <p:spPr>
            <a:xfrm rot="10800000" flipH="1">
              <a:off x="7612090" y="227843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弧 138"/>
            <p:cNvSpPr/>
            <p:nvPr/>
          </p:nvSpPr>
          <p:spPr>
            <a:xfrm rot="10800000">
              <a:off x="5355704" y="489721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0" name="円弧 139"/>
            <p:cNvSpPr/>
            <p:nvPr/>
          </p:nvSpPr>
          <p:spPr>
            <a:xfrm rot="10800000">
              <a:off x="5713467" y="489721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2" name="円弧 141"/>
            <p:cNvSpPr/>
            <p:nvPr/>
          </p:nvSpPr>
          <p:spPr>
            <a:xfrm rot="10800000">
              <a:off x="6077805" y="488820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3" name="円弧 142"/>
            <p:cNvSpPr/>
            <p:nvPr/>
          </p:nvSpPr>
          <p:spPr>
            <a:xfrm rot="10800000">
              <a:off x="6405356" y="488820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588224" y="1993528"/>
            <a:ext cx="1407443" cy="3019648"/>
            <a:chOff x="6588224" y="1993528"/>
            <a:chExt cx="1407443" cy="3019648"/>
          </a:xfrm>
        </p:grpSpPr>
        <p:sp>
          <p:nvSpPr>
            <p:cNvPr id="145" name="円弧 144"/>
            <p:cNvSpPr/>
            <p:nvPr/>
          </p:nvSpPr>
          <p:spPr>
            <a:xfrm rot="5400000" flipH="1">
              <a:off x="6602586" y="469401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2" name="円弧 121"/>
            <p:cNvSpPr/>
            <p:nvPr/>
          </p:nvSpPr>
          <p:spPr>
            <a:xfrm rot="5400000" flipH="1">
              <a:off x="7768853" y="202145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361706" y="4708377"/>
            <a:ext cx="1370535" cy="326007"/>
            <a:chOff x="5361706" y="4708377"/>
            <a:chExt cx="1370535" cy="326007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5361706" y="4725144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371090" y="5013176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V="1">
              <a:off x="5364087" y="4708377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V="1">
              <a:off x="6732240" y="4715006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6810805" y="1838929"/>
            <a:ext cx="1088408" cy="1057005"/>
            <a:chOff x="6810805" y="1838929"/>
            <a:chExt cx="1088408" cy="105700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6810805" y="1838929"/>
              <a:ext cx="1075895" cy="1057005"/>
              <a:chOff x="6810805" y="1838929"/>
              <a:chExt cx="1075895" cy="1057005"/>
            </a:xfrm>
          </p:grpSpPr>
          <p:cxnSp>
            <p:nvCxnSpPr>
              <p:cNvPr id="4" name="直線コネクタ 3"/>
              <p:cNvCxnSpPr/>
              <p:nvPr/>
            </p:nvCxnSpPr>
            <p:spPr>
              <a:xfrm flipV="1">
                <a:off x="6818683" y="1969452"/>
                <a:ext cx="1068017" cy="621714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7596336" y="1838929"/>
                <a:ext cx="290364" cy="150716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7870149" y="1969452"/>
                <a:ext cx="0" cy="308978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flipH="1">
                <a:off x="6810805" y="2280309"/>
                <a:ext cx="1059344" cy="615625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6811657" y="2577267"/>
                <a:ext cx="0" cy="308978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直線コネクタ 157"/>
            <p:cNvCxnSpPr/>
            <p:nvPr/>
          </p:nvCxnSpPr>
          <p:spPr>
            <a:xfrm>
              <a:off x="7608849" y="2132856"/>
              <a:ext cx="290364" cy="150716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グループ化 1034"/>
          <p:cNvGrpSpPr/>
          <p:nvPr/>
        </p:nvGrpSpPr>
        <p:grpSpPr>
          <a:xfrm>
            <a:off x="6625843" y="1844824"/>
            <a:ext cx="1360299" cy="1057005"/>
            <a:chOff x="2381816" y="354228"/>
            <a:chExt cx="1360299" cy="1057005"/>
          </a:xfrm>
        </p:grpSpPr>
        <p:grpSp>
          <p:nvGrpSpPr>
            <p:cNvPr id="159" name="グループ化 158"/>
            <p:cNvGrpSpPr/>
            <p:nvPr/>
          </p:nvGrpSpPr>
          <p:grpSpPr>
            <a:xfrm>
              <a:off x="2563065" y="354228"/>
              <a:ext cx="1088408" cy="1057005"/>
              <a:chOff x="6810805" y="1838929"/>
              <a:chExt cx="1088408" cy="1057005"/>
            </a:xfrm>
          </p:grpSpPr>
          <p:grpSp>
            <p:nvGrpSpPr>
              <p:cNvPr id="160" name="グループ化 159"/>
              <p:cNvGrpSpPr/>
              <p:nvPr/>
            </p:nvGrpSpPr>
            <p:grpSpPr>
              <a:xfrm>
                <a:off x="6810805" y="1838929"/>
                <a:ext cx="1075895" cy="1057005"/>
                <a:chOff x="6810805" y="1838929"/>
                <a:chExt cx="1075895" cy="1057005"/>
              </a:xfrm>
            </p:grpSpPr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7596336" y="1838929"/>
                  <a:ext cx="290364" cy="15071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 flipV="1">
                  <a:off x="6818683" y="1969452"/>
                  <a:ext cx="1068017" cy="6217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7870149" y="1969452"/>
                  <a:ext cx="0" cy="30897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 flipH="1">
                  <a:off x="6810805" y="2280309"/>
                  <a:ext cx="1059344" cy="61562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6811657" y="2577267"/>
                  <a:ext cx="0" cy="30897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直線コネクタ 160"/>
              <p:cNvCxnSpPr/>
              <p:nvPr/>
            </p:nvCxnSpPr>
            <p:spPr>
              <a:xfrm>
                <a:off x="7608849" y="2132856"/>
                <a:ext cx="290364" cy="150716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平行四辺形 87"/>
            <p:cNvSpPr/>
            <p:nvPr/>
          </p:nvSpPr>
          <p:spPr>
            <a:xfrm rot="19845965">
              <a:off x="2381816" y="849065"/>
              <a:ext cx="1360299" cy="240968"/>
            </a:xfrm>
            <a:prstGeom prst="parallelogram">
              <a:avLst>
                <a:gd name="adj" fmla="val 53806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6545055" y="915070"/>
            <a:ext cx="1325094" cy="1333202"/>
            <a:chOff x="6545055" y="915070"/>
            <a:chExt cx="1325094" cy="1333202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7065548" y="915070"/>
              <a:ext cx="804601" cy="45960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6822700" y="1067470"/>
              <a:ext cx="804601" cy="45960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6550033" y="1525440"/>
              <a:ext cx="804601" cy="45960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>
              <a:off x="6545055" y="1788666"/>
              <a:ext cx="804601" cy="45960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>
              <a:off x="6804248" y="1385218"/>
              <a:ext cx="1051143" cy="60831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グループ化 1035"/>
          <p:cNvGrpSpPr/>
          <p:nvPr/>
        </p:nvGrpSpPr>
        <p:grpSpPr>
          <a:xfrm>
            <a:off x="7253755" y="1356626"/>
            <a:ext cx="747092" cy="939205"/>
            <a:chOff x="8244408" y="1442240"/>
            <a:chExt cx="747092" cy="939205"/>
          </a:xfrm>
        </p:grpSpPr>
        <p:grpSp>
          <p:nvGrpSpPr>
            <p:cNvPr id="1034" name="グループ化 1033"/>
            <p:cNvGrpSpPr/>
            <p:nvPr/>
          </p:nvGrpSpPr>
          <p:grpSpPr>
            <a:xfrm>
              <a:off x="8244408" y="1585901"/>
              <a:ext cx="747092" cy="615195"/>
              <a:chOff x="7969027" y="1505705"/>
              <a:chExt cx="747092" cy="615195"/>
            </a:xfrm>
          </p:grpSpPr>
          <p:sp>
            <p:nvSpPr>
              <p:cNvPr id="178" name="平行四辺形 177"/>
              <p:cNvSpPr/>
              <p:nvPr/>
            </p:nvSpPr>
            <p:spPr>
              <a:xfrm rot="19845965">
                <a:off x="7969027" y="1867267"/>
                <a:ext cx="747092" cy="253633"/>
              </a:xfrm>
              <a:prstGeom prst="parallelogram">
                <a:avLst>
                  <a:gd name="adj" fmla="val 53806"/>
                </a:avLst>
              </a:pr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平行四辺形 178"/>
              <p:cNvSpPr/>
              <p:nvPr/>
            </p:nvSpPr>
            <p:spPr>
              <a:xfrm rot="19845965">
                <a:off x="8218598" y="1505705"/>
                <a:ext cx="478853" cy="262063"/>
              </a:xfrm>
              <a:prstGeom prst="parallelogram">
                <a:avLst>
                  <a:gd name="adj" fmla="val 53806"/>
                </a:avLst>
              </a:pr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3" name="グループ化 1032"/>
            <p:cNvGrpSpPr/>
            <p:nvPr/>
          </p:nvGrpSpPr>
          <p:grpSpPr>
            <a:xfrm>
              <a:off x="8343900" y="1442240"/>
              <a:ext cx="542495" cy="939205"/>
              <a:chOff x="4965609" y="603023"/>
              <a:chExt cx="542495" cy="939205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 flipV="1">
                <a:off x="4965609" y="1224091"/>
                <a:ext cx="0" cy="31813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 flipV="1">
                <a:off x="5216069" y="780482"/>
                <a:ext cx="5399" cy="2945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/>
              <p:nvPr/>
            </p:nvCxnSpPr>
            <p:spPr>
              <a:xfrm flipV="1">
                <a:off x="5482458" y="603023"/>
                <a:ext cx="0" cy="6210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 flipV="1">
                <a:off x="4977823" y="1054282"/>
                <a:ext cx="243645" cy="1688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/>
              <p:nvPr/>
            </p:nvCxnSpPr>
            <p:spPr>
              <a:xfrm flipV="1">
                <a:off x="5208768" y="603023"/>
                <a:ext cx="299336" cy="1961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グループ化 2"/>
          <p:cNvGrpSpPr/>
          <p:nvPr/>
        </p:nvGrpSpPr>
        <p:grpSpPr>
          <a:xfrm>
            <a:off x="6077805" y="1988840"/>
            <a:ext cx="1806563" cy="2935772"/>
            <a:chOff x="6077805" y="1988840"/>
            <a:chExt cx="1806563" cy="2935772"/>
          </a:xfrm>
        </p:grpSpPr>
        <p:sp>
          <p:nvSpPr>
            <p:cNvPr id="171" name="円弧 170"/>
            <p:cNvSpPr/>
            <p:nvPr/>
          </p:nvSpPr>
          <p:spPr>
            <a:xfrm rot="10800000" flipH="1">
              <a:off x="7368088" y="2136762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円弧 171"/>
            <p:cNvSpPr/>
            <p:nvPr/>
          </p:nvSpPr>
          <p:spPr>
            <a:xfrm rot="10800000" flipH="1">
              <a:off x="7609758" y="198884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弧 172"/>
            <p:cNvSpPr/>
            <p:nvPr/>
          </p:nvSpPr>
          <p:spPr>
            <a:xfrm rot="10800000">
              <a:off x="6077805" y="459108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4" name="円弧 173"/>
            <p:cNvSpPr/>
            <p:nvPr/>
          </p:nvSpPr>
          <p:spPr>
            <a:xfrm rot="10800000">
              <a:off x="6405355" y="458112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839929" y="1999498"/>
            <a:ext cx="1565505" cy="2691412"/>
            <a:chOff x="5839929" y="1999498"/>
            <a:chExt cx="1565505" cy="2691412"/>
          </a:xfrm>
        </p:grpSpPr>
        <p:sp>
          <p:nvSpPr>
            <p:cNvPr id="175" name="円弧 174"/>
            <p:cNvSpPr/>
            <p:nvPr/>
          </p:nvSpPr>
          <p:spPr>
            <a:xfrm rot="16200000">
              <a:off x="7178620" y="202742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6" name="円弧 175"/>
            <p:cNvSpPr/>
            <p:nvPr/>
          </p:nvSpPr>
          <p:spPr>
            <a:xfrm rot="16200000">
              <a:off x="5854291" y="437174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580848" y="1390412"/>
            <a:ext cx="1428486" cy="3308882"/>
            <a:chOff x="6580848" y="1390412"/>
            <a:chExt cx="1428486" cy="3308882"/>
          </a:xfrm>
        </p:grpSpPr>
        <p:sp>
          <p:nvSpPr>
            <p:cNvPr id="177" name="円弧 176"/>
            <p:cNvSpPr/>
            <p:nvPr/>
          </p:nvSpPr>
          <p:spPr>
            <a:xfrm rot="5400000" flipH="1">
              <a:off x="7782520" y="1722606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80" name="円弧 179"/>
            <p:cNvSpPr/>
            <p:nvPr/>
          </p:nvSpPr>
          <p:spPr>
            <a:xfrm rot="5400000" flipH="1">
              <a:off x="7779338" y="1418342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81" name="円弧 180"/>
            <p:cNvSpPr/>
            <p:nvPr/>
          </p:nvSpPr>
          <p:spPr>
            <a:xfrm rot="5400000" flipH="1">
              <a:off x="6595210" y="438013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82" name="円弧 181"/>
            <p:cNvSpPr/>
            <p:nvPr/>
          </p:nvSpPr>
          <p:spPr>
            <a:xfrm rot="5400000" flipH="1">
              <a:off x="6602586" y="406694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035931" y="4028768"/>
            <a:ext cx="696309" cy="696376"/>
            <a:chOff x="6035931" y="4028768"/>
            <a:chExt cx="696309" cy="6963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035931" y="4386109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>
              <a:off x="6382605" y="4028768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6724650" y="4047074"/>
              <a:ext cx="7590" cy="6392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H="1">
              <a:off x="6382605" y="4038972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>
              <a:off x="6040559" y="4367803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直線コネクタ 186"/>
          <p:cNvCxnSpPr/>
          <p:nvPr/>
        </p:nvCxnSpPr>
        <p:spPr>
          <a:xfrm flipH="1" flipV="1">
            <a:off x="5503341" y="1224091"/>
            <a:ext cx="1300907" cy="73987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6597759" y="2044110"/>
            <a:ext cx="753978" cy="416035"/>
            <a:chOff x="6597759" y="2044110"/>
            <a:chExt cx="753978" cy="416035"/>
          </a:xfrm>
        </p:grpSpPr>
        <p:cxnSp>
          <p:nvCxnSpPr>
            <p:cNvPr id="193" name="直線コネクタ 192"/>
            <p:cNvCxnSpPr/>
            <p:nvPr/>
          </p:nvCxnSpPr>
          <p:spPr>
            <a:xfrm>
              <a:off x="6597759" y="2188906"/>
              <a:ext cx="496256" cy="27123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>
              <a:stCxn id="89" idx="7"/>
            </p:cNvCxnSpPr>
            <p:nvPr/>
          </p:nvCxnSpPr>
          <p:spPr>
            <a:xfrm>
              <a:off x="6948676" y="2044110"/>
              <a:ext cx="403061" cy="2254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/>
          <p:cNvGrpSpPr/>
          <p:nvPr/>
        </p:nvGrpSpPr>
        <p:grpSpPr>
          <a:xfrm>
            <a:off x="7079580" y="2298218"/>
            <a:ext cx="257175" cy="438004"/>
            <a:chOff x="7079580" y="2298218"/>
            <a:chExt cx="257175" cy="438004"/>
          </a:xfrm>
        </p:grpSpPr>
        <p:cxnSp>
          <p:nvCxnSpPr>
            <p:cNvPr id="199" name="直線コネクタ 198"/>
            <p:cNvCxnSpPr/>
            <p:nvPr/>
          </p:nvCxnSpPr>
          <p:spPr>
            <a:xfrm flipV="1">
              <a:off x="7079580" y="2418085"/>
              <a:ext cx="0" cy="3181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7331356" y="2298218"/>
              <a:ext cx="5399" cy="294578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5707360" y="2243910"/>
            <a:ext cx="1614313" cy="2625249"/>
            <a:chOff x="5707360" y="2243910"/>
            <a:chExt cx="1614313" cy="2625249"/>
          </a:xfrm>
        </p:grpSpPr>
        <p:sp>
          <p:nvSpPr>
            <p:cNvPr id="207" name="円弧 206"/>
            <p:cNvSpPr/>
            <p:nvPr/>
          </p:nvSpPr>
          <p:spPr>
            <a:xfrm rot="10800000" flipV="1">
              <a:off x="7047063" y="224391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円弧 207"/>
            <p:cNvSpPr/>
            <p:nvPr/>
          </p:nvSpPr>
          <p:spPr>
            <a:xfrm rot="10800000" flipV="1">
              <a:off x="5707360" y="4535635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5494231" y="2475979"/>
            <a:ext cx="1651709" cy="2549500"/>
            <a:chOff x="5494231" y="2475979"/>
            <a:chExt cx="1651709" cy="2549500"/>
          </a:xfrm>
        </p:grpSpPr>
        <p:sp>
          <p:nvSpPr>
            <p:cNvPr id="209" name="円弧 208"/>
            <p:cNvSpPr/>
            <p:nvPr/>
          </p:nvSpPr>
          <p:spPr>
            <a:xfrm rot="16200000">
              <a:off x="6919126" y="2503909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10" name="円弧 209"/>
            <p:cNvSpPr/>
            <p:nvPr/>
          </p:nvSpPr>
          <p:spPr>
            <a:xfrm rot="16200000">
              <a:off x="5508593" y="470631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1" name="グループ化 210"/>
          <p:cNvGrpSpPr/>
          <p:nvPr/>
        </p:nvGrpSpPr>
        <p:grpSpPr>
          <a:xfrm>
            <a:off x="5699167" y="4703604"/>
            <a:ext cx="324499" cy="327881"/>
            <a:chOff x="7079580" y="2418085"/>
            <a:chExt cx="324499" cy="327881"/>
          </a:xfrm>
        </p:grpSpPr>
        <p:cxnSp>
          <p:nvCxnSpPr>
            <p:cNvPr id="212" name="直線コネクタ 211"/>
            <p:cNvCxnSpPr/>
            <p:nvPr/>
          </p:nvCxnSpPr>
          <p:spPr>
            <a:xfrm flipV="1">
              <a:off x="7079580" y="2418085"/>
              <a:ext cx="0" cy="31813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7398680" y="2451388"/>
              <a:ext cx="5399" cy="29457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テキスト ボックス 188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43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500"/>
                            </p:stCondLst>
                            <p:childTnLst>
                              <p:par>
                                <p:cTn id="20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500"/>
                            </p:stCondLst>
                            <p:childTnLst>
                              <p:par>
                                <p:cTn id="21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129" grpId="0"/>
      <p:bldP spid="129" grpId="1"/>
      <p:bldP spid="146" grpId="0"/>
      <p:bldP spid="146" grpId="1"/>
      <p:bldP spid="213" grpId="0"/>
      <p:bldP spid="213" grpId="1"/>
      <p:bldP spid="214" grpId="0"/>
      <p:bldP spid="214" grpId="1"/>
      <p:bldP spid="106" grpId="0" animBg="1"/>
      <p:bldP spid="106" grpId="1" animBg="1"/>
      <p:bldP spid="188" grpId="0"/>
      <p:bldP spid="188" grpId="1"/>
      <p:bldP spid="206" grpId="0"/>
      <p:bldP spid="206" grpId="1"/>
      <p:bldP spid="216" grpId="0" animBg="1"/>
      <p:bldP spid="2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11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）続いて，平面図です。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67544" y="5811261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11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）平面図は，上から見た図になるので，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441558" y="5805264"/>
            <a:ext cx="744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２）ちなみに，この平面の大きさは　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n-ea"/>
              </a:rPr>
              <a:t>緑５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　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　になります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467544" y="5805264"/>
            <a:ext cx="644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11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）一番高い３段目の面に，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下の段の図形を投影してみましょう。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74704" y="5805264"/>
            <a:ext cx="748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13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）まず１段目の形状は，２段上げます。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グループ化 178"/>
          <p:cNvGrpSpPr/>
          <p:nvPr/>
        </p:nvGrpSpPr>
        <p:grpSpPr>
          <a:xfrm>
            <a:off x="4669611" y="335476"/>
            <a:ext cx="3732383" cy="3025246"/>
            <a:chOff x="4670930" y="476672"/>
            <a:chExt cx="3732383" cy="3025246"/>
          </a:xfrm>
        </p:grpSpPr>
        <p:sp>
          <p:nvSpPr>
            <p:cNvPr id="180" name="正方形/長方形 179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1" name="グループ化 180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261" name="直線コネクタ 260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コネクタ 263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コネクタ 265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コネクタ 27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グループ化 186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210" name="直線コネクタ 209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コネクタ 235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グループ化 199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206" name="直線コネクタ 205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グループ化 5"/>
          <p:cNvGrpSpPr/>
          <p:nvPr/>
        </p:nvGrpSpPr>
        <p:grpSpPr>
          <a:xfrm>
            <a:off x="5168900" y="1455261"/>
            <a:ext cx="3060700" cy="1467291"/>
            <a:chOff x="5168900" y="1455261"/>
            <a:chExt cx="3060700" cy="1467291"/>
          </a:xfrm>
        </p:grpSpPr>
        <p:cxnSp>
          <p:nvCxnSpPr>
            <p:cNvPr id="133" name="直線矢印コネクタ 132"/>
            <p:cNvCxnSpPr/>
            <p:nvPr/>
          </p:nvCxnSpPr>
          <p:spPr>
            <a:xfrm flipV="1">
              <a:off x="6796311" y="1455261"/>
              <a:ext cx="0" cy="14672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H="1" flipV="1">
              <a:off x="5168900" y="1968500"/>
              <a:ext cx="1635350" cy="9310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6"/>
              <a:ext cx="1420956" cy="858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7332" y="1268760"/>
            <a:ext cx="3559656" cy="3750408"/>
            <a:chOff x="3634286" y="1268760"/>
            <a:chExt cx="3559656" cy="3750408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32037" y="5006764"/>
              <a:ext cx="1861905" cy="124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634286" y="1268760"/>
              <a:ext cx="0" cy="1781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52113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5" name="直線コネクタ 124"/>
          <p:cNvCxnSpPr/>
          <p:nvPr/>
        </p:nvCxnSpPr>
        <p:spPr>
          <a:xfrm flipV="1">
            <a:off x="4953000" y="915070"/>
            <a:ext cx="2628900" cy="151063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03648" y="3055802"/>
            <a:ext cx="2230638" cy="1987570"/>
            <a:chOff x="1403648" y="3055802"/>
            <a:chExt cx="2230638" cy="1987570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03648" y="5034384"/>
              <a:ext cx="2211041" cy="89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8" name="直線コネクタ 127"/>
          <p:cNvCxnSpPr/>
          <p:nvPr/>
        </p:nvCxnSpPr>
        <p:spPr>
          <a:xfrm flipV="1">
            <a:off x="6261100" y="1990726"/>
            <a:ext cx="2092325" cy="119697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/>
          <p:cNvGrpSpPr/>
          <p:nvPr/>
        </p:nvGrpSpPr>
        <p:grpSpPr>
          <a:xfrm>
            <a:off x="5361706" y="4708377"/>
            <a:ext cx="1370535" cy="326007"/>
            <a:chOff x="5361706" y="4708377"/>
            <a:chExt cx="1370535" cy="326007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5361706" y="4725144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371090" y="5013176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V="1">
              <a:off x="5364087" y="4708377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V="1">
              <a:off x="6732240" y="4715006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6035931" y="4028768"/>
            <a:ext cx="696309" cy="696376"/>
            <a:chOff x="6035931" y="4028768"/>
            <a:chExt cx="696309" cy="6963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035931" y="4386109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>
              <a:off x="6382605" y="4028768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6724650" y="4047074"/>
              <a:ext cx="7590" cy="6392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H="1">
              <a:off x="6382605" y="4038972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>
              <a:off x="6040559" y="4367803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グループ化 210"/>
          <p:cNvGrpSpPr/>
          <p:nvPr/>
        </p:nvGrpSpPr>
        <p:grpSpPr>
          <a:xfrm>
            <a:off x="5699167" y="4703604"/>
            <a:ext cx="324499" cy="327881"/>
            <a:chOff x="7079580" y="2418085"/>
            <a:chExt cx="324499" cy="327881"/>
          </a:xfrm>
        </p:grpSpPr>
        <p:cxnSp>
          <p:nvCxnSpPr>
            <p:cNvPr id="212" name="直線コネクタ 211"/>
            <p:cNvCxnSpPr/>
            <p:nvPr/>
          </p:nvCxnSpPr>
          <p:spPr>
            <a:xfrm flipV="1">
              <a:off x="7079580" y="2418085"/>
              <a:ext cx="0" cy="31813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7398680" y="2451388"/>
              <a:ext cx="5399" cy="29457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グループ化 232"/>
          <p:cNvGrpSpPr/>
          <p:nvPr/>
        </p:nvGrpSpPr>
        <p:grpSpPr>
          <a:xfrm>
            <a:off x="6835731" y="2281115"/>
            <a:ext cx="1067295" cy="663530"/>
            <a:chOff x="6835731" y="2281115"/>
            <a:chExt cx="1067295" cy="663530"/>
          </a:xfrm>
        </p:grpSpPr>
        <p:sp>
          <p:nvSpPr>
            <p:cNvPr id="131" name="円弧 130"/>
            <p:cNvSpPr/>
            <p:nvPr/>
          </p:nvSpPr>
          <p:spPr>
            <a:xfrm rot="10800000" flipH="1">
              <a:off x="6835731" y="2764619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弧 133"/>
            <p:cNvSpPr/>
            <p:nvPr/>
          </p:nvSpPr>
          <p:spPr>
            <a:xfrm rot="10800000" flipH="1">
              <a:off x="7103186" y="259708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弧 135"/>
            <p:cNvSpPr/>
            <p:nvPr/>
          </p:nvSpPr>
          <p:spPr>
            <a:xfrm rot="10800000" flipH="1">
              <a:off x="7378542" y="2451616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弧 137"/>
            <p:cNvSpPr/>
            <p:nvPr/>
          </p:nvSpPr>
          <p:spPr>
            <a:xfrm rot="10800000" flipH="1">
              <a:off x="7628416" y="2281115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4" name="グループ化 233"/>
          <p:cNvGrpSpPr/>
          <p:nvPr/>
        </p:nvGrpSpPr>
        <p:grpSpPr>
          <a:xfrm>
            <a:off x="3491880" y="1743523"/>
            <a:ext cx="348414" cy="1279828"/>
            <a:chOff x="3491880" y="1743523"/>
            <a:chExt cx="348414" cy="1279828"/>
          </a:xfrm>
        </p:grpSpPr>
        <p:sp>
          <p:nvSpPr>
            <p:cNvPr id="139" name="円弧 138"/>
            <p:cNvSpPr/>
            <p:nvPr/>
          </p:nvSpPr>
          <p:spPr>
            <a:xfrm rot="5400000">
              <a:off x="3506242" y="2704189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0" name="円弧 139"/>
            <p:cNvSpPr/>
            <p:nvPr/>
          </p:nvSpPr>
          <p:spPr>
            <a:xfrm rot="5400000">
              <a:off x="3521131" y="237609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2" name="円弧 141"/>
            <p:cNvSpPr/>
            <p:nvPr/>
          </p:nvSpPr>
          <p:spPr>
            <a:xfrm rot="5400000">
              <a:off x="3506242" y="206012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3" name="円弧 142"/>
            <p:cNvSpPr/>
            <p:nvPr/>
          </p:nvSpPr>
          <p:spPr>
            <a:xfrm rot="5400000">
              <a:off x="3521132" y="172916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4" name="グループ化 193"/>
          <p:cNvGrpSpPr/>
          <p:nvPr/>
        </p:nvGrpSpPr>
        <p:grpSpPr>
          <a:xfrm>
            <a:off x="1882304" y="1086425"/>
            <a:ext cx="1745084" cy="3947959"/>
            <a:chOff x="1882304" y="1230441"/>
            <a:chExt cx="1745084" cy="3947959"/>
          </a:xfrm>
        </p:grpSpPr>
        <p:cxnSp>
          <p:nvCxnSpPr>
            <p:cNvPr id="196" name="直線コネクタ 195"/>
            <p:cNvCxnSpPr/>
            <p:nvPr/>
          </p:nvCxnSpPr>
          <p:spPr>
            <a:xfrm flipH="1">
              <a:off x="1882304" y="1230441"/>
              <a:ext cx="4192" cy="39479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>
              <a:off x="3606180" y="1230441"/>
              <a:ext cx="21208" cy="39352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627388" y="3573016"/>
            <a:ext cx="1717349" cy="1481948"/>
            <a:chOff x="3614688" y="3573016"/>
            <a:chExt cx="1717349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614688" y="3573016"/>
              <a:ext cx="0" cy="1481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32037" y="3573016"/>
              <a:ext cx="0" cy="14819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グループ化 225"/>
          <p:cNvGrpSpPr/>
          <p:nvPr/>
        </p:nvGrpSpPr>
        <p:grpSpPr>
          <a:xfrm>
            <a:off x="5456152" y="2144829"/>
            <a:ext cx="1309996" cy="791072"/>
            <a:chOff x="5456152" y="2144829"/>
            <a:chExt cx="1309996" cy="791072"/>
          </a:xfrm>
        </p:grpSpPr>
        <p:sp>
          <p:nvSpPr>
            <p:cNvPr id="198" name="円弧 197"/>
            <p:cNvSpPr/>
            <p:nvPr/>
          </p:nvSpPr>
          <p:spPr>
            <a:xfrm rot="10800000">
              <a:off x="6491538" y="2755875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円弧 200"/>
            <p:cNvSpPr/>
            <p:nvPr/>
          </p:nvSpPr>
          <p:spPr>
            <a:xfrm rot="10800000">
              <a:off x="6243982" y="2603006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弧 201"/>
            <p:cNvSpPr/>
            <p:nvPr/>
          </p:nvSpPr>
          <p:spPr>
            <a:xfrm rot="10800000">
              <a:off x="5975023" y="2447088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円弧 202"/>
            <p:cNvSpPr/>
            <p:nvPr/>
          </p:nvSpPr>
          <p:spPr>
            <a:xfrm rot="10800000">
              <a:off x="5723219" y="2298802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円弧 203"/>
            <p:cNvSpPr/>
            <p:nvPr/>
          </p:nvSpPr>
          <p:spPr>
            <a:xfrm rot="10800000">
              <a:off x="5456152" y="2144829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1" name="グループ化 230"/>
          <p:cNvGrpSpPr/>
          <p:nvPr/>
        </p:nvGrpSpPr>
        <p:grpSpPr>
          <a:xfrm>
            <a:off x="1914972" y="2918481"/>
            <a:ext cx="1673869" cy="341768"/>
            <a:chOff x="1914972" y="2918481"/>
            <a:chExt cx="1673869" cy="341768"/>
          </a:xfrm>
        </p:grpSpPr>
        <p:sp>
          <p:nvSpPr>
            <p:cNvPr id="205" name="円弧 204"/>
            <p:cNvSpPr/>
            <p:nvPr/>
          </p:nvSpPr>
          <p:spPr>
            <a:xfrm rot="10800000">
              <a:off x="1914972" y="291848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7" name="円弧 216"/>
            <p:cNvSpPr/>
            <p:nvPr/>
          </p:nvSpPr>
          <p:spPr>
            <a:xfrm rot="10800000">
              <a:off x="2237929" y="292637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円弧 217"/>
            <p:cNvSpPr/>
            <p:nvPr/>
          </p:nvSpPr>
          <p:spPr>
            <a:xfrm rot="10800000">
              <a:off x="2585368" y="292672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円弧 218"/>
            <p:cNvSpPr/>
            <p:nvPr/>
          </p:nvSpPr>
          <p:spPr>
            <a:xfrm rot="10800000">
              <a:off x="2927318" y="2926725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円弧 219"/>
            <p:cNvSpPr/>
            <p:nvPr/>
          </p:nvSpPr>
          <p:spPr>
            <a:xfrm rot="10800000">
              <a:off x="3284041" y="292637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3283296" y="1192754"/>
            <a:ext cx="4594393" cy="652902"/>
            <a:chOff x="3283296" y="1192754"/>
            <a:chExt cx="4594393" cy="652902"/>
          </a:xfrm>
        </p:grpSpPr>
        <p:sp>
          <p:nvSpPr>
            <p:cNvPr id="221" name="円弧 220"/>
            <p:cNvSpPr/>
            <p:nvPr/>
          </p:nvSpPr>
          <p:spPr>
            <a:xfrm rot="10800000" flipV="1">
              <a:off x="3283296" y="151213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円弧 221"/>
            <p:cNvSpPr/>
            <p:nvPr/>
          </p:nvSpPr>
          <p:spPr>
            <a:xfrm rot="10800000" flipH="1" flipV="1">
              <a:off x="7603079" y="119275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グループ化 243"/>
          <p:cNvGrpSpPr/>
          <p:nvPr/>
        </p:nvGrpSpPr>
        <p:grpSpPr>
          <a:xfrm>
            <a:off x="1882304" y="1695702"/>
            <a:ext cx="1745084" cy="1363277"/>
            <a:chOff x="1882304" y="1695702"/>
            <a:chExt cx="1745084" cy="136327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1882304" y="1705659"/>
              <a:ext cx="1745084" cy="1353320"/>
              <a:chOff x="1882304" y="1705659"/>
              <a:chExt cx="1745084" cy="1353320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1882304" y="3049022"/>
                <a:ext cx="17238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3275856" y="1705659"/>
                <a:ext cx="351532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化 23"/>
            <p:cNvGrpSpPr/>
            <p:nvPr/>
          </p:nvGrpSpPr>
          <p:grpSpPr>
            <a:xfrm>
              <a:off x="1885876" y="1695702"/>
              <a:ext cx="1388639" cy="1353320"/>
              <a:chOff x="1885876" y="1695702"/>
              <a:chExt cx="1388639" cy="1353320"/>
            </a:xfrm>
          </p:grpSpPr>
          <p:cxnSp>
            <p:nvCxnSpPr>
              <p:cNvPr id="224" name="直線コネクタ 223"/>
              <p:cNvCxnSpPr/>
              <p:nvPr/>
            </p:nvCxnSpPr>
            <p:spPr>
              <a:xfrm>
                <a:off x="1885876" y="1695702"/>
                <a:ext cx="620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>
                <a:off x="1907016" y="1724709"/>
                <a:ext cx="13674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グループ化 89"/>
          <p:cNvGrpSpPr/>
          <p:nvPr/>
        </p:nvGrpSpPr>
        <p:grpSpPr>
          <a:xfrm>
            <a:off x="5503341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5" name="直線コネクタ 164"/>
          <p:cNvCxnSpPr/>
          <p:nvPr/>
        </p:nvCxnSpPr>
        <p:spPr>
          <a:xfrm>
            <a:off x="7057611" y="913174"/>
            <a:ext cx="0" cy="6180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H="1">
            <a:off x="6527742" y="1523544"/>
            <a:ext cx="550251" cy="3223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8" name="グループ化 237"/>
          <p:cNvGrpSpPr/>
          <p:nvPr/>
        </p:nvGrpSpPr>
        <p:grpSpPr>
          <a:xfrm>
            <a:off x="6279555" y="1222587"/>
            <a:ext cx="521152" cy="324238"/>
            <a:chOff x="6279555" y="1222587"/>
            <a:chExt cx="521152" cy="324238"/>
          </a:xfrm>
        </p:grpSpPr>
        <p:cxnSp>
          <p:nvCxnSpPr>
            <p:cNvPr id="167" name="直線コネクタ 166"/>
            <p:cNvCxnSpPr/>
            <p:nvPr/>
          </p:nvCxnSpPr>
          <p:spPr>
            <a:xfrm flipH="1">
              <a:off x="6515167" y="1372780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6279555" y="1222587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 flipH="1" flipV="1">
              <a:off x="6287559" y="1396142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H="1" flipV="1">
              <a:off x="6527361" y="1237839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円/楕円 153"/>
          <p:cNvSpPr/>
          <p:nvPr/>
        </p:nvSpPr>
        <p:spPr>
          <a:xfrm>
            <a:off x="6592556" y="2007934"/>
            <a:ext cx="407922" cy="23408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2" name="グループ化 241"/>
          <p:cNvGrpSpPr/>
          <p:nvPr/>
        </p:nvGrpSpPr>
        <p:grpSpPr>
          <a:xfrm>
            <a:off x="5361706" y="1254933"/>
            <a:ext cx="2319636" cy="1270779"/>
            <a:chOff x="5361706" y="1245408"/>
            <a:chExt cx="2319636" cy="1270779"/>
          </a:xfrm>
        </p:grpSpPr>
        <p:sp>
          <p:nvSpPr>
            <p:cNvPr id="199" name="円弧 198"/>
            <p:cNvSpPr/>
            <p:nvPr/>
          </p:nvSpPr>
          <p:spPr>
            <a:xfrm rot="16200000">
              <a:off x="7454528" y="127333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0" name="円弧 189"/>
            <p:cNvSpPr/>
            <p:nvPr/>
          </p:nvSpPr>
          <p:spPr>
            <a:xfrm rot="16200000">
              <a:off x="5333776" y="1576651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1" name="円弧 190"/>
            <p:cNvSpPr/>
            <p:nvPr/>
          </p:nvSpPr>
          <p:spPr>
            <a:xfrm rot="16200000">
              <a:off x="5333776" y="127333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2" name="円弧 191"/>
            <p:cNvSpPr/>
            <p:nvPr/>
          </p:nvSpPr>
          <p:spPr>
            <a:xfrm rot="16200000">
              <a:off x="6627912" y="2289373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3" name="円弧 192"/>
            <p:cNvSpPr/>
            <p:nvPr/>
          </p:nvSpPr>
          <p:spPr>
            <a:xfrm rot="16200000">
              <a:off x="6617518" y="200802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5" name="円弧 194"/>
            <p:cNvSpPr/>
            <p:nvPr/>
          </p:nvSpPr>
          <p:spPr>
            <a:xfrm rot="16200000">
              <a:off x="7437028" y="1579452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8" name="グループ化 247"/>
          <p:cNvGrpSpPr/>
          <p:nvPr/>
        </p:nvGrpSpPr>
        <p:grpSpPr>
          <a:xfrm>
            <a:off x="5502610" y="1224117"/>
            <a:ext cx="2101346" cy="1367075"/>
            <a:chOff x="4828901" y="925874"/>
            <a:chExt cx="2101346" cy="1367075"/>
          </a:xfrm>
        </p:grpSpPr>
        <p:grpSp>
          <p:nvGrpSpPr>
            <p:cNvPr id="240" name="グループ化 239"/>
            <p:cNvGrpSpPr/>
            <p:nvPr/>
          </p:nvGrpSpPr>
          <p:grpSpPr>
            <a:xfrm>
              <a:off x="4828901" y="925874"/>
              <a:ext cx="2101346" cy="1367075"/>
              <a:chOff x="5500167" y="1222195"/>
              <a:chExt cx="2101346" cy="1367075"/>
            </a:xfrm>
          </p:grpSpPr>
          <p:cxnSp>
            <p:nvCxnSpPr>
              <p:cNvPr id="156" name="直線コネクタ 155"/>
              <p:cNvCxnSpPr/>
              <p:nvPr/>
            </p:nvCxnSpPr>
            <p:spPr>
              <a:xfrm>
                <a:off x="5500167" y="1842928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 flipV="1">
                <a:off x="6783611" y="184292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7071643" y="1523544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flipV="1">
                <a:off x="5500167" y="1222195"/>
                <a:ext cx="1068675" cy="6148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6" name="直線コネクタ 245"/>
            <p:cNvCxnSpPr/>
            <p:nvPr/>
          </p:nvCxnSpPr>
          <p:spPr>
            <a:xfrm>
              <a:off x="5888245" y="933846"/>
              <a:ext cx="262389" cy="1610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平行四辺形 28"/>
          <p:cNvSpPr/>
          <p:nvPr/>
        </p:nvSpPr>
        <p:spPr>
          <a:xfrm rot="1798235">
            <a:off x="5620887" y="771099"/>
            <a:ext cx="2131258" cy="1064144"/>
          </a:xfrm>
          <a:prstGeom prst="parallelogram">
            <a:avLst>
              <a:gd name="adj" fmla="val 57742"/>
            </a:avLst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6527866" y="764704"/>
            <a:ext cx="534431" cy="319825"/>
            <a:chOff x="6527866" y="764704"/>
            <a:chExt cx="534431" cy="319825"/>
          </a:xfrm>
        </p:grpSpPr>
        <p:cxnSp>
          <p:nvCxnSpPr>
            <p:cNvPr id="168" name="直線コネクタ 167"/>
            <p:cNvCxnSpPr/>
            <p:nvPr/>
          </p:nvCxnSpPr>
          <p:spPr>
            <a:xfrm flipH="1">
              <a:off x="6779659" y="919524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6529396" y="764704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flipH="1" flipV="1">
              <a:off x="6527866" y="933846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H="1" flipV="1">
              <a:off x="6788951" y="771054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グループ化 248"/>
          <p:cNvGrpSpPr/>
          <p:nvPr/>
        </p:nvGrpSpPr>
        <p:grpSpPr>
          <a:xfrm>
            <a:off x="5494990" y="612240"/>
            <a:ext cx="2101346" cy="1367075"/>
            <a:chOff x="4828901" y="925874"/>
            <a:chExt cx="2101346" cy="1367075"/>
          </a:xfrm>
        </p:grpSpPr>
        <p:grpSp>
          <p:nvGrpSpPr>
            <p:cNvPr id="250" name="グループ化 249"/>
            <p:cNvGrpSpPr/>
            <p:nvPr/>
          </p:nvGrpSpPr>
          <p:grpSpPr>
            <a:xfrm>
              <a:off x="4828901" y="925874"/>
              <a:ext cx="2101346" cy="1367075"/>
              <a:chOff x="5500167" y="1222195"/>
              <a:chExt cx="2101346" cy="1367075"/>
            </a:xfrm>
          </p:grpSpPr>
          <p:cxnSp>
            <p:nvCxnSpPr>
              <p:cNvPr id="252" name="直線コネクタ 251"/>
              <p:cNvCxnSpPr/>
              <p:nvPr/>
            </p:nvCxnSpPr>
            <p:spPr>
              <a:xfrm>
                <a:off x="5500167" y="1842928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 flipV="1">
                <a:off x="6783611" y="184292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>
                <a:off x="7071643" y="1523544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直線コネクタ 254"/>
              <p:cNvCxnSpPr/>
              <p:nvPr/>
            </p:nvCxnSpPr>
            <p:spPr>
              <a:xfrm flipV="1">
                <a:off x="5500167" y="1222195"/>
                <a:ext cx="1068675" cy="6148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1" name="直線コネクタ 250"/>
            <p:cNvCxnSpPr/>
            <p:nvPr/>
          </p:nvCxnSpPr>
          <p:spPr>
            <a:xfrm>
              <a:off x="5888245" y="933846"/>
              <a:ext cx="262389" cy="1610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6669757" y="1997602"/>
            <a:ext cx="217281" cy="845809"/>
            <a:chOff x="6669757" y="1997602"/>
            <a:chExt cx="217281" cy="845809"/>
          </a:xfrm>
        </p:grpSpPr>
        <p:sp>
          <p:nvSpPr>
            <p:cNvPr id="256" name="円弧 255"/>
            <p:cNvSpPr/>
            <p:nvPr/>
          </p:nvSpPr>
          <p:spPr>
            <a:xfrm rot="16200000">
              <a:off x="6641827" y="2616597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7" name="円弧 256"/>
            <p:cNvSpPr/>
            <p:nvPr/>
          </p:nvSpPr>
          <p:spPr>
            <a:xfrm rot="16200000">
              <a:off x="6660224" y="2321759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8" name="円弧 257"/>
            <p:cNvSpPr/>
            <p:nvPr/>
          </p:nvSpPr>
          <p:spPr>
            <a:xfrm rot="16200000">
              <a:off x="6641827" y="2025532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2229644" y="1743523"/>
            <a:ext cx="33883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23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0.0037 L 8.33333E-7 -0.132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39 1.48148E-6 L -0.00017 -0.13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035 -0.0870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106" grpId="0" animBg="1"/>
      <p:bldP spid="106" grpId="1" animBg="1"/>
      <p:bldP spid="145" grpId="0"/>
      <p:bldP spid="145" grpId="1"/>
      <p:bldP spid="182" grpId="0"/>
      <p:bldP spid="182" grpId="1"/>
      <p:bldP spid="188" grpId="0"/>
      <p:bldP spid="188" grpId="1"/>
      <p:bldP spid="189" grpId="0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15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）最後に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，２段目にある階段部分を　</a:t>
            </a:r>
            <a:endParaRPr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　１段上げて投影します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1" name="グループ化 150"/>
          <p:cNvGrpSpPr/>
          <p:nvPr/>
        </p:nvGrpSpPr>
        <p:grpSpPr>
          <a:xfrm>
            <a:off x="4656643" y="336915"/>
            <a:ext cx="3732383" cy="3025246"/>
            <a:chOff x="4670930" y="476672"/>
            <a:chExt cx="3732383" cy="3025246"/>
          </a:xfrm>
        </p:grpSpPr>
        <p:sp>
          <p:nvSpPr>
            <p:cNvPr id="152" name="正方形/長方形 151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5" name="グループ化 15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202" name="直線コネクタ 201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グループ化 156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69" name="直線コネクタ 168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グループ化 157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59" name="直線コネクタ 158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グループ化 5"/>
          <p:cNvGrpSpPr/>
          <p:nvPr/>
        </p:nvGrpSpPr>
        <p:grpSpPr>
          <a:xfrm>
            <a:off x="5168900" y="1455261"/>
            <a:ext cx="3060700" cy="1467291"/>
            <a:chOff x="5168900" y="1455261"/>
            <a:chExt cx="3060700" cy="1467291"/>
          </a:xfrm>
        </p:grpSpPr>
        <p:cxnSp>
          <p:nvCxnSpPr>
            <p:cNvPr id="133" name="直線矢印コネクタ 132"/>
            <p:cNvCxnSpPr/>
            <p:nvPr/>
          </p:nvCxnSpPr>
          <p:spPr>
            <a:xfrm flipV="1">
              <a:off x="6796311" y="1455261"/>
              <a:ext cx="0" cy="14672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H="1" flipV="1">
              <a:off x="5168900" y="1968500"/>
              <a:ext cx="1635350" cy="9310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6"/>
              <a:ext cx="1420956" cy="858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7332" y="1268760"/>
            <a:ext cx="3559656" cy="3750408"/>
            <a:chOff x="3634286" y="1268760"/>
            <a:chExt cx="3559656" cy="3750408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32037" y="5006764"/>
              <a:ext cx="1861905" cy="124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634286" y="1268760"/>
              <a:ext cx="0" cy="1781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52113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5" name="直線コネクタ 124"/>
          <p:cNvCxnSpPr/>
          <p:nvPr/>
        </p:nvCxnSpPr>
        <p:spPr>
          <a:xfrm flipV="1">
            <a:off x="4953000" y="915070"/>
            <a:ext cx="2628900" cy="151063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03648" y="3055802"/>
            <a:ext cx="2230638" cy="1987570"/>
            <a:chOff x="1403648" y="3055802"/>
            <a:chExt cx="2230638" cy="1987570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03648" y="5034384"/>
              <a:ext cx="2211041" cy="89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8" name="直線コネクタ 127"/>
          <p:cNvCxnSpPr/>
          <p:nvPr/>
        </p:nvCxnSpPr>
        <p:spPr>
          <a:xfrm flipV="1">
            <a:off x="6261100" y="1990726"/>
            <a:ext cx="2092325" cy="119697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/>
          <p:cNvGrpSpPr/>
          <p:nvPr/>
        </p:nvGrpSpPr>
        <p:grpSpPr>
          <a:xfrm>
            <a:off x="5361706" y="4708377"/>
            <a:ext cx="1370535" cy="326007"/>
            <a:chOff x="5361706" y="4708377"/>
            <a:chExt cx="1370535" cy="326007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5361706" y="4725144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371090" y="5013176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V="1">
              <a:off x="5364087" y="4708377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V="1">
              <a:off x="6732240" y="4715006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6035931" y="4028768"/>
            <a:ext cx="696309" cy="696376"/>
            <a:chOff x="6035931" y="4028768"/>
            <a:chExt cx="696309" cy="6963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035931" y="4386109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>
              <a:off x="6382605" y="4028768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6724650" y="4047074"/>
              <a:ext cx="7590" cy="6392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H="1">
              <a:off x="6382605" y="4038972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>
              <a:off x="6040559" y="4367803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グループ化 210"/>
          <p:cNvGrpSpPr/>
          <p:nvPr/>
        </p:nvGrpSpPr>
        <p:grpSpPr>
          <a:xfrm>
            <a:off x="5699167" y="4703604"/>
            <a:ext cx="324499" cy="327881"/>
            <a:chOff x="7079580" y="2418085"/>
            <a:chExt cx="324499" cy="327881"/>
          </a:xfrm>
        </p:grpSpPr>
        <p:cxnSp>
          <p:nvCxnSpPr>
            <p:cNvPr id="212" name="直線コネクタ 211"/>
            <p:cNvCxnSpPr/>
            <p:nvPr/>
          </p:nvCxnSpPr>
          <p:spPr>
            <a:xfrm flipV="1">
              <a:off x="7079580" y="2418085"/>
              <a:ext cx="0" cy="31813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7398680" y="2451388"/>
              <a:ext cx="5399" cy="29457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グループ化 193"/>
          <p:cNvGrpSpPr/>
          <p:nvPr/>
        </p:nvGrpSpPr>
        <p:grpSpPr>
          <a:xfrm>
            <a:off x="1882304" y="1086425"/>
            <a:ext cx="1745084" cy="3947959"/>
            <a:chOff x="1882304" y="1230441"/>
            <a:chExt cx="1745084" cy="3947959"/>
          </a:xfrm>
        </p:grpSpPr>
        <p:cxnSp>
          <p:nvCxnSpPr>
            <p:cNvPr id="196" name="直線コネクタ 195"/>
            <p:cNvCxnSpPr/>
            <p:nvPr/>
          </p:nvCxnSpPr>
          <p:spPr>
            <a:xfrm flipH="1">
              <a:off x="1882304" y="1230441"/>
              <a:ext cx="4192" cy="39479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>
              <a:off x="3606180" y="1230441"/>
              <a:ext cx="21208" cy="393525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627388" y="3573016"/>
            <a:ext cx="1717349" cy="1481948"/>
            <a:chOff x="3614688" y="3573016"/>
            <a:chExt cx="1717349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614688" y="3573016"/>
              <a:ext cx="0" cy="1481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32037" y="3573016"/>
              <a:ext cx="0" cy="14819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グループ化 243"/>
          <p:cNvGrpSpPr/>
          <p:nvPr/>
        </p:nvGrpSpPr>
        <p:grpSpPr>
          <a:xfrm>
            <a:off x="1882304" y="1695702"/>
            <a:ext cx="1745084" cy="1363277"/>
            <a:chOff x="1882304" y="1695702"/>
            <a:chExt cx="1745084" cy="136327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1882304" y="1705659"/>
              <a:ext cx="1745084" cy="1353320"/>
              <a:chOff x="1882304" y="1705659"/>
              <a:chExt cx="1745084" cy="1353320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1882304" y="3049022"/>
                <a:ext cx="17238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3275856" y="1705659"/>
                <a:ext cx="351532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化 23"/>
            <p:cNvGrpSpPr/>
            <p:nvPr/>
          </p:nvGrpSpPr>
          <p:grpSpPr>
            <a:xfrm>
              <a:off x="1885876" y="1695702"/>
              <a:ext cx="1388639" cy="1353320"/>
              <a:chOff x="1885876" y="1695702"/>
              <a:chExt cx="1388639" cy="1353320"/>
            </a:xfrm>
          </p:grpSpPr>
          <p:cxnSp>
            <p:nvCxnSpPr>
              <p:cNvPr id="224" name="直線コネクタ 223"/>
              <p:cNvCxnSpPr/>
              <p:nvPr/>
            </p:nvCxnSpPr>
            <p:spPr>
              <a:xfrm>
                <a:off x="1885876" y="1695702"/>
                <a:ext cx="620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>
                <a:off x="1907016" y="1724709"/>
                <a:ext cx="13674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8" name="円/楕円 227"/>
          <p:cNvSpPr/>
          <p:nvPr/>
        </p:nvSpPr>
        <p:spPr>
          <a:xfrm>
            <a:off x="2927318" y="2372362"/>
            <a:ext cx="322957" cy="3236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グループ化 89"/>
          <p:cNvGrpSpPr/>
          <p:nvPr/>
        </p:nvGrpSpPr>
        <p:grpSpPr>
          <a:xfrm>
            <a:off x="5503341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5" name="直線コネクタ 164"/>
          <p:cNvCxnSpPr/>
          <p:nvPr/>
        </p:nvCxnSpPr>
        <p:spPr>
          <a:xfrm>
            <a:off x="7057611" y="913174"/>
            <a:ext cx="0" cy="6180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H="1">
            <a:off x="6527742" y="1523544"/>
            <a:ext cx="550251" cy="3223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8" name="グループ化 237"/>
          <p:cNvGrpSpPr/>
          <p:nvPr/>
        </p:nvGrpSpPr>
        <p:grpSpPr>
          <a:xfrm>
            <a:off x="6279555" y="1222587"/>
            <a:ext cx="521152" cy="324238"/>
            <a:chOff x="6279555" y="1222587"/>
            <a:chExt cx="521152" cy="324238"/>
          </a:xfrm>
        </p:grpSpPr>
        <p:cxnSp>
          <p:nvCxnSpPr>
            <p:cNvPr id="167" name="直線コネクタ 166"/>
            <p:cNvCxnSpPr/>
            <p:nvPr/>
          </p:nvCxnSpPr>
          <p:spPr>
            <a:xfrm flipH="1">
              <a:off x="6515167" y="1372780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6279555" y="1222587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 flipH="1" flipV="1">
              <a:off x="6287559" y="1396142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H="1" flipV="1">
              <a:off x="6527361" y="1237839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円/楕円 153"/>
          <p:cNvSpPr/>
          <p:nvPr/>
        </p:nvSpPr>
        <p:spPr>
          <a:xfrm>
            <a:off x="6592556" y="2007934"/>
            <a:ext cx="407922" cy="23408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8" name="グループ化 247"/>
          <p:cNvGrpSpPr/>
          <p:nvPr/>
        </p:nvGrpSpPr>
        <p:grpSpPr>
          <a:xfrm>
            <a:off x="5502610" y="1224117"/>
            <a:ext cx="2101346" cy="1367075"/>
            <a:chOff x="4828901" y="925874"/>
            <a:chExt cx="2101346" cy="1367075"/>
          </a:xfrm>
        </p:grpSpPr>
        <p:grpSp>
          <p:nvGrpSpPr>
            <p:cNvPr id="240" name="グループ化 239"/>
            <p:cNvGrpSpPr/>
            <p:nvPr/>
          </p:nvGrpSpPr>
          <p:grpSpPr>
            <a:xfrm>
              <a:off x="4828901" y="925874"/>
              <a:ext cx="2101346" cy="1367075"/>
              <a:chOff x="5500167" y="1222195"/>
              <a:chExt cx="2101346" cy="1367075"/>
            </a:xfrm>
          </p:grpSpPr>
          <p:cxnSp>
            <p:nvCxnSpPr>
              <p:cNvPr id="156" name="直線コネクタ 155"/>
              <p:cNvCxnSpPr/>
              <p:nvPr/>
            </p:nvCxnSpPr>
            <p:spPr>
              <a:xfrm>
                <a:off x="5500167" y="1842928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 flipV="1">
                <a:off x="6783611" y="184292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7071643" y="1523544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flipV="1">
                <a:off x="5500167" y="1222195"/>
                <a:ext cx="1068675" cy="6148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6" name="直線コネクタ 245"/>
            <p:cNvCxnSpPr/>
            <p:nvPr/>
          </p:nvCxnSpPr>
          <p:spPr>
            <a:xfrm>
              <a:off x="5888245" y="933846"/>
              <a:ext cx="262389" cy="1610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平行四辺形 28"/>
          <p:cNvSpPr/>
          <p:nvPr/>
        </p:nvSpPr>
        <p:spPr>
          <a:xfrm rot="1798235">
            <a:off x="5598405" y="771100"/>
            <a:ext cx="2131258" cy="1064144"/>
          </a:xfrm>
          <a:prstGeom prst="parallelogram">
            <a:avLst>
              <a:gd name="adj" fmla="val 57742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6527866" y="764704"/>
            <a:ext cx="534431" cy="319825"/>
            <a:chOff x="6527866" y="764704"/>
            <a:chExt cx="534431" cy="319825"/>
          </a:xfrm>
        </p:grpSpPr>
        <p:cxnSp>
          <p:nvCxnSpPr>
            <p:cNvPr id="168" name="直線コネクタ 167"/>
            <p:cNvCxnSpPr/>
            <p:nvPr/>
          </p:nvCxnSpPr>
          <p:spPr>
            <a:xfrm flipH="1">
              <a:off x="6779659" y="919524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6529396" y="764704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flipH="1" flipV="1">
              <a:off x="6527866" y="933846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H="1" flipV="1">
              <a:off x="6788951" y="771054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グループ化 248"/>
          <p:cNvGrpSpPr/>
          <p:nvPr/>
        </p:nvGrpSpPr>
        <p:grpSpPr>
          <a:xfrm>
            <a:off x="5494990" y="612240"/>
            <a:ext cx="2101346" cy="1367075"/>
            <a:chOff x="4828901" y="925874"/>
            <a:chExt cx="2101346" cy="1367075"/>
          </a:xfrm>
        </p:grpSpPr>
        <p:grpSp>
          <p:nvGrpSpPr>
            <p:cNvPr id="250" name="グループ化 249"/>
            <p:cNvGrpSpPr/>
            <p:nvPr/>
          </p:nvGrpSpPr>
          <p:grpSpPr>
            <a:xfrm>
              <a:off x="4828901" y="925874"/>
              <a:ext cx="2101346" cy="1367075"/>
              <a:chOff x="5500167" y="1222195"/>
              <a:chExt cx="2101346" cy="1367075"/>
            </a:xfrm>
          </p:grpSpPr>
          <p:cxnSp>
            <p:nvCxnSpPr>
              <p:cNvPr id="252" name="直線コネクタ 251"/>
              <p:cNvCxnSpPr/>
              <p:nvPr/>
            </p:nvCxnSpPr>
            <p:spPr>
              <a:xfrm>
                <a:off x="5500167" y="1842928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 flipV="1">
                <a:off x="6783611" y="184292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>
                <a:off x="7071643" y="1523544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直線コネクタ 254"/>
              <p:cNvCxnSpPr/>
              <p:nvPr/>
            </p:nvCxnSpPr>
            <p:spPr>
              <a:xfrm flipV="1">
                <a:off x="5500167" y="1222195"/>
                <a:ext cx="1068675" cy="6148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1" name="直線コネクタ 250"/>
            <p:cNvCxnSpPr/>
            <p:nvPr/>
          </p:nvCxnSpPr>
          <p:spPr>
            <a:xfrm>
              <a:off x="5888245" y="933846"/>
              <a:ext cx="262389" cy="1610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6" name="グループ化 235"/>
          <p:cNvGrpSpPr/>
          <p:nvPr/>
        </p:nvGrpSpPr>
        <p:grpSpPr>
          <a:xfrm>
            <a:off x="6271260" y="928853"/>
            <a:ext cx="505800" cy="308987"/>
            <a:chOff x="6271260" y="928853"/>
            <a:chExt cx="505800" cy="308987"/>
          </a:xfrm>
        </p:grpSpPr>
        <p:cxnSp>
          <p:nvCxnSpPr>
            <p:cNvPr id="207" name="直線コネクタ 206"/>
            <p:cNvCxnSpPr/>
            <p:nvPr/>
          </p:nvCxnSpPr>
          <p:spPr>
            <a:xfrm flipH="1">
              <a:off x="6491520" y="1063794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flipH="1">
              <a:off x="6271260" y="937260"/>
              <a:ext cx="251460" cy="1524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 flipH="1" flipV="1">
              <a:off x="6286500" y="1089660"/>
              <a:ext cx="250758" cy="1481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H="1" flipV="1">
              <a:off x="6503714" y="928853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3" name="正方形/長方形 212"/>
          <p:cNvSpPr/>
          <p:nvPr/>
        </p:nvSpPr>
        <p:spPr>
          <a:xfrm>
            <a:off x="2229644" y="1743523"/>
            <a:ext cx="33883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2229644" y="2049843"/>
            <a:ext cx="33883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14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）同じく１段目にある穴を投影します。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</a:t>
            </a:r>
            <a:endParaRPr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6598906" y="1406504"/>
            <a:ext cx="407922" cy="23408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099653" y="1133476"/>
            <a:ext cx="4801280" cy="3422150"/>
            <a:chOff x="2074976" y="1124744"/>
            <a:chExt cx="4801280" cy="3422150"/>
          </a:xfrm>
        </p:grpSpPr>
        <p:sp>
          <p:nvSpPr>
            <p:cNvPr id="2" name="円/楕円 1"/>
            <p:cNvSpPr/>
            <p:nvPr/>
          </p:nvSpPr>
          <p:spPr>
            <a:xfrm>
              <a:off x="5879574" y="4198285"/>
              <a:ext cx="648168" cy="3486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円/楕円 186"/>
            <p:cNvSpPr/>
            <p:nvPr/>
          </p:nvSpPr>
          <p:spPr>
            <a:xfrm>
              <a:off x="2074976" y="4192382"/>
              <a:ext cx="648168" cy="3486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円/楕円 199"/>
            <p:cNvSpPr/>
            <p:nvPr/>
          </p:nvSpPr>
          <p:spPr>
            <a:xfrm>
              <a:off x="6165780" y="1124744"/>
              <a:ext cx="710476" cy="46352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9" name="テキスト ボックス 238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450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035 -0.08773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2.22222E-6 -0.046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06" grpId="0" animBg="1"/>
      <p:bldP spid="106" grpId="1" animBg="1"/>
      <p:bldP spid="106" grpId="2" animBg="1"/>
      <p:bldP spid="106" grpId="3" animBg="1"/>
      <p:bldP spid="228" grpId="0" animBg="1"/>
      <p:bldP spid="154" grpId="0" animBg="1"/>
      <p:bldP spid="154" grpId="1" animBg="1"/>
      <p:bldP spid="214" grpId="0" animBg="1"/>
      <p:bldP spid="216" grpId="0"/>
      <p:bldP spid="216" grpId="1"/>
      <p:bldP spid="2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+mn-ea"/>
              </a:rPr>
              <a:t>16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）以上で，三面図の完成です。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886496" y="4026272"/>
            <a:ext cx="1728192" cy="1008112"/>
            <a:chOff x="1886496" y="4170288"/>
            <a:chExt cx="1728192" cy="1008112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1886496" y="516570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6496" y="4818360"/>
              <a:ext cx="17281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07704" y="481836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14688" y="4790740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29644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568476" y="4170288"/>
              <a:ext cx="0" cy="64807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229644" y="4182988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2233836" y="4494324"/>
              <a:ext cx="35153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2927318" y="4790740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3275856" y="4797152"/>
              <a:ext cx="0" cy="3600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/>
          <p:cNvGrpSpPr/>
          <p:nvPr/>
        </p:nvGrpSpPr>
        <p:grpSpPr>
          <a:xfrm>
            <a:off x="4651972" y="339871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39" name="直線コネクタ 138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2" name="直線コネクタ 121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グループ化 47"/>
          <p:cNvGrpSpPr/>
          <p:nvPr/>
        </p:nvGrpSpPr>
        <p:grpSpPr>
          <a:xfrm>
            <a:off x="5361706" y="4708377"/>
            <a:ext cx="1370535" cy="326007"/>
            <a:chOff x="5361706" y="4708377"/>
            <a:chExt cx="1370535" cy="326007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5361706" y="4725144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371090" y="5013176"/>
              <a:ext cx="1348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V="1">
              <a:off x="5364087" y="4708377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V="1">
              <a:off x="6732240" y="4715006"/>
              <a:ext cx="1" cy="319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6035931" y="4028768"/>
            <a:ext cx="696309" cy="696376"/>
            <a:chOff x="6035931" y="4028768"/>
            <a:chExt cx="696309" cy="6963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035931" y="4386109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>
              <a:off x="6382605" y="4028768"/>
              <a:ext cx="0" cy="339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6724650" y="4047074"/>
              <a:ext cx="7590" cy="6392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H="1">
              <a:off x="6382605" y="4038972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>
              <a:off x="6040559" y="4367803"/>
              <a:ext cx="3420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グループ化 210"/>
          <p:cNvGrpSpPr/>
          <p:nvPr/>
        </p:nvGrpSpPr>
        <p:grpSpPr>
          <a:xfrm>
            <a:off x="5699167" y="4703604"/>
            <a:ext cx="324499" cy="327881"/>
            <a:chOff x="7079580" y="2418085"/>
            <a:chExt cx="324499" cy="327881"/>
          </a:xfrm>
        </p:grpSpPr>
        <p:cxnSp>
          <p:nvCxnSpPr>
            <p:cNvPr id="212" name="直線コネクタ 211"/>
            <p:cNvCxnSpPr/>
            <p:nvPr/>
          </p:nvCxnSpPr>
          <p:spPr>
            <a:xfrm flipV="1">
              <a:off x="7079580" y="2418085"/>
              <a:ext cx="0" cy="31813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7398680" y="2451388"/>
              <a:ext cx="5399" cy="29457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グループ化 243"/>
          <p:cNvGrpSpPr/>
          <p:nvPr/>
        </p:nvGrpSpPr>
        <p:grpSpPr>
          <a:xfrm>
            <a:off x="1882304" y="1695702"/>
            <a:ext cx="1745084" cy="1363277"/>
            <a:chOff x="1882304" y="1695702"/>
            <a:chExt cx="1745084" cy="136327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1882304" y="1705659"/>
              <a:ext cx="1745084" cy="1353320"/>
              <a:chOff x="1882304" y="1705659"/>
              <a:chExt cx="1745084" cy="1353320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1882304" y="3049022"/>
                <a:ext cx="172387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3275856" y="1705659"/>
                <a:ext cx="351532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化 23"/>
            <p:cNvGrpSpPr/>
            <p:nvPr/>
          </p:nvGrpSpPr>
          <p:grpSpPr>
            <a:xfrm>
              <a:off x="1885876" y="1695702"/>
              <a:ext cx="1388639" cy="1353320"/>
              <a:chOff x="1885876" y="1695702"/>
              <a:chExt cx="1388639" cy="1353320"/>
            </a:xfrm>
          </p:grpSpPr>
          <p:cxnSp>
            <p:nvCxnSpPr>
              <p:cNvPr id="224" name="直線コネクタ 223"/>
              <p:cNvCxnSpPr/>
              <p:nvPr/>
            </p:nvCxnSpPr>
            <p:spPr>
              <a:xfrm>
                <a:off x="1885876" y="1695702"/>
                <a:ext cx="620" cy="1353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>
                <a:off x="1907016" y="1724709"/>
                <a:ext cx="13674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グループ化 89"/>
          <p:cNvGrpSpPr/>
          <p:nvPr/>
        </p:nvGrpSpPr>
        <p:grpSpPr>
          <a:xfrm>
            <a:off x="5503341" y="766600"/>
            <a:ext cx="2106109" cy="2145051"/>
            <a:chOff x="5503341" y="910616"/>
            <a:chExt cx="2106109" cy="2145051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03341" y="910616"/>
              <a:ext cx="2106109" cy="2145051"/>
              <a:chOff x="5503341" y="910616"/>
              <a:chExt cx="2106109" cy="2145051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6791548" y="2293608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5508104" y="1988840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508104" y="2288845"/>
                <a:ext cx="1283444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796311" y="2725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5503341" y="196865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791548" y="1988840"/>
                <a:ext cx="804788" cy="74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96336" y="1988840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079580" y="1669456"/>
                <a:ext cx="529870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535804" y="167368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791548" y="1204417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065548" y="1059086"/>
                <a:ext cx="0" cy="61804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6535679" y="1669456"/>
                <a:ext cx="550251" cy="32233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6523104" y="151869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>
                <a:off x="6787596" y="106543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287492" y="1519664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550033" y="1065436"/>
                <a:ext cx="0" cy="3300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H="1">
                <a:off x="6287492" y="1368499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6537333" y="910616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 flipV="1">
                <a:off x="6268683" y="1832262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295496" y="1542054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6535298" y="1383751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6535803" y="1079758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 flipV="1">
                <a:off x="6796888" y="916966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5508104" y="1519664"/>
                <a:ext cx="787392" cy="46328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円/楕円 88"/>
            <p:cNvSpPr/>
            <p:nvPr/>
          </p:nvSpPr>
          <p:spPr>
            <a:xfrm>
              <a:off x="6600493" y="2153846"/>
              <a:ext cx="407922" cy="23408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8" name="円/楕円 227"/>
          <p:cNvSpPr/>
          <p:nvPr/>
        </p:nvSpPr>
        <p:spPr>
          <a:xfrm>
            <a:off x="2927318" y="2372362"/>
            <a:ext cx="322957" cy="3236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正方形/長方形 212"/>
          <p:cNvSpPr/>
          <p:nvPr/>
        </p:nvSpPr>
        <p:spPr>
          <a:xfrm>
            <a:off x="2229644" y="1743523"/>
            <a:ext cx="33883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2229644" y="2049843"/>
            <a:ext cx="338832" cy="304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  <p:grpSp>
        <p:nvGrpSpPr>
          <p:cNvPr id="91" name="グループ化 90"/>
          <p:cNvGrpSpPr/>
          <p:nvPr/>
        </p:nvGrpSpPr>
        <p:grpSpPr>
          <a:xfrm>
            <a:off x="52113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draw2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695" r="12922"/>
          <a:stretch/>
        </p:blipFill>
        <p:spPr>
          <a:xfrm>
            <a:off x="4211960" y="289895"/>
            <a:ext cx="4320480" cy="3211113"/>
          </a:xfrm>
          <a:prstGeom prst="rect">
            <a:avLst/>
          </a:prstGeom>
        </p:spPr>
      </p:pic>
      <p:sp>
        <p:nvSpPr>
          <p:cNvPr id="160" name="テキスト ボックス 159"/>
          <p:cNvSpPr txBox="1"/>
          <p:nvPr/>
        </p:nvSpPr>
        <p:spPr>
          <a:xfrm>
            <a:off x="5381153" y="3032658"/>
            <a:ext cx="255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立体イメージ　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kumimoji="1"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動画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36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603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103"/>
                            </p:stCondLst>
                            <p:childTnLst>
                              <p:par>
                                <p:cTn id="3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3" grpId="0"/>
      <p:bldP spid="106" grpId="0" animBg="1"/>
      <p:bldP spid="106" grpId="1" animBg="1"/>
      <p:bldP spid="106" grpId="2" animBg="1"/>
      <p:bldP spid="106" grpId="3" animBg="1"/>
      <p:bldP spid="160" grpId="0"/>
      <p:bldP spid="1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714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練習１　次の等角図を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三面図で描いてみよう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50" name="グループ化 249"/>
          <p:cNvGrpSpPr/>
          <p:nvPr/>
        </p:nvGrpSpPr>
        <p:grpSpPr>
          <a:xfrm>
            <a:off x="467544" y="260648"/>
            <a:ext cx="8280920" cy="5460818"/>
            <a:chOff x="467544" y="260648"/>
            <a:chExt cx="8280920" cy="546081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187624" y="1040946"/>
              <a:ext cx="6912768" cy="4680520"/>
              <a:chOff x="755576" y="1196752"/>
              <a:chExt cx="7632848" cy="5400600"/>
            </a:xfrm>
          </p:grpSpPr>
          <p:pic>
            <p:nvPicPr>
              <p:cNvPr id="1026" name="Picture 2" descr="C:\Users\小林祐太\Desktop\製図コンテンツ\方眼.bm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1196752"/>
                <a:ext cx="7632848" cy="5380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直線コネクタ 4"/>
              <p:cNvCxnSpPr/>
              <p:nvPr/>
            </p:nvCxnSpPr>
            <p:spPr>
              <a:xfrm>
                <a:off x="755576" y="1217254"/>
                <a:ext cx="0" cy="538009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4572000" y="1217254"/>
                <a:ext cx="0" cy="538009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H="1">
                <a:off x="755576" y="6576850"/>
                <a:ext cx="763284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H="1">
                <a:off x="755576" y="3886801"/>
                <a:ext cx="763284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8388424" y="3886801"/>
                <a:ext cx="0" cy="271055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H="1" flipV="1">
                <a:off x="755576" y="1217254"/>
                <a:ext cx="3841824" cy="19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テキスト ボックス 107"/>
            <p:cNvSpPr txBox="1"/>
            <p:nvPr/>
          </p:nvSpPr>
          <p:spPr>
            <a:xfrm>
              <a:off x="481443" y="1768445"/>
              <a:ext cx="615553" cy="15165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 smtClean="0"/>
                <a:t>平面図</a:t>
              </a:r>
              <a:endParaRPr kumimoji="1" lang="ja-JP" altLang="en-US" sz="28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467544" y="3928685"/>
              <a:ext cx="615553" cy="15165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 smtClean="0"/>
                <a:t>正面図</a:t>
              </a:r>
              <a:endParaRPr kumimoji="1" lang="ja-JP" altLang="en-US" sz="2800" dirty="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8132911" y="3789040"/>
              <a:ext cx="615553" cy="17706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2800" dirty="0" smtClean="0"/>
                <a:t>右側</a:t>
              </a:r>
              <a:r>
                <a:rPr kumimoji="1" lang="ja-JP" altLang="en-US" sz="2800" dirty="0" smtClean="0"/>
                <a:t>面図</a:t>
              </a:r>
              <a:endParaRPr kumimoji="1" lang="ja-JP" altLang="en-US" sz="2800" dirty="0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789219" y="260648"/>
              <a:ext cx="3403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三面図の描き方</a:t>
              </a:r>
              <a:endParaRPr kumimoji="1" lang="ja-JP" altLang="en-US" sz="3600" b="1" dirty="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4674736" y="344468"/>
              <a:ext cx="3732383" cy="3025246"/>
              <a:chOff x="4670930" y="476672"/>
              <a:chExt cx="3732383" cy="3025246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4673091" y="1102204"/>
                <a:ext cx="3571532" cy="23960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58"/>
              <p:cNvGrpSpPr/>
              <p:nvPr/>
            </p:nvGrpSpPr>
            <p:grpSpPr>
              <a:xfrm>
                <a:off x="4670930" y="476672"/>
                <a:ext cx="3700064" cy="2990234"/>
                <a:chOff x="4685238" y="494099"/>
                <a:chExt cx="3700064" cy="2990234"/>
              </a:xfrm>
            </p:grpSpPr>
            <p:cxnSp>
              <p:nvCxnSpPr>
                <p:cNvPr id="95" name="直線コネクタ 94"/>
                <p:cNvCxnSpPr/>
                <p:nvPr/>
              </p:nvCxnSpPr>
              <p:spPr>
                <a:xfrm>
                  <a:off x="4694271" y="3338002"/>
                  <a:ext cx="226681" cy="11873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4694271" y="3034476"/>
                  <a:ext cx="741825" cy="42861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>
                  <a:off x="4707239" y="2733579"/>
                  <a:ext cx="1267771" cy="72316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4685238" y="2425108"/>
                  <a:ext cx="1838786" cy="10592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>
                  <a:off x="4697017" y="2126984"/>
                  <a:ext cx="2323255" cy="133610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4693178" y="1821483"/>
                  <a:ext cx="2887790" cy="165542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/>
                <p:cNvCxnSpPr/>
                <p:nvPr/>
              </p:nvCxnSpPr>
              <p:spPr>
                <a:xfrm>
                  <a:off x="4707238" y="1520649"/>
                  <a:ext cx="3384270" cy="194863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/>
                <p:nvPr/>
              </p:nvCxnSpPr>
              <p:spPr>
                <a:xfrm>
                  <a:off x="4700560" y="1217149"/>
                  <a:ext cx="3666616" cy="210943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108"/>
                <p:cNvCxnSpPr/>
                <p:nvPr/>
              </p:nvCxnSpPr>
              <p:spPr>
                <a:xfrm>
                  <a:off x="4686942" y="907273"/>
                  <a:ext cx="3666616" cy="210943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>
                  <a:off x="4712962" y="617088"/>
                  <a:ext cx="3666616" cy="210943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>
                <a:xfrm>
                  <a:off x="5065183" y="515618"/>
                  <a:ext cx="3301993" cy="189846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/>
                <p:cNvCxnSpPr/>
                <p:nvPr/>
              </p:nvCxnSpPr>
              <p:spPr>
                <a:xfrm>
                  <a:off x="5555621" y="496618"/>
                  <a:ext cx="2818233" cy="16234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/>
                <p:cNvCxnSpPr/>
                <p:nvPr/>
              </p:nvCxnSpPr>
              <p:spPr>
                <a:xfrm>
                  <a:off x="6075786" y="494099"/>
                  <a:ext cx="2304819" cy="132254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6609553" y="494099"/>
                  <a:ext cx="1757623" cy="10149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7136616" y="494099"/>
                  <a:ext cx="1240718" cy="71163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7663657" y="494099"/>
                  <a:ext cx="721645" cy="41060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/>
                <p:cNvCxnSpPr/>
                <p:nvPr/>
              </p:nvCxnSpPr>
              <p:spPr>
                <a:xfrm>
                  <a:off x="8179125" y="494099"/>
                  <a:ext cx="198209" cy="10073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グループ化 59"/>
              <p:cNvGrpSpPr/>
              <p:nvPr/>
            </p:nvGrpSpPr>
            <p:grpSpPr>
              <a:xfrm flipH="1">
                <a:off x="4709161" y="495300"/>
                <a:ext cx="3694152" cy="3006618"/>
                <a:chOff x="4693178" y="482600"/>
                <a:chExt cx="3694152" cy="3006618"/>
              </a:xfrm>
            </p:grpSpPr>
            <p:cxnSp>
              <p:nvCxnSpPr>
                <p:cNvPr id="67" name="直線コネクタ 66"/>
                <p:cNvCxnSpPr/>
                <p:nvPr/>
              </p:nvCxnSpPr>
              <p:spPr>
                <a:xfrm>
                  <a:off x="4694271" y="3338002"/>
                  <a:ext cx="226681" cy="11873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4694271" y="3034476"/>
                  <a:ext cx="741825" cy="42861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4707239" y="2733579"/>
                  <a:ext cx="1267771" cy="72316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703244" y="2429993"/>
                  <a:ext cx="1838786" cy="10592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697017" y="2126984"/>
                  <a:ext cx="2323255" cy="133610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693178" y="1821483"/>
                  <a:ext cx="2831150" cy="162384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4707238" y="1520649"/>
                  <a:ext cx="3321146" cy="192467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4700560" y="1217149"/>
                  <a:ext cx="3666616" cy="210943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4722111" y="939800"/>
                  <a:ext cx="3665219" cy="208026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4712962" y="617088"/>
                  <a:ext cx="3666616" cy="210943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5026911" y="482600"/>
                  <a:ext cx="3340264" cy="193148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5555621" y="496618"/>
                  <a:ext cx="2818233" cy="16234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6075786" y="494099"/>
                  <a:ext cx="2304819" cy="132254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6609553" y="494099"/>
                  <a:ext cx="1757623" cy="10149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7136616" y="494099"/>
                  <a:ext cx="1240718" cy="71163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7663657" y="494099"/>
                  <a:ext cx="721645" cy="41060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>
                  <a:off x="8179125" y="494099"/>
                  <a:ext cx="198209" cy="10073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グループ化 60"/>
              <p:cNvGrpSpPr/>
              <p:nvPr/>
            </p:nvGrpSpPr>
            <p:grpSpPr>
              <a:xfrm>
                <a:off x="4694436" y="476672"/>
                <a:ext cx="3685356" cy="3012546"/>
                <a:chOff x="4883119" y="577739"/>
                <a:chExt cx="3685356" cy="3012546"/>
              </a:xfrm>
            </p:grpSpPr>
            <p:cxnSp>
              <p:nvCxnSpPr>
                <p:cNvPr id="62" name="直線コネクタ 61"/>
                <p:cNvCxnSpPr/>
                <p:nvPr/>
              </p:nvCxnSpPr>
              <p:spPr>
                <a:xfrm flipH="1">
                  <a:off x="4883119" y="577739"/>
                  <a:ext cx="2293" cy="301254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flipH="1">
                  <a:off x="8566182" y="577739"/>
                  <a:ext cx="2293" cy="301254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 flipH="1">
                  <a:off x="4883120" y="596425"/>
                  <a:ext cx="3683062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 flipH="1">
                  <a:off x="4883119" y="3564157"/>
                  <a:ext cx="3683062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5236734" y="2669803"/>
              <a:ext cx="688319" cy="391871"/>
              <a:chOff x="5211334" y="2669803"/>
              <a:chExt cx="688319" cy="391871"/>
            </a:xfrm>
          </p:grpSpPr>
          <p:cxnSp>
            <p:nvCxnSpPr>
              <p:cNvPr id="92" name="直線コネクタ 91"/>
              <p:cNvCxnSpPr/>
              <p:nvPr/>
            </p:nvCxnSpPr>
            <p:spPr>
              <a:xfrm>
                <a:off x="5220072" y="2898791"/>
                <a:ext cx="283269" cy="16288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5211334" y="2736222"/>
                <a:ext cx="286247" cy="172734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V="1">
                <a:off x="5468357" y="2886245"/>
                <a:ext cx="286247" cy="172734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H="1" flipV="1">
                <a:off x="5386265" y="2669803"/>
                <a:ext cx="121839" cy="86368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flipH="1" flipV="1">
                <a:off x="5733655" y="2881648"/>
                <a:ext cx="133745" cy="9015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H="1">
                <a:off x="5376741" y="2671202"/>
                <a:ext cx="522912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flipV="1">
                <a:off x="5852160" y="2677423"/>
                <a:ext cx="27414" cy="30199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29"/>
            <p:cNvGrpSpPr/>
            <p:nvPr/>
          </p:nvGrpSpPr>
          <p:grpSpPr>
            <a:xfrm>
              <a:off x="5219385" y="611706"/>
              <a:ext cx="2680023" cy="1992921"/>
              <a:chOff x="5500836" y="776771"/>
              <a:chExt cx="2680023" cy="1992921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 flipV="1">
                <a:off x="6049244" y="1234869"/>
                <a:ext cx="518101" cy="3007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6551589" y="1532374"/>
                <a:ext cx="1353819" cy="77805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H="1" flipV="1">
                <a:off x="6562338" y="2760164"/>
                <a:ext cx="1090340" cy="256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7899509" y="1242922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6313151" y="2309473"/>
                <a:ext cx="273346" cy="15068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V="1">
                <a:off x="7642428" y="2303434"/>
                <a:ext cx="273931" cy="15667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5505281" y="1531627"/>
                <a:ext cx="807815" cy="46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7082835" y="929828"/>
                <a:ext cx="823999" cy="47911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6557257" y="1230618"/>
                <a:ext cx="172675" cy="10504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V="1">
                <a:off x="7625671" y="2454257"/>
                <a:ext cx="538482" cy="315435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 flipV="1">
                <a:off x="6563244" y="943648"/>
                <a:ext cx="535881" cy="61038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8154369" y="1234869"/>
                <a:ext cx="9784" cy="125265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flipV="1">
                <a:off x="5500836" y="1391729"/>
                <a:ext cx="299550" cy="17090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 flipV="1">
                <a:off x="5508104" y="1542652"/>
                <a:ext cx="6984" cy="59691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V="1">
                <a:off x="6576241" y="2438071"/>
                <a:ext cx="5664" cy="3288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 flipV="1">
                <a:off x="5511586" y="2138494"/>
                <a:ext cx="1075797" cy="6216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7" name="円弧 226"/>
              <p:cNvSpPr/>
              <p:nvPr/>
            </p:nvSpPr>
            <p:spPr>
              <a:xfrm rot="3633495" flipH="1">
                <a:off x="7036582" y="1471049"/>
                <a:ext cx="659634" cy="442361"/>
              </a:xfrm>
              <a:prstGeom prst="arc">
                <a:avLst>
                  <a:gd name="adj1" fmla="val 8739402"/>
                  <a:gd name="adj2" fmla="val 8728642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5" name="直線コネクタ 124"/>
              <p:cNvCxnSpPr/>
              <p:nvPr/>
            </p:nvCxnSpPr>
            <p:spPr>
              <a:xfrm flipH="1">
                <a:off x="6294960" y="1844824"/>
                <a:ext cx="304825" cy="16346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 flipV="1">
                <a:off x="6300757" y="1990182"/>
                <a:ext cx="5664" cy="3288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 flipH="1" flipV="1">
                <a:off x="6571321" y="2455355"/>
                <a:ext cx="1090340" cy="256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 flipV="1">
                <a:off x="7633221" y="2438071"/>
                <a:ext cx="5664" cy="3288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 flipV="1">
                <a:off x="7897449" y="1369425"/>
                <a:ext cx="18910" cy="93458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V="1">
                <a:off x="6576729" y="1838142"/>
                <a:ext cx="5664" cy="3288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H="1">
                <a:off x="6294960" y="2138915"/>
                <a:ext cx="304825" cy="16346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flipH="1" flipV="1">
                <a:off x="5770179" y="1378868"/>
                <a:ext cx="807815" cy="4663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7339726" y="778739"/>
                <a:ext cx="823999" cy="47911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>
                <a:off x="7087823" y="776771"/>
                <a:ext cx="281350" cy="16117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3" name="円弧 142"/>
              <p:cNvSpPr/>
              <p:nvPr/>
            </p:nvSpPr>
            <p:spPr>
              <a:xfrm rot="13120712" flipH="1">
                <a:off x="7322861" y="1396527"/>
                <a:ext cx="659634" cy="442361"/>
              </a:xfrm>
              <a:prstGeom prst="arc">
                <a:avLst>
                  <a:gd name="adj1" fmla="val 10650368"/>
                  <a:gd name="adj2" fmla="val 17804043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9" name="グループ化 248"/>
            <p:cNvGrpSpPr/>
            <p:nvPr/>
          </p:nvGrpSpPr>
          <p:grpSpPr>
            <a:xfrm>
              <a:off x="1869680" y="4025900"/>
              <a:ext cx="2126256" cy="1362260"/>
              <a:chOff x="1869680" y="4025900"/>
              <a:chExt cx="2126256" cy="1362260"/>
            </a:xfrm>
          </p:grpSpPr>
          <p:cxnSp>
            <p:nvCxnSpPr>
              <p:cNvPr id="149" name="直線コネクタ 148"/>
              <p:cNvCxnSpPr/>
              <p:nvPr/>
            </p:nvCxnSpPr>
            <p:spPr>
              <a:xfrm flipH="1" flipV="1">
                <a:off x="3968750" y="4025900"/>
                <a:ext cx="5664" cy="13419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1888730" y="4701790"/>
                <a:ext cx="1038620" cy="356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 flipH="1" flipV="1">
                <a:off x="1869680" y="5360838"/>
                <a:ext cx="2126256" cy="311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 flipH="1">
                <a:off x="2470150" y="4035337"/>
                <a:ext cx="468609" cy="65731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 flipV="1">
                <a:off x="3271796" y="5030177"/>
                <a:ext cx="2183" cy="3128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 flipH="1">
                <a:off x="1871831" y="5036908"/>
                <a:ext cx="1062888" cy="2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 flipV="1">
                <a:off x="2231954" y="4749800"/>
                <a:ext cx="200096" cy="27694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V="1">
                <a:off x="1888730" y="4686954"/>
                <a:ext cx="6147" cy="70120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2916309" y="5025039"/>
                <a:ext cx="1038620" cy="356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 flipH="1" flipV="1">
                <a:off x="2914650" y="4692650"/>
                <a:ext cx="2741" cy="3340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 flipV="1">
                <a:off x="2927318" y="4041596"/>
                <a:ext cx="1068618" cy="3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8" name="円/楕円 247"/>
              <p:cNvSpPr/>
              <p:nvPr/>
            </p:nvSpPr>
            <p:spPr>
              <a:xfrm>
                <a:off x="2934718" y="4388966"/>
                <a:ext cx="662225" cy="630175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1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467544" y="5805264"/>
            <a:ext cx="714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練習１　次の等角図を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三面図で描いてみよう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三面図の描き方</a:t>
            </a:r>
            <a:endParaRPr kumimoji="1" lang="ja-JP" altLang="en-US" sz="3600" b="1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4674736" y="344468"/>
            <a:ext cx="3732383" cy="3025246"/>
            <a:chOff x="4670930" y="476672"/>
            <a:chExt cx="3732383" cy="3025246"/>
          </a:xfrm>
        </p:grpSpPr>
        <p:sp>
          <p:nvSpPr>
            <p:cNvPr id="58" name="正方形/長方形 57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95" name="直線コネクタ 94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グループ化 59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グループ化 60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62" name="直線コネクタ 61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グループ化 90"/>
          <p:cNvGrpSpPr/>
          <p:nvPr/>
        </p:nvGrpSpPr>
        <p:grpSpPr>
          <a:xfrm>
            <a:off x="5236734" y="2669803"/>
            <a:ext cx="688319" cy="391871"/>
            <a:chOff x="5211334" y="2669803"/>
            <a:chExt cx="688319" cy="391871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36222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86245"/>
              <a:ext cx="286247" cy="1727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86265" y="2669803"/>
              <a:ext cx="121839" cy="8636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33655" y="2881648"/>
              <a:ext cx="133745" cy="9015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76741" y="2671202"/>
              <a:ext cx="52291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52160" y="2677423"/>
              <a:ext cx="27414" cy="30199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/>
          <p:cNvGrpSpPr/>
          <p:nvPr/>
        </p:nvGrpSpPr>
        <p:grpSpPr>
          <a:xfrm>
            <a:off x="5219385" y="611706"/>
            <a:ext cx="2680023" cy="1992921"/>
            <a:chOff x="5500836" y="776771"/>
            <a:chExt cx="2680023" cy="1992921"/>
          </a:xfrm>
        </p:grpSpPr>
        <p:cxnSp>
          <p:nvCxnSpPr>
            <p:cNvPr id="53" name="直線コネクタ 52"/>
            <p:cNvCxnSpPr/>
            <p:nvPr/>
          </p:nvCxnSpPr>
          <p:spPr>
            <a:xfrm flipV="1">
              <a:off x="6049244" y="1234869"/>
              <a:ext cx="518101" cy="3007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6551589" y="1532374"/>
              <a:ext cx="1353819" cy="778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 flipV="1">
              <a:off x="6562338" y="2760164"/>
              <a:ext cx="1090340" cy="25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7899509" y="1242922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 flipV="1">
              <a:off x="6313151" y="2309473"/>
              <a:ext cx="273346" cy="1506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7642428" y="2303434"/>
              <a:ext cx="273931" cy="15667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 flipV="1">
              <a:off x="5505281" y="1531627"/>
              <a:ext cx="807815" cy="46634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7082835" y="929828"/>
              <a:ext cx="823999" cy="47911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6557257" y="1230618"/>
              <a:ext cx="172675" cy="10504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7625671" y="2454257"/>
              <a:ext cx="538482" cy="31543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V="1">
              <a:off x="6563244" y="943648"/>
              <a:ext cx="535881" cy="6103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8154369" y="1234869"/>
              <a:ext cx="9784" cy="12526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V="1">
              <a:off x="5500836" y="1391729"/>
              <a:ext cx="299550" cy="1709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 flipV="1">
              <a:off x="5508104" y="1542652"/>
              <a:ext cx="6984" cy="59691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6576241" y="2438071"/>
              <a:ext cx="5664" cy="3288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 flipV="1">
              <a:off x="5511586" y="2138494"/>
              <a:ext cx="1075797" cy="6216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円弧 226"/>
            <p:cNvSpPr/>
            <p:nvPr/>
          </p:nvSpPr>
          <p:spPr>
            <a:xfrm rot="3633495" flipH="1">
              <a:off x="7036582" y="1471049"/>
              <a:ext cx="659634" cy="442361"/>
            </a:xfrm>
            <a:prstGeom prst="arc">
              <a:avLst>
                <a:gd name="adj1" fmla="val 8739402"/>
                <a:gd name="adj2" fmla="val 872864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5" name="直線コネクタ 124"/>
            <p:cNvCxnSpPr/>
            <p:nvPr/>
          </p:nvCxnSpPr>
          <p:spPr>
            <a:xfrm flipH="1">
              <a:off x="6294960" y="1844824"/>
              <a:ext cx="304825" cy="16346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V="1">
              <a:off x="6300757" y="1990182"/>
              <a:ext cx="5664" cy="3288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 flipV="1">
              <a:off x="6571321" y="2455355"/>
              <a:ext cx="1090340" cy="25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7633221" y="2438071"/>
              <a:ext cx="5664" cy="3288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V="1">
              <a:off x="7897449" y="1369425"/>
              <a:ext cx="18910" cy="93458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V="1">
              <a:off x="6576729" y="1838142"/>
              <a:ext cx="5664" cy="3288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294960" y="2138915"/>
              <a:ext cx="304825" cy="16346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H="1" flipV="1">
              <a:off x="5770179" y="1378868"/>
              <a:ext cx="807815" cy="46634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7339726" y="778739"/>
              <a:ext cx="823999" cy="47911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>
              <a:off x="7087823" y="776771"/>
              <a:ext cx="281350" cy="1611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円弧 142"/>
            <p:cNvSpPr/>
            <p:nvPr/>
          </p:nvSpPr>
          <p:spPr>
            <a:xfrm rot="13120712" flipH="1">
              <a:off x="7322861" y="1396527"/>
              <a:ext cx="659634" cy="442361"/>
            </a:xfrm>
            <a:prstGeom prst="arc">
              <a:avLst>
                <a:gd name="adj1" fmla="val 10650368"/>
                <a:gd name="adj2" fmla="val 1780404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869680" y="4025900"/>
            <a:ext cx="2126256" cy="1362260"/>
            <a:chOff x="1869680" y="4025900"/>
            <a:chExt cx="2126256" cy="1362260"/>
          </a:xfrm>
        </p:grpSpPr>
        <p:cxnSp>
          <p:nvCxnSpPr>
            <p:cNvPr id="149" name="直線コネクタ 148"/>
            <p:cNvCxnSpPr/>
            <p:nvPr/>
          </p:nvCxnSpPr>
          <p:spPr>
            <a:xfrm flipH="1" flipV="1">
              <a:off x="3968750" y="4025900"/>
              <a:ext cx="5664" cy="13419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1888730" y="4701790"/>
              <a:ext cx="1038620" cy="356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 flipV="1">
              <a:off x="1869680" y="5360838"/>
              <a:ext cx="2126256" cy="311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2470150" y="4035337"/>
              <a:ext cx="468609" cy="65731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V="1">
              <a:off x="3271796" y="5030177"/>
              <a:ext cx="2183" cy="31289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 flipH="1">
              <a:off x="1871831" y="5036908"/>
              <a:ext cx="1062888" cy="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/>
            <p:nvPr/>
          </p:nvCxnSpPr>
          <p:spPr>
            <a:xfrm flipV="1">
              <a:off x="2231954" y="4749800"/>
              <a:ext cx="200096" cy="276947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V="1">
              <a:off x="1888730" y="4686954"/>
              <a:ext cx="6147" cy="70120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2916309" y="5025039"/>
              <a:ext cx="1038620" cy="356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flipH="1" flipV="1">
              <a:off x="2914650" y="4692650"/>
              <a:ext cx="2741" cy="33409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flipV="1">
              <a:off x="2927318" y="4041596"/>
              <a:ext cx="1068618" cy="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円/楕円 247"/>
            <p:cNvSpPr/>
            <p:nvPr/>
          </p:nvSpPr>
          <p:spPr>
            <a:xfrm>
              <a:off x="2934718" y="4388966"/>
              <a:ext cx="662225" cy="630175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7" name="テキスト ボックス 176"/>
          <p:cNvSpPr txBox="1"/>
          <p:nvPr/>
        </p:nvSpPr>
        <p:spPr>
          <a:xfrm>
            <a:off x="1174169" y="1067747"/>
            <a:ext cx="131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解答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4619171" y="3401833"/>
            <a:ext cx="131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解答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673148" y="4035337"/>
            <a:ext cx="1439439" cy="1352824"/>
            <a:chOff x="5673148" y="4035337"/>
            <a:chExt cx="1439439" cy="1352824"/>
          </a:xfrm>
        </p:grpSpPr>
        <p:cxnSp>
          <p:nvCxnSpPr>
            <p:cNvPr id="145" name="直線コネクタ 144"/>
            <p:cNvCxnSpPr/>
            <p:nvPr/>
          </p:nvCxnSpPr>
          <p:spPr>
            <a:xfrm flipV="1">
              <a:off x="7084948" y="4035337"/>
              <a:ext cx="0" cy="13528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flipH="1" flipV="1">
              <a:off x="6728780" y="4036167"/>
              <a:ext cx="782" cy="10175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 flipV="1">
              <a:off x="6730213" y="4046457"/>
              <a:ext cx="368087" cy="14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 flipH="1" flipV="1">
              <a:off x="5673148" y="5355771"/>
              <a:ext cx="1439439" cy="50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V="1">
              <a:off x="6385151" y="5026276"/>
              <a:ext cx="1236" cy="3294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H="1" flipV="1">
              <a:off x="6750647" y="4375103"/>
              <a:ext cx="334301" cy="4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V="1">
              <a:off x="5699088" y="4684520"/>
              <a:ext cx="6350" cy="678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 flipV="1">
              <a:off x="6035900" y="4684886"/>
              <a:ext cx="1236" cy="3294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 flipV="1">
              <a:off x="5699087" y="4701790"/>
              <a:ext cx="345097" cy="9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 flipH="1" flipV="1">
              <a:off x="5685849" y="5032326"/>
              <a:ext cx="1064928" cy="5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 flipV="1">
              <a:off x="6726770" y="5034827"/>
              <a:ext cx="334301" cy="4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" name="グループ化 224"/>
          <p:cNvGrpSpPr/>
          <p:nvPr/>
        </p:nvGrpSpPr>
        <p:grpSpPr>
          <a:xfrm>
            <a:off x="1862083" y="1706632"/>
            <a:ext cx="2119367" cy="1356514"/>
            <a:chOff x="1862083" y="1706632"/>
            <a:chExt cx="2119367" cy="1356514"/>
          </a:xfrm>
        </p:grpSpPr>
        <p:cxnSp>
          <p:nvCxnSpPr>
            <p:cNvPr id="166" name="直線コネクタ 165"/>
            <p:cNvCxnSpPr/>
            <p:nvPr/>
          </p:nvCxnSpPr>
          <p:spPr>
            <a:xfrm flipV="1">
              <a:off x="1888730" y="1718299"/>
              <a:ext cx="0" cy="13406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flipV="1">
              <a:off x="3272577" y="2363482"/>
              <a:ext cx="696173" cy="69549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2216150" y="2044700"/>
              <a:ext cx="1730778" cy="3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H="1" flipV="1">
              <a:off x="1862083" y="3036283"/>
              <a:ext cx="1417176" cy="23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 flipH="1" flipV="1">
              <a:off x="1868953" y="1723470"/>
              <a:ext cx="2112497" cy="5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1888731" y="2712987"/>
              <a:ext cx="1023488" cy="50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 flipV="1">
              <a:off x="2911894" y="2697112"/>
              <a:ext cx="5033" cy="3660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 flipH="1" flipV="1">
              <a:off x="3954921" y="1732387"/>
              <a:ext cx="1129" cy="6425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H="1" flipV="1">
              <a:off x="2213170" y="1706632"/>
              <a:ext cx="5033" cy="3660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 flipV="1">
              <a:off x="2920749" y="1706632"/>
              <a:ext cx="5033" cy="3660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>
              <a:off x="3610373" y="1751324"/>
              <a:ext cx="1138" cy="30735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1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603</Words>
  <Application>Microsoft Office PowerPoint</Application>
  <PresentationFormat>画面に合わせる (4:3)</PresentationFormat>
  <Paragraphs>155</Paragraphs>
  <Slides>9</Slides>
  <Notes>9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HGP創英角ﾎﾟｯﾌﾟ体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mercury2</cp:lastModifiedBy>
  <cp:revision>10</cp:revision>
  <dcterms:created xsi:type="dcterms:W3CDTF">2016-06-16T00:06:03Z</dcterms:created>
  <dcterms:modified xsi:type="dcterms:W3CDTF">2017-03-07T08:58:58Z</dcterms:modified>
</cp:coreProperties>
</file>