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0" r:id="rId2"/>
    <p:sldId id="313" r:id="rId3"/>
    <p:sldId id="317" r:id="rId4"/>
    <p:sldId id="303" r:id="rId5"/>
    <p:sldId id="304" r:id="rId6"/>
    <p:sldId id="319" r:id="rId7"/>
    <p:sldId id="305" r:id="rId8"/>
  </p:sldIdLst>
  <p:sldSz cx="12192000" cy="6858000"/>
  <p:notesSz cx="6807200" cy="9939338"/>
  <p:custShowLst>
    <p:custShow name="目的別スライド ショー 1" id="0">
      <p:sldLst>
        <p:sld r:id="rId5"/>
        <p:sld r:id="rId6"/>
      </p:sldLst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439B4BD-6045-4AF3-AD9A-21897CB80BFD}">
          <p14:sldIdLst>
            <p14:sldId id="290"/>
            <p14:sldId id="313"/>
            <p14:sldId id="317"/>
            <p14:sldId id="303"/>
            <p14:sldId id="304"/>
            <p14:sldId id="319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63364" autoAdjust="0"/>
  </p:normalViewPr>
  <p:slideViewPr>
    <p:cSldViewPr snapToGrid="0">
      <p:cViewPr varScale="1">
        <p:scale>
          <a:sx n="73" d="100"/>
          <a:sy n="73" d="100"/>
        </p:scale>
        <p:origin x="16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管摩擦係数（粗管）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Re</c:v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Sheet1!$B$2:$B$11</c:f>
              <c:numCache>
                <c:formatCode>General</c:formatCode>
                <c:ptCount val="10"/>
                <c:pt idx="0">
                  <c:v>4000</c:v>
                </c:pt>
                <c:pt idx="1">
                  <c:v>6000</c:v>
                </c:pt>
                <c:pt idx="2">
                  <c:v>8000</c:v>
                </c:pt>
                <c:pt idx="3">
                  <c:v>10000</c:v>
                </c:pt>
                <c:pt idx="4">
                  <c:v>20000</c:v>
                </c:pt>
                <c:pt idx="5">
                  <c:v>40000</c:v>
                </c:pt>
                <c:pt idx="6">
                  <c:v>60000</c:v>
                </c:pt>
                <c:pt idx="7">
                  <c:v>80000</c:v>
                </c:pt>
                <c:pt idx="8">
                  <c:v>100000</c:v>
                </c:pt>
                <c:pt idx="9">
                  <c:v>200000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1.0883696300000001E-2</c:v>
                </c:pt>
                <c:pt idx="1">
                  <c:v>9.8435984000000004E-3</c:v>
                </c:pt>
                <c:pt idx="2">
                  <c:v>9.1903088999999993E-3</c:v>
                </c:pt>
                <c:pt idx="3">
                  <c:v>8.7257644000000006E-3</c:v>
                </c:pt>
                <c:pt idx="4">
                  <c:v>7.4810323E-3</c:v>
                </c:pt>
                <c:pt idx="5">
                  <c:v>6.4776434999999997E-3</c:v>
                </c:pt>
                <c:pt idx="6">
                  <c:v>5.9789220000000002E-3</c:v>
                </c:pt>
                <c:pt idx="7">
                  <c:v>5.6581886E-3</c:v>
                </c:pt>
                <c:pt idx="8">
                  <c:v>5.4263378000000001E-3</c:v>
                </c:pt>
                <c:pt idx="9">
                  <c:v>4.7881753999999997E-3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0070C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numRef>
              <c:f>Sheet1!$B$2:$B$11</c:f>
              <c:numCache>
                <c:formatCode>General</c:formatCode>
                <c:ptCount val="10"/>
                <c:pt idx="0">
                  <c:v>4000</c:v>
                </c:pt>
                <c:pt idx="1">
                  <c:v>6000</c:v>
                </c:pt>
                <c:pt idx="2">
                  <c:v>8000</c:v>
                </c:pt>
                <c:pt idx="3">
                  <c:v>10000</c:v>
                </c:pt>
                <c:pt idx="4">
                  <c:v>20000</c:v>
                </c:pt>
                <c:pt idx="5">
                  <c:v>40000</c:v>
                </c:pt>
                <c:pt idx="6">
                  <c:v>60000</c:v>
                </c:pt>
                <c:pt idx="7">
                  <c:v>80000</c:v>
                </c:pt>
                <c:pt idx="8">
                  <c:v>100000</c:v>
                </c:pt>
                <c:pt idx="9">
                  <c:v>200000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1.0883696300000001E-2</c:v>
                </c:pt>
                <c:pt idx="1">
                  <c:v>9.8435984000000004E-3</c:v>
                </c:pt>
                <c:pt idx="2">
                  <c:v>9.1903088999999993E-3</c:v>
                </c:pt>
                <c:pt idx="3">
                  <c:v>8.7257644000000006E-3</c:v>
                </c:pt>
                <c:pt idx="4">
                  <c:v>7.4810323E-3</c:v>
                </c:pt>
                <c:pt idx="5">
                  <c:v>6.4776434999999997E-3</c:v>
                </c:pt>
                <c:pt idx="6">
                  <c:v>5.9789220000000002E-3</c:v>
                </c:pt>
                <c:pt idx="7">
                  <c:v>5.6581886E-3</c:v>
                </c:pt>
                <c:pt idx="8">
                  <c:v>5.4263378000000001E-3</c:v>
                </c:pt>
                <c:pt idx="9">
                  <c:v>4.7881753999999997E-3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6936216"/>
        <c:axId val="424049136"/>
      </c:lineChart>
      <c:catAx>
        <c:axId val="386936216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ysClr val="window" lastClr="FFFFFF">
                  <a:lumMod val="75000"/>
                </a:sys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Ｒｅ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4049136"/>
        <c:crosses val="autoZero"/>
        <c:auto val="1"/>
        <c:lblAlgn val="ctr"/>
        <c:lblOffset val="100"/>
        <c:noMultiLvlLbl val="0"/>
      </c:catAx>
      <c:valAx>
        <c:axId val="42404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ｆ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86936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管摩擦係数（粗管）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Re</c:v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Sheet1!$B$2:$B$11</c:f>
              <c:numCache>
                <c:formatCode>General</c:formatCode>
                <c:ptCount val="10"/>
                <c:pt idx="0">
                  <c:v>4000</c:v>
                </c:pt>
                <c:pt idx="1">
                  <c:v>6000</c:v>
                </c:pt>
                <c:pt idx="2">
                  <c:v>8000</c:v>
                </c:pt>
                <c:pt idx="3">
                  <c:v>10000</c:v>
                </c:pt>
                <c:pt idx="4">
                  <c:v>20000</c:v>
                </c:pt>
                <c:pt idx="5">
                  <c:v>40000</c:v>
                </c:pt>
                <c:pt idx="6">
                  <c:v>60000</c:v>
                </c:pt>
                <c:pt idx="7">
                  <c:v>80000</c:v>
                </c:pt>
                <c:pt idx="8">
                  <c:v>100000</c:v>
                </c:pt>
                <c:pt idx="9">
                  <c:v>200000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1.0883696300000001E-2</c:v>
                </c:pt>
                <c:pt idx="1">
                  <c:v>9.8435984000000004E-3</c:v>
                </c:pt>
                <c:pt idx="2">
                  <c:v>9.1903088999999993E-3</c:v>
                </c:pt>
                <c:pt idx="3">
                  <c:v>8.7257644000000006E-3</c:v>
                </c:pt>
                <c:pt idx="4">
                  <c:v>7.4810323E-3</c:v>
                </c:pt>
                <c:pt idx="5">
                  <c:v>6.4776434999999997E-3</c:v>
                </c:pt>
                <c:pt idx="6">
                  <c:v>5.9789220000000002E-3</c:v>
                </c:pt>
                <c:pt idx="7">
                  <c:v>5.6581886E-3</c:v>
                </c:pt>
                <c:pt idx="8">
                  <c:v>5.4263378000000001E-3</c:v>
                </c:pt>
                <c:pt idx="9">
                  <c:v>4.7881753999999997E-3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0070C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numRef>
              <c:f>Sheet1!$B$2:$B$11</c:f>
              <c:numCache>
                <c:formatCode>General</c:formatCode>
                <c:ptCount val="10"/>
                <c:pt idx="0">
                  <c:v>4000</c:v>
                </c:pt>
                <c:pt idx="1">
                  <c:v>6000</c:v>
                </c:pt>
                <c:pt idx="2">
                  <c:v>8000</c:v>
                </c:pt>
                <c:pt idx="3">
                  <c:v>10000</c:v>
                </c:pt>
                <c:pt idx="4">
                  <c:v>20000</c:v>
                </c:pt>
                <c:pt idx="5">
                  <c:v>40000</c:v>
                </c:pt>
                <c:pt idx="6">
                  <c:v>60000</c:v>
                </c:pt>
                <c:pt idx="7">
                  <c:v>80000</c:v>
                </c:pt>
                <c:pt idx="8">
                  <c:v>100000</c:v>
                </c:pt>
                <c:pt idx="9">
                  <c:v>200000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1.0883696300000001E-2</c:v>
                </c:pt>
                <c:pt idx="1">
                  <c:v>9.8435984000000004E-3</c:v>
                </c:pt>
                <c:pt idx="2">
                  <c:v>9.1903088999999993E-3</c:v>
                </c:pt>
                <c:pt idx="3">
                  <c:v>8.7257644000000006E-3</c:v>
                </c:pt>
                <c:pt idx="4">
                  <c:v>7.4810323E-3</c:v>
                </c:pt>
                <c:pt idx="5">
                  <c:v>6.4776434999999997E-3</c:v>
                </c:pt>
                <c:pt idx="6">
                  <c:v>5.9789220000000002E-3</c:v>
                </c:pt>
                <c:pt idx="7">
                  <c:v>5.6581886E-3</c:v>
                </c:pt>
                <c:pt idx="8">
                  <c:v>5.4263378000000001E-3</c:v>
                </c:pt>
                <c:pt idx="9">
                  <c:v>4.7881753999999997E-3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8192104"/>
        <c:axId val="428192496"/>
      </c:lineChart>
      <c:catAx>
        <c:axId val="428192104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ysClr val="window" lastClr="FFFFFF">
                  <a:lumMod val="75000"/>
                </a:sys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Ｒｅ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192496"/>
        <c:crosses val="autoZero"/>
        <c:auto val="1"/>
        <c:lblAlgn val="ctr"/>
        <c:lblOffset val="100"/>
        <c:noMultiLvlLbl val="0"/>
      </c:catAx>
      <c:valAx>
        <c:axId val="42819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ｆ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192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C8F6E-9FAB-4D38-9DC6-26E6FCCC13BA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683A0-320B-4F41-8418-ECB6D34B5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48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363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>
                    <a:solidFill>
                      <a:srgbClr val="0070C0"/>
                    </a:solidFill>
                    <a:latin typeface="+mn-ea"/>
                    <a:ea typeface="+mn-ea"/>
                  </a:rPr>
                  <a:t>ファニングの式とは，</a:t>
                </a:r>
                <a:r>
                  <a:rPr lang="ja-JP" altLang="en-US" dirty="0" smtClean="0">
                    <a:latin typeface="+mn-ea"/>
                    <a:ea typeface="+mn-ea"/>
                  </a:rPr>
                  <a:t>まっすぐな管（円形）の中を流れる流体の摩擦による</a:t>
                </a:r>
                <a:endParaRPr lang="en-US" altLang="ja-JP" dirty="0" smtClean="0">
                  <a:latin typeface="+mn-ea"/>
                  <a:ea typeface="+mn-ea"/>
                </a:endParaRPr>
              </a:p>
              <a:p>
                <a:r>
                  <a:rPr lang="ja-JP" altLang="en-US" dirty="0" smtClean="0">
                    <a:latin typeface="+mn-ea"/>
                    <a:ea typeface="+mn-ea"/>
                  </a:rPr>
                  <a:t>エネルギー損失であり，一般式は，</a:t>
                </a:r>
                <a:endParaRPr lang="en-US" altLang="ja-JP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1200" i="1" smtClean="0">
                          <a:latin typeface="Cambria Math" panose="02040503050406030204" pitchFamily="18" charset="0"/>
                          <a:ea typeface="+mn-ea"/>
                        </a:rPr>
                        <m:t>F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f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1200" i="1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u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2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×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L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D</m:t>
                          </m:r>
                        </m:den>
                      </m:f>
                    </m:oMath>
                  </m:oMathPara>
                </a14:m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r>
                  <a:rPr kumimoji="1" lang="ja-JP" altLang="en-US" sz="1200" dirty="0" smtClean="0">
                    <a:latin typeface="+mn-ea"/>
                    <a:ea typeface="+mn-ea"/>
                  </a:rPr>
                  <a:t>Ｆ：摩擦による流れのエネルギー損失［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J/kg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］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r>
                  <a:rPr lang="ja-JP" altLang="en-US" sz="1200" dirty="0" smtClean="0">
                    <a:latin typeface="+mn-ea"/>
                    <a:ea typeface="+mn-ea"/>
                  </a:rPr>
                  <a:t>ｆ：管摩擦係数</a:t>
                </a:r>
                <a:endParaRPr lang="en-US" altLang="ja-JP" sz="1200" dirty="0" smtClean="0">
                  <a:latin typeface="+mn-ea"/>
                  <a:ea typeface="+mn-ea"/>
                </a:endParaRPr>
              </a:p>
              <a:p>
                <a:r>
                  <a:rPr lang="en-US" altLang="ja-JP" sz="1200" dirty="0" smtClean="0">
                    <a:latin typeface="+mn-ea"/>
                    <a:ea typeface="+mn-ea"/>
                  </a:rPr>
                  <a:t>ū 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：平均流速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[m/s]</a:t>
                </a:r>
              </a:p>
              <a:p>
                <a:r>
                  <a:rPr kumimoji="1" lang="en-US" altLang="ja-JP" sz="1200" dirty="0" smtClean="0">
                    <a:latin typeface="+mn-ea"/>
                    <a:ea typeface="+mn-ea"/>
                  </a:rPr>
                  <a:t>L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：管の長さ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[m]</a:t>
                </a:r>
              </a:p>
              <a:p>
                <a:r>
                  <a:rPr lang="en-US" altLang="ja-JP" sz="1200" dirty="0" smtClean="0">
                    <a:latin typeface="+mn-ea"/>
                    <a:ea typeface="+mn-ea"/>
                  </a:rPr>
                  <a:t>D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：管の内径</a:t>
                </a:r>
                <a:endParaRPr lang="en-US" altLang="ja-JP" sz="1200" dirty="0" smtClean="0">
                  <a:latin typeface="+mn-ea"/>
                  <a:ea typeface="+mn-ea"/>
                </a:endParaRPr>
              </a:p>
              <a:p>
                <a:r>
                  <a:rPr kumimoji="1" lang="ja-JP" altLang="en-US" sz="1200" dirty="0" smtClean="0">
                    <a:latin typeface="+mn-ea"/>
                    <a:ea typeface="+mn-ea"/>
                  </a:rPr>
                  <a:t>である。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r>
                  <a:rPr kumimoji="1" lang="ja-JP" altLang="en-US" sz="1200" dirty="0" smtClean="0">
                    <a:latin typeface="+mn-ea"/>
                    <a:ea typeface="+mn-ea"/>
                  </a:rPr>
                  <a:t>レイノルズ数が層流（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Re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＜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2100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）の場合，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1200" i="1" dirty="0" smtClean="0">
                          <a:latin typeface="Cambria Math" panose="02040503050406030204" pitchFamily="18" charset="0"/>
                          <a:ea typeface="+mn-ea"/>
                        </a:rPr>
                        <m:t>f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16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Re</m:t>
                          </m:r>
                        </m:den>
                      </m:f>
                    </m:oMath>
                  </m:oMathPara>
                </a14:m>
                <a:endParaRPr kumimoji="1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endParaRPr>
              </a:p>
              <a:p>
                <a:r>
                  <a:rPr kumimoji="1" lang="ja-JP" altLang="en-US" sz="1200" dirty="0" smtClean="0">
                    <a:latin typeface="+mn-ea"/>
                    <a:ea typeface="+mn-ea"/>
                  </a:rPr>
                  <a:t>で求めることができることを説明する。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endParaRPr lang="en-US" altLang="ja-JP" sz="1200" dirty="0" smtClean="0">
                  <a:latin typeface="+mn-ea"/>
                  <a:ea typeface="+mn-ea"/>
                </a:endParaRPr>
              </a:p>
              <a:p>
                <a:r>
                  <a:rPr lang="ja-JP" altLang="en-US" sz="1200" dirty="0" smtClean="0">
                    <a:latin typeface="+mn-ea"/>
                    <a:ea typeface="+mn-ea"/>
                  </a:rPr>
                  <a:t>乱流（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4000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＜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Re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）の場合は，次のグラフから求める</a:t>
                </a:r>
                <a:r>
                  <a:rPr kumimoji="1" lang="ja-JP" altLang="en-US" sz="1200" dirty="0">
                    <a:latin typeface="+mn-ea"/>
                    <a:ea typeface="+mn-ea"/>
                  </a:rPr>
                  <a:t>こと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を説明する。</a:t>
                </a: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ファニングの式</a:t>
                </a:r>
                <a:endParaRPr kumimoji="1" lang="en-US" altLang="ja-JP" dirty="0" smtClean="0"/>
              </a:p>
              <a:p>
                <a:pPr/>
                <a:r>
                  <a:rPr lang="en-US" altLang="ja-JP" i="0" smtClean="0">
                    <a:latin typeface="Cambria Math" panose="02040503050406030204" pitchFamily="18" charset="0"/>
                  </a:rPr>
                  <a:t>F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i="0">
                    <a:latin typeface="Cambria Math" panose="02040503050406030204" pitchFamily="18" charset="0"/>
                  </a:rPr>
                  <a:t>4</a:t>
                </a:r>
                <a:r>
                  <a:rPr lang="en-US" altLang="ja-JP" i="0" smtClean="0">
                    <a:latin typeface="Cambria Math" panose="02040503050406030204" pitchFamily="18" charset="0"/>
                  </a:rPr>
                  <a:t>f</a:t>
                </a:r>
                <a:r>
                  <a:rPr kumimoji="1" lang="en-US" altLang="ja-JP" i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ja-JP" i="0">
                    <a:latin typeface="Cambria Math" panose="02040503050406030204" pitchFamily="18" charset="0"/>
                  </a:rPr>
                  <a:t>u</a:t>
                </a:r>
                <a:r>
                  <a:rPr kumimoji="1" lang="en-US" altLang="ja-JP" i="0" smtClean="0">
                    <a:latin typeface="Cambria Math" panose="02040503050406030204" pitchFamily="18" charset="0"/>
                  </a:rPr>
                  <a:t> ̅^</a:t>
                </a:r>
                <a:r>
                  <a:rPr lang="en-US" altLang="ja-JP" i="0">
                    <a:latin typeface="Cambria Math" panose="02040503050406030204" pitchFamily="18" charset="0"/>
                  </a:rPr>
                  <a:t>2</a:t>
                </a:r>
                <a:r>
                  <a:rPr kumimoji="1" lang="en-US" altLang="ja-JP" i="0" smtClean="0">
                    <a:latin typeface="Cambria Math" panose="02040503050406030204" pitchFamily="18" charset="0"/>
                  </a:rPr>
                  <a:t>/</a:t>
                </a:r>
                <a:r>
                  <a:rPr lang="en-US" altLang="ja-JP" i="0">
                    <a:latin typeface="Cambria Math" panose="02040503050406030204" pitchFamily="18" charset="0"/>
                  </a:rPr>
                  <a:t>2</a:t>
                </a:r>
                <a:r>
                  <a:rPr kumimoji="1"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</a:t>
                </a:r>
                <a:r>
                  <a:rPr kumimoji="1"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</a:t>
                </a:r>
                <a:endParaRPr kumimoji="1" lang="en-US" altLang="ja-JP" dirty="0" smtClean="0"/>
              </a:p>
              <a:p>
                <a:pPr/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kumimoji="1"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i="0">
                    <a:latin typeface="Cambria Math" panose="02040503050406030204" pitchFamily="18" charset="0"/>
                  </a:rPr>
                  <a:t>16</a:t>
                </a:r>
                <a:r>
                  <a:rPr kumimoji="1" lang="en-US" altLang="ja-JP" i="0" smtClean="0">
                    <a:latin typeface="Cambria Math" panose="02040503050406030204" pitchFamily="18" charset="0"/>
                  </a:rPr>
                  <a:t>/</a:t>
                </a:r>
                <a:r>
                  <a:rPr lang="en-US" altLang="ja-JP" i="0">
                    <a:latin typeface="Cambria Math" panose="02040503050406030204" pitchFamily="18" charset="0"/>
                  </a:rPr>
                  <a:t>Re</a:t>
                </a:r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887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latin typeface="+mn-ea"/>
                <a:ea typeface="+mn-ea"/>
              </a:rPr>
              <a:t>乱流（</a:t>
            </a:r>
            <a:r>
              <a:rPr lang="en-US" altLang="ja-JP" dirty="0" smtClean="0">
                <a:latin typeface="+mn-ea"/>
                <a:ea typeface="+mn-ea"/>
              </a:rPr>
              <a:t>4000</a:t>
            </a:r>
            <a:r>
              <a:rPr lang="ja-JP" altLang="en-US" dirty="0" smtClean="0">
                <a:latin typeface="+mn-ea"/>
                <a:ea typeface="+mn-ea"/>
              </a:rPr>
              <a:t>＜</a:t>
            </a:r>
            <a:r>
              <a:rPr lang="en-US" altLang="ja-JP" dirty="0" smtClean="0">
                <a:latin typeface="+mn-ea"/>
                <a:ea typeface="+mn-ea"/>
              </a:rPr>
              <a:t>Re</a:t>
            </a:r>
            <a:r>
              <a:rPr lang="ja-JP" altLang="en-US" dirty="0" smtClean="0">
                <a:latin typeface="+mn-ea"/>
                <a:ea typeface="+mn-ea"/>
              </a:rPr>
              <a:t>）の場合に使用するグラフを紹介する。</a:t>
            </a:r>
            <a:endParaRPr lang="en-US" altLang="ja-JP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このグラフは粗管のグラフであるが，</a:t>
            </a:r>
            <a:r>
              <a:rPr lang="ja-JP" altLang="en-US" sz="1200" dirty="0" smtClean="0">
                <a:latin typeface="+mn-ea"/>
                <a:ea typeface="+mn-ea"/>
              </a:rPr>
              <a:t>平滑管の場合も，同じようにグラフから求めることができることを説明する。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233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例題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15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　ダムの水を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3B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鋼管（内径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80.7mm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）を用いて，油（比重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0.900</a:t>
                </a:r>
                <a:r>
                  <a:rPr lang="ja-JP" altLang="en-US" sz="1200" dirty="0" err="1" smtClean="0">
                    <a:latin typeface="+mn-ea"/>
                    <a:ea typeface="+mn-ea"/>
                  </a:rPr>
                  <a:t>，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粘度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0.100pa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･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s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）を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1520m</a:t>
                </a:r>
                <a:r>
                  <a:rPr lang="en-US" altLang="ja-JP" sz="1200" baseline="30000" dirty="0" smtClean="0">
                    <a:latin typeface="+mn-ea"/>
                    <a:ea typeface="+mn-ea"/>
                  </a:rPr>
                  <a:t>3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/h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の割合</a:t>
                </a:r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でダムから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1km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離れたタンク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に送るとき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の摩擦による流れのエネルギー損失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[J/kg]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を求めなさい。</a:t>
                </a:r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endParaRPr lang="ja-JP" altLang="en-US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一般式に値を代入すると，</a:t>
                </a:r>
                <a:endParaRPr lang="en-US" altLang="ja-JP" sz="12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ja-JP" sz="12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kumimoji="1" lang="en-US" altLang="ja-JP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4×</m:t>
                          </m:r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0.422</m:t>
                          </m:r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0.0807</m:t>
                              </m:r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=82.5[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1200" b="0" dirty="0" smtClean="0"/>
              </a:p>
              <a:p>
                <a:endParaRPr kumimoji="1" lang="en-US" altLang="ja-JP" dirty="0" smtClean="0"/>
              </a:p>
              <a:p>
                <a:r>
                  <a:rPr kumimoji="1" lang="ja-JP" altLang="en-US" dirty="0" smtClean="0"/>
                  <a:t>となる。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 smtClean="0">
                    <a:ea typeface="+mn-ea"/>
                  </a:rPr>
                  <a:t>問題６　ダムの水を</a:t>
                </a:r>
                <a:r>
                  <a:rPr lang="en-US" altLang="ja-JP" sz="1200" dirty="0" smtClean="0">
                    <a:ea typeface="+mn-ea"/>
                  </a:rPr>
                  <a:t>3B</a:t>
                </a:r>
                <a:r>
                  <a:rPr lang="ja-JP" altLang="en-US" sz="1200" dirty="0" smtClean="0">
                    <a:ea typeface="+mn-ea"/>
                  </a:rPr>
                  <a:t>鋼管（内径</a:t>
                </a:r>
                <a:r>
                  <a:rPr lang="en-US" altLang="ja-JP" sz="1200" dirty="0" smtClean="0">
                    <a:ea typeface="+mn-ea"/>
                  </a:rPr>
                  <a:t>80.7mm</a:t>
                </a:r>
                <a:r>
                  <a:rPr lang="ja-JP" altLang="en-US" sz="1200" dirty="0" smtClean="0">
                    <a:ea typeface="+mn-ea"/>
                  </a:rPr>
                  <a:t>）を用いて、油（比重</a:t>
                </a:r>
                <a:r>
                  <a:rPr lang="en-US" altLang="ja-JP" sz="1200" dirty="0" smtClean="0">
                    <a:ea typeface="+mn-ea"/>
                  </a:rPr>
                  <a:t>0.900</a:t>
                </a:r>
                <a:r>
                  <a:rPr lang="ja-JP" altLang="en-US" sz="1200" dirty="0" err="1" smtClean="0">
                    <a:ea typeface="+mn-ea"/>
                  </a:rPr>
                  <a:t>，</a:t>
                </a:r>
                <a:r>
                  <a:rPr lang="ja-JP" altLang="en-US" sz="1200" dirty="0" smtClean="0">
                    <a:ea typeface="+mn-ea"/>
                  </a:rPr>
                  <a:t>粘度</a:t>
                </a:r>
                <a:r>
                  <a:rPr lang="en-US" altLang="ja-JP" sz="1200" dirty="0" smtClean="0">
                    <a:ea typeface="+mn-ea"/>
                  </a:rPr>
                  <a:t>0.100pa</a:t>
                </a:r>
                <a:r>
                  <a:rPr lang="ja-JP" altLang="en-US" sz="1200" dirty="0" smtClean="0">
                    <a:ea typeface="+mn-ea"/>
                  </a:rPr>
                  <a:t>･</a:t>
                </a:r>
                <a:r>
                  <a:rPr lang="en-US" altLang="ja-JP" sz="1200" dirty="0" smtClean="0">
                    <a:ea typeface="+mn-ea"/>
                  </a:rPr>
                  <a:t>s</a:t>
                </a:r>
                <a:r>
                  <a:rPr lang="ja-JP" altLang="en-US" sz="1200" dirty="0" smtClean="0">
                    <a:ea typeface="+mn-ea"/>
                  </a:rPr>
                  <a:t>）を</a:t>
                </a:r>
                <a:r>
                  <a:rPr lang="en-US" altLang="ja-JP" sz="1200" dirty="0" smtClean="0">
                    <a:ea typeface="+mn-ea"/>
                  </a:rPr>
                  <a:t>1520m</a:t>
                </a:r>
                <a:r>
                  <a:rPr lang="en-US" altLang="ja-JP" sz="1200" baseline="30000" dirty="0" smtClean="0">
                    <a:ea typeface="+mn-ea"/>
                  </a:rPr>
                  <a:t>3</a:t>
                </a:r>
                <a:r>
                  <a:rPr lang="en-US" altLang="ja-JP" sz="1200" dirty="0" smtClean="0">
                    <a:ea typeface="+mn-ea"/>
                  </a:rPr>
                  <a:t>/h</a:t>
                </a:r>
                <a:r>
                  <a:rPr lang="ja-JP" altLang="en-US" sz="1200" dirty="0" smtClean="0">
                    <a:ea typeface="+mn-ea"/>
                  </a:rPr>
                  <a:t>の割合で、ダムから</a:t>
                </a:r>
                <a:r>
                  <a:rPr lang="en-US" altLang="ja-JP" sz="1200" dirty="0" smtClean="0">
                    <a:ea typeface="+mn-ea"/>
                  </a:rPr>
                  <a:t>1km</a:t>
                </a:r>
                <a:r>
                  <a:rPr lang="ja-JP" altLang="en-US" sz="1200" dirty="0" smtClean="0">
                    <a:ea typeface="+mn-ea"/>
                  </a:rPr>
                  <a:t>離れたタンクに贈るとき、摩擦による流れのエネルギー損失</a:t>
                </a:r>
                <a:r>
                  <a:rPr lang="en-US" altLang="ja-JP" sz="1200" dirty="0" smtClean="0">
                    <a:ea typeface="+mn-ea"/>
                  </a:rPr>
                  <a:t>[J/kg]</a:t>
                </a:r>
                <a:r>
                  <a:rPr lang="ja-JP" altLang="en-US" sz="1200" dirty="0" smtClean="0">
                    <a:ea typeface="+mn-ea"/>
                  </a:rPr>
                  <a:t>を求めなさい。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 smtClean="0">
                    <a:ea typeface="Cambria Math" panose="02040503050406030204" pitchFamily="18" charset="0"/>
                  </a:rPr>
                  <a:t>管の内径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　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𝐷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80.7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[𝑚𝑚]=0.0807[𝑚]</a:t>
                </a:r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 smtClean="0">
                    <a:ea typeface="Cambria Math" panose="02040503050406030204" pitchFamily="18" charset="0"/>
                  </a:rPr>
                  <a:t>流量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　　　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𝑉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1520[𝑚^3/ℎ]=1520×1/3600[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𝑚^3/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𝑠]</a:t>
                </a:r>
                <a:endParaRPr lang="en-US" altLang="ja-JP" sz="1200" b="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0.422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[𝑚^3/𝑠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endParaRPr lang="en-US" altLang="ja-JP" sz="1200" b="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平均流速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　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 ̅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4×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0.422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)/(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𝜋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〖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0.0807〗^2 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=82.5[𝑚/𝑠]</a:t>
                </a:r>
                <a:endParaRPr kumimoji="1" lang="en-US" altLang="ja-JP" sz="1200" b="0" dirty="0" smtClean="0"/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5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i="0" dirty="0" smtClean="0">
                    <a:latin typeface="+mn-ea"/>
                    <a:ea typeface="+mn-ea"/>
                  </a:rPr>
                  <a:t>例題</a:t>
                </a:r>
                <a:r>
                  <a:rPr lang="en-US" altLang="ja-JP" sz="1200" i="0" dirty="0" smtClean="0">
                    <a:latin typeface="+mn-ea"/>
                    <a:ea typeface="+mn-ea"/>
                  </a:rPr>
                  <a:t>16</a:t>
                </a:r>
                <a:r>
                  <a:rPr lang="ja-JP" altLang="en-US" sz="1200" i="0" dirty="0" smtClean="0">
                    <a:latin typeface="+mn-ea"/>
                    <a:ea typeface="+mn-ea"/>
                  </a:rPr>
                  <a:t> 一般式に値を代入すると，</a:t>
                </a:r>
                <a:endParaRPr lang="en-US" altLang="ja-JP" sz="1200" i="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acc>
                            <m:accPr>
                              <m:chr m:val="̅"/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</m:oMath>
                  </m:oMathPara>
                </a14:m>
                <a:endParaRPr lang="en-US" altLang="ja-JP" sz="120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0.0807</m:t>
                          </m:r>
                          <m:r>
                            <a:rPr lang="en-US" altLang="ja-JP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82.5</m:t>
                          </m:r>
                          <m:r>
                            <a:rPr lang="en-US" altLang="ja-JP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900</m:t>
                          </m:r>
                        </m:num>
                        <m:den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0.100</m:t>
                          </m:r>
                        </m:den>
                      </m:f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=59920</m:t>
                      </m:r>
                    </m:oMath>
                  </m:oMathPara>
                </a14:m>
                <a:endParaRPr kumimoji="1" lang="en-US" altLang="ja-JP" dirty="0" smtClean="0"/>
              </a:p>
              <a:p>
                <a:pPr algn="l"/>
                <a:r>
                  <a:rPr kumimoji="1" lang="ja-JP" altLang="en-US" dirty="0" smtClean="0">
                    <a:latin typeface="+mn-ea"/>
                    <a:ea typeface="+mn-ea"/>
                  </a:rPr>
                  <a:t>となる。</a:t>
                </a:r>
                <a:endParaRPr kumimoji="1" lang="ja-JP" altLang="en-US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油の密度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　</a:t>
                </a:r>
                <a:r>
                  <a:rPr kumimoji="1"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0.900×1000[𝑘𝑔/𝑚^3]</a:t>
                </a:r>
                <a:endParaRPr kumimoji="1" lang="en-US" altLang="ja-JP" sz="1200" b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油の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粘度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　</a:t>
                </a:r>
                <a:r>
                  <a:rPr kumimoji="1"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𝜇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0.100[𝑃𝑎</a:t>
                </a:r>
                <a:r>
                  <a:rPr kumimoji="1"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･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𝑠]</a:t>
                </a:r>
                <a:endParaRPr kumimoji="1" lang="en-US" altLang="ja-JP" sz="1200" b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=(Du ̅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)/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𝜇</a:t>
                </a:r>
                <a:endParaRPr lang="en-US" altLang="ja-JP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0.0807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82.5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900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)/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0.100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=59920</a:t>
                </a:r>
                <a:endParaRPr lang="en-US" altLang="ja-JP" sz="1200" dirty="0"/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069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ja-JP" altLang="en-US" sz="1200" b="0" i="1" smtClean="0">
                        <a:latin typeface="Cambria Math" panose="02040503050406030204" pitchFamily="18" charset="0"/>
                        <a:ea typeface="+mn-ea"/>
                      </a:rPr>
                      <m:t>例題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+mn-ea"/>
                      </a:rPr>
                      <m:t>17</m:t>
                    </m:r>
                  </m:oMath>
                </a14:m>
                <a:r>
                  <a:rPr lang="ja-JP" altLang="en-US" sz="1200" b="0" i="1" dirty="0" smtClean="0">
                    <a:latin typeface="+mn-ea"/>
                    <a:ea typeface="+mn-ea"/>
                  </a:rPr>
                  <a:t>　</a:t>
                </a:r>
                <a:endParaRPr lang="en-US" altLang="ja-JP" sz="1200" b="0" i="1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ダムの水を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3B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鋼管（内径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80.7mm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）を用いて，油（比重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0.900</a:t>
                </a:r>
                <a:r>
                  <a:rPr lang="ja-JP" altLang="en-US" sz="1200" dirty="0" err="1" smtClean="0">
                    <a:latin typeface="+mn-ea"/>
                    <a:ea typeface="+mn-ea"/>
                  </a:rPr>
                  <a:t>，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粘度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0.100pa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･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s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）を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1520m</a:t>
                </a:r>
                <a:r>
                  <a:rPr lang="en-US" altLang="ja-JP" sz="1200" baseline="30000" dirty="0" smtClean="0">
                    <a:latin typeface="+mn-ea"/>
                    <a:ea typeface="+mn-ea"/>
                  </a:rPr>
                  <a:t>3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/h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の割合でダムから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1km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離れたタンクに贈るときの摩擦による流れのエネルギー損失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[J/kg]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を求めなさい。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ja-JP" sz="1200" b="0" i="1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𝑅𝑒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59920≅60000</m:t>
                      </m:r>
                    </m:oMath>
                  </m:oMathPara>
                </a14:m>
                <a:endParaRPr lang="ja-JP" altLang="en-US" sz="1200" dirty="0">
                  <a:latin typeface="+mn-ea"/>
                  <a:ea typeface="+mn-ea"/>
                </a:endParaRPr>
              </a:p>
              <a:p>
                <a:r>
                  <a:rPr lang="ja-JP" altLang="en-US" sz="1200" b="0" i="1" dirty="0" smtClean="0">
                    <a:latin typeface="+mn-ea"/>
                    <a:ea typeface="+mn-ea"/>
                  </a:rPr>
                  <a:t>であるためグラフから</a:t>
                </a:r>
                <a:r>
                  <a:rPr lang="en-US" altLang="ja-JP" sz="1200" b="0" i="1" dirty="0" smtClean="0">
                    <a:latin typeface="+mn-ea"/>
                    <a:ea typeface="+mn-ea"/>
                  </a:rPr>
                  <a:t>f</a:t>
                </a:r>
                <a:r>
                  <a:rPr lang="ja-JP" altLang="en-US" sz="1200" b="0" i="1" dirty="0" smtClean="0">
                    <a:latin typeface="+mn-ea"/>
                    <a:ea typeface="+mn-ea"/>
                  </a:rPr>
                  <a:t>を求めることを説明する。</a:t>
                </a:r>
                <a:endParaRPr lang="en-US" altLang="ja-JP" sz="1200" b="0" i="1" dirty="0" smtClean="0">
                  <a:latin typeface="+mn-ea"/>
                  <a:ea typeface="+mn-ea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+mn-ea"/>
                      </a:rPr>
                      <m:t>𝑅𝑒</m:t>
                    </m:r>
                    <m:r>
                      <a:rPr lang="ja-JP" altLang="en-US" sz="1200" b="0" i="1" smtClean="0">
                        <a:latin typeface="Cambria Math" panose="02040503050406030204" pitchFamily="18" charset="0"/>
                        <a:ea typeface="+mn-ea"/>
                      </a:rPr>
                      <m:t>を約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+mn-ea"/>
                      </a:rPr>
                      <m:t>60000</m:t>
                    </m:r>
                    <m:r>
                      <a:rPr lang="ja-JP" altLang="en-US" sz="1200" i="1">
                        <a:latin typeface="Cambria Math" panose="02040503050406030204" pitchFamily="18" charset="0"/>
                        <a:ea typeface="+mn-ea"/>
                      </a:rPr>
                      <m:t>とし</m:t>
                    </m:r>
                    <m:r>
                      <a:rPr lang="ja-JP" altLang="en-US" sz="1200" b="0" i="1" smtClean="0">
                        <a:latin typeface="Cambria Math" panose="02040503050406030204" pitchFamily="18" charset="0"/>
                        <a:ea typeface="+mn-ea"/>
                      </a:rPr>
                      <m:t>て</m:t>
                    </m:r>
                  </m:oMath>
                </a14:m>
                <a:r>
                  <a:rPr lang="ja-JP" altLang="en-US" sz="1200" b="0" i="1" dirty="0" smtClean="0">
                    <a:latin typeface="+mn-ea"/>
                    <a:ea typeface="+mn-ea"/>
                  </a:rPr>
                  <a:t>，グラフ</a:t>
                </a:r>
                <a14:m>
                  <m:oMath xmlns:m="http://schemas.openxmlformats.org/officeDocument/2006/math">
                    <m:r>
                      <a:rPr lang="ja-JP" altLang="en-US" sz="1200" i="1">
                        <a:latin typeface="Cambria Math" panose="02040503050406030204" pitchFamily="18" charset="0"/>
                        <a:ea typeface="+mn-ea"/>
                      </a:rPr>
                      <m:t>から</m:t>
                    </m:r>
                    <m:r>
                      <a:rPr lang="ja-JP" altLang="en-US" sz="1200" i="1" smtClean="0">
                        <a:latin typeface="Cambria Math" panose="02040503050406030204" pitchFamily="18" charset="0"/>
                        <a:ea typeface="+mn-ea"/>
                      </a:rPr>
                      <m:t>読み取ると</m:t>
                    </m:r>
                  </m:oMath>
                </a14:m>
                <a:r>
                  <a:rPr lang="ja-JP" altLang="en-US" sz="1200" b="0" dirty="0" smtClean="0">
                    <a:latin typeface="+mn-ea"/>
                    <a:ea typeface="+mn-ea"/>
                  </a:rPr>
                  <a:t>，</a:t>
                </a:r>
                <a:endParaRPr lang="en-US" altLang="ja-JP" sz="1200" b="0" dirty="0" smtClean="0">
                  <a:latin typeface="+mn-ea"/>
                  <a:ea typeface="+mn-ea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𝑓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0.0064</m:t>
                      </m:r>
                    </m:oMath>
                  </m:oMathPara>
                </a14:m>
                <a:endParaRPr lang="en-US" altLang="ja-JP" sz="1200" b="0" i="1" dirty="0" smtClean="0">
                  <a:latin typeface="+mn-ea"/>
                  <a:ea typeface="+mn-ea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1200" i="1">
                          <a:latin typeface="Cambria Math" panose="02040503050406030204" pitchFamily="18" charset="0"/>
                          <a:ea typeface="+mn-ea"/>
                        </a:rPr>
                        <m:t>となる</m:t>
                      </m:r>
                      <m:r>
                        <a:rPr lang="ja-JP" altLang="en-US" sz="1200" b="0" i="1" smtClean="0">
                          <a:latin typeface="Cambria Math" panose="02040503050406030204" pitchFamily="18" charset="0"/>
                          <a:ea typeface="+mn-ea"/>
                        </a:rPr>
                        <m:t>。</m:t>
                      </m:r>
                    </m:oMath>
                  </m:oMathPara>
                </a14:m>
                <a:endParaRPr lang="ja-JP" altLang="en-US" sz="1200" dirty="0">
                  <a:latin typeface="+mn-ea"/>
                  <a:ea typeface="+mn-ea"/>
                </a:endParaRPr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b="0" i="0" smtClean="0">
                    <a:latin typeface="Cambria Math" panose="02040503050406030204" pitchFamily="18" charset="0"/>
                  </a:rPr>
                  <a:t>𝑅𝑒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59920≅60000</a:t>
                </a:r>
                <a:endParaRPr lang="ja-JP" altLang="en-US" sz="1200" dirty="0"/>
              </a:p>
              <a:p>
                <a:pPr/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𝑅𝑒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を約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60000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とし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て</a:t>
                </a:r>
                <a:endParaRPr lang="en-US" altLang="ja-JP" sz="1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左図から</a:t>
                </a:r>
                <a:r>
                  <a:rPr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読み取ると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、</a:t>
                </a:r>
                <a:endParaRPr lang="en-US" altLang="ja-JP" sz="1200" b="0" dirty="0" smtClean="0">
                  <a:ea typeface="Cambria Math" panose="02040503050406030204" pitchFamily="18" charset="0"/>
                </a:endParaRPr>
              </a:p>
              <a:p>
                <a:pPr/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𝑓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0.0062</a:t>
                </a:r>
                <a:endParaRPr lang="en-US" altLang="ja-JP" sz="1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となる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。</a:t>
                </a:r>
                <a:endParaRPr lang="ja-JP" altLang="en-US" sz="1200" dirty="0"/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63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0" i="0" dirty="0" smtClean="0">
                    <a:latin typeface="Cambria Math" panose="02040503050406030204" pitchFamily="18" charset="0"/>
                  </a:rPr>
                  <a:t>例題</a:t>
                </a:r>
                <a:r>
                  <a:rPr lang="en-US" altLang="ja-JP" sz="1200" b="0" i="0" dirty="0" smtClean="0">
                    <a:latin typeface="Cambria Math" panose="02040503050406030204" pitchFamily="18" charset="0"/>
                  </a:rPr>
                  <a:t>18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12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altLang="ja-JP" sz="1200" i="1">
                          <a:latin typeface="Cambria Math" panose="02040503050406030204" pitchFamily="18" charset="0"/>
                        </a:rPr>
                        <m:t>f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1200" i="1">
                                      <a:latin typeface="Cambria Math" panose="02040503050406030204" pitchFamily="18" charset="0"/>
                                    </a:rPr>
                                    <m:t>u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</m:den>
                      </m:f>
                    </m:oMath>
                  </m:oMathPara>
                </a14:m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dirty="0" smtClean="0"/>
                  <a:t>一般式に値を代入すると，</a:t>
                </a:r>
                <a:endParaRPr kumimoji="1" lang="en-US" altLang="ja-JP" sz="1200" b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4×0.0064×</m:t>
                    </m:r>
                    <m:f>
                      <m:fPr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82.5</m:t>
                            </m:r>
                          </m:e>
                          <m:sup>
                            <m:r>
                              <a:rPr lang="en-US" altLang="ja-JP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ja-JP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ja-JP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ja-JP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altLang="ja-JP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0.0807</m:t>
                        </m:r>
                      </m:den>
                    </m:f>
                    <m:r>
                      <a:rPr lang="en-US" altLang="ja-JP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79554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]＝</m:t>
                    </m:r>
                  </m:oMath>
                </a14:m>
                <a:r>
                  <a:rPr lang="en-US" altLang="ja-JP" sz="1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1.1×10</a:t>
                </a:r>
                <a:r>
                  <a:rPr lang="en-US" altLang="ja-JP" sz="1200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</a:t>
                </a:r>
                <a:r>
                  <a:rPr lang="en-US" altLang="ja-JP" sz="1200" dirty="0" smtClean="0"/>
                  <a:t>[</a:t>
                </a:r>
                <a:r>
                  <a:rPr lang="en-US" altLang="ja-JP" sz="12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altLang="ja-JP" sz="120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である。</a:t>
                </a:r>
                <a:endParaRPr lang="en-US" altLang="ja-JP" sz="1200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b="0" i="0" smtClean="0">
                    <a:latin typeface="Cambria Math" panose="02040503050406030204" pitchFamily="18" charset="0"/>
                  </a:rPr>
                  <a:t>𝐹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</a:rPr>
                  <a:t>4f u ̅^2/2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×L/D</a:t>
                </a:r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管の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長さ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　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𝐿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1[𝑘𝑚]=1000[𝑚]</a:t>
                </a:r>
                <a:endParaRPr kumimoji="1" lang="en-US" altLang="ja-JP" sz="1200" b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𝐹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4×0.0062×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〖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82.5〗^2</a:t>
                </a:r>
                <a:r>
                  <a:rPr lang="en-US" altLang="ja-JP" sz="1200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1000/0.0807</a:t>
                </a:r>
                <a:endParaRPr lang="en-US" altLang="ja-JP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1045817[𝐽/𝑘𝑔]</a:t>
                </a:r>
                <a:endParaRPr lang="en-US" altLang="ja-JP" sz="1200" dirty="0"/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40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41148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9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61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5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9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5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9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5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9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4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8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6764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6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E336A-39EB-4107-8124-EFF1C3D724BE}" type="slidenum">
              <a:rPr lang="en-US" altLang="ja-JP">
                <a:solidFill>
                  <a:srgbClr val="1F497D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331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0.png"/><Relationship Id="rId5" Type="http://schemas.openxmlformats.org/officeDocument/2006/relationships/image" Target="../media/image2.png"/><Relationship Id="rId4" Type="http://schemas.openxmlformats.org/officeDocument/2006/relationships/image" Target="../media/image6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0.png"/><Relationship Id="rId5" Type="http://schemas.openxmlformats.org/officeDocument/2006/relationships/image" Target="../media/image57.png"/><Relationship Id="rId4" Type="http://schemas.openxmlformats.org/officeDocument/2006/relationships/image" Target="../media/image5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lang="ja-JP" altLang="en-US" sz="5400" dirty="0" smtClean="0">
                <a:solidFill>
                  <a:srgbClr val="0070C0"/>
                </a:solidFill>
              </a:rPr>
              <a:t>摩擦による流れのエネルギー損失</a:t>
            </a:r>
            <a:endParaRPr lang="en-US" altLang="ja-JP" sz="5400" dirty="0">
              <a:solidFill>
                <a:srgbClr val="0070C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102850" y="246064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</p:spTree>
    <p:extLst>
      <p:ext uri="{BB962C8B-B14F-4D97-AF65-F5344CB8AC3E}">
        <p14:creationId xmlns:p14="http://schemas.microsoft.com/office/powerpoint/2010/main" val="347958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ファニングの式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まっすぐな管（円形）の中を流れる流体の摩擦によるエネルギー損失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額縁 4"/>
              <p:cNvSpPr/>
              <p:nvPr/>
            </p:nvSpPr>
            <p:spPr bwMode="auto">
              <a:xfrm>
                <a:off x="1612192" y="3078523"/>
                <a:ext cx="3600000" cy="1440000"/>
              </a:xfrm>
              <a:prstGeom prst="bevel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3200" i="1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altLang="ja-JP" sz="3200" i="1">
                          <a:latin typeface="Cambria Math" panose="02040503050406030204" pitchFamily="18" charset="0"/>
                        </a:rPr>
                        <m:t>f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u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</m:den>
                      </m:f>
                    </m:oMath>
                  </m:oMathPara>
                </a14:m>
                <a:endParaRPr kumimoji="1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mc:Choice>
        <mc:Fallback xmlns="">
          <p:sp>
            <p:nvSpPr>
              <p:cNvPr id="5" name="額縁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2192" y="3078523"/>
                <a:ext cx="3600000" cy="1440000"/>
              </a:xfrm>
              <a:prstGeom prst="bevel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5407770" y="2829027"/>
            <a:ext cx="68627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Ｆ ：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摩擦による流れのエネルギー損失［</a:t>
            </a:r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J/kg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］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ｆ ：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管摩擦係数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ū 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：平均流速</a:t>
            </a:r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[m/s]</a:t>
            </a:r>
          </a:p>
          <a:p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：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管の長さ</a:t>
            </a:r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[m]</a:t>
            </a:r>
          </a:p>
          <a:p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：管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内径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額縁 7"/>
              <p:cNvSpPr/>
              <p:nvPr/>
            </p:nvSpPr>
            <p:spPr bwMode="auto">
              <a:xfrm>
                <a:off x="1612192" y="5071200"/>
                <a:ext cx="2880000" cy="1440000"/>
              </a:xfrm>
              <a:prstGeom prst="bevel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i="1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ja-JP" sz="3200" i="1">
                              <a:latin typeface="Cambria Math" panose="02040503050406030204" pitchFamily="18" charset="0"/>
                            </a:rPr>
                            <m:t>Re</m:t>
                          </m:r>
                        </m:den>
                      </m:f>
                    </m:oMath>
                  </m:oMathPara>
                </a14:m>
                <a:endParaRPr kumimoji="1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mc:Choice>
        <mc:Fallback xmlns="">
          <p:sp>
            <p:nvSpPr>
              <p:cNvPr id="8" name="額縁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2192" y="5071200"/>
                <a:ext cx="2880000" cy="1440000"/>
              </a:xfrm>
              <a:prstGeom prst="bevel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>
            <a:off x="5407770" y="5006370"/>
            <a:ext cx="52116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層流（</a:t>
            </a:r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2100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）の場合，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管摩擦係数</a:t>
            </a:r>
            <a:r>
              <a:rPr kumimoji="1" lang="ja-JP" altLang="en-US" sz="24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ｆ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は左記の式で求める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乱流（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4000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）の場合，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次のグラフから求める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672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ファニング</a:t>
            </a:r>
            <a:r>
              <a:rPr lang="ja-JP" altLang="en-US" dirty="0" smtClean="0">
                <a:solidFill>
                  <a:srgbClr val="0070C0"/>
                </a:solidFill>
              </a:rPr>
              <a:t>の式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lang="ja-JP" altLang="en-US" dirty="0"/>
              <a:t>乱流（</a:t>
            </a:r>
            <a:r>
              <a:rPr lang="en-US" altLang="ja-JP" dirty="0"/>
              <a:t>4000</a:t>
            </a:r>
            <a:r>
              <a:rPr lang="ja-JP" altLang="en-US" dirty="0"/>
              <a:t>＜</a:t>
            </a:r>
            <a:r>
              <a:rPr lang="en-US" altLang="ja-JP" dirty="0"/>
              <a:t>Re</a:t>
            </a:r>
            <a:r>
              <a:rPr lang="ja-JP" altLang="en-US" dirty="0"/>
              <a:t>）の</a:t>
            </a:r>
            <a:r>
              <a:rPr lang="ja-JP" altLang="en-US" dirty="0" smtClean="0"/>
              <a:t>場合</a:t>
            </a:r>
            <a:endParaRPr kumimoji="1" lang="ja-JP" altLang="en-US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997360"/>
              </p:ext>
            </p:extLst>
          </p:nvPr>
        </p:nvGraphicFramePr>
        <p:xfrm>
          <a:off x="1422400" y="2377680"/>
          <a:ext cx="6703747" cy="4313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線吹き出し 1 (枠付き) 7"/>
          <p:cNvSpPr/>
          <p:nvPr/>
        </p:nvSpPr>
        <p:spPr bwMode="auto">
          <a:xfrm>
            <a:off x="8159263" y="2376853"/>
            <a:ext cx="3622429" cy="1189307"/>
          </a:xfrm>
          <a:prstGeom prst="borderCallout1">
            <a:avLst>
              <a:gd name="adj1" fmla="val 18750"/>
              <a:gd name="adj2" fmla="val -8333"/>
              <a:gd name="adj3" fmla="val 162569"/>
              <a:gd name="adj4" fmla="val -53631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平滑管の場合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も，同じようにグラフ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求めることができる</a:t>
            </a: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641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ファニングの式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2400" y="1676400"/>
            <a:ext cx="10623062" cy="411480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800" dirty="0" smtClean="0">
                <a:ea typeface="ＭＳ Ｐゴシック" panose="020B0600070205080204" pitchFamily="50" charset="-128"/>
              </a:rPr>
              <a:t>例題</a:t>
            </a:r>
            <a:r>
              <a:rPr lang="en-US" altLang="ja-JP" sz="1800" dirty="0" smtClean="0">
                <a:ea typeface="ＭＳ Ｐゴシック" panose="020B0600070205080204" pitchFamily="50" charset="-128"/>
              </a:rPr>
              <a:t>15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　ダムの水を</a:t>
            </a:r>
            <a:r>
              <a:rPr lang="en-US" altLang="ja-JP" sz="1800" dirty="0" smtClean="0">
                <a:ea typeface="ＭＳ Ｐゴシック" panose="020B0600070205080204" pitchFamily="50" charset="-128"/>
              </a:rPr>
              <a:t>3B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鋼管（内径</a:t>
            </a:r>
            <a:r>
              <a:rPr lang="en-US" altLang="ja-JP" sz="1800" dirty="0" smtClean="0">
                <a:ea typeface="ＭＳ Ｐゴシック" panose="020B0600070205080204" pitchFamily="50" charset="-128"/>
              </a:rPr>
              <a:t>80.7mm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）を用いて，油（比重</a:t>
            </a:r>
            <a:r>
              <a:rPr lang="en-US" altLang="ja-JP" sz="1800" dirty="0" smtClean="0">
                <a:ea typeface="ＭＳ Ｐゴシック" panose="020B0600070205080204" pitchFamily="50" charset="-128"/>
              </a:rPr>
              <a:t>0.900</a:t>
            </a:r>
            <a:r>
              <a:rPr lang="ja-JP" altLang="en-US" sz="1800" dirty="0" err="1" smtClean="0">
                <a:ea typeface="ＭＳ Ｐゴシック" panose="020B0600070205080204" pitchFamily="50" charset="-128"/>
              </a:rPr>
              <a:t>，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粘度</a:t>
            </a:r>
            <a:r>
              <a:rPr lang="en-US" altLang="ja-JP" sz="1800" dirty="0" smtClean="0">
                <a:ea typeface="ＭＳ Ｐゴシック" panose="020B0600070205080204" pitchFamily="50" charset="-128"/>
              </a:rPr>
              <a:t>0.100pa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･</a:t>
            </a:r>
            <a:r>
              <a:rPr lang="en-US" altLang="ja-JP" sz="1800" dirty="0" smtClean="0">
                <a:ea typeface="ＭＳ Ｐゴシック" panose="020B0600070205080204" pitchFamily="50" charset="-128"/>
              </a:rPr>
              <a:t>s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）を</a:t>
            </a:r>
            <a:r>
              <a:rPr lang="en-US" altLang="ja-JP" sz="1800" dirty="0">
                <a:ea typeface="ＭＳ Ｐゴシック" panose="020B0600070205080204" pitchFamily="50" charset="-128"/>
              </a:rPr>
              <a:t>1520</a:t>
            </a:r>
            <a:r>
              <a:rPr lang="en-US" altLang="ja-JP" sz="1800" dirty="0" smtClean="0">
                <a:ea typeface="ＭＳ Ｐゴシック" panose="020B0600070205080204" pitchFamily="50" charset="-128"/>
              </a:rPr>
              <a:t>m</a:t>
            </a:r>
            <a:r>
              <a:rPr lang="en-US" altLang="ja-JP" sz="1800" baseline="30000" dirty="0" smtClean="0">
                <a:ea typeface="ＭＳ Ｐゴシック" panose="020B0600070205080204" pitchFamily="50" charset="-128"/>
              </a:rPr>
              <a:t>3</a:t>
            </a:r>
            <a:r>
              <a:rPr lang="en-US" altLang="ja-JP" sz="1800" dirty="0" smtClean="0">
                <a:ea typeface="ＭＳ Ｐゴシック" panose="020B0600070205080204" pitchFamily="50" charset="-128"/>
              </a:rPr>
              <a:t>/h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の割合</a:t>
            </a:r>
            <a:endParaRPr lang="en-US" altLang="ja-JP" sz="1800" dirty="0" smtClean="0"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ea typeface="ＭＳ Ｐゴシック" panose="020B0600070205080204" pitchFamily="50" charset="-128"/>
              </a:rPr>
              <a:t>　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　　　　でダムから</a:t>
            </a:r>
            <a:r>
              <a:rPr lang="en-US" altLang="ja-JP" sz="1800" dirty="0" smtClean="0">
                <a:ea typeface="ＭＳ Ｐゴシック" panose="020B0600070205080204" pitchFamily="50" charset="-128"/>
              </a:rPr>
              <a:t>1km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離れたタンク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に送るとき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の摩擦による流れのエネルギー損失</a:t>
            </a:r>
            <a:r>
              <a:rPr lang="en-US" altLang="ja-JP" sz="1800" dirty="0" smtClean="0">
                <a:ea typeface="ＭＳ Ｐゴシック" panose="020B0600070205080204" pitchFamily="50" charset="-128"/>
              </a:rPr>
              <a:t>[J/kg]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を求めなさい。</a:t>
            </a:r>
            <a:endParaRPr lang="ja-JP" altLang="en-US" sz="1800" dirty="0"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422400" y="3542837"/>
                <a:ext cx="2638094" cy="24388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altLang="ja-JP" sz="105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ja-JP" altLang="en-US" sz="3200" dirty="0" smtClean="0">
                    <a:ea typeface="Cambria Math" panose="02040503050406030204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a:rPr lang="ja-JP" alt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4×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0.422</m:t>
                        </m:r>
                      </m:num>
                      <m:den>
                        <m:r>
                          <a:rPr lang="ja-JP" alt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0.0807</m:t>
                            </m:r>
                          </m:e>
                          <m:sup>
                            <m:r>
                              <a:rPr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ja-JP" sz="32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altLang="ja-JP" sz="1050" b="0" dirty="0" smtClean="0">
                  <a:ea typeface="Cambria Math" panose="02040503050406030204" pitchFamily="18" charset="0"/>
                </a:endParaRPr>
              </a:p>
              <a:p>
                <a:r>
                  <a:rPr lang="ja-JP" altLang="en-US" sz="3200" b="0" dirty="0" smtClean="0">
                    <a:ea typeface="Cambria Math" panose="02040503050406030204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=82.5[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kumimoji="1" lang="en-US" altLang="ja-JP" sz="3200" b="0" dirty="0" smtClean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0" y="3542837"/>
                <a:ext cx="2638094" cy="243880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1422400" y="2457917"/>
            <a:ext cx="16433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V: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流量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</a:t>
            </a:r>
            <a:r>
              <a:rPr kumimoji="1" lang="en-US" altLang="ja-JP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/s]</a:t>
            </a: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：円周率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：内径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[m]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600288" y="2457917"/>
                <a:ext cx="6879640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b="0" dirty="0" smtClean="0">
                    <a:ea typeface="Cambria Math" panose="020405030504060302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ja-JP" altLang="en-US" b="0" i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＝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1520</m:t>
                    </m:r>
                    <m:d>
                      <m:dPr>
                        <m:begChr m:val="["/>
                        <m:endChr m:val="]"/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ja-JP" dirty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altLang="ja-JP" baseline="30000" dirty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/</m:t>
                        </m:r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h</m:t>
                        </m:r>
                      </m:e>
                    </m:d>
                    <m:r>
                      <m:rPr>
                        <m:nor/>
                      </m:rPr>
                      <a:rPr lang="ja-JP" altLang="en-US" b="0" i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＝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1520×</m:t>
                    </m:r>
                    <m:f>
                      <m:fPr>
                        <m:type m:val="lin"/>
                        <m:ctrlP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3600</m:t>
                        </m:r>
                      </m:den>
                    </m:f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[</m:t>
                    </m:r>
                    <m:r>
                      <m:rPr>
                        <m:nor/>
                      </m:rPr>
                      <a:rPr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m</m:t>
                    </m:r>
                    <m:r>
                      <m:rPr>
                        <m:nor/>
                      </m:rPr>
                      <a:rPr lang="en-US" altLang="ja-JP" baseline="30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3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/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s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]</m:t>
                    </m:r>
                  </m:oMath>
                </a14:m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0.422[m</a:t>
                </a:r>
                <a:r>
                  <a:rPr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/s]</a:t>
                </a:r>
              </a:p>
              <a:p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3.14</a:t>
                </a:r>
              </a:p>
              <a:p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80.7[mm]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0.0807[m]</a:t>
                </a: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288" y="2457917"/>
                <a:ext cx="6879640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798" t="-45395" b="-11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494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ファニングの式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2399" y="1676400"/>
            <a:ext cx="10552723" cy="411480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800" dirty="0" smtClean="0">
                <a:ea typeface="ＭＳ Ｐゴシック" panose="020B0600070205080204" pitchFamily="50" charset="-128"/>
              </a:rPr>
              <a:t>例題</a:t>
            </a:r>
            <a:r>
              <a:rPr lang="en-US" altLang="ja-JP" sz="1800" dirty="0" smtClean="0">
                <a:ea typeface="ＭＳ Ｐゴシック" panose="020B0600070205080204" pitchFamily="50" charset="-128"/>
              </a:rPr>
              <a:t>15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　</a:t>
            </a:r>
            <a:r>
              <a:rPr lang="ja-JP" altLang="en-US" sz="1800" dirty="0"/>
              <a:t>ダムの水を</a:t>
            </a:r>
            <a:r>
              <a:rPr lang="en-US" altLang="ja-JP" sz="1800" dirty="0"/>
              <a:t>3B</a:t>
            </a:r>
            <a:r>
              <a:rPr lang="ja-JP" altLang="en-US" sz="1800" dirty="0"/>
              <a:t>鋼管（内径</a:t>
            </a:r>
            <a:r>
              <a:rPr lang="en-US" altLang="ja-JP" sz="1800" dirty="0"/>
              <a:t>80.7mm</a:t>
            </a:r>
            <a:r>
              <a:rPr lang="ja-JP" altLang="en-US" sz="1800" dirty="0"/>
              <a:t>）を</a:t>
            </a:r>
            <a:r>
              <a:rPr lang="ja-JP" altLang="en-US" sz="1800" dirty="0" smtClean="0"/>
              <a:t>用いて，油</a:t>
            </a:r>
            <a:r>
              <a:rPr lang="ja-JP" altLang="en-US" sz="1800" dirty="0"/>
              <a:t>（比重</a:t>
            </a:r>
            <a:r>
              <a:rPr lang="en-US" altLang="ja-JP" sz="1800" dirty="0"/>
              <a:t>0.900</a:t>
            </a:r>
            <a:r>
              <a:rPr lang="ja-JP" altLang="en-US" sz="1800" dirty="0" err="1"/>
              <a:t>，</a:t>
            </a:r>
            <a:r>
              <a:rPr lang="ja-JP" altLang="en-US" sz="1800" dirty="0"/>
              <a:t>粘度</a:t>
            </a:r>
            <a:r>
              <a:rPr lang="en-US" altLang="ja-JP" sz="1800" dirty="0"/>
              <a:t>0.100pa</a:t>
            </a:r>
            <a:r>
              <a:rPr lang="ja-JP" altLang="en-US" sz="1800" dirty="0"/>
              <a:t>･</a:t>
            </a:r>
            <a:r>
              <a:rPr lang="en-US" altLang="ja-JP" sz="1800" dirty="0"/>
              <a:t>s</a:t>
            </a:r>
            <a:r>
              <a:rPr lang="ja-JP" altLang="en-US" sz="1800" dirty="0"/>
              <a:t>）を</a:t>
            </a:r>
            <a:r>
              <a:rPr lang="en-US" altLang="ja-JP" sz="1800" dirty="0"/>
              <a:t>1520m</a:t>
            </a:r>
            <a:r>
              <a:rPr lang="en-US" altLang="ja-JP" sz="1800" baseline="30000" dirty="0"/>
              <a:t>3</a:t>
            </a:r>
            <a:r>
              <a:rPr lang="en-US" altLang="ja-JP" sz="1800" dirty="0"/>
              <a:t>/h</a:t>
            </a:r>
            <a:r>
              <a:rPr lang="ja-JP" altLang="en-US" sz="1800" dirty="0"/>
              <a:t>の</a:t>
            </a:r>
            <a:r>
              <a:rPr lang="ja-JP" altLang="en-US" sz="1800" dirty="0" smtClean="0"/>
              <a:t>割合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でダム</a:t>
            </a:r>
            <a:r>
              <a:rPr lang="ja-JP" altLang="en-US" sz="1800" dirty="0"/>
              <a:t>から</a:t>
            </a:r>
            <a:r>
              <a:rPr lang="en-US" altLang="ja-JP" sz="1800" dirty="0"/>
              <a:t>1km</a:t>
            </a:r>
            <a:r>
              <a:rPr lang="ja-JP" altLang="en-US" sz="1800" dirty="0"/>
              <a:t>離れたタンク</a:t>
            </a:r>
            <a:r>
              <a:rPr lang="ja-JP" altLang="en-US" sz="1800" dirty="0" smtClean="0"/>
              <a:t>に送るとき</a:t>
            </a:r>
            <a:r>
              <a:rPr lang="ja-JP" altLang="en-US" sz="1800" dirty="0" smtClean="0"/>
              <a:t>の摩擦</a:t>
            </a:r>
            <a:r>
              <a:rPr lang="ja-JP" altLang="en-US" sz="1800" dirty="0"/>
              <a:t>による流れのエネルギー損失</a:t>
            </a:r>
            <a:r>
              <a:rPr lang="en-US" altLang="ja-JP" sz="1800" dirty="0"/>
              <a:t>[J/kg]</a:t>
            </a:r>
            <a:r>
              <a:rPr lang="ja-JP" altLang="en-US" sz="1800" dirty="0"/>
              <a:t>を求めなさい。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/>
              <p:cNvSpPr/>
              <p:nvPr/>
            </p:nvSpPr>
            <p:spPr>
              <a:xfrm>
                <a:off x="1422398" y="3864961"/>
                <a:ext cx="2112052" cy="10914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ja-JP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acc>
                            <m:accPr>
                              <m:chr m:val="̅"/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</m:oMath>
                  </m:oMathPara>
                </a14:m>
                <a:endParaRPr lang="en-US" altLang="ja-JP" sz="3200" dirty="0"/>
              </a:p>
            </p:txBody>
          </p:sp>
        </mc:Choice>
        <mc:Fallback xmlns="">
          <p:sp>
            <p:nvSpPr>
              <p:cNvPr id="13" name="正方形/長方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398" y="3864961"/>
                <a:ext cx="2112052" cy="10914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1422398" y="4956414"/>
                <a:ext cx="6630341" cy="10275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ja-JP" altLang="en-US" sz="32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　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0.0807</m:t>
                          </m:r>
                          <m:r>
                            <a:rPr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82.5</m:t>
                          </m:r>
                          <m:r>
                            <a:rPr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900</m:t>
                          </m:r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0.100</m:t>
                          </m:r>
                        </m:den>
                      </m:f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=59920</m:t>
                      </m:r>
                    </m:oMath>
                  </m:oMathPara>
                </a14:m>
                <a:endParaRPr lang="en-US" altLang="ja-JP" sz="3200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398" y="4956414"/>
                <a:ext cx="6630341" cy="10275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435408" y="2437508"/>
                <a:ext cx="3498073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：レイノルズ数</a:t>
                </a:r>
                <a:endParaRPr kumimoji="1"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D: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管の内径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u</m:t>
                        </m:r>
                      </m:e>
                    </m:acc>
                  </m:oMath>
                </a14:m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：管内の流体の平均流速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[m/s]</a:t>
                </a:r>
              </a:p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ρ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：流体の密度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[kg/m</a:t>
                </a:r>
                <a:r>
                  <a:rPr kumimoji="1"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μ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：流体の粘度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[Pa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・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s]</a:t>
                </a:r>
                <a:endParaRPr kumimoji="1"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408" y="2437508"/>
                <a:ext cx="3498073" cy="1477328"/>
              </a:xfrm>
              <a:prstGeom prst="rect">
                <a:avLst/>
              </a:prstGeom>
              <a:blipFill rotWithShape="0">
                <a:blip r:embed="rId5"/>
                <a:stretch>
                  <a:fillRect l="-1394" t="-2479" r="-1045" b="-57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3004708" y="2715983"/>
            <a:ext cx="47275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0.0807[m]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＝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82.5[m/s]</a:t>
            </a: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＝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0.900×1000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900[kg/m</a:t>
            </a:r>
            <a:r>
              <a:rPr kumimoji="1" lang="en-US" altLang="ja-JP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＝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0.100[Pa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s]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611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ファニングの式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2400" y="1676400"/>
            <a:ext cx="10588994" cy="411480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800" dirty="0" smtClean="0">
                <a:ea typeface="ＭＳ Ｐゴシック" panose="020B0600070205080204" pitchFamily="50" charset="-128"/>
              </a:rPr>
              <a:t>例題</a:t>
            </a:r>
            <a:r>
              <a:rPr lang="en-US" altLang="ja-JP" sz="1800" dirty="0" smtClean="0">
                <a:ea typeface="ＭＳ Ｐゴシック" panose="020B0600070205080204" pitchFamily="50" charset="-128"/>
              </a:rPr>
              <a:t>15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　</a:t>
            </a:r>
            <a:r>
              <a:rPr lang="ja-JP" altLang="en-US" sz="1800" dirty="0"/>
              <a:t>ダムの水を</a:t>
            </a:r>
            <a:r>
              <a:rPr lang="en-US" altLang="ja-JP" sz="1800" dirty="0"/>
              <a:t>3B</a:t>
            </a:r>
            <a:r>
              <a:rPr lang="ja-JP" altLang="en-US" sz="1800" dirty="0"/>
              <a:t>鋼管（内径</a:t>
            </a:r>
            <a:r>
              <a:rPr lang="en-US" altLang="ja-JP" sz="1800" dirty="0"/>
              <a:t>80.7mm</a:t>
            </a:r>
            <a:r>
              <a:rPr lang="ja-JP" altLang="en-US" sz="1800" dirty="0"/>
              <a:t>）を</a:t>
            </a:r>
            <a:r>
              <a:rPr lang="ja-JP" altLang="en-US" sz="1800" dirty="0" smtClean="0"/>
              <a:t>用いて，油</a:t>
            </a:r>
            <a:r>
              <a:rPr lang="ja-JP" altLang="en-US" sz="1800" dirty="0"/>
              <a:t>（比重</a:t>
            </a:r>
            <a:r>
              <a:rPr lang="en-US" altLang="ja-JP" sz="1800" dirty="0"/>
              <a:t>0.900</a:t>
            </a:r>
            <a:r>
              <a:rPr lang="ja-JP" altLang="en-US" sz="1800" dirty="0" err="1"/>
              <a:t>，</a:t>
            </a:r>
            <a:r>
              <a:rPr lang="ja-JP" altLang="en-US" sz="1800" dirty="0"/>
              <a:t>粘度</a:t>
            </a:r>
            <a:r>
              <a:rPr lang="en-US" altLang="ja-JP" sz="1800" dirty="0"/>
              <a:t>0.100pa</a:t>
            </a:r>
            <a:r>
              <a:rPr lang="ja-JP" altLang="en-US" sz="1800" dirty="0"/>
              <a:t>･</a:t>
            </a:r>
            <a:r>
              <a:rPr lang="en-US" altLang="ja-JP" sz="1800" dirty="0"/>
              <a:t>s</a:t>
            </a:r>
            <a:r>
              <a:rPr lang="ja-JP" altLang="en-US" sz="1800" dirty="0"/>
              <a:t>）を</a:t>
            </a:r>
            <a:r>
              <a:rPr lang="en-US" altLang="ja-JP" sz="1800" dirty="0"/>
              <a:t>1520m</a:t>
            </a:r>
            <a:r>
              <a:rPr lang="en-US" altLang="ja-JP" sz="1800" baseline="30000" dirty="0"/>
              <a:t>3</a:t>
            </a:r>
            <a:r>
              <a:rPr lang="en-US" altLang="ja-JP" sz="1800" dirty="0"/>
              <a:t>/h</a:t>
            </a:r>
            <a:r>
              <a:rPr lang="ja-JP" altLang="en-US" sz="1800" dirty="0"/>
              <a:t>の</a:t>
            </a:r>
            <a:r>
              <a:rPr lang="ja-JP" altLang="en-US" sz="1800" dirty="0" smtClean="0"/>
              <a:t>割合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でダム</a:t>
            </a:r>
            <a:r>
              <a:rPr lang="ja-JP" altLang="en-US" sz="1800" dirty="0"/>
              <a:t>から</a:t>
            </a:r>
            <a:r>
              <a:rPr lang="en-US" altLang="ja-JP" sz="1800" dirty="0"/>
              <a:t>1km</a:t>
            </a:r>
            <a:r>
              <a:rPr lang="ja-JP" altLang="en-US" sz="1800" dirty="0"/>
              <a:t>離れたタンク</a:t>
            </a:r>
            <a:r>
              <a:rPr lang="ja-JP" altLang="en-US" sz="1800" dirty="0" smtClean="0"/>
              <a:t>に送るとき</a:t>
            </a:r>
            <a:r>
              <a:rPr lang="ja-JP" altLang="en-US" sz="1800" dirty="0" smtClean="0"/>
              <a:t>の摩擦</a:t>
            </a:r>
            <a:r>
              <a:rPr lang="ja-JP" altLang="en-US" sz="1800" dirty="0"/>
              <a:t>による流れのエネルギー損失</a:t>
            </a:r>
            <a:r>
              <a:rPr lang="en-US" altLang="ja-JP" sz="1800" dirty="0"/>
              <a:t>[J/kg]</a:t>
            </a:r>
            <a:r>
              <a:rPr lang="ja-JP" altLang="en-US" sz="1800" dirty="0"/>
              <a:t>を求めなさい。</a:t>
            </a:r>
            <a:endParaRPr lang="ja-JP" altLang="en-US" sz="1800" dirty="0"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7894370" y="2652216"/>
                <a:ext cx="411702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𝑅𝑒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59920≅60000</m:t>
                      </m:r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4370" y="2652216"/>
                <a:ext cx="4117024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正方形/長方形 9"/>
              <p:cNvSpPr/>
              <p:nvPr/>
            </p:nvSpPr>
            <p:spPr>
              <a:xfrm>
                <a:off x="7894370" y="3236991"/>
                <a:ext cx="4402167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𝑅𝑒</m:t>
                      </m:r>
                      <m:r>
                        <a:rPr lang="ja-JP" alt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を約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60000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とし</m:t>
                      </m:r>
                      <m:r>
                        <a:rPr lang="ja-JP" alt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て</m:t>
                      </m:r>
                    </m:oMath>
                  </m:oMathPara>
                </a14:m>
                <a:endParaRPr lang="en-US" altLang="ja-JP" sz="3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グラフ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から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読み取ると</m:t>
                      </m:r>
                    </m:oMath>
                  </m:oMathPara>
                </a14:m>
                <a:endParaRPr lang="en-US" altLang="ja-JP" sz="32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4370" y="3236991"/>
                <a:ext cx="4402167" cy="10772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7924045" y="4441407"/>
                <a:ext cx="2269789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0.0064</m:t>
                      </m:r>
                    </m:oMath>
                  </m:oMathPara>
                </a14:m>
                <a:endParaRPr lang="en-US" altLang="ja-JP" sz="3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となる</m:t>
                      </m:r>
                      <m:r>
                        <a:rPr lang="ja-JP" alt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。</m:t>
                      </m:r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045" y="4441407"/>
                <a:ext cx="2269789" cy="107721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グループ化 3"/>
          <p:cNvGrpSpPr/>
          <p:nvPr/>
        </p:nvGrpSpPr>
        <p:grpSpPr>
          <a:xfrm>
            <a:off x="1299632" y="2412849"/>
            <a:ext cx="6717506" cy="4313660"/>
            <a:chOff x="1239138" y="2360095"/>
            <a:chExt cx="6717506" cy="4313660"/>
          </a:xfrm>
        </p:grpSpPr>
        <p:graphicFrame>
          <p:nvGraphicFramePr>
            <p:cNvPr id="6" name="グラフ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43788862"/>
                </p:ext>
              </p:extLst>
            </p:nvPr>
          </p:nvGraphicFramePr>
          <p:xfrm>
            <a:off x="1252897" y="2360095"/>
            <a:ext cx="6703747" cy="43136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cxnSp>
          <p:nvCxnSpPr>
            <p:cNvPr id="13" name="直線矢印コネクタ 12"/>
            <p:cNvCxnSpPr/>
            <p:nvPr/>
          </p:nvCxnSpPr>
          <p:spPr bwMode="auto">
            <a:xfrm flipV="1">
              <a:off x="5743575" y="4371359"/>
              <a:ext cx="0" cy="1728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線矢印コネクタ 11"/>
            <p:cNvCxnSpPr/>
            <p:nvPr/>
          </p:nvCxnSpPr>
          <p:spPr bwMode="auto">
            <a:xfrm flipH="1">
              <a:off x="1897039" y="4360726"/>
              <a:ext cx="384653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テキスト ボックス 1"/>
            <p:cNvSpPr txBox="1"/>
            <p:nvPr/>
          </p:nvSpPr>
          <p:spPr>
            <a:xfrm>
              <a:off x="1239138" y="4185684"/>
              <a:ext cx="552456" cy="193252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1100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0.006</a:t>
              </a:r>
              <a:r>
                <a:rPr lang="ja-JP" altLang="en-US" sz="1100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４</a:t>
              </a:r>
              <a:endParaRPr lang="ja-JP" altLang="en-US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809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ファニングの式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2400" y="1676400"/>
            <a:ext cx="10517554" cy="411480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800" dirty="0" smtClean="0">
                <a:ea typeface="ＭＳ Ｐゴシック" panose="020B0600070205080204" pitchFamily="50" charset="-128"/>
              </a:rPr>
              <a:t>例題</a:t>
            </a:r>
            <a:r>
              <a:rPr lang="en-US" altLang="ja-JP" sz="1800" dirty="0" smtClean="0">
                <a:ea typeface="ＭＳ Ｐゴシック" panose="020B0600070205080204" pitchFamily="50" charset="-128"/>
              </a:rPr>
              <a:t>15</a:t>
            </a:r>
            <a:r>
              <a:rPr lang="ja-JP" altLang="en-US" sz="1800" dirty="0" smtClean="0">
                <a:ea typeface="ＭＳ Ｐゴシック" panose="020B0600070205080204" pitchFamily="50" charset="-128"/>
              </a:rPr>
              <a:t>　</a:t>
            </a:r>
            <a:r>
              <a:rPr lang="ja-JP" altLang="en-US" sz="1800" dirty="0" smtClean="0"/>
              <a:t>ダム</a:t>
            </a:r>
            <a:r>
              <a:rPr lang="ja-JP" altLang="en-US" sz="1800" dirty="0"/>
              <a:t>の水を</a:t>
            </a:r>
            <a:r>
              <a:rPr lang="en-US" altLang="ja-JP" sz="1800" dirty="0"/>
              <a:t>3B</a:t>
            </a:r>
            <a:r>
              <a:rPr lang="ja-JP" altLang="en-US" sz="1800" dirty="0"/>
              <a:t>鋼管（内径</a:t>
            </a:r>
            <a:r>
              <a:rPr lang="en-US" altLang="ja-JP" sz="1800" dirty="0"/>
              <a:t>80.7mm</a:t>
            </a:r>
            <a:r>
              <a:rPr lang="ja-JP" altLang="en-US" sz="1800" dirty="0"/>
              <a:t>）を</a:t>
            </a:r>
            <a:r>
              <a:rPr lang="ja-JP" altLang="en-US" sz="1800" dirty="0" smtClean="0"/>
              <a:t>用いて，油</a:t>
            </a:r>
            <a:r>
              <a:rPr lang="ja-JP" altLang="en-US" sz="1800" dirty="0"/>
              <a:t>（比重</a:t>
            </a:r>
            <a:r>
              <a:rPr lang="en-US" altLang="ja-JP" sz="1800" dirty="0"/>
              <a:t>0.900</a:t>
            </a:r>
            <a:r>
              <a:rPr lang="ja-JP" altLang="en-US" sz="1800" dirty="0" err="1"/>
              <a:t>，</a:t>
            </a:r>
            <a:r>
              <a:rPr lang="ja-JP" altLang="en-US" sz="1800" dirty="0"/>
              <a:t>粘度</a:t>
            </a:r>
            <a:r>
              <a:rPr lang="en-US" altLang="ja-JP" sz="1800" dirty="0"/>
              <a:t>0.100pa</a:t>
            </a:r>
            <a:r>
              <a:rPr lang="ja-JP" altLang="en-US" sz="1800" dirty="0"/>
              <a:t>･</a:t>
            </a:r>
            <a:r>
              <a:rPr lang="en-US" altLang="ja-JP" sz="1800" dirty="0"/>
              <a:t>s</a:t>
            </a:r>
            <a:r>
              <a:rPr lang="ja-JP" altLang="en-US" sz="1800" dirty="0"/>
              <a:t>）を</a:t>
            </a:r>
            <a:r>
              <a:rPr lang="en-US" altLang="ja-JP" sz="1800" dirty="0"/>
              <a:t>1520m</a:t>
            </a:r>
            <a:r>
              <a:rPr lang="en-US" altLang="ja-JP" sz="1800" baseline="30000" dirty="0"/>
              <a:t>3</a:t>
            </a:r>
            <a:r>
              <a:rPr lang="en-US" altLang="ja-JP" sz="1800" dirty="0"/>
              <a:t>/h</a:t>
            </a:r>
            <a:r>
              <a:rPr lang="ja-JP" altLang="en-US" sz="1800" dirty="0" smtClean="0"/>
              <a:t>の割合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でダム</a:t>
            </a:r>
            <a:r>
              <a:rPr lang="ja-JP" altLang="en-US" sz="1800" dirty="0"/>
              <a:t>から</a:t>
            </a:r>
            <a:r>
              <a:rPr lang="en-US" altLang="ja-JP" sz="1800" dirty="0"/>
              <a:t>1km</a:t>
            </a:r>
            <a:r>
              <a:rPr lang="ja-JP" altLang="en-US" sz="1800" dirty="0"/>
              <a:t>離れたタンクに贈る</a:t>
            </a:r>
            <a:r>
              <a:rPr lang="ja-JP" altLang="en-US" sz="1800" dirty="0" smtClean="0"/>
              <a:t>ときの摩擦</a:t>
            </a:r>
            <a:r>
              <a:rPr lang="ja-JP" altLang="en-US" sz="1800" dirty="0"/>
              <a:t>による流れのエネルギー損失</a:t>
            </a:r>
            <a:r>
              <a:rPr lang="en-US" altLang="ja-JP" sz="1800" dirty="0"/>
              <a:t>[J/kg]</a:t>
            </a:r>
            <a:r>
              <a:rPr lang="ja-JP" altLang="en-US" sz="1800" dirty="0"/>
              <a:t>を求めなさい。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1422400" y="3567037"/>
                <a:ext cx="2682657" cy="1077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altLang="ja-JP" sz="3200" i="1">
                          <a:latin typeface="Cambria Math" panose="02040503050406030204" pitchFamily="18" charset="0"/>
                        </a:rPr>
                        <m:t>f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3200" i="1">
                                      <a:latin typeface="Cambria Math" panose="02040503050406030204" pitchFamily="18" charset="0"/>
                                    </a:rPr>
                                    <m:t>u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</m:den>
                      </m:f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0" y="3567037"/>
                <a:ext cx="2682657" cy="10772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/>
              <p:cNvSpPr/>
              <p:nvPr/>
            </p:nvSpPr>
            <p:spPr>
              <a:xfrm>
                <a:off x="1422400" y="4776420"/>
                <a:ext cx="5558188" cy="861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ea typeface="Cambria Math" panose="02040503050406030204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4×0.0064×</m:t>
                    </m:r>
                    <m:f>
                      <m:fPr>
                        <m:ctrlP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82.5</m:t>
                            </m:r>
                          </m:e>
                          <m:sup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ja-JP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0.0807</m:t>
                        </m:r>
                      </m:den>
                    </m:f>
                  </m:oMath>
                </a14:m>
                <a:endParaRPr lang="en-US" altLang="ja-JP" sz="3200" dirty="0"/>
              </a:p>
            </p:txBody>
          </p:sp>
        </mc:Choice>
        <mc:Fallback xmlns="">
          <p:sp>
            <p:nvSpPr>
              <p:cNvPr id="13" name="正方形/長方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0" y="4776420"/>
                <a:ext cx="5558188" cy="8611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1826265" y="5637618"/>
                <a:ext cx="66413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79554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]＝</m:t>
                    </m:r>
                  </m:oMath>
                </a14:m>
                <a:r>
                  <a:rPr lang="en-US" altLang="ja-JP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1.1×10</a:t>
                </a:r>
                <a:r>
                  <a:rPr lang="en-US" altLang="ja-JP" sz="3200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</a:t>
                </a:r>
                <a:r>
                  <a:rPr lang="en-US" altLang="ja-JP" sz="3200" dirty="0" smtClean="0"/>
                  <a:t>[</a:t>
                </a:r>
                <a:r>
                  <a:rPr lang="en-US" altLang="ja-JP" sz="32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𝑘𝑔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altLang="ja-JP" sz="3200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6265" y="5637618"/>
                <a:ext cx="6641305" cy="584775"/>
              </a:xfrm>
              <a:prstGeom prst="rect">
                <a:avLst/>
              </a:prstGeom>
              <a:blipFill rotWithShape="0">
                <a:blip r:embed="rId5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422400" y="2449833"/>
                <a:ext cx="4676280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F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：摩擦による流れのエネルギー損失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[j/kg]</a:t>
                </a:r>
              </a:p>
              <a:p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f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：管摩擦係数</a:t>
                </a:r>
                <a:endParaRPr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</a:rPr>
                          <m:t>u</m:t>
                        </m:r>
                      </m:e>
                    </m:acc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：管内の平均流速</a:t>
                </a:r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L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：管の長さ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0" y="2449833"/>
                <a:ext cx="4676280" cy="1200329"/>
              </a:xfrm>
              <a:prstGeom prst="rect">
                <a:avLst/>
              </a:prstGeom>
              <a:blipFill rotWithShape="0">
                <a:blip r:embed="rId6"/>
                <a:stretch>
                  <a:fillRect l="-1043" t="-3046" r="-652" b="-71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2928474" y="2735886"/>
            <a:ext cx="2778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0.0064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＝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82.5[m/s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＝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1[km]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1000[m]</a:t>
            </a:r>
          </a:p>
        </p:txBody>
      </p:sp>
    </p:spTree>
    <p:extLst>
      <p:ext uri="{BB962C8B-B14F-4D97-AF65-F5344CB8AC3E}">
        <p14:creationId xmlns:p14="http://schemas.microsoft.com/office/powerpoint/2010/main" val="418073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5397</TotalTime>
  <Words>373</Words>
  <Application>Microsoft Office PowerPoint</Application>
  <PresentationFormat>ワイド画面</PresentationFormat>
  <Paragraphs>123</Paragraphs>
  <Slides>7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  <vt:variant>
        <vt:lpstr>目的別スライド ショー</vt:lpstr>
      </vt:variant>
      <vt:variant>
        <vt:i4>1</vt:i4>
      </vt:variant>
    </vt:vector>
  </HeadingPairs>
  <TitlesOfParts>
    <vt:vector size="17" baseType="lpstr">
      <vt:lpstr>HG丸ｺﾞｼｯｸM-PRO</vt:lpstr>
      <vt:lpstr>ＭＳ Ｐゴシック</vt:lpstr>
      <vt:lpstr>Arial</vt:lpstr>
      <vt:lpstr>Arial Narrow</vt:lpstr>
      <vt:lpstr>Calibri</vt:lpstr>
      <vt:lpstr>Cambria Math</vt:lpstr>
      <vt:lpstr>Impact</vt:lpstr>
      <vt:lpstr>Wingdings</vt:lpstr>
      <vt:lpstr>テーマ1</vt:lpstr>
      <vt:lpstr>PowerPoint プレゼンテーション</vt:lpstr>
      <vt:lpstr>ファニングの式</vt:lpstr>
      <vt:lpstr>ファニングの式</vt:lpstr>
      <vt:lpstr>ファニングの式</vt:lpstr>
      <vt:lpstr>ファニングの式</vt:lpstr>
      <vt:lpstr>ファニングの式</vt:lpstr>
      <vt:lpstr>ファニングの式</vt:lpstr>
      <vt:lpstr>目的別スライド ショー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システム研究室</cp:lastModifiedBy>
  <cp:revision>4</cp:revision>
  <cp:lastPrinted>2015-02-13T01:34:04Z</cp:lastPrinted>
  <dcterms:created xsi:type="dcterms:W3CDTF">2014-06-05T05:26:45Z</dcterms:created>
  <dcterms:modified xsi:type="dcterms:W3CDTF">2015-03-11T01:35:01Z</dcterms:modified>
</cp:coreProperties>
</file>