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88" r:id="rId2"/>
    <p:sldId id="287" r:id="rId3"/>
    <p:sldId id="286" r:id="rId4"/>
    <p:sldId id="297" r:id="rId5"/>
  </p:sldIdLst>
  <p:sldSz cx="12192000" cy="6858000"/>
  <p:notesSz cx="6807200" cy="9939338"/>
  <p:custShowLst>
    <p:custShow name="目的別スライド ショー 1" id="0">
      <p:sldLst/>
    </p:custShow>
  </p:custShowLst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4439B4BD-6045-4AF3-AD9A-21897CB80BFD}">
          <p14:sldIdLst>
            <p14:sldId id="288"/>
            <p14:sldId id="287"/>
            <p14:sldId id="286"/>
            <p14:sldId id="29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中間スタイル 4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16D9F66E-5EB9-4882-86FB-DCBF35E3C3E4}" styleName="中間スタイル 4 - アクセント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4B1156A-380E-4F78-BDF5-A606A8083BF9}" styleName="中間スタイル 4 - アクセント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中間スタイル 4 - アクセント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中間スタイル 4 - アクセント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2838BEF-8BB2-4498-84A7-C5851F593DF1}" styleName="中間スタイル 4 - アクセント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951" autoAdjust="0"/>
    <p:restoredTop sz="63364" autoAdjust="0"/>
  </p:normalViewPr>
  <p:slideViewPr>
    <p:cSldViewPr snapToGrid="0">
      <p:cViewPr varScale="1">
        <p:scale>
          <a:sx n="73" d="100"/>
          <a:sy n="73" d="100"/>
        </p:scale>
        <p:origin x="1692" y="7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-714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7" d="100"/>
          <a:sy n="57" d="100"/>
        </p:scale>
        <p:origin x="283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5C8F6E-9FAB-4D38-9DC6-26E6FCCC13BA}" type="datetimeFigureOut">
              <a:rPr kumimoji="1" lang="ja-JP" altLang="en-US" smtClean="0"/>
              <a:t>2015/2/13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3013"/>
            <a:ext cx="59626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83307"/>
            <a:ext cx="5445760" cy="3913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7683A0-320B-4F41-8418-ECB6D34B57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94833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altLang="ja-JP" sz="1200" dirty="0" smtClean="0">
              <a:solidFill>
                <a:srgbClr val="0070C0"/>
              </a:solidFill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341239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  <a:latin typeface="+mn-ea"/>
                <a:ea typeface="+mn-ea"/>
              </a:rPr>
              <a:t>層流・乱流として重要な語句を説明する。</a:t>
            </a:r>
            <a:endParaRPr kumimoji="1" lang="en-US" altLang="ja-JP" dirty="0" smtClean="0">
              <a:solidFill>
                <a:srgbClr val="0070C0"/>
              </a:solidFill>
              <a:latin typeface="+mn-ea"/>
              <a:ea typeface="+mn-ea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・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層流</a:t>
            </a: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　　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流体が常に規則正しく流れ，隣りあう部分が混ざりあうことがない状態</a:t>
            </a:r>
            <a:endParaRPr kumimoji="1" lang="en-US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　　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レイノルズ数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Re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：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Re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＜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2100</a:t>
            </a:r>
            <a:endParaRPr kumimoji="1" lang="ja-JP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・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遷移域</a:t>
            </a: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　　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流れが不安定な状態</a:t>
            </a:r>
            <a:endParaRPr kumimoji="1" lang="en-US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　　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レイノルズ数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Re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：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2100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＜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Re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＜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4000</a:t>
            </a:r>
            <a:endParaRPr kumimoji="1" lang="ja-JP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・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乱流</a:t>
            </a:r>
            <a:endParaRPr kumimoji="1" lang="en-US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　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流体が細かく不規則に流れ，隣り合う部分が入り乱れて混ざり合っている状態</a:t>
            </a:r>
            <a:endParaRPr kumimoji="1" lang="en-US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rtl="0" eaLnBrk="1" fontAlgn="ctr" latinLnBrk="0" hangingPunct="1"/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　　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レイノルズ数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Re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：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4000</a:t>
            </a:r>
            <a:r>
              <a:rPr kumimoji="1" lang="ja-JP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＜</a:t>
            </a:r>
            <a:r>
              <a:rPr kumimoji="1" lang="en-US" altLang="ja-JP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Re</a:t>
            </a:r>
          </a:p>
          <a:p>
            <a:pPr rtl="0" eaLnBrk="1" fontAlgn="ctr" latinLnBrk="0" hangingPunct="1"/>
            <a:endParaRPr kumimoji="1" lang="en-US" altLang="ja-JP" sz="1200" b="0" i="0" u="none" strike="noStrike" kern="1200" dirty="0" smtClean="0">
              <a:solidFill>
                <a:schemeClr val="tx1"/>
              </a:solidFill>
              <a:effectLst/>
              <a:latin typeface="+mn-ea"/>
              <a:ea typeface="+mn-ea"/>
              <a:cs typeface="+mn-cs"/>
            </a:endParaRPr>
          </a:p>
          <a:p>
            <a:pPr marL="0" marR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自然界の流れ（大気や河川など）のほとんどは，乱流（</a:t>
            </a:r>
            <a:r>
              <a:rPr kumimoji="1" lang="en-US" altLang="ja-JP" dirty="0" smtClean="0">
                <a:latin typeface="+mn-ea"/>
                <a:ea typeface="+mn-ea"/>
              </a:rPr>
              <a:t>Re</a:t>
            </a:r>
            <a:r>
              <a:rPr kumimoji="1" lang="ja-JP" altLang="en-US" dirty="0" smtClean="0">
                <a:latin typeface="+mn-ea"/>
                <a:ea typeface="+mn-ea"/>
              </a:rPr>
              <a:t>が</a:t>
            </a:r>
            <a:r>
              <a:rPr kumimoji="1" lang="en-US" altLang="ja-JP" dirty="0" smtClean="0">
                <a:latin typeface="+mn-ea"/>
                <a:ea typeface="+mn-ea"/>
              </a:rPr>
              <a:t>4000</a:t>
            </a:r>
            <a:r>
              <a:rPr kumimoji="1" lang="ja-JP" altLang="en-US" dirty="0" smtClean="0">
                <a:latin typeface="+mn-ea"/>
                <a:ea typeface="+mn-ea"/>
              </a:rPr>
              <a:t>以上）で</a:t>
            </a:r>
            <a:endParaRPr kumimoji="1" lang="en-US" altLang="ja-JP" dirty="0" smtClean="0">
              <a:latin typeface="+mn-ea"/>
              <a:ea typeface="+mn-ea"/>
            </a:endParaRPr>
          </a:p>
          <a:p>
            <a:pPr marL="0" marR="0" indent="0" algn="l" defTabSz="914400" rtl="0" eaLnBrk="1" fontAlgn="ctr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dirty="0" smtClean="0">
                <a:latin typeface="+mn-ea"/>
                <a:ea typeface="+mn-ea"/>
              </a:rPr>
              <a:t>ある</a:t>
            </a:r>
            <a:r>
              <a:rPr kumimoji="1" lang="ja-JP" altLang="en-US" sz="1200" b="0" i="0" u="none" strike="noStrike" kern="1200" dirty="0" smtClean="0">
                <a:solidFill>
                  <a:schemeClr val="tx1"/>
                </a:solidFill>
                <a:effectLst/>
                <a:latin typeface="+mn-ea"/>
                <a:ea typeface="+mn-ea"/>
                <a:cs typeface="+mn-cs"/>
              </a:rPr>
              <a:t>ことを説明し、生徒の興味・関心を引きだすとよい。</a:t>
            </a:r>
            <a:endParaRPr kumimoji="1" lang="ja-JP" altLang="en-US" dirty="0" smtClean="0">
              <a:latin typeface="+mn-ea"/>
              <a:ea typeface="+mn-ea"/>
            </a:endParaRPr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04661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レイノルズ数</a:t>
                </a:r>
                <a:r>
                  <a:rPr kumimoji="1"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kumimoji="1"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（単位はない）を求める一般式とは，</a:t>
                </a:r>
                <a:endParaRPr kumimoji="1"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1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altLang="ja-JP" sz="1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acc>
                            <m:accPr>
                              <m:chr m:val="̅"/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1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</m:oMath>
                  </m:oMathPara>
                </a14:m>
                <a:endParaRPr kumimoji="1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+mn-ea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D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: 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管の内径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[m]</a:t>
                </a: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ū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：流体の平均流速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[m/s]</a:t>
                </a: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ρ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：流体の密度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[kg/m</a:t>
                </a:r>
                <a:r>
                  <a:rPr lang="en-US" altLang="ja-JP" sz="1200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μ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：流体の粘度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[pa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･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s]</a:t>
                </a:r>
              </a:p>
              <a:p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であることを説明する。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また，流れの状態はレイノルズ数の値で判断できることを最確認させる。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2100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：層流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2100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4000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：遷移域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4000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：乱流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レイノルズ数</a:t>
                </a:r>
                <a:r>
                  <a:rPr kumimoji="1"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kumimoji="1"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（単位はない）を</a:t>
                </a:r>
                <a:r>
                  <a:rPr kumimoji="1"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求める一般式と</a:t>
                </a:r>
                <a:r>
                  <a:rPr kumimoji="1"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は，</a:t>
                </a:r>
                <a:endParaRPr kumimoji="1"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=(Du ̅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)/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𝜇</a:t>
                </a:r>
                <a:endParaRPr kumimoji="1" lang="ja-JP" altLang="en-US" sz="1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+mn-ea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D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: 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管の内径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[m]</a:t>
                </a: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ū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：流体の平均流速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[m/s]</a:t>
                </a: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ρ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：流体の密度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[kg/m</a:t>
                </a:r>
                <a:r>
                  <a:rPr lang="en-US" altLang="ja-JP" sz="1200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μ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：流体の粘度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[pa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･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s]</a:t>
                </a:r>
              </a:p>
              <a:p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であることを説明する。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また，流れ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の状態はレイノルズ数の値で判断できることを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最確認させる。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2100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：層流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2100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4000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：遷移域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4000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＜</a:t>
                </a:r>
                <a:r>
                  <a:rPr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：乱流</a:t>
                </a:r>
                <a:endParaRPr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3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16801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ja-JP" altLang="en-US" sz="1200" dirty="0" smtClean="0">
                    <a:latin typeface="+mn-ea"/>
                    <a:ea typeface="+mn-ea"/>
                  </a:rPr>
                  <a:t>例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題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14</a:t>
                </a:r>
              </a:p>
              <a:p>
                <a:pPr marL="0" indent="0">
                  <a:buNone/>
                </a:pPr>
                <a:r>
                  <a:rPr kumimoji="1" lang="en-US" altLang="ja-JP" sz="1200" dirty="0" smtClean="0">
                    <a:latin typeface="+mn-ea"/>
                    <a:ea typeface="+mn-ea"/>
                  </a:rPr>
                  <a:t>15A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鋼管（内径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16.1mm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）を用いて，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20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℃のエタノール（比重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0.975</a:t>
                </a:r>
                <a:r>
                  <a:rPr kumimoji="1" lang="ja-JP" altLang="en-US" sz="1200" dirty="0" err="1" smtClean="0">
                    <a:latin typeface="+mn-ea"/>
                    <a:ea typeface="+mn-ea"/>
                  </a:rPr>
                  <a:t>，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粘度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1.20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）を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5.10m</a:t>
                </a:r>
                <a:r>
                  <a:rPr kumimoji="1" lang="en-US" altLang="ja-JP" sz="1200" baseline="30000" dirty="0" smtClean="0">
                    <a:latin typeface="+mn-ea"/>
                    <a:ea typeface="+mn-ea"/>
                  </a:rPr>
                  <a:t>3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/h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で送るときの流れの状態を求めなさい。</a:t>
                </a: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pPr marL="0" indent="0">
                  <a:buNone/>
                </a:pPr>
                <a:endParaRPr kumimoji="1" lang="ja-JP" altLang="en-US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sz="120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accPr>
                      <m:e>
                        <m: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  <m:t>𝑢</m:t>
                        </m:r>
                      </m:e>
                    </m:acc>
                    <m:r>
                      <a:rPr kumimoji="1" lang="en-US" altLang="ja-JP" sz="1200" i="1" smtClean="0"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f>
                      <m:fPr>
                        <m:ctrlPr>
                          <a:rPr kumimoji="1" lang="en-US" altLang="ja-JP" sz="1200" i="1" smtClean="0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a:rPr kumimoji="1" lang="en-US" altLang="ja-JP" sz="1200" b="0" i="1" smtClean="0">
                            <a:latin typeface="Cambria Math" panose="02040503050406030204" pitchFamily="18" charset="0"/>
                            <a:ea typeface="+mn-ea"/>
                          </a:rPr>
                          <m:t>4</m:t>
                        </m:r>
                        <m:r>
                          <a:rPr kumimoji="1" lang="en-US" altLang="ja-JP" sz="1200" b="0" i="1" smtClean="0">
                            <a:latin typeface="Cambria Math" panose="02040503050406030204" pitchFamily="18" charset="0"/>
                            <a:ea typeface="+mn-ea"/>
                          </a:rPr>
                          <m:t>𝑉</m:t>
                        </m:r>
                      </m:num>
                      <m:den>
                        <m:r>
                          <a:rPr lang="ja-JP" altLang="en-US" sz="1200" i="1">
                            <a:latin typeface="Cambria Math" panose="02040503050406030204" pitchFamily="18" charset="0"/>
                            <a:ea typeface="+mn-ea"/>
                          </a:rPr>
                          <m:t>𝜋</m:t>
                        </m:r>
                        <m:sSup>
                          <m:sSupPr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sSupPr>
                          <m:e>
                            <m:r>
                              <a:rPr lang="en-US" altLang="ja-JP" sz="1200" i="1">
                                <a:latin typeface="Cambria Math" panose="02040503050406030204" pitchFamily="18" charset="0"/>
                                <a:ea typeface="+mn-ea"/>
                              </a:rPr>
                              <m:t>𝐷</m:t>
                            </m:r>
                          </m:e>
                          <m:sup>
                            <m:r>
                              <a:rPr lang="en-US" altLang="ja-JP" sz="1200" i="1">
                                <a:latin typeface="Cambria Math" panose="02040503050406030204" pitchFamily="18" charset="0"/>
                                <a:ea typeface="+mn-ea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kumimoji="1" lang="ja-JP" altLang="en-US" sz="1200" b="0" dirty="0" smtClean="0">
                    <a:latin typeface="+mn-ea"/>
                    <a:ea typeface="+mn-ea"/>
                  </a:rPr>
                  <a:t>に値を代入すると，</a:t>
                </a:r>
                <a:endParaRPr kumimoji="1" lang="en-US" altLang="ja-JP" sz="1200" b="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sz="1200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accPr>
                        <m:e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𝑢</m:t>
                          </m:r>
                        </m:e>
                      </m:acc>
                      <m:r>
                        <a:rPr kumimoji="1" lang="en-US" altLang="ja-JP" sz="1200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1200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kumimoji="1" lang="en-US" altLang="ja-JP" sz="1200" b="0" i="1" smtClean="0">
                              <a:latin typeface="Cambria Math" panose="02040503050406030204" pitchFamily="18" charset="0"/>
                              <a:ea typeface="+mn-ea"/>
                            </a:rPr>
                            <m:t>4</m:t>
                          </m:r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×1.42×</m:t>
                          </m:r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r>
                            <a:rPr lang="ja-JP" altLang="en-US" sz="1200" i="1">
                              <a:latin typeface="Cambria Math" panose="02040503050406030204" pitchFamily="18" charset="0"/>
                              <a:ea typeface="+mn-ea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r>
                                <a:rPr lang="en-US" altLang="ja-JP" sz="120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×</m:t>
                              </m:r>
                              <m:r>
                                <a:rPr lang="en-US" altLang="ja-JP" sz="1200" b="0" i="1" smtClean="0">
                                  <a:latin typeface="Cambria Math" panose="02040503050406030204" pitchFamily="18" charset="0"/>
                                  <a:ea typeface="+mn-ea"/>
                                </a:rPr>
                                <m:t>0.0161</m:t>
                              </m:r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1200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6.98[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𝑚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/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𝑠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]</m:t>
                      </m:r>
                    </m:oMath>
                  </m:oMathPara>
                </a14:m>
                <a:endParaRPr kumimoji="1" lang="en-US" altLang="ja-JP" sz="1200" b="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b="0" dirty="0" smtClean="0">
                    <a:latin typeface="+mn-ea"/>
                    <a:ea typeface="+mn-ea"/>
                  </a:rPr>
                  <a:t>となる。</a:t>
                </a:r>
                <a:endParaRPr kumimoji="1" lang="en-US" altLang="ja-JP" sz="1200" b="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200" b="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altLang="ja-JP" sz="1200" i="1" dirty="0" smtClean="0">
                        <a:latin typeface="Cambria Math" panose="02040503050406030204" pitchFamily="18" charset="0"/>
                        <a:ea typeface="+mn-ea"/>
                      </a:rPr>
                      <m:t>Re</m:t>
                    </m:r>
                    <m:r>
                      <a:rPr lang="en-US" altLang="ja-JP" sz="1200" i="1">
                        <a:latin typeface="Cambria Math" panose="02040503050406030204" pitchFamily="18" charset="0"/>
                        <a:ea typeface="+mn-ea"/>
                      </a:rPr>
                      <m:t>=</m:t>
                    </m:r>
                    <m:f>
                      <m:fPr>
                        <m:ctrlP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altLang="ja-JP" sz="1200" i="1">
                            <a:latin typeface="Cambria Math" panose="02040503050406030204" pitchFamily="18" charset="0"/>
                            <a:ea typeface="+mn-ea"/>
                          </a:rPr>
                          <m:t>D</m:t>
                        </m:r>
                        <m:acc>
                          <m:accPr>
                            <m:chr m:val="̅"/>
                            <m:ctrlPr>
                              <a:rPr lang="en-US" altLang="ja-JP" sz="1200" i="1">
                                <a:latin typeface="Cambria Math" panose="02040503050406030204" pitchFamily="18" charset="0"/>
                                <a:ea typeface="+mn-ea"/>
                              </a:rPr>
                            </m:ctrlPr>
                          </m:accPr>
                          <m:e>
                            <m:r>
                              <m:rPr>
                                <m:sty m:val="p"/>
                              </m:rPr>
                              <a:rPr lang="en-US" altLang="ja-JP" sz="1200" i="1">
                                <a:latin typeface="Cambria Math" panose="02040503050406030204" pitchFamily="18" charset="0"/>
                                <a:ea typeface="+mn-ea"/>
                              </a:rPr>
                              <m:t>u</m:t>
                            </m:r>
                          </m:e>
                        </m:acc>
                        <m:r>
                          <a:rPr lang="ja-JP" altLang="en-US" sz="1200" i="1">
                            <a:latin typeface="Cambria Math" panose="02040503050406030204" pitchFamily="18" charset="0"/>
                            <a:ea typeface="+mn-ea"/>
                          </a:rPr>
                          <m:t>𝜌</m:t>
                        </m:r>
                      </m:num>
                      <m:den>
                        <m:r>
                          <a:rPr lang="ja-JP" altLang="en-US" sz="1200" i="1">
                            <a:latin typeface="Cambria Math" panose="02040503050406030204" pitchFamily="18" charset="0"/>
                            <a:ea typeface="+mn-ea"/>
                          </a:rPr>
                          <m:t>𝜇</m:t>
                        </m:r>
                      </m:den>
                    </m:f>
                  </m:oMath>
                </a14:m>
                <a:r>
                  <a:rPr kumimoji="1" lang="ja-JP" altLang="en-US" sz="1200" b="0" dirty="0" smtClean="0">
                    <a:latin typeface="+mn-ea"/>
                    <a:ea typeface="+mn-ea"/>
                  </a:rPr>
                  <a:t>に値を代入すると，</a:t>
                </a:r>
                <a:endParaRPr kumimoji="1" lang="en-US" altLang="ja-JP" sz="1200" b="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lang="en-US" altLang="ja-JP" sz="1200" i="1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1200" i="1" dirty="0" smtClean="0">
                          <a:latin typeface="Cambria Math" panose="02040503050406030204" pitchFamily="18" charset="0"/>
                          <a:ea typeface="+mn-ea"/>
                        </a:rPr>
                        <m:t>Re</m:t>
                      </m:r>
                      <m:r>
                        <a:rPr lang="en-US" altLang="ja-JP" sz="1200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f>
                        <m:fPr>
                          <m:ctrlPr>
                            <a:rPr lang="en-US" altLang="ja-JP" sz="1200" i="1" smtClean="0">
                              <a:latin typeface="Cambria Math" panose="02040503050406030204" pitchFamily="18" charset="0"/>
                              <a:ea typeface="+mn-ea"/>
                            </a:rPr>
                          </m:ctrlPr>
                        </m:fPr>
                        <m:num>
                          <m:r>
                            <a:rPr lang="en-US" altLang="ja-JP" sz="1200" b="0" i="1" smtClean="0">
                              <a:latin typeface="Cambria Math" panose="02040503050406030204" pitchFamily="18" charset="0"/>
                              <a:ea typeface="+mn-ea"/>
                            </a:rPr>
                            <m:t>0.0161×6.98×975</m:t>
                          </m:r>
                        </m:num>
                        <m:den>
                          <m:r>
                            <a:rPr lang="en-US" altLang="ja-JP" sz="1200" i="1">
                              <a:latin typeface="Cambria Math" panose="02040503050406030204" pitchFamily="18" charset="0"/>
                              <a:ea typeface="+mn-ea"/>
                            </a:rPr>
                            <m:t>1.2×</m:t>
                          </m:r>
                          <m:sSup>
                            <m:sSupPr>
                              <m:ctrlP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</m:ctrlPr>
                            </m:sSupPr>
                            <m:e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sz="1200" i="1">
                                  <a:latin typeface="Cambria Math" panose="02040503050406030204" pitchFamily="18" charset="0"/>
                                  <a:ea typeface="+mn-ea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  <m:r>
                        <a:rPr lang="en-US" altLang="ja-JP" sz="1200" i="1" smtClean="0">
                          <a:latin typeface="Cambria Math" panose="02040503050406030204" pitchFamily="18" charset="0"/>
                          <a:ea typeface="+mn-ea"/>
                        </a:rPr>
                        <m:t>=</m:t>
                      </m:r>
                      <m:r>
                        <a:rPr lang="en-US" altLang="ja-JP" sz="1200" b="0" i="1" smtClean="0">
                          <a:latin typeface="Cambria Math" panose="02040503050406030204" pitchFamily="18" charset="0"/>
                          <a:ea typeface="+mn-ea"/>
                        </a:rPr>
                        <m:t>91307</m:t>
                      </m:r>
                    </m:oMath>
                  </m:oMathPara>
                </a14:m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dirty="0" smtClean="0">
                    <a:latin typeface="+mn-ea"/>
                    <a:ea typeface="+mn-ea"/>
                  </a:rPr>
                  <a:t>である。</a:t>
                </a: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dirty="0" smtClean="0">
                    <a:latin typeface="+mn-ea"/>
                    <a:ea typeface="+mn-ea"/>
                  </a:rPr>
                  <a:t>このことから，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Re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＞</a:t>
                </a:r>
                <a:r>
                  <a:rPr kumimoji="1" lang="en-US" altLang="ja-JP" sz="1200" dirty="0" smtClean="0">
                    <a:latin typeface="+mn-ea"/>
                    <a:ea typeface="+mn-ea"/>
                  </a:rPr>
                  <a:t>4000</a:t>
                </a:r>
                <a:r>
                  <a:rPr kumimoji="1" lang="ja-JP" altLang="en-US" sz="1200" dirty="0" smtClean="0">
                    <a:latin typeface="+mn-ea"/>
                    <a:ea typeface="+mn-ea"/>
                  </a:rPr>
                  <a:t>の為，乱流であると言える。</a:t>
                </a:r>
                <a:endParaRPr kumimoji="1" lang="en-US" altLang="ja-JP" sz="1200" dirty="0" smtClean="0">
                  <a:latin typeface="+mn-ea"/>
                  <a:ea typeface="+mn-ea"/>
                </a:endParaRPr>
              </a:p>
              <a:p>
                <a:endParaRPr kumimoji="1" lang="ja-JP" altLang="en-US" dirty="0"/>
              </a:p>
            </p:txBody>
          </p:sp>
        </mc:Choice>
        <mc:Fallback xmlns="">
          <p:sp>
            <p:nvSpPr>
              <p:cNvPr id="3" name="ノート プレースホルダー 2"/>
              <p:cNvSpPr>
                <a:spLocks noGrp="1"/>
              </p:cNvSpPr>
              <p:nvPr>
                <p:ph type="body" idx="1"/>
              </p:nvPr>
            </p:nvSpPr>
            <p:spPr/>
            <p:txBody>
              <a:bodyPr/>
              <a:lstStyle/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問題５　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15A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鋼管（内径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16.1mm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）を用いて、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20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℃のエタノール（比重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0.975</a:t>
                </a:r>
                <a:r>
                  <a:rPr kumimoji="1" lang="ja-JP" altLang="en-US" sz="1200" dirty="0" err="1" smtClean="0">
                    <a:latin typeface="Arial" panose="020B0604020202020204" pitchFamily="34" charset="0"/>
                    <a:ea typeface="+mn-ea"/>
                  </a:rPr>
                  <a:t>，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粘度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1.20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）を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5.10m</a:t>
                </a:r>
                <a:r>
                  <a:rPr kumimoji="1" lang="en-US" altLang="ja-JP" sz="1200" baseline="30000" dirty="0" smtClean="0">
                    <a:latin typeface="Arial" panose="020B0604020202020204" pitchFamily="34" charset="0"/>
                    <a:ea typeface="+mn-ea"/>
                  </a:rPr>
                  <a:t>3</a:t>
                </a:r>
                <a:r>
                  <a:rPr kumimoji="1" lang="en-US" altLang="ja-JP" sz="1200" dirty="0" smtClean="0">
                    <a:latin typeface="Arial" panose="020B0604020202020204" pitchFamily="34" charset="0"/>
                    <a:ea typeface="+mn-ea"/>
                  </a:rPr>
                  <a:t>/h</a:t>
                </a:r>
                <a:r>
                  <a:rPr kumimoji="1" lang="ja-JP" altLang="en-US" sz="1200" dirty="0" smtClean="0">
                    <a:latin typeface="Arial" panose="020B0604020202020204" pitchFamily="34" charset="0"/>
                    <a:ea typeface="+mn-ea"/>
                  </a:rPr>
                  <a:t>で送るときの流れの状態を求めなさい。</a:t>
                </a: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𝑉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5.10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[𝑚^3/ℎ]</a:t>
                </a:r>
                <a:endParaRPr kumimoji="1" lang="en-US" altLang="ja-JP" sz="1200" b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5.10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[𝑚^3/ℎ]=5.10×1/3600[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𝑚^3/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𝑠]</a:t>
                </a:r>
                <a:endParaRPr kumimoji="1" lang="en-US" altLang="ja-JP" sz="1200" b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𝑉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1.42×〖10〗^(−3) 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[𝑚^3/𝑠]</a:t>
                </a:r>
                <a:endParaRPr kumimoji="1" lang="en-US" altLang="ja-JP" sz="1200" b="0" dirty="0" smtClean="0"/>
              </a:p>
              <a:p>
                <a:pPr/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𝑢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 ̅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4𝑉/(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𝜋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𝐷^2 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endParaRPr kumimoji="1" lang="en-US" altLang="ja-JP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𝑢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 ̅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=(</a:t>
                </a:r>
                <a:r>
                  <a:rPr kumimoji="1"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4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×1.42×〖10〗^(−3)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)/(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𝜋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〖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0.0161</a:t>
                </a:r>
                <a:r>
                  <a:rPr lang="en-US" altLang="ja-JP" sz="1200" b="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〗^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2 </a:t>
                </a:r>
                <a:r>
                  <a:rPr kumimoji="1"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6.98[𝑚/𝑠]</a:t>
                </a:r>
                <a:endParaRPr kumimoji="1" lang="en-US" altLang="ja-JP" sz="1200" b="0" dirty="0" smtClean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0.975×1000=975[𝑘𝑔/𝑚^3]</a:t>
                </a:r>
                <a:endParaRPr lang="en-US" altLang="ja-JP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ja-JP" altLang="en-US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𝜇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1.2×〖10〗^(−3) [𝑃𝑎</a:t>
                </a:r>
                <a:r>
                  <a:rPr lang="ja-JP" altLang="en-US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･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𝑠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]</a:t>
                </a:r>
                <a:endParaRPr lang="en-US" altLang="ja-JP" sz="1200" dirty="0"/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lang="en-US" altLang="ja-JP" sz="1200" i="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Re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=(Du ̅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𝜌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)/</a:t>
                </a:r>
                <a:r>
                  <a:rPr lang="ja-JP" altLang="en-US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𝜇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=(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0.0161×6.98×975)/(</a:t>
                </a:r>
                <a:r>
                  <a:rPr lang="en-US" altLang="ja-JP" sz="1200" i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1.2×〖10〗^(−3) </a:t>
                </a:r>
                <a:r>
                  <a:rPr lang="en-US" altLang="ja-JP" sz="120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)=</a:t>
                </a:r>
                <a:r>
                  <a:rPr lang="en-US" altLang="ja-JP" sz="1200" b="0" i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91307</a:t>
                </a:r>
                <a:endParaRPr lang="en-US" altLang="ja-JP" sz="1200" b="0" dirty="0" smtClean="0">
                  <a:ea typeface="Cambria Math" panose="02040503050406030204" pitchFamily="18" charset="0"/>
                </a:endParaRPr>
              </a:p>
              <a:p>
                <a:pPr marL="0" marR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:r>
                  <a:rPr kumimoji="1"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kumimoji="1"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＞</a:t>
                </a:r>
                <a:r>
                  <a:rPr kumimoji="1" lang="en-US" altLang="ja-JP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4000</a:t>
                </a:r>
                <a:r>
                  <a:rPr kumimoji="1" lang="ja-JP" altLang="en-US" sz="12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の為、乱流</a:t>
                </a:r>
                <a:endParaRPr kumimoji="1" lang="en-US" altLang="ja-JP" sz="1200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kumimoji="1" lang="ja-JP" altLang="en-US" dirty="0"/>
              </a:p>
            </p:txBody>
          </p:sp>
        </mc:Fallback>
      </mc:AlternateContent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7683A0-320B-4F41-8418-ECB6D34B57D4}" type="slidenum">
              <a:rPr kumimoji="1" lang="ja-JP" altLang="en-US" smtClean="0"/>
              <a:t>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095165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3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5" name="Group 22"/>
            <p:cNvGrpSpPr>
              <a:grpSpLocks/>
            </p:cNvGrpSpPr>
            <p:nvPr userDrawn="1"/>
          </p:nvGrpSpPr>
          <p:grpSpPr bwMode="auto">
            <a:xfrm>
              <a:off x="-7" y="0"/>
              <a:ext cx="5774" cy="4343"/>
              <a:chOff x="-7" y="0"/>
              <a:chExt cx="5774" cy="4343"/>
            </a:xfrm>
          </p:grpSpPr>
          <p:sp>
            <p:nvSpPr>
              <p:cNvPr id="7" name="Freeform 3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1" name="Freeform 8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2" name="Freeform 9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3" name="Freeform 10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4" name="Freeform 11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5" name="Freeform 19"/>
              <p:cNvSpPr>
                <a:spLocks/>
              </p:cNvSpPr>
              <p:nvPr/>
            </p:nvSpPr>
            <p:spPr bwMode="hidden">
              <a:xfrm rot="-5400000">
                <a:off x="2505" y="-537"/>
                <a:ext cx="1085" cy="2160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6" name="Picture 7" descr="Facbanna"/>
            <p:cNvPicPr>
              <a:picLocks noChangeAspect="1" noChangeArrowheads="1"/>
            </p:cNvPicPr>
            <p:nvPr/>
          </p:nvPicPr>
          <p:blipFill>
            <a:blip r:embed="rId2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8204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1524000" y="2286000"/>
            <a:ext cx="10363200" cy="1143000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マスター タイトルの書式設定</a:t>
            </a:r>
          </a:p>
        </p:txBody>
      </p:sp>
      <p:sp>
        <p:nvSpPr>
          <p:cNvPr id="8205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2844800" y="4114800"/>
            <a:ext cx="8534400" cy="1752600"/>
          </a:xfr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マスター サブタイトルの書式設定</a:t>
            </a:r>
          </a:p>
        </p:txBody>
      </p:sp>
      <p:sp>
        <p:nvSpPr>
          <p:cNvPr id="16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15240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7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47752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9347200" y="6248400"/>
            <a:ext cx="2540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F08596-9803-4AE0-A683-49C1681E697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03936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CA7F6-A8CE-47B5-BCA8-2E42A1B8512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617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94800" y="304800"/>
            <a:ext cx="2590800" cy="548640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22400" y="304800"/>
            <a:ext cx="7569200" cy="548640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63D298-2163-4C77-97F6-580CAFD0387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37531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D874C1-D077-4991-A76C-0F62FF7AF6F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0930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7CAC10-F8BC-4620-8082-76353A0E2826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7259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224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05600" y="1676400"/>
            <a:ext cx="508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E8F841-4A88-454C-A6DC-DED168E616D4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3221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7E4562-4334-4E61-A537-2B959E8F24FC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849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F1B7470-488C-466F-8E83-572AA4935252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73550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869F59-D9E9-4A20-977F-19F326EEA33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8919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5CB11B-32CA-436A-9B24-8B44DEA972CD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09491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 smtClean="0"/>
              <a:t>図を追加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1F497D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63D4903-2215-49AB-B7B6-A4D0C0B9C425}" type="slidenum">
              <a:rPr lang="en-US" altLang="ja-JP">
                <a:solidFill>
                  <a:srgbClr val="1F497D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1F497D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36882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74" name="Group 20"/>
          <p:cNvGrpSpPr>
            <a:grpSpLocks/>
          </p:cNvGrpSpPr>
          <p:nvPr/>
        </p:nvGrpSpPr>
        <p:grpSpPr bwMode="auto">
          <a:xfrm>
            <a:off x="-14818" y="-3175"/>
            <a:ext cx="12221635" cy="6897688"/>
            <a:chOff x="-7" y="-2"/>
            <a:chExt cx="5774" cy="4345"/>
          </a:xfrm>
        </p:grpSpPr>
        <p:grpSp>
          <p:nvGrpSpPr>
            <p:cNvPr id="3080" name="Group 19"/>
            <p:cNvGrpSpPr>
              <a:grpSpLocks/>
            </p:cNvGrpSpPr>
            <p:nvPr userDrawn="1"/>
          </p:nvGrpSpPr>
          <p:grpSpPr bwMode="auto">
            <a:xfrm>
              <a:off x="-7" y="10"/>
              <a:ext cx="5774" cy="4333"/>
              <a:chOff x="-7" y="10"/>
              <a:chExt cx="5774" cy="4333"/>
            </a:xfrm>
          </p:grpSpPr>
          <p:sp>
            <p:nvSpPr>
              <p:cNvPr id="1032" name="Freeform 8"/>
              <p:cNvSpPr>
                <a:spLocks/>
              </p:cNvSpPr>
              <p:nvPr/>
            </p:nvSpPr>
            <p:spPr bwMode="hidden">
              <a:xfrm>
                <a:off x="-7" y="1157"/>
                <a:ext cx="1429" cy="1707"/>
              </a:xfrm>
              <a:custGeom>
                <a:avLst/>
                <a:gdLst>
                  <a:gd name="T0" fmla="*/ 808 w 1429"/>
                  <a:gd name="T1" fmla="*/ 283 h 1707"/>
                  <a:gd name="T2" fmla="*/ 673 w 1429"/>
                  <a:gd name="T3" fmla="*/ 252 h 1707"/>
                  <a:gd name="T4" fmla="*/ 654 w 1429"/>
                  <a:gd name="T5" fmla="*/ 0 h 1707"/>
                  <a:gd name="T6" fmla="*/ 488 w 1429"/>
                  <a:gd name="T7" fmla="*/ 13 h 1707"/>
                  <a:gd name="T8" fmla="*/ 476 w 1429"/>
                  <a:gd name="T9" fmla="*/ 252 h 1707"/>
                  <a:gd name="T10" fmla="*/ 365 w 1429"/>
                  <a:gd name="T11" fmla="*/ 290 h 1707"/>
                  <a:gd name="T12" fmla="*/ 206 w 1429"/>
                  <a:gd name="T13" fmla="*/ 86 h 1707"/>
                  <a:gd name="T14" fmla="*/ 95 w 1429"/>
                  <a:gd name="T15" fmla="*/ 148 h 1707"/>
                  <a:gd name="T16" fmla="*/ 200 w 1429"/>
                  <a:gd name="T17" fmla="*/ 376 h 1707"/>
                  <a:gd name="T18" fmla="*/ 126 w 1429"/>
                  <a:gd name="T19" fmla="*/ 450 h 1707"/>
                  <a:gd name="T20" fmla="*/ 0 w 1429"/>
                  <a:gd name="T21" fmla="*/ 423 h 1707"/>
                  <a:gd name="T22" fmla="*/ 0 w 1429"/>
                  <a:gd name="T23" fmla="*/ 1273 h 1707"/>
                  <a:gd name="T24" fmla="*/ 101 w 1429"/>
                  <a:gd name="T25" fmla="*/ 1226 h 1707"/>
                  <a:gd name="T26" fmla="*/ 181 w 1429"/>
                  <a:gd name="T27" fmla="*/ 1306 h 1707"/>
                  <a:gd name="T28" fmla="*/ 70 w 1429"/>
                  <a:gd name="T29" fmla="*/ 1509 h 1707"/>
                  <a:gd name="T30" fmla="*/ 175 w 1429"/>
                  <a:gd name="T31" fmla="*/ 1596 h 1707"/>
                  <a:gd name="T32" fmla="*/ 365 w 1429"/>
                  <a:gd name="T33" fmla="*/ 1411 h 1707"/>
                  <a:gd name="T34" fmla="*/ 476 w 1429"/>
                  <a:gd name="T35" fmla="*/ 1448 h 1707"/>
                  <a:gd name="T36" fmla="*/ 501 w 1429"/>
                  <a:gd name="T37" fmla="*/ 1700 h 1707"/>
                  <a:gd name="T38" fmla="*/ 667 w 1429"/>
                  <a:gd name="T39" fmla="*/ 1707 h 1707"/>
                  <a:gd name="T40" fmla="*/ 685 w 1429"/>
                  <a:gd name="T41" fmla="*/ 1442 h 1707"/>
                  <a:gd name="T42" fmla="*/ 826 w 1429"/>
                  <a:gd name="T43" fmla="*/ 1405 h 1707"/>
                  <a:gd name="T44" fmla="*/ 993 w 1429"/>
                  <a:gd name="T45" fmla="*/ 1590 h 1707"/>
                  <a:gd name="T46" fmla="*/ 1103 w 1429"/>
                  <a:gd name="T47" fmla="*/ 1522 h 1707"/>
                  <a:gd name="T48" fmla="*/ 993 w 1429"/>
                  <a:gd name="T49" fmla="*/ 1300 h 1707"/>
                  <a:gd name="T50" fmla="*/ 1067 w 1429"/>
                  <a:gd name="T51" fmla="*/ 1207 h 1707"/>
                  <a:gd name="T52" fmla="*/ 1288 w 1429"/>
                  <a:gd name="T53" fmla="*/ 1312 h 1707"/>
                  <a:gd name="T54" fmla="*/ 1355 w 1429"/>
                  <a:gd name="T55" fmla="*/ 1196 h 1707"/>
                  <a:gd name="T56" fmla="*/ 1153 w 1429"/>
                  <a:gd name="T57" fmla="*/ 1047 h 1707"/>
                  <a:gd name="T58" fmla="*/ 1177 w 1429"/>
                  <a:gd name="T59" fmla="*/ 918 h 1707"/>
                  <a:gd name="T60" fmla="*/ 1429 w 1429"/>
                  <a:gd name="T61" fmla="*/ 894 h 1707"/>
                  <a:gd name="T62" fmla="*/ 1423 w 1429"/>
                  <a:gd name="T63" fmla="*/ 764 h 1707"/>
                  <a:gd name="T64" fmla="*/ 1171 w 1429"/>
                  <a:gd name="T65" fmla="*/ 727 h 1707"/>
                  <a:gd name="T66" fmla="*/ 1146 w 1429"/>
                  <a:gd name="T67" fmla="*/ 629 h 1707"/>
                  <a:gd name="T68" fmla="*/ 1349 w 1429"/>
                  <a:gd name="T69" fmla="*/ 487 h 1707"/>
                  <a:gd name="T70" fmla="*/ 1282 w 1429"/>
                  <a:gd name="T71" fmla="*/ 370 h 1707"/>
                  <a:gd name="T72" fmla="*/ 1054 w 1429"/>
                  <a:gd name="T73" fmla="*/ 462 h 1707"/>
                  <a:gd name="T74" fmla="*/ 980 w 1429"/>
                  <a:gd name="T75" fmla="*/ 388 h 1707"/>
                  <a:gd name="T76" fmla="*/ 1097 w 1429"/>
                  <a:gd name="T77" fmla="*/ 173 h 1707"/>
                  <a:gd name="T78" fmla="*/ 986 w 1429"/>
                  <a:gd name="T79" fmla="*/ 105 h 1707"/>
                  <a:gd name="T80" fmla="*/ 808 w 1429"/>
                  <a:gd name="T81" fmla="*/ 283 h 1707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</a:cxnLst>
                <a:rect l="0" t="0" r="r" b="b"/>
                <a:pathLst>
                  <a:path w="1429" h="1707">
                    <a:moveTo>
                      <a:pt x="808" y="283"/>
                    </a:moveTo>
                    <a:lnTo>
                      <a:pt x="673" y="252"/>
                    </a:lnTo>
                    <a:lnTo>
                      <a:pt x="654" y="0"/>
                    </a:lnTo>
                    <a:lnTo>
                      <a:pt x="488" y="13"/>
                    </a:lnTo>
                    <a:lnTo>
                      <a:pt x="476" y="252"/>
                    </a:lnTo>
                    <a:lnTo>
                      <a:pt x="365" y="290"/>
                    </a:lnTo>
                    <a:lnTo>
                      <a:pt x="206" y="86"/>
                    </a:lnTo>
                    <a:lnTo>
                      <a:pt x="95" y="148"/>
                    </a:lnTo>
                    <a:lnTo>
                      <a:pt x="200" y="376"/>
                    </a:lnTo>
                    <a:lnTo>
                      <a:pt x="126" y="450"/>
                    </a:lnTo>
                    <a:lnTo>
                      <a:pt x="0" y="423"/>
                    </a:lnTo>
                    <a:lnTo>
                      <a:pt x="0" y="1273"/>
                    </a:lnTo>
                    <a:lnTo>
                      <a:pt x="101" y="1226"/>
                    </a:lnTo>
                    <a:lnTo>
                      <a:pt x="181" y="1306"/>
                    </a:lnTo>
                    <a:lnTo>
                      <a:pt x="70" y="1509"/>
                    </a:lnTo>
                    <a:lnTo>
                      <a:pt x="175" y="1596"/>
                    </a:lnTo>
                    <a:lnTo>
                      <a:pt x="365" y="1411"/>
                    </a:lnTo>
                    <a:lnTo>
                      <a:pt x="476" y="1448"/>
                    </a:lnTo>
                    <a:lnTo>
                      <a:pt x="501" y="1700"/>
                    </a:lnTo>
                    <a:lnTo>
                      <a:pt x="667" y="1707"/>
                    </a:lnTo>
                    <a:lnTo>
                      <a:pt x="685" y="1442"/>
                    </a:lnTo>
                    <a:lnTo>
                      <a:pt x="826" y="1405"/>
                    </a:lnTo>
                    <a:lnTo>
                      <a:pt x="993" y="1590"/>
                    </a:lnTo>
                    <a:lnTo>
                      <a:pt x="1103" y="1522"/>
                    </a:lnTo>
                    <a:lnTo>
                      <a:pt x="993" y="1300"/>
                    </a:lnTo>
                    <a:lnTo>
                      <a:pt x="1067" y="1207"/>
                    </a:lnTo>
                    <a:lnTo>
                      <a:pt x="1288" y="1312"/>
                    </a:lnTo>
                    <a:lnTo>
                      <a:pt x="1355" y="1196"/>
                    </a:lnTo>
                    <a:lnTo>
                      <a:pt x="1153" y="1047"/>
                    </a:lnTo>
                    <a:lnTo>
                      <a:pt x="1177" y="918"/>
                    </a:lnTo>
                    <a:lnTo>
                      <a:pt x="1429" y="894"/>
                    </a:lnTo>
                    <a:lnTo>
                      <a:pt x="1423" y="764"/>
                    </a:lnTo>
                    <a:lnTo>
                      <a:pt x="1171" y="727"/>
                    </a:lnTo>
                    <a:lnTo>
                      <a:pt x="1146" y="629"/>
                    </a:lnTo>
                    <a:lnTo>
                      <a:pt x="1349" y="487"/>
                    </a:lnTo>
                    <a:lnTo>
                      <a:pt x="1282" y="370"/>
                    </a:lnTo>
                    <a:lnTo>
                      <a:pt x="1054" y="462"/>
                    </a:lnTo>
                    <a:lnTo>
                      <a:pt x="980" y="388"/>
                    </a:lnTo>
                    <a:lnTo>
                      <a:pt x="1097" y="173"/>
                    </a:lnTo>
                    <a:lnTo>
                      <a:pt x="986" y="105"/>
                    </a:lnTo>
                    <a:lnTo>
                      <a:pt x="808" y="28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3" name="Freeform 9"/>
              <p:cNvSpPr>
                <a:spLocks/>
              </p:cNvSpPr>
              <p:nvPr/>
            </p:nvSpPr>
            <p:spPr bwMode="hidden">
              <a:xfrm>
                <a:off x="68" y="10"/>
                <a:ext cx="528" cy="496"/>
              </a:xfrm>
              <a:custGeom>
                <a:avLst/>
                <a:gdLst>
                  <a:gd name="T0" fmla="*/ 335 w 528"/>
                  <a:gd name="T1" fmla="*/ 56 h 496"/>
                  <a:gd name="T2" fmla="*/ 293 w 528"/>
                  <a:gd name="T3" fmla="*/ 46 h 496"/>
                  <a:gd name="T4" fmla="*/ 288 w 528"/>
                  <a:gd name="T5" fmla="*/ 0 h 496"/>
                  <a:gd name="T6" fmla="*/ 238 w 528"/>
                  <a:gd name="T7" fmla="*/ 0 h 496"/>
                  <a:gd name="T8" fmla="*/ 232 w 528"/>
                  <a:gd name="T9" fmla="*/ 46 h 496"/>
                  <a:gd name="T10" fmla="*/ 198 w 528"/>
                  <a:gd name="T11" fmla="*/ 58 h 496"/>
                  <a:gd name="T12" fmla="*/ 146 w 528"/>
                  <a:gd name="T13" fmla="*/ 0 h 496"/>
                  <a:gd name="T14" fmla="*/ 114 w 528"/>
                  <a:gd name="T15" fmla="*/ 14 h 496"/>
                  <a:gd name="T16" fmla="*/ 147 w 528"/>
                  <a:gd name="T17" fmla="*/ 84 h 496"/>
                  <a:gd name="T18" fmla="*/ 124 w 528"/>
                  <a:gd name="T19" fmla="*/ 107 h 496"/>
                  <a:gd name="T20" fmla="*/ 50 w 528"/>
                  <a:gd name="T21" fmla="*/ 81 h 496"/>
                  <a:gd name="T22" fmla="*/ 32 w 528"/>
                  <a:gd name="T23" fmla="*/ 109 h 496"/>
                  <a:gd name="T24" fmla="*/ 90 w 528"/>
                  <a:gd name="T25" fmla="*/ 159 h 496"/>
                  <a:gd name="T26" fmla="*/ 80 w 528"/>
                  <a:gd name="T27" fmla="*/ 197 h 496"/>
                  <a:gd name="T28" fmla="*/ 2 w 528"/>
                  <a:gd name="T29" fmla="*/ 202 h 496"/>
                  <a:gd name="T30" fmla="*/ 0 w 528"/>
                  <a:gd name="T31" fmla="*/ 244 h 496"/>
                  <a:gd name="T32" fmla="*/ 80 w 528"/>
                  <a:gd name="T33" fmla="*/ 256 h 496"/>
                  <a:gd name="T34" fmla="*/ 88 w 528"/>
                  <a:gd name="T35" fmla="*/ 292 h 496"/>
                  <a:gd name="T36" fmla="*/ 29 w 528"/>
                  <a:gd name="T37" fmla="*/ 345 h 496"/>
                  <a:gd name="T38" fmla="*/ 50 w 528"/>
                  <a:gd name="T39" fmla="*/ 378 h 496"/>
                  <a:gd name="T40" fmla="*/ 116 w 528"/>
                  <a:gd name="T41" fmla="*/ 347 h 496"/>
                  <a:gd name="T42" fmla="*/ 141 w 528"/>
                  <a:gd name="T43" fmla="*/ 372 h 496"/>
                  <a:gd name="T44" fmla="*/ 107 w 528"/>
                  <a:gd name="T45" fmla="*/ 435 h 496"/>
                  <a:gd name="T46" fmla="*/ 139 w 528"/>
                  <a:gd name="T47" fmla="*/ 462 h 496"/>
                  <a:gd name="T48" fmla="*/ 198 w 528"/>
                  <a:gd name="T49" fmla="*/ 404 h 496"/>
                  <a:gd name="T50" fmla="*/ 232 w 528"/>
                  <a:gd name="T51" fmla="*/ 416 h 496"/>
                  <a:gd name="T52" fmla="*/ 240 w 528"/>
                  <a:gd name="T53" fmla="*/ 494 h 496"/>
                  <a:gd name="T54" fmla="*/ 292 w 528"/>
                  <a:gd name="T55" fmla="*/ 496 h 496"/>
                  <a:gd name="T56" fmla="*/ 297 w 528"/>
                  <a:gd name="T57" fmla="*/ 414 h 496"/>
                  <a:gd name="T58" fmla="*/ 341 w 528"/>
                  <a:gd name="T59" fmla="*/ 403 h 496"/>
                  <a:gd name="T60" fmla="*/ 393 w 528"/>
                  <a:gd name="T61" fmla="*/ 460 h 496"/>
                  <a:gd name="T62" fmla="*/ 427 w 528"/>
                  <a:gd name="T63" fmla="*/ 439 h 496"/>
                  <a:gd name="T64" fmla="*/ 393 w 528"/>
                  <a:gd name="T65" fmla="*/ 370 h 496"/>
                  <a:gd name="T66" fmla="*/ 416 w 528"/>
                  <a:gd name="T67" fmla="*/ 341 h 496"/>
                  <a:gd name="T68" fmla="*/ 484 w 528"/>
                  <a:gd name="T69" fmla="*/ 374 h 496"/>
                  <a:gd name="T70" fmla="*/ 505 w 528"/>
                  <a:gd name="T71" fmla="*/ 338 h 496"/>
                  <a:gd name="T72" fmla="*/ 442 w 528"/>
                  <a:gd name="T73" fmla="*/ 292 h 496"/>
                  <a:gd name="T74" fmla="*/ 450 w 528"/>
                  <a:gd name="T75" fmla="*/ 252 h 496"/>
                  <a:gd name="T76" fmla="*/ 528 w 528"/>
                  <a:gd name="T77" fmla="*/ 244 h 496"/>
                  <a:gd name="T78" fmla="*/ 526 w 528"/>
                  <a:gd name="T79" fmla="*/ 204 h 496"/>
                  <a:gd name="T80" fmla="*/ 448 w 528"/>
                  <a:gd name="T81" fmla="*/ 193 h 496"/>
                  <a:gd name="T82" fmla="*/ 440 w 528"/>
                  <a:gd name="T83" fmla="*/ 162 h 496"/>
                  <a:gd name="T84" fmla="*/ 503 w 528"/>
                  <a:gd name="T85" fmla="*/ 119 h 496"/>
                  <a:gd name="T86" fmla="*/ 482 w 528"/>
                  <a:gd name="T87" fmla="*/ 82 h 496"/>
                  <a:gd name="T88" fmla="*/ 412 w 528"/>
                  <a:gd name="T89" fmla="*/ 111 h 496"/>
                  <a:gd name="T90" fmla="*/ 389 w 528"/>
                  <a:gd name="T91" fmla="*/ 88 h 496"/>
                  <a:gd name="T92" fmla="*/ 425 w 528"/>
                  <a:gd name="T93" fmla="*/ 21 h 496"/>
                  <a:gd name="T94" fmla="*/ 391 w 528"/>
                  <a:gd name="T95" fmla="*/ 0 h 496"/>
                  <a:gd name="T96" fmla="*/ 335 w 528"/>
                  <a:gd name="T97" fmla="*/ 56 h 496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528" h="496">
                    <a:moveTo>
                      <a:pt x="335" y="56"/>
                    </a:moveTo>
                    <a:lnTo>
                      <a:pt x="293" y="46"/>
                    </a:lnTo>
                    <a:lnTo>
                      <a:pt x="288" y="0"/>
                    </a:lnTo>
                    <a:lnTo>
                      <a:pt x="238" y="0"/>
                    </a:lnTo>
                    <a:lnTo>
                      <a:pt x="232" y="46"/>
                    </a:lnTo>
                    <a:lnTo>
                      <a:pt x="198" y="58"/>
                    </a:lnTo>
                    <a:lnTo>
                      <a:pt x="146" y="0"/>
                    </a:lnTo>
                    <a:lnTo>
                      <a:pt x="114" y="14"/>
                    </a:lnTo>
                    <a:lnTo>
                      <a:pt x="147" y="84"/>
                    </a:lnTo>
                    <a:lnTo>
                      <a:pt x="124" y="107"/>
                    </a:lnTo>
                    <a:lnTo>
                      <a:pt x="50" y="81"/>
                    </a:lnTo>
                    <a:lnTo>
                      <a:pt x="32" y="109"/>
                    </a:lnTo>
                    <a:lnTo>
                      <a:pt x="90" y="159"/>
                    </a:lnTo>
                    <a:lnTo>
                      <a:pt x="80" y="197"/>
                    </a:lnTo>
                    <a:lnTo>
                      <a:pt x="2" y="202"/>
                    </a:lnTo>
                    <a:lnTo>
                      <a:pt x="0" y="244"/>
                    </a:lnTo>
                    <a:lnTo>
                      <a:pt x="80" y="256"/>
                    </a:lnTo>
                    <a:lnTo>
                      <a:pt x="88" y="292"/>
                    </a:lnTo>
                    <a:lnTo>
                      <a:pt x="29" y="345"/>
                    </a:lnTo>
                    <a:lnTo>
                      <a:pt x="50" y="378"/>
                    </a:lnTo>
                    <a:lnTo>
                      <a:pt x="116" y="347"/>
                    </a:lnTo>
                    <a:lnTo>
                      <a:pt x="141" y="372"/>
                    </a:lnTo>
                    <a:lnTo>
                      <a:pt x="107" y="435"/>
                    </a:lnTo>
                    <a:lnTo>
                      <a:pt x="139" y="462"/>
                    </a:lnTo>
                    <a:lnTo>
                      <a:pt x="198" y="404"/>
                    </a:lnTo>
                    <a:lnTo>
                      <a:pt x="232" y="416"/>
                    </a:lnTo>
                    <a:lnTo>
                      <a:pt x="240" y="494"/>
                    </a:lnTo>
                    <a:lnTo>
                      <a:pt x="292" y="496"/>
                    </a:lnTo>
                    <a:lnTo>
                      <a:pt x="297" y="414"/>
                    </a:lnTo>
                    <a:lnTo>
                      <a:pt x="341" y="403"/>
                    </a:lnTo>
                    <a:lnTo>
                      <a:pt x="393" y="460"/>
                    </a:lnTo>
                    <a:lnTo>
                      <a:pt x="427" y="439"/>
                    </a:lnTo>
                    <a:lnTo>
                      <a:pt x="393" y="370"/>
                    </a:lnTo>
                    <a:lnTo>
                      <a:pt x="416" y="341"/>
                    </a:lnTo>
                    <a:lnTo>
                      <a:pt x="484" y="374"/>
                    </a:lnTo>
                    <a:lnTo>
                      <a:pt x="505" y="338"/>
                    </a:lnTo>
                    <a:lnTo>
                      <a:pt x="442" y="292"/>
                    </a:lnTo>
                    <a:lnTo>
                      <a:pt x="450" y="252"/>
                    </a:lnTo>
                    <a:lnTo>
                      <a:pt x="528" y="244"/>
                    </a:lnTo>
                    <a:lnTo>
                      <a:pt x="526" y="204"/>
                    </a:lnTo>
                    <a:lnTo>
                      <a:pt x="448" y="193"/>
                    </a:lnTo>
                    <a:lnTo>
                      <a:pt x="440" y="162"/>
                    </a:lnTo>
                    <a:lnTo>
                      <a:pt x="503" y="119"/>
                    </a:lnTo>
                    <a:lnTo>
                      <a:pt x="482" y="82"/>
                    </a:lnTo>
                    <a:lnTo>
                      <a:pt x="412" y="111"/>
                    </a:lnTo>
                    <a:lnTo>
                      <a:pt x="389" y="88"/>
                    </a:lnTo>
                    <a:lnTo>
                      <a:pt x="425" y="21"/>
                    </a:lnTo>
                    <a:lnTo>
                      <a:pt x="391" y="0"/>
                    </a:lnTo>
                    <a:lnTo>
                      <a:pt x="335" y="5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1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4" name="Freeform 10"/>
              <p:cNvSpPr>
                <a:spLocks/>
              </p:cNvSpPr>
              <p:nvPr/>
            </p:nvSpPr>
            <p:spPr bwMode="hidden">
              <a:xfrm>
                <a:off x="751" y="223"/>
                <a:ext cx="1428" cy="1430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189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5" name="Freeform 11"/>
              <p:cNvSpPr>
                <a:spLocks/>
              </p:cNvSpPr>
              <p:nvPr/>
            </p:nvSpPr>
            <p:spPr bwMode="hidden">
              <a:xfrm>
                <a:off x="1595" y="800"/>
                <a:ext cx="2312" cy="2313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7" name="Freeform 13"/>
              <p:cNvSpPr>
                <a:spLocks/>
              </p:cNvSpPr>
              <p:nvPr/>
            </p:nvSpPr>
            <p:spPr bwMode="hidden">
              <a:xfrm>
                <a:off x="2" y="3022"/>
                <a:ext cx="2153" cy="1321"/>
              </a:xfrm>
              <a:custGeom>
                <a:avLst/>
                <a:gdLst>
                  <a:gd name="T0" fmla="*/ 1368 w 2153"/>
                  <a:gd name="T1" fmla="*/ 358 h 1321"/>
                  <a:gd name="T2" fmla="*/ 1197 w 2153"/>
                  <a:gd name="T3" fmla="*/ 318 h 1321"/>
                  <a:gd name="T4" fmla="*/ 1173 w 2153"/>
                  <a:gd name="T5" fmla="*/ 0 h 1321"/>
                  <a:gd name="T6" fmla="*/ 964 w 2153"/>
                  <a:gd name="T7" fmla="*/ 16 h 1321"/>
                  <a:gd name="T8" fmla="*/ 948 w 2153"/>
                  <a:gd name="T9" fmla="*/ 318 h 1321"/>
                  <a:gd name="T10" fmla="*/ 808 w 2153"/>
                  <a:gd name="T11" fmla="*/ 366 h 1321"/>
                  <a:gd name="T12" fmla="*/ 606 w 2153"/>
                  <a:gd name="T13" fmla="*/ 109 h 1321"/>
                  <a:gd name="T14" fmla="*/ 467 w 2153"/>
                  <a:gd name="T15" fmla="*/ 187 h 1321"/>
                  <a:gd name="T16" fmla="*/ 599 w 2153"/>
                  <a:gd name="T17" fmla="*/ 474 h 1321"/>
                  <a:gd name="T18" fmla="*/ 506 w 2153"/>
                  <a:gd name="T19" fmla="*/ 568 h 1321"/>
                  <a:gd name="T20" fmla="*/ 202 w 2153"/>
                  <a:gd name="T21" fmla="*/ 459 h 1321"/>
                  <a:gd name="T22" fmla="*/ 132 w 2153"/>
                  <a:gd name="T23" fmla="*/ 576 h 1321"/>
                  <a:gd name="T24" fmla="*/ 365 w 2153"/>
                  <a:gd name="T25" fmla="*/ 778 h 1321"/>
                  <a:gd name="T26" fmla="*/ 327 w 2153"/>
                  <a:gd name="T27" fmla="*/ 933 h 1321"/>
                  <a:gd name="T28" fmla="*/ 7 w 2153"/>
                  <a:gd name="T29" fmla="*/ 956 h 1321"/>
                  <a:gd name="T30" fmla="*/ 0 w 2153"/>
                  <a:gd name="T31" fmla="*/ 1128 h 1321"/>
                  <a:gd name="T32" fmla="*/ 327 w 2153"/>
                  <a:gd name="T33" fmla="*/ 1174 h 1321"/>
                  <a:gd name="T34" fmla="*/ 358 w 2153"/>
                  <a:gd name="T35" fmla="*/ 1321 h 1321"/>
                  <a:gd name="T36" fmla="*/ 1804 w 2153"/>
                  <a:gd name="T37" fmla="*/ 1321 h 1321"/>
                  <a:gd name="T38" fmla="*/ 1835 w 2153"/>
                  <a:gd name="T39" fmla="*/ 1158 h 1321"/>
                  <a:gd name="T40" fmla="*/ 2153 w 2153"/>
                  <a:gd name="T41" fmla="*/ 1128 h 1321"/>
                  <a:gd name="T42" fmla="*/ 2146 w 2153"/>
                  <a:gd name="T43" fmla="*/ 964 h 1321"/>
                  <a:gd name="T44" fmla="*/ 1827 w 2153"/>
                  <a:gd name="T45" fmla="*/ 917 h 1321"/>
                  <a:gd name="T46" fmla="*/ 1795 w 2153"/>
                  <a:gd name="T47" fmla="*/ 793 h 1321"/>
                  <a:gd name="T48" fmla="*/ 2052 w 2153"/>
                  <a:gd name="T49" fmla="*/ 615 h 1321"/>
                  <a:gd name="T50" fmla="*/ 1967 w 2153"/>
                  <a:gd name="T51" fmla="*/ 467 h 1321"/>
                  <a:gd name="T52" fmla="*/ 1679 w 2153"/>
                  <a:gd name="T53" fmla="*/ 583 h 1321"/>
                  <a:gd name="T54" fmla="*/ 1586 w 2153"/>
                  <a:gd name="T55" fmla="*/ 490 h 1321"/>
                  <a:gd name="T56" fmla="*/ 1733 w 2153"/>
                  <a:gd name="T57" fmla="*/ 218 h 1321"/>
                  <a:gd name="T58" fmla="*/ 1593 w 2153"/>
                  <a:gd name="T59" fmla="*/ 132 h 1321"/>
                  <a:gd name="T60" fmla="*/ 1368 w 2153"/>
                  <a:gd name="T61" fmla="*/ 358 h 1321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</a:cxnLst>
                <a:rect l="0" t="0" r="r" b="b"/>
                <a:pathLst>
                  <a:path w="2153" h="1321">
                    <a:moveTo>
                      <a:pt x="1368" y="358"/>
                    </a:moveTo>
                    <a:lnTo>
                      <a:pt x="1197" y="318"/>
                    </a:lnTo>
                    <a:lnTo>
                      <a:pt x="1173" y="0"/>
                    </a:lnTo>
                    <a:lnTo>
                      <a:pt x="964" y="16"/>
                    </a:lnTo>
                    <a:lnTo>
                      <a:pt x="948" y="318"/>
                    </a:lnTo>
                    <a:lnTo>
                      <a:pt x="808" y="366"/>
                    </a:lnTo>
                    <a:lnTo>
                      <a:pt x="606" y="109"/>
                    </a:lnTo>
                    <a:lnTo>
                      <a:pt x="467" y="187"/>
                    </a:lnTo>
                    <a:lnTo>
                      <a:pt x="599" y="474"/>
                    </a:lnTo>
                    <a:lnTo>
                      <a:pt x="506" y="568"/>
                    </a:lnTo>
                    <a:lnTo>
                      <a:pt x="202" y="459"/>
                    </a:lnTo>
                    <a:lnTo>
                      <a:pt x="132" y="576"/>
                    </a:lnTo>
                    <a:lnTo>
                      <a:pt x="365" y="778"/>
                    </a:lnTo>
                    <a:lnTo>
                      <a:pt x="327" y="933"/>
                    </a:lnTo>
                    <a:lnTo>
                      <a:pt x="7" y="956"/>
                    </a:lnTo>
                    <a:lnTo>
                      <a:pt x="0" y="1128"/>
                    </a:lnTo>
                    <a:lnTo>
                      <a:pt x="327" y="1174"/>
                    </a:lnTo>
                    <a:lnTo>
                      <a:pt x="358" y="1321"/>
                    </a:lnTo>
                    <a:lnTo>
                      <a:pt x="1804" y="1321"/>
                    </a:lnTo>
                    <a:lnTo>
                      <a:pt x="1835" y="1158"/>
                    </a:lnTo>
                    <a:lnTo>
                      <a:pt x="2153" y="1128"/>
                    </a:lnTo>
                    <a:lnTo>
                      <a:pt x="2146" y="964"/>
                    </a:lnTo>
                    <a:lnTo>
                      <a:pt x="1827" y="917"/>
                    </a:lnTo>
                    <a:lnTo>
                      <a:pt x="1795" y="793"/>
                    </a:lnTo>
                    <a:lnTo>
                      <a:pt x="2052" y="615"/>
                    </a:lnTo>
                    <a:lnTo>
                      <a:pt x="1967" y="467"/>
                    </a:lnTo>
                    <a:lnTo>
                      <a:pt x="1679" y="583"/>
                    </a:lnTo>
                    <a:lnTo>
                      <a:pt x="1586" y="490"/>
                    </a:lnTo>
                    <a:lnTo>
                      <a:pt x="1733" y="218"/>
                    </a:lnTo>
                    <a:lnTo>
                      <a:pt x="1593" y="132"/>
                    </a:lnTo>
                    <a:lnTo>
                      <a:pt x="1368" y="358"/>
                    </a:lnTo>
                    <a:close/>
                  </a:path>
                </a:pathLst>
              </a:custGeom>
              <a:solidFill>
                <a:schemeClr val="bg1">
                  <a:alpha val="50000"/>
                </a:schemeClr>
              </a:soli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8" name="Freeform 14"/>
              <p:cNvSpPr>
                <a:spLocks/>
              </p:cNvSpPr>
              <p:nvPr/>
            </p:nvSpPr>
            <p:spPr bwMode="hidden">
              <a:xfrm>
                <a:off x="2831" y="2788"/>
                <a:ext cx="1426" cy="142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2"/>
                  </a:gs>
                  <a:gs pos="100000">
                    <a:schemeClr val="bg1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39" name="Freeform 15"/>
              <p:cNvSpPr>
                <a:spLocks/>
              </p:cNvSpPr>
              <p:nvPr/>
            </p:nvSpPr>
            <p:spPr bwMode="hidden">
              <a:xfrm>
                <a:off x="3557" y="307"/>
                <a:ext cx="1845" cy="1846"/>
              </a:xfrm>
              <a:custGeom>
                <a:avLst/>
                <a:gdLst>
                  <a:gd name="T0" fmla="*/ 1469 w 2312"/>
                  <a:gd name="T1" fmla="*/ 384 h 2313"/>
                  <a:gd name="T2" fmla="*/ 1285 w 2312"/>
                  <a:gd name="T3" fmla="*/ 342 h 2313"/>
                  <a:gd name="T4" fmla="*/ 1260 w 2312"/>
                  <a:gd name="T5" fmla="*/ 0 h 2313"/>
                  <a:gd name="T6" fmla="*/ 1035 w 2312"/>
                  <a:gd name="T7" fmla="*/ 17 h 2313"/>
                  <a:gd name="T8" fmla="*/ 1018 w 2312"/>
                  <a:gd name="T9" fmla="*/ 342 h 2313"/>
                  <a:gd name="T10" fmla="*/ 868 w 2312"/>
                  <a:gd name="T11" fmla="*/ 393 h 2313"/>
                  <a:gd name="T12" fmla="*/ 651 w 2312"/>
                  <a:gd name="T13" fmla="*/ 117 h 2313"/>
                  <a:gd name="T14" fmla="*/ 501 w 2312"/>
                  <a:gd name="T15" fmla="*/ 201 h 2313"/>
                  <a:gd name="T16" fmla="*/ 643 w 2312"/>
                  <a:gd name="T17" fmla="*/ 509 h 2313"/>
                  <a:gd name="T18" fmla="*/ 543 w 2312"/>
                  <a:gd name="T19" fmla="*/ 610 h 2313"/>
                  <a:gd name="T20" fmla="*/ 217 w 2312"/>
                  <a:gd name="T21" fmla="*/ 493 h 2313"/>
                  <a:gd name="T22" fmla="*/ 142 w 2312"/>
                  <a:gd name="T23" fmla="*/ 618 h 2313"/>
                  <a:gd name="T24" fmla="*/ 392 w 2312"/>
                  <a:gd name="T25" fmla="*/ 835 h 2313"/>
                  <a:gd name="T26" fmla="*/ 351 w 2312"/>
                  <a:gd name="T27" fmla="*/ 1002 h 2313"/>
                  <a:gd name="T28" fmla="*/ 8 w 2312"/>
                  <a:gd name="T29" fmla="*/ 1027 h 2313"/>
                  <a:gd name="T30" fmla="*/ 0 w 2312"/>
                  <a:gd name="T31" fmla="*/ 1211 h 2313"/>
                  <a:gd name="T32" fmla="*/ 351 w 2312"/>
                  <a:gd name="T33" fmla="*/ 1261 h 2313"/>
                  <a:gd name="T34" fmla="*/ 384 w 2312"/>
                  <a:gd name="T35" fmla="*/ 1419 h 2313"/>
                  <a:gd name="T36" fmla="*/ 125 w 2312"/>
                  <a:gd name="T37" fmla="*/ 1653 h 2313"/>
                  <a:gd name="T38" fmla="*/ 217 w 2312"/>
                  <a:gd name="T39" fmla="*/ 1795 h 2313"/>
                  <a:gd name="T40" fmla="*/ 509 w 2312"/>
                  <a:gd name="T41" fmla="*/ 1661 h 2313"/>
                  <a:gd name="T42" fmla="*/ 618 w 2312"/>
                  <a:gd name="T43" fmla="*/ 1770 h 2313"/>
                  <a:gd name="T44" fmla="*/ 467 w 2312"/>
                  <a:gd name="T45" fmla="*/ 2045 h 2313"/>
                  <a:gd name="T46" fmla="*/ 609 w 2312"/>
                  <a:gd name="T47" fmla="*/ 2162 h 2313"/>
                  <a:gd name="T48" fmla="*/ 868 w 2312"/>
                  <a:gd name="T49" fmla="*/ 1912 h 2313"/>
                  <a:gd name="T50" fmla="*/ 1018 w 2312"/>
                  <a:gd name="T51" fmla="*/ 1962 h 2313"/>
                  <a:gd name="T52" fmla="*/ 1052 w 2312"/>
                  <a:gd name="T53" fmla="*/ 2304 h 2313"/>
                  <a:gd name="T54" fmla="*/ 1277 w 2312"/>
                  <a:gd name="T55" fmla="*/ 2313 h 2313"/>
                  <a:gd name="T56" fmla="*/ 1302 w 2312"/>
                  <a:gd name="T57" fmla="*/ 1954 h 2313"/>
                  <a:gd name="T58" fmla="*/ 1494 w 2312"/>
                  <a:gd name="T59" fmla="*/ 1904 h 2313"/>
                  <a:gd name="T60" fmla="*/ 1720 w 2312"/>
                  <a:gd name="T61" fmla="*/ 2154 h 2313"/>
                  <a:gd name="T62" fmla="*/ 1870 w 2312"/>
                  <a:gd name="T63" fmla="*/ 2062 h 2313"/>
                  <a:gd name="T64" fmla="*/ 1720 w 2312"/>
                  <a:gd name="T65" fmla="*/ 1762 h 2313"/>
                  <a:gd name="T66" fmla="*/ 1820 w 2312"/>
                  <a:gd name="T67" fmla="*/ 1636 h 2313"/>
                  <a:gd name="T68" fmla="*/ 2120 w 2312"/>
                  <a:gd name="T69" fmla="*/ 1778 h 2313"/>
                  <a:gd name="T70" fmla="*/ 2212 w 2312"/>
                  <a:gd name="T71" fmla="*/ 1620 h 2313"/>
                  <a:gd name="T72" fmla="*/ 1937 w 2312"/>
                  <a:gd name="T73" fmla="*/ 1419 h 2313"/>
                  <a:gd name="T74" fmla="*/ 1970 w 2312"/>
                  <a:gd name="T75" fmla="*/ 1244 h 2313"/>
                  <a:gd name="T76" fmla="*/ 2312 w 2312"/>
                  <a:gd name="T77" fmla="*/ 1211 h 2313"/>
                  <a:gd name="T78" fmla="*/ 2304 w 2312"/>
                  <a:gd name="T79" fmla="*/ 1035 h 2313"/>
                  <a:gd name="T80" fmla="*/ 1962 w 2312"/>
                  <a:gd name="T81" fmla="*/ 985 h 2313"/>
                  <a:gd name="T82" fmla="*/ 1928 w 2312"/>
                  <a:gd name="T83" fmla="*/ 852 h 2313"/>
                  <a:gd name="T84" fmla="*/ 2204 w 2312"/>
                  <a:gd name="T85" fmla="*/ 660 h 2313"/>
                  <a:gd name="T86" fmla="*/ 2112 w 2312"/>
                  <a:gd name="T87" fmla="*/ 501 h 2313"/>
                  <a:gd name="T88" fmla="*/ 1803 w 2312"/>
                  <a:gd name="T89" fmla="*/ 626 h 2313"/>
                  <a:gd name="T90" fmla="*/ 1703 w 2312"/>
                  <a:gd name="T91" fmla="*/ 526 h 2313"/>
                  <a:gd name="T92" fmla="*/ 1861 w 2312"/>
                  <a:gd name="T93" fmla="*/ 234 h 2313"/>
                  <a:gd name="T94" fmla="*/ 1711 w 2312"/>
                  <a:gd name="T95" fmla="*/ 142 h 2313"/>
                  <a:gd name="T96" fmla="*/ 1469 w 2312"/>
                  <a:gd name="T97" fmla="*/ 384 h 2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  <a:cxn ang="0">
                    <a:pos x="T54" y="T55"/>
                  </a:cxn>
                  <a:cxn ang="0">
                    <a:pos x="T56" y="T57"/>
                  </a:cxn>
                  <a:cxn ang="0">
                    <a:pos x="T58" y="T59"/>
                  </a:cxn>
                  <a:cxn ang="0">
                    <a:pos x="T60" y="T61"/>
                  </a:cxn>
                  <a:cxn ang="0">
                    <a:pos x="T62" y="T63"/>
                  </a:cxn>
                  <a:cxn ang="0">
                    <a:pos x="T64" y="T65"/>
                  </a:cxn>
                  <a:cxn ang="0">
                    <a:pos x="T66" y="T67"/>
                  </a:cxn>
                  <a:cxn ang="0">
                    <a:pos x="T68" y="T69"/>
                  </a:cxn>
                  <a:cxn ang="0">
                    <a:pos x="T70" y="T71"/>
                  </a:cxn>
                  <a:cxn ang="0">
                    <a:pos x="T72" y="T73"/>
                  </a:cxn>
                  <a:cxn ang="0">
                    <a:pos x="T74" y="T75"/>
                  </a:cxn>
                  <a:cxn ang="0">
                    <a:pos x="T76" y="T77"/>
                  </a:cxn>
                  <a:cxn ang="0">
                    <a:pos x="T78" y="T79"/>
                  </a:cxn>
                  <a:cxn ang="0">
                    <a:pos x="T80" y="T81"/>
                  </a:cxn>
                  <a:cxn ang="0">
                    <a:pos x="T82" y="T83"/>
                  </a:cxn>
                  <a:cxn ang="0">
                    <a:pos x="T84" y="T85"/>
                  </a:cxn>
                  <a:cxn ang="0">
                    <a:pos x="T86" y="T87"/>
                  </a:cxn>
                  <a:cxn ang="0">
                    <a:pos x="T88" y="T89"/>
                  </a:cxn>
                  <a:cxn ang="0">
                    <a:pos x="T90" y="T91"/>
                  </a:cxn>
                  <a:cxn ang="0">
                    <a:pos x="T92" y="T93"/>
                  </a:cxn>
                  <a:cxn ang="0">
                    <a:pos x="T94" y="T95"/>
                  </a:cxn>
                  <a:cxn ang="0">
                    <a:pos x="T96" y="T97"/>
                  </a:cxn>
                </a:cxnLst>
                <a:rect l="0" t="0" r="r" b="b"/>
                <a:pathLst>
                  <a:path w="2312" h="2313">
                    <a:moveTo>
                      <a:pt x="1469" y="384"/>
                    </a:moveTo>
                    <a:lnTo>
                      <a:pt x="1285" y="342"/>
                    </a:lnTo>
                    <a:lnTo>
                      <a:pt x="1260" y="0"/>
                    </a:lnTo>
                    <a:lnTo>
                      <a:pt x="1035" y="17"/>
                    </a:lnTo>
                    <a:lnTo>
                      <a:pt x="1018" y="342"/>
                    </a:lnTo>
                    <a:lnTo>
                      <a:pt x="868" y="393"/>
                    </a:lnTo>
                    <a:lnTo>
                      <a:pt x="651" y="117"/>
                    </a:lnTo>
                    <a:lnTo>
                      <a:pt x="501" y="201"/>
                    </a:lnTo>
                    <a:lnTo>
                      <a:pt x="643" y="509"/>
                    </a:lnTo>
                    <a:lnTo>
                      <a:pt x="543" y="610"/>
                    </a:lnTo>
                    <a:lnTo>
                      <a:pt x="217" y="493"/>
                    </a:lnTo>
                    <a:lnTo>
                      <a:pt x="142" y="618"/>
                    </a:lnTo>
                    <a:lnTo>
                      <a:pt x="392" y="835"/>
                    </a:lnTo>
                    <a:lnTo>
                      <a:pt x="351" y="1002"/>
                    </a:lnTo>
                    <a:lnTo>
                      <a:pt x="8" y="1027"/>
                    </a:lnTo>
                    <a:lnTo>
                      <a:pt x="0" y="1211"/>
                    </a:lnTo>
                    <a:lnTo>
                      <a:pt x="351" y="1261"/>
                    </a:lnTo>
                    <a:lnTo>
                      <a:pt x="384" y="1419"/>
                    </a:lnTo>
                    <a:lnTo>
                      <a:pt x="125" y="1653"/>
                    </a:lnTo>
                    <a:lnTo>
                      <a:pt x="217" y="1795"/>
                    </a:lnTo>
                    <a:lnTo>
                      <a:pt x="509" y="1661"/>
                    </a:lnTo>
                    <a:lnTo>
                      <a:pt x="618" y="1770"/>
                    </a:lnTo>
                    <a:lnTo>
                      <a:pt x="467" y="2045"/>
                    </a:lnTo>
                    <a:lnTo>
                      <a:pt x="609" y="2162"/>
                    </a:lnTo>
                    <a:lnTo>
                      <a:pt x="868" y="1912"/>
                    </a:lnTo>
                    <a:lnTo>
                      <a:pt x="1018" y="1962"/>
                    </a:lnTo>
                    <a:lnTo>
                      <a:pt x="1052" y="2304"/>
                    </a:lnTo>
                    <a:lnTo>
                      <a:pt x="1277" y="2313"/>
                    </a:lnTo>
                    <a:lnTo>
                      <a:pt x="1302" y="1954"/>
                    </a:lnTo>
                    <a:lnTo>
                      <a:pt x="1494" y="1904"/>
                    </a:lnTo>
                    <a:lnTo>
                      <a:pt x="1720" y="2154"/>
                    </a:lnTo>
                    <a:lnTo>
                      <a:pt x="1870" y="2062"/>
                    </a:lnTo>
                    <a:lnTo>
                      <a:pt x="1720" y="1762"/>
                    </a:lnTo>
                    <a:lnTo>
                      <a:pt x="1820" y="1636"/>
                    </a:lnTo>
                    <a:lnTo>
                      <a:pt x="2120" y="1778"/>
                    </a:lnTo>
                    <a:lnTo>
                      <a:pt x="2212" y="1620"/>
                    </a:lnTo>
                    <a:lnTo>
                      <a:pt x="1937" y="1419"/>
                    </a:lnTo>
                    <a:lnTo>
                      <a:pt x="1970" y="1244"/>
                    </a:lnTo>
                    <a:lnTo>
                      <a:pt x="2312" y="1211"/>
                    </a:lnTo>
                    <a:lnTo>
                      <a:pt x="2304" y="1035"/>
                    </a:lnTo>
                    <a:lnTo>
                      <a:pt x="1962" y="985"/>
                    </a:lnTo>
                    <a:lnTo>
                      <a:pt x="1928" y="852"/>
                    </a:lnTo>
                    <a:lnTo>
                      <a:pt x="2204" y="660"/>
                    </a:lnTo>
                    <a:lnTo>
                      <a:pt x="2112" y="501"/>
                    </a:lnTo>
                    <a:lnTo>
                      <a:pt x="1803" y="626"/>
                    </a:lnTo>
                    <a:lnTo>
                      <a:pt x="1703" y="526"/>
                    </a:lnTo>
                    <a:lnTo>
                      <a:pt x="1861" y="234"/>
                    </a:lnTo>
                    <a:lnTo>
                      <a:pt x="1711" y="142"/>
                    </a:lnTo>
                    <a:lnTo>
                      <a:pt x="1469" y="3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2"/>
                  </a:gs>
                </a:gsLst>
                <a:lin ang="2700000" scaled="1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  <p:sp>
            <p:nvSpPr>
              <p:cNvPr id="1040" name="Freeform 16"/>
              <p:cNvSpPr>
                <a:spLocks/>
              </p:cNvSpPr>
              <p:nvPr/>
            </p:nvSpPr>
            <p:spPr bwMode="hidden">
              <a:xfrm>
                <a:off x="4502" y="1610"/>
                <a:ext cx="1265" cy="2518"/>
              </a:xfrm>
              <a:custGeom>
                <a:avLst/>
                <a:gdLst>
                  <a:gd name="T0" fmla="*/ 1265 w 1265"/>
                  <a:gd name="T1" fmla="*/ 0 h 2518"/>
                  <a:gd name="T2" fmla="*/ 1128 w 1265"/>
                  <a:gd name="T3" fmla="*/ 18 h 2518"/>
                  <a:gd name="T4" fmla="*/ 1110 w 1265"/>
                  <a:gd name="T5" fmla="*/ 372 h 2518"/>
                  <a:gd name="T6" fmla="*/ 946 w 1265"/>
                  <a:gd name="T7" fmla="*/ 428 h 2518"/>
                  <a:gd name="T8" fmla="*/ 710 w 1265"/>
                  <a:gd name="T9" fmla="*/ 127 h 2518"/>
                  <a:gd name="T10" fmla="*/ 546 w 1265"/>
                  <a:gd name="T11" fmla="*/ 219 h 2518"/>
                  <a:gd name="T12" fmla="*/ 701 w 1265"/>
                  <a:gd name="T13" fmla="*/ 555 h 2518"/>
                  <a:gd name="T14" fmla="*/ 592 w 1265"/>
                  <a:gd name="T15" fmla="*/ 665 h 2518"/>
                  <a:gd name="T16" fmla="*/ 237 w 1265"/>
                  <a:gd name="T17" fmla="*/ 537 h 2518"/>
                  <a:gd name="T18" fmla="*/ 155 w 1265"/>
                  <a:gd name="T19" fmla="*/ 674 h 2518"/>
                  <a:gd name="T20" fmla="*/ 427 w 1265"/>
                  <a:gd name="T21" fmla="*/ 911 h 2518"/>
                  <a:gd name="T22" fmla="*/ 383 w 1265"/>
                  <a:gd name="T23" fmla="*/ 1093 h 2518"/>
                  <a:gd name="T24" fmla="*/ 9 w 1265"/>
                  <a:gd name="T25" fmla="*/ 1121 h 2518"/>
                  <a:gd name="T26" fmla="*/ 0 w 1265"/>
                  <a:gd name="T27" fmla="*/ 1322 h 2518"/>
                  <a:gd name="T28" fmla="*/ 383 w 1265"/>
                  <a:gd name="T29" fmla="*/ 1376 h 2518"/>
                  <a:gd name="T30" fmla="*/ 419 w 1265"/>
                  <a:gd name="T31" fmla="*/ 1549 h 2518"/>
                  <a:gd name="T32" fmla="*/ 136 w 1265"/>
                  <a:gd name="T33" fmla="*/ 1804 h 2518"/>
                  <a:gd name="T34" fmla="*/ 237 w 1265"/>
                  <a:gd name="T35" fmla="*/ 1959 h 2518"/>
                  <a:gd name="T36" fmla="*/ 555 w 1265"/>
                  <a:gd name="T37" fmla="*/ 1813 h 2518"/>
                  <a:gd name="T38" fmla="*/ 674 w 1265"/>
                  <a:gd name="T39" fmla="*/ 1932 h 2518"/>
                  <a:gd name="T40" fmla="*/ 509 w 1265"/>
                  <a:gd name="T41" fmla="*/ 2232 h 2518"/>
                  <a:gd name="T42" fmla="*/ 664 w 1265"/>
                  <a:gd name="T43" fmla="*/ 2360 h 2518"/>
                  <a:gd name="T44" fmla="*/ 946 w 1265"/>
                  <a:gd name="T45" fmla="*/ 2087 h 2518"/>
                  <a:gd name="T46" fmla="*/ 1110 w 1265"/>
                  <a:gd name="T47" fmla="*/ 2142 h 2518"/>
                  <a:gd name="T48" fmla="*/ 1147 w 1265"/>
                  <a:gd name="T49" fmla="*/ 2515 h 2518"/>
                  <a:gd name="T50" fmla="*/ 1265 w 1265"/>
                  <a:gd name="T51" fmla="*/ 2518 h 2518"/>
                  <a:gd name="T52" fmla="*/ 1265 w 1265"/>
                  <a:gd name="T53" fmla="*/ 0 h 2518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  <a:cxn ang="0">
                    <a:pos x="T14" y="T15"/>
                  </a:cxn>
                  <a:cxn ang="0">
                    <a:pos x="T16" y="T17"/>
                  </a:cxn>
                  <a:cxn ang="0">
                    <a:pos x="T18" y="T19"/>
                  </a:cxn>
                  <a:cxn ang="0">
                    <a:pos x="T20" y="T21"/>
                  </a:cxn>
                  <a:cxn ang="0">
                    <a:pos x="T22" y="T23"/>
                  </a:cxn>
                  <a:cxn ang="0">
                    <a:pos x="T24" y="T25"/>
                  </a:cxn>
                  <a:cxn ang="0">
                    <a:pos x="T26" y="T27"/>
                  </a:cxn>
                  <a:cxn ang="0">
                    <a:pos x="T28" y="T29"/>
                  </a:cxn>
                  <a:cxn ang="0">
                    <a:pos x="T30" y="T31"/>
                  </a:cxn>
                  <a:cxn ang="0">
                    <a:pos x="T32" y="T33"/>
                  </a:cxn>
                  <a:cxn ang="0">
                    <a:pos x="T34" y="T35"/>
                  </a:cxn>
                  <a:cxn ang="0">
                    <a:pos x="T36" y="T37"/>
                  </a:cxn>
                  <a:cxn ang="0">
                    <a:pos x="T38" y="T39"/>
                  </a:cxn>
                  <a:cxn ang="0">
                    <a:pos x="T40" y="T41"/>
                  </a:cxn>
                  <a:cxn ang="0">
                    <a:pos x="T42" y="T43"/>
                  </a:cxn>
                  <a:cxn ang="0">
                    <a:pos x="T44" y="T45"/>
                  </a:cxn>
                  <a:cxn ang="0">
                    <a:pos x="T46" y="T47"/>
                  </a:cxn>
                  <a:cxn ang="0">
                    <a:pos x="T48" y="T49"/>
                  </a:cxn>
                  <a:cxn ang="0">
                    <a:pos x="T50" y="T51"/>
                  </a:cxn>
                  <a:cxn ang="0">
                    <a:pos x="T52" y="T53"/>
                  </a:cxn>
                </a:cxnLst>
                <a:rect l="0" t="0" r="r" b="b"/>
                <a:pathLst>
                  <a:path w="1265" h="2518">
                    <a:moveTo>
                      <a:pt x="1265" y="0"/>
                    </a:moveTo>
                    <a:lnTo>
                      <a:pt x="1128" y="18"/>
                    </a:lnTo>
                    <a:lnTo>
                      <a:pt x="1110" y="372"/>
                    </a:lnTo>
                    <a:lnTo>
                      <a:pt x="946" y="428"/>
                    </a:lnTo>
                    <a:lnTo>
                      <a:pt x="710" y="127"/>
                    </a:lnTo>
                    <a:lnTo>
                      <a:pt x="546" y="219"/>
                    </a:lnTo>
                    <a:lnTo>
                      <a:pt x="701" y="555"/>
                    </a:lnTo>
                    <a:lnTo>
                      <a:pt x="592" y="665"/>
                    </a:lnTo>
                    <a:lnTo>
                      <a:pt x="237" y="537"/>
                    </a:lnTo>
                    <a:lnTo>
                      <a:pt x="155" y="674"/>
                    </a:lnTo>
                    <a:lnTo>
                      <a:pt x="427" y="911"/>
                    </a:lnTo>
                    <a:lnTo>
                      <a:pt x="383" y="1093"/>
                    </a:lnTo>
                    <a:lnTo>
                      <a:pt x="9" y="1121"/>
                    </a:lnTo>
                    <a:lnTo>
                      <a:pt x="0" y="1322"/>
                    </a:lnTo>
                    <a:lnTo>
                      <a:pt x="383" y="1376"/>
                    </a:lnTo>
                    <a:lnTo>
                      <a:pt x="419" y="1549"/>
                    </a:lnTo>
                    <a:lnTo>
                      <a:pt x="136" y="1804"/>
                    </a:lnTo>
                    <a:lnTo>
                      <a:pt x="237" y="1959"/>
                    </a:lnTo>
                    <a:lnTo>
                      <a:pt x="555" y="1813"/>
                    </a:lnTo>
                    <a:lnTo>
                      <a:pt x="674" y="1932"/>
                    </a:lnTo>
                    <a:lnTo>
                      <a:pt x="509" y="2232"/>
                    </a:lnTo>
                    <a:lnTo>
                      <a:pt x="664" y="2360"/>
                    </a:lnTo>
                    <a:lnTo>
                      <a:pt x="946" y="2087"/>
                    </a:lnTo>
                    <a:lnTo>
                      <a:pt x="1110" y="2142"/>
                    </a:lnTo>
                    <a:lnTo>
                      <a:pt x="1147" y="2515"/>
                    </a:lnTo>
                    <a:lnTo>
                      <a:pt x="1265" y="2518"/>
                    </a:lnTo>
                    <a:lnTo>
                      <a:pt x="1265" y="0"/>
                    </a:lnTo>
                    <a:close/>
                  </a:path>
                </a:pathLst>
              </a:custGeom>
              <a:gradFill>
                <a:gsLst>
                  <a:gs pos="0">
                    <a:schemeClr val="bg1"/>
                  </a:gs>
                  <a:gs pos="50000">
                    <a:schemeClr val="accent1">
                      <a:lumMod val="40000"/>
                      <a:lumOff val="60000"/>
                      <a:shade val="67500"/>
                      <a:satMod val="115000"/>
                    </a:schemeClr>
                  </a:gs>
                  <a:gs pos="100000">
                    <a:schemeClr val="accent1">
                      <a:lumMod val="40000"/>
                      <a:lumOff val="60000"/>
                      <a:shade val="100000"/>
                      <a:satMod val="115000"/>
                    </a:schemeClr>
                  </a:gs>
                </a:gsLst>
                <a:lin ang="0" scaled="0"/>
              </a:gradFill>
              <a:ln>
                <a:noFill/>
              </a:ln>
              <a:effectLst/>
              <a:ex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en-US" sz="1800">
                  <a:solidFill>
                    <a:prstClr val="black"/>
                  </a:solidFill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p:grpSp>
        <p:pic>
          <p:nvPicPr>
            <p:cNvPr id="1036" name="Picture 12" descr="Facbanna"/>
            <p:cNvPicPr>
              <a:picLocks noChangeAspect="1" noChangeArrowheads="1"/>
            </p:cNvPicPr>
            <p:nvPr/>
          </p:nvPicPr>
          <p:blipFill>
            <a:blip r:embed="rId13" cstate="print">
              <a:duotone>
                <a:schemeClr val="accent1">
                  <a:shade val="45000"/>
                  <a:satMod val="135000"/>
                </a:schemeClr>
                <a:prstClr val="white"/>
              </a:duotone>
              <a:extLst/>
            </a:blip>
            <a:srcRect/>
            <a:stretch>
              <a:fillRect/>
            </a:stretch>
          </p:blipFill>
          <p:spPr bwMode="invGray">
            <a:xfrm>
              <a:off x="2" y="-2"/>
              <a:ext cx="506" cy="4320"/>
            </a:xfrm>
            <a:prstGeom prst="rect">
              <a:avLst/>
            </a:prstGeom>
            <a:noFill/>
            <a:extLst/>
          </p:spPr>
        </p:pic>
      </p:grpSp>
      <p:sp>
        <p:nvSpPr>
          <p:cNvPr id="3075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304800"/>
            <a:ext cx="103632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307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16764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4224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673600" y="6324600"/>
            <a:ext cx="38608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9245600" y="6324600"/>
            <a:ext cx="25400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kumimoji="0" sz="1400">
                <a:solidFill>
                  <a:schemeClr val="tx2"/>
                </a:solidFill>
                <a:ea typeface="ＭＳ Ｐゴシック" pitchFamily="50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02E336A-39EB-4107-8124-EFF1C3D724BE}" type="slidenum">
              <a:rPr lang="en-US" altLang="ja-JP">
                <a:solidFill>
                  <a:srgbClr val="1F497D"/>
                </a:solidFill>
                <a:latin typeface="Arial Narrow" pitchFamily="34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1F497D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598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Impact" pitchFamily="34" charset="0"/>
          <a:ea typeface="ＭＳ Ｐゴシック" pitchFamily="50" charset="-128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Char char="•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2.png"/><Relationship Id="rId7" Type="http://schemas.openxmlformats.org/officeDocument/2006/relationships/image" Target="../media/image4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5" Type="http://schemas.openxmlformats.org/officeDocument/2006/relationships/image" Target="../media/image47.png"/><Relationship Id="rId4" Type="http://schemas.openxmlformats.org/officeDocument/2006/relationships/image" Target="../media/image5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タイトル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プレースホルダー 8"/>
          <p:cNvSpPr>
            <a:spLocks noGrp="1"/>
          </p:cNvSpPr>
          <p:nvPr>
            <p:ph type="body" idx="1"/>
          </p:nvPr>
        </p:nvSpPr>
        <p:spPr/>
        <p:txBody>
          <a:bodyPr anchor="t"/>
          <a:lstStyle/>
          <a:p>
            <a:pPr algn="ctr"/>
            <a:r>
              <a:rPr lang="ja-JP" altLang="en-US" sz="5400" dirty="0" smtClean="0">
                <a:solidFill>
                  <a:srgbClr val="0070C0"/>
                </a:solidFill>
              </a:rPr>
              <a:t>層流・乱流</a:t>
            </a:r>
            <a:endParaRPr lang="en-US" altLang="ja-JP" sz="5400" dirty="0">
              <a:solidFill>
                <a:srgbClr val="0070C0"/>
              </a:solidFill>
            </a:endParaRPr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10102850" y="246064"/>
            <a:ext cx="20891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ja-JP" altLang="en-US" sz="2000" dirty="0"/>
              <a:t>高等学校（工業）</a:t>
            </a:r>
          </a:p>
        </p:txBody>
      </p:sp>
    </p:spTree>
    <p:extLst>
      <p:ext uri="{BB962C8B-B14F-4D97-AF65-F5344CB8AC3E}">
        <p14:creationId xmlns:p14="http://schemas.microsoft.com/office/powerpoint/2010/main" val="3243895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層流・乱流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02274921"/>
              </p:ext>
            </p:extLst>
          </p:nvPr>
        </p:nvGraphicFramePr>
        <p:xfrm>
          <a:off x="1434122" y="1676401"/>
          <a:ext cx="10611340" cy="4322122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1305889"/>
                <a:gridCol w="9305451"/>
              </a:tblGrid>
              <a:tr h="1263922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層流</a:t>
                      </a:r>
                      <a:endParaRPr kumimoji="1" lang="ja-JP" altLang="en-US" sz="28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ja-JP" altLang="en-US" sz="2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流体が常に規則正しく流れ，隣りあう部分が混ざりあうことがない状態</a:t>
                      </a:r>
                      <a:endParaRPr lang="en-US" altLang="ja-JP" sz="28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レイノルズ数</a:t>
                      </a:r>
                      <a:r>
                        <a:rPr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Re</a:t>
                      </a:r>
                      <a:r>
                        <a:rPr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Re</a:t>
                      </a:r>
                      <a:r>
                        <a:rPr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</a:t>
                      </a:r>
                      <a:r>
                        <a:rPr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2100</a:t>
                      </a:r>
                    </a:p>
                  </a:txBody>
                  <a:tcPr anchor="ctr"/>
                </a:tc>
              </a:tr>
              <a:tr h="1475261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遷移域</a:t>
                      </a:r>
                      <a:endParaRPr kumimoji="1" lang="ja-JP" altLang="en-US" sz="28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流れが不安定な状態</a:t>
                      </a:r>
                      <a:endParaRPr kumimoji="1" lang="en-US" altLang="ja-JP" sz="28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レイノルズ数</a:t>
                      </a:r>
                      <a:r>
                        <a:rPr kumimoji="1"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Re</a:t>
                      </a:r>
                      <a:r>
                        <a:rPr kumimoji="1"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2100</a:t>
                      </a:r>
                      <a:r>
                        <a:rPr kumimoji="1"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</a:t>
                      </a:r>
                      <a:r>
                        <a:rPr kumimoji="1"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Re</a:t>
                      </a:r>
                      <a:r>
                        <a:rPr kumimoji="1"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</a:t>
                      </a:r>
                      <a:r>
                        <a:rPr kumimoji="1"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4000</a:t>
                      </a:r>
                      <a:endParaRPr kumimoji="1" lang="ja-JP" altLang="en-US" sz="2800" b="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  <a:tr h="1475261">
                <a:tc>
                  <a:txBody>
                    <a:bodyPr/>
                    <a:lstStyle/>
                    <a:p>
                      <a:r>
                        <a:rPr kumimoji="1" lang="ja-JP" altLang="en-US" sz="2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乱流</a:t>
                      </a:r>
                      <a:endParaRPr kumimoji="1" lang="ja-JP" altLang="en-US" sz="2800" b="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2800" b="0" dirty="0" smtClean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流体が細かく不規則に流れ，隣り合う部分が入り乱れて混ざり合っている状態</a:t>
                      </a:r>
                      <a:endParaRPr kumimoji="1" lang="en-US" altLang="ja-JP" sz="2800" b="0" dirty="0" smtClean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r>
                        <a:rPr kumimoji="1"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レイノルズ数</a:t>
                      </a:r>
                      <a:r>
                        <a:rPr kumimoji="1"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Re</a:t>
                      </a:r>
                      <a:r>
                        <a:rPr kumimoji="1"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：</a:t>
                      </a:r>
                      <a:r>
                        <a:rPr kumimoji="1"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4000</a:t>
                      </a:r>
                      <a:r>
                        <a:rPr kumimoji="1" lang="ja-JP" altLang="en-US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＜</a:t>
                      </a:r>
                      <a:r>
                        <a:rPr kumimoji="1" lang="en-US" altLang="ja-JP" sz="2800" b="0" dirty="0" smtClean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Re</a:t>
                      </a:r>
                      <a:endParaRPr kumimoji="1" lang="ja-JP" altLang="en-US" sz="2800" b="0" dirty="0">
                        <a:solidFill>
                          <a:srgbClr val="FF0000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992808" y="6207370"/>
            <a:ext cx="8792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自然界の流れ（大気や河川など）のほとんどは，乱流（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が</a:t>
            </a:r>
            <a:r>
              <a:rPr kumimoji="1" lang="en-US" altLang="ja-JP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4000</a:t>
            </a:r>
            <a:r>
              <a:rPr kumimoji="1" lang="ja-JP" altLang="en-US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以上）である</a:t>
            </a:r>
            <a:endParaRPr kumimoji="1" lang="ja-JP" altLang="en-US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44951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>
                <a:solidFill>
                  <a:srgbClr val="0070C0"/>
                </a:solidFill>
              </a:rPr>
              <a:t>レイノルズ数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0070C0"/>
              </a:buClr>
              <a:buFont typeface="Wingdings" panose="05000000000000000000" pitchFamily="2" charset="2"/>
              <a:buChar char="l"/>
            </a:pP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レイノルズ数</a:t>
            </a:r>
            <a:r>
              <a:rPr kumimoji="1"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</a:t>
            </a: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（単位はない）</a:t>
            </a:r>
            <a:endParaRPr kumimoji="1"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endParaRPr lang="en-US" altLang="ja-JP" dirty="0" smtClean="0"/>
          </a:p>
          <a:p>
            <a:pPr marL="0" indent="0">
              <a:buNone/>
            </a:pPr>
            <a:r>
              <a:rPr lang="ja-JP" altLang="en-US" dirty="0" smtClean="0"/>
              <a:t>　</a:t>
            </a:r>
            <a:endParaRPr lang="en-US" altLang="ja-JP" dirty="0" smtClean="0"/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ja-JP" altLang="en-US" dirty="0"/>
              <a:t>　</a:t>
            </a:r>
            <a:endParaRPr lang="en-US" altLang="ja-JP" sz="20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50042" y="2724723"/>
            <a:ext cx="4940776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2100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層流</a:t>
            </a:r>
            <a:endParaRPr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2100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4000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：遷移域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4000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＜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乱流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額縁 5"/>
              <p:cNvSpPr/>
              <p:nvPr/>
            </p:nvSpPr>
            <p:spPr bwMode="auto">
              <a:xfrm>
                <a:off x="2130242" y="2517221"/>
                <a:ext cx="2880000" cy="1800000"/>
              </a:xfrm>
              <a:prstGeom prst="bevel">
                <a:avLst/>
              </a:prstGeom>
              <a:solidFill>
                <a:schemeClr val="accent4">
                  <a:lumMod val="20000"/>
                  <a:lumOff val="80000"/>
                </a:schemeClr>
              </a:solid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 vert="horz" wrap="square" lIns="91440" tIns="45720" rIns="91440" bIns="45720" numCol="1" rtlCol="0" anchor="ctr" anchorCtr="0" compatLnSpc="1">
                <a:prstTxWarp prst="textNoShape">
                  <a:avLst/>
                </a:prstTxWarp>
              </a:bodyPr>
              <a:lstStyle/>
              <a:p>
                <a:pPr algn="ctr"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3200" i="1" dirty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acc>
                            <m:accPr>
                              <m:chr m:val="̅"/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</m:oMath>
                  </m:oMathPara>
                </a14:m>
                <a:endParaRPr kumimoji="1" lang="ja-JP" altLang="en-US" sz="32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 Narrow" pitchFamily="34" charset="0"/>
                  <a:ea typeface="ＭＳ Ｐゴシック" pitchFamily="50" charset="-128"/>
                </a:endParaRPr>
              </a:p>
            </p:txBody>
          </p:sp>
        </mc:Choice>
        <mc:Fallback xmlns="">
          <p:sp>
            <p:nvSpPr>
              <p:cNvPr id="6" name="額縁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2130242" y="2517221"/>
                <a:ext cx="2880000" cy="1800000"/>
              </a:xfrm>
              <a:prstGeom prst="bevel">
                <a:avLst/>
              </a:prstGeom>
              <a:blipFill rotWithShape="0">
                <a:blip r:embed="rId3"/>
                <a:stretch>
                  <a:fillRect/>
                </a:stretch>
              </a:blipFill>
              <a:ln w="9525" cap="flat" cmpd="sng" algn="ctr">
                <a:solidFill>
                  <a:schemeClr val="accent4">
                    <a:lumMod val="50000"/>
                  </a:schemeClr>
                </a:solidFill>
                <a:prstDash val="solid"/>
                <a:round/>
                <a:headEnd type="none" w="med" len="med"/>
                <a:tailEnd type="none" w="med" len="med"/>
              </a:ln>
              <a:effectLst>
                <a:glow rad="228600">
                  <a:schemeClr val="accent2">
                    <a:satMod val="175000"/>
                    <a:alpha val="40000"/>
                  </a:schemeClr>
                </a:glow>
              </a:effectLst>
              <a:extLst/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テキスト ボックス 6"/>
          <p:cNvSpPr txBox="1"/>
          <p:nvPr/>
        </p:nvSpPr>
        <p:spPr>
          <a:xfrm>
            <a:off x="2130242" y="4751417"/>
            <a:ext cx="4419800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D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: 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管の内径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[m]</a:t>
            </a:r>
          </a:p>
          <a:p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ū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：流体の平均流速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[m/s]</a:t>
            </a:r>
          </a:p>
          <a:p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ρ</a:t>
            </a:r>
            <a:r>
              <a:rPr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流体の密度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[kg/m</a:t>
            </a:r>
            <a:r>
              <a:rPr lang="en-US" altLang="ja-JP" sz="2800" baseline="300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3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</a:p>
          <a:p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μ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：流体の粘度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[pa</a:t>
            </a:r>
            <a:r>
              <a:rPr lang="ja-JP" altLang="en-US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･</a:t>
            </a:r>
            <a:r>
              <a:rPr lang="en-US" altLang="ja-JP" sz="28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s</a:t>
            </a:r>
            <a:r>
              <a:rPr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]</a:t>
            </a:r>
            <a:endParaRPr lang="en-US" altLang="ja-JP" sz="28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729359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>
                <a:solidFill>
                  <a:srgbClr val="0070C0"/>
                </a:solidFill>
              </a:rPr>
              <a:t>レイノルズ数</a:t>
            </a:r>
            <a:endParaRPr kumimoji="1" lang="ja-JP" altLang="en-US" dirty="0">
              <a:solidFill>
                <a:srgbClr val="0070C0"/>
              </a:solidFill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22399" y="1676400"/>
            <a:ext cx="10565373" cy="4114800"/>
          </a:xfrm>
        </p:spPr>
        <p:txBody>
          <a:bodyPr/>
          <a:lstStyle/>
          <a:p>
            <a:pPr marL="0" indent="0">
              <a:buNone/>
            </a:pPr>
            <a:r>
              <a:rPr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例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題</a:t>
            </a:r>
            <a:r>
              <a:rPr lang="en-US" altLang="ja-JP" sz="1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14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15A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鋼管（内径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16.1mm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）を用いて，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20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℃のエタノール（比重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0.975</a:t>
            </a:r>
            <a:r>
              <a:rPr kumimoji="1" lang="ja-JP" altLang="en-US" sz="1800" dirty="0" err="1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，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粘度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1.20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）を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5.10m</a:t>
            </a:r>
            <a:r>
              <a:rPr kumimoji="1" lang="en-US" altLang="ja-JP" sz="1800" baseline="300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3</a:t>
            </a:r>
            <a:r>
              <a:rPr kumimoji="1" lang="en-US" altLang="ja-JP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/h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で送るとき</a:t>
            </a:r>
            <a:endParaRPr kumimoji="1" lang="en-US" altLang="ja-JP" sz="1800" dirty="0" smtClean="0">
              <a:latin typeface="Arial" panose="020B0604020202020204" pitchFamily="34" charset="0"/>
              <a:ea typeface="ＭＳ Ｐゴシック" panose="020B0600070205080204" pitchFamily="50" charset="-128"/>
            </a:endParaRPr>
          </a:p>
          <a:p>
            <a:pPr marL="0" indent="0">
              <a:buNone/>
            </a:pPr>
            <a:r>
              <a:rPr lang="ja-JP" altLang="en-US" sz="1800" dirty="0">
                <a:latin typeface="Arial" panose="020B0604020202020204" pitchFamily="34" charset="0"/>
                <a:ea typeface="ＭＳ Ｐゴシック" panose="020B0600070205080204" pitchFamily="50" charset="-128"/>
              </a:rPr>
              <a:t>　</a:t>
            </a:r>
            <a:r>
              <a:rPr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　　　</a:t>
            </a:r>
            <a:r>
              <a:rPr kumimoji="1" lang="ja-JP" altLang="en-US" sz="1800" dirty="0" smtClean="0">
                <a:latin typeface="Arial" panose="020B0604020202020204" pitchFamily="34" charset="0"/>
                <a:ea typeface="ＭＳ Ｐゴシック" panose="020B0600070205080204" pitchFamily="50" charset="-128"/>
              </a:rPr>
              <a:t>の流れの状態を求めなさい。</a:t>
            </a:r>
            <a:endParaRPr kumimoji="1" lang="ja-JP" altLang="en-US" sz="1800" dirty="0">
              <a:latin typeface="Arial" panose="020B0604020202020204" pitchFamily="34" charset="0"/>
              <a:ea typeface="ＭＳ Ｐゴシック" panose="020B0600070205080204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正方形/長方形 4"/>
              <p:cNvSpPr/>
              <p:nvPr/>
            </p:nvSpPr>
            <p:spPr>
              <a:xfrm>
                <a:off x="1422400" y="5311051"/>
                <a:ext cx="7854009" cy="110466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en-US" altLang="ja-JP" sz="3200" i="1" dirty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Re</m:t>
                      </m:r>
                      <m:r>
                        <a:rPr lang="en-US" altLang="ja-JP" sz="32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m:rPr>
                              <m:sty m:val="p"/>
                            </m:rP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D</m:t>
                          </m:r>
                          <m:acc>
                            <m:accPr>
                              <m:chr m:val="̅"/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m:rPr>
                                  <m:sty m:val="p"/>
                                </m:r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u</m:t>
                              </m:r>
                            </m:e>
                          </m:acc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𝜌</m:t>
                          </m:r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</m:den>
                      </m:f>
                      <m:r>
                        <a:rPr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0.0161×6.98×975</m:t>
                          </m:r>
                        </m:num>
                        <m:den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1.2×</m:t>
                          </m:r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den>
                      </m:f>
                      <m:r>
                        <a:rPr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91307</m:t>
                      </m:r>
                    </m:oMath>
                  </m:oMathPara>
                </a14:m>
                <a:endParaRPr lang="en-US" altLang="ja-JP" sz="3200" b="0" dirty="0" smtClean="0"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5" name="正方形/長方形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400" y="5311051"/>
                <a:ext cx="7854009" cy="1104661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テキスト ボックス 5"/>
              <p:cNvSpPr txBox="1"/>
              <p:nvPr/>
            </p:nvSpPr>
            <p:spPr>
              <a:xfrm>
                <a:off x="1537028" y="4374568"/>
                <a:ext cx="1632563" cy="9233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kumimoji="1"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𝑉</m:t>
                          </m:r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𝐷</m:t>
                              </m:r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kumimoji="1" lang="en-US" altLang="ja-JP" sz="3200" b="0" dirty="0" smtClean="0"/>
              </a:p>
            </p:txBody>
          </p:sp>
        </mc:Choice>
        <mc:Fallback xmlns="">
          <p:sp>
            <p:nvSpPr>
              <p:cNvPr id="6" name="テキスト ボックス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37028" y="4374568"/>
                <a:ext cx="1632563" cy="923394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/>
              <p:cNvSpPr txBox="1"/>
              <p:nvPr/>
            </p:nvSpPr>
            <p:spPr>
              <a:xfrm>
                <a:off x="3284220" y="4332996"/>
                <a:ext cx="6046142" cy="98815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𝑢</m:t>
                          </m:r>
                        </m:e>
                      </m:acc>
                      <m:r>
                        <a:rPr kumimoji="1"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kumimoji="1" lang="en-US" altLang="ja-JP" sz="32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kumimoji="1" lang="en-US" altLang="ja-JP" sz="32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4</m:t>
                          </m:r>
                          <m:r>
                            <a:rPr lang="en-US" altLang="ja-JP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×1.42×</m:t>
                          </m:r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10</m:t>
                              </m:r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−3</m:t>
                              </m:r>
                            </m:sup>
                          </m:sSup>
                        </m:num>
                        <m:den>
                          <m:r>
                            <a:rPr lang="ja-JP" altLang="en-US" sz="32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𝜋</m:t>
                          </m:r>
                          <m:sSup>
                            <m:sSupPr>
                              <m:ctrlP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altLang="ja-JP" sz="32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×</m:t>
                              </m:r>
                              <m:r>
                                <a:rPr lang="en-US" altLang="ja-JP" sz="32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0.0161</m:t>
                              </m:r>
                            </m:e>
                            <m:sup>
                              <m:r>
                                <a:rPr lang="en-US" altLang="ja-JP" sz="32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altLang="ja-JP" sz="32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6.98[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𝑚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/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</m:t>
                      </m:r>
                      <m:r>
                        <a:rPr lang="en-US" altLang="ja-JP" sz="32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kumimoji="1" lang="en-US" altLang="ja-JP" sz="3200" b="0" dirty="0" smtClean="0"/>
              </a:p>
            </p:txBody>
          </p:sp>
        </mc:Choice>
        <mc:Fallback xmlns="">
          <p:sp>
            <p:nvSpPr>
              <p:cNvPr id="10" name="テキスト ボックス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84220" y="4332996"/>
                <a:ext cx="6046142" cy="988156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テキスト ボックス 11"/>
          <p:cNvSpPr txBox="1"/>
          <p:nvPr/>
        </p:nvSpPr>
        <p:spPr>
          <a:xfrm>
            <a:off x="6879327" y="6246035"/>
            <a:ext cx="5671745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Re</a:t>
            </a: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＞</a:t>
            </a:r>
            <a:r>
              <a:rPr kumimoji="1" lang="en-US" altLang="ja-JP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4000</a:t>
            </a:r>
            <a:r>
              <a:rPr kumimoji="1" lang="ja-JP" altLang="en-US" sz="28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のため，乱流である。</a:t>
            </a:r>
            <a:endParaRPr kumimoji="1" lang="en-US" altLang="ja-JP" sz="280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テキスト ボックス 12"/>
              <p:cNvSpPr txBox="1"/>
              <p:nvPr/>
            </p:nvSpPr>
            <p:spPr>
              <a:xfrm>
                <a:off x="1422398" y="2363405"/>
                <a:ext cx="2123723" cy="203132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V: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流量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</a:t>
                </a:r>
                <a:r>
                  <a:rPr kumimoji="1"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/h]</a:t>
                </a:r>
              </a:p>
              <a:p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：平均流速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[m/s]</a:t>
                </a: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π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：円周率</a:t>
                </a:r>
                <a:endParaRPr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D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：内径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[m]</a:t>
                </a: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Re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：レイノルズ数</a:t>
                </a:r>
                <a:endParaRPr kumimoji="1" lang="en-US" altLang="ja-JP" dirty="0" smtClean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ρ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：密度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[kg/m</a:t>
                </a:r>
                <a:r>
                  <a:rPr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  <a:p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μ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：粘度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[Pa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・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s]</a:t>
                </a:r>
                <a:endParaRPr kumimoji="1"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3" name="テキスト ボックス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22398" y="2363405"/>
                <a:ext cx="2123723" cy="2031325"/>
              </a:xfrm>
              <a:prstGeom prst="rect">
                <a:avLst/>
              </a:prstGeom>
              <a:blipFill rotWithShape="0">
                <a:blip r:embed="rId7"/>
                <a:stretch>
                  <a:fillRect l="-2292" t="-1802" r="-2292" b="-3904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/>
              <p:cNvSpPr txBox="1"/>
              <p:nvPr/>
            </p:nvSpPr>
            <p:spPr>
              <a:xfrm>
                <a:off x="2622628" y="2330154"/>
                <a:ext cx="5761001" cy="213738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  ＝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5.10×</m:t>
                    </m:r>
                    <m:f>
                      <m:fPr>
                        <m:type m:val="lin"/>
                        <m:ctrlPr>
                          <a:rPr lang="en-US" altLang="ja-JP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1</m:t>
                        </m:r>
                      </m:num>
                      <m:den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3600</m:t>
                        </m:r>
                      </m:den>
                    </m:f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[</m:t>
                    </m:r>
                    <m:r>
                      <m:rPr>
                        <m:nor/>
                      </m:rPr>
                      <a:rPr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m</m:t>
                    </m:r>
                    <m:r>
                      <m:rPr>
                        <m:nor/>
                      </m:rPr>
                      <a:rPr lang="en-US" altLang="ja-JP" baseline="30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3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/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s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]=1.42×</m:t>
                    </m:r>
                    <m:sSup>
                      <m:sSupPr>
                        <m:ctrlPr>
                          <a:rPr lang="en-US" altLang="ja-JP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10</m:t>
                        </m:r>
                      </m:e>
                      <m:sup>
                        <m:r>
                          <m:rPr>
                            <m:nor/>
                          </m:rPr>
                          <a:rPr lang="en-US" altLang="ja-JP" i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−</m:t>
                        </m:r>
                        <m:r>
                          <m:rPr>
                            <m:nor/>
                          </m:rPr>
                          <a:rPr lang="en-US" altLang="ja-JP" baseline="30000" dirty="0">
                            <a:latin typeface="HG丸ｺﾞｼｯｸM-PRO" panose="020F0600000000000000" pitchFamily="50" charset="-128"/>
                            <a:ea typeface="HG丸ｺﾞｼｯｸM-PRO" panose="020F0600000000000000" pitchFamily="50" charset="-128"/>
                          </a:rPr>
                          <m:t>3</m:t>
                        </m:r>
                      </m:sup>
                    </m:sSup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[</m:t>
                    </m:r>
                    <m:r>
                      <m:rPr>
                        <m:nor/>
                      </m:rPr>
                      <a:rPr lang="en-US" altLang="ja-JP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m</m:t>
                    </m:r>
                    <m:r>
                      <m:rPr>
                        <m:nor/>
                      </m:rPr>
                      <a:rPr lang="en-US" altLang="ja-JP" baseline="300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3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/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s</m:t>
                    </m:r>
                    <m:r>
                      <m:rPr>
                        <m:nor/>
                      </m:rPr>
                      <a:rPr lang="en-US" altLang="ja-JP" i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rPr>
                      <m:t>]</m:t>
                    </m:r>
                  </m:oMath>
                </a14:m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endParaRPr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3.14</a:t>
                </a:r>
              </a:p>
              <a:p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16.1[mm]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0.0161[m]</a:t>
                </a:r>
              </a:p>
              <a:p>
                <a:endParaRPr kumimoji="1" lang="en-US" altLang="ja-JP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  <a:p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       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0.975×1000</a:t>
                </a:r>
                <a:r>
                  <a:rPr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＝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975[kg/m</a:t>
                </a:r>
                <a:r>
                  <a:rPr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3</a:t>
                </a:r>
                <a:r>
                  <a:rPr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]</a:t>
                </a:r>
              </a:p>
              <a:p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        ＝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1.2×10</a:t>
                </a:r>
                <a:r>
                  <a:rPr kumimoji="1" lang="en-US" altLang="ja-JP" baseline="30000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-3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[Pa</a:t>
                </a:r>
                <a:r>
                  <a:rPr kumimoji="1" lang="ja-JP" altLang="en-US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・</a:t>
                </a:r>
                <a:r>
                  <a:rPr kumimoji="1" lang="en-US" altLang="ja-JP" dirty="0" smtClean="0">
                    <a:latin typeface="HG丸ｺﾞｼｯｸM-PRO" panose="020F0600000000000000" pitchFamily="50" charset="-128"/>
                    <a:ea typeface="HG丸ｺﾞｼｯｸM-PRO" panose="020F0600000000000000" pitchFamily="50" charset="-128"/>
                  </a:rPr>
                  <a:t>s]</a:t>
                </a:r>
                <a:endParaRPr kumimoji="1" lang="ja-JP" altLang="en-US" dirty="0">
                  <a:latin typeface="HG丸ｺﾞｼｯｸM-PRO" panose="020F0600000000000000" pitchFamily="50" charset="-128"/>
                  <a:ea typeface="HG丸ｺﾞｼｯｸM-PRO" panose="020F0600000000000000" pitchFamily="50" charset="-128"/>
                </a:endParaRPr>
              </a:p>
            </p:txBody>
          </p:sp>
        </mc:Choice>
        <mc:Fallback xmlns="">
          <p:sp>
            <p:nvSpPr>
              <p:cNvPr id="14" name="テキスト ボックス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22628" y="2330154"/>
                <a:ext cx="5761001" cy="2137380"/>
              </a:xfrm>
              <a:prstGeom prst="rect">
                <a:avLst/>
              </a:prstGeom>
              <a:blipFill rotWithShape="0">
                <a:blip r:embed="rId8"/>
                <a:stretch>
                  <a:fillRect l="-847" t="-17664" b="-570"/>
                </a:stretch>
              </a:blipFill>
            </p:spPr>
            <p:txBody>
              <a:bodyPr/>
              <a:lstStyle/>
              <a:p>
                <a:r>
                  <a:rPr lang="ja-JP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5789612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/>
      <p:bldP spid="12" grpId="0"/>
      <p:bldP spid="13" grpId="0"/>
      <p:bldP spid="14" grpId="0"/>
    </p:bldLst>
  </p:timing>
</p:sld>
</file>

<file path=ppt/theme/theme1.xml><?xml version="1.0" encoding="utf-8"?>
<a:theme xmlns:a="http://schemas.openxmlformats.org/drawingml/2006/main" name="テーマ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クラシック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テクノロジー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800" b="0" i="0" u="none" strike="noStrike" cap="none" normalizeH="0" baseline="0" dirty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 Narrow" pitchFamily="34" charset="0"/>
            <a:ea typeface="ＭＳ Ｐゴシック" pitchFamily="50" charset="-128"/>
          </a:defRPr>
        </a:defPPr>
      </a:lstStyle>
    </a:lnDef>
  </a:objectDefaults>
  <a:extraClrSchemeLst>
    <a:extraClrScheme>
      <a:clrScheme name="FACTORY_TP01069018 1">
        <a:dk1>
          <a:srgbClr val="000054"/>
        </a:dk1>
        <a:lt1>
          <a:srgbClr val="EAEAEA"/>
        </a:lt1>
        <a:dk2>
          <a:srgbClr val="00007A"/>
        </a:dk2>
        <a:lt2>
          <a:srgbClr val="EBD189"/>
        </a:lt2>
        <a:accent1>
          <a:srgbClr val="FCAB40"/>
        </a:accent1>
        <a:accent2>
          <a:srgbClr val="7176BB"/>
        </a:accent2>
        <a:accent3>
          <a:srgbClr val="AAAABE"/>
        </a:accent3>
        <a:accent4>
          <a:srgbClr val="C8C8C8"/>
        </a:accent4>
        <a:accent5>
          <a:srgbClr val="FDD2AF"/>
        </a:accent5>
        <a:accent6>
          <a:srgbClr val="666AA9"/>
        </a:accent6>
        <a:hlink>
          <a:srgbClr val="B97C01"/>
        </a:hlink>
        <a:folHlink>
          <a:srgbClr val="555B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2">
        <a:dk1>
          <a:srgbClr val="000000"/>
        </a:dk1>
        <a:lt1>
          <a:srgbClr val="FFFFCC"/>
        </a:lt1>
        <a:dk2>
          <a:srgbClr val="993300"/>
        </a:dk2>
        <a:lt2>
          <a:srgbClr val="EDE1AF"/>
        </a:lt2>
        <a:accent1>
          <a:srgbClr val="CAC0E2"/>
        </a:accent1>
        <a:accent2>
          <a:srgbClr val="DFC977"/>
        </a:accent2>
        <a:accent3>
          <a:srgbClr val="FFFFE2"/>
        </a:accent3>
        <a:accent4>
          <a:srgbClr val="000000"/>
        </a:accent4>
        <a:accent5>
          <a:srgbClr val="E1DCEE"/>
        </a:accent5>
        <a:accent6>
          <a:srgbClr val="CAB66B"/>
        </a:accent6>
        <a:hlink>
          <a:srgbClr val="CEA79C"/>
        </a:hlink>
        <a:folHlink>
          <a:srgbClr val="FDF1C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DDDDDD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AEAEAE"/>
        </a:accent6>
        <a:hlink>
          <a:srgbClr val="B2B2B2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FACTORY_TP01069018 4">
        <a:dk1>
          <a:srgbClr val="481800"/>
        </a:dk1>
        <a:lt1>
          <a:srgbClr val="EAEAEA"/>
        </a:lt1>
        <a:dk2>
          <a:srgbClr val="762700"/>
        </a:dk2>
        <a:lt2>
          <a:srgbClr val="EBD189"/>
        </a:lt2>
        <a:accent1>
          <a:srgbClr val="FCAB40"/>
        </a:accent1>
        <a:accent2>
          <a:srgbClr val="AD717F"/>
        </a:accent2>
        <a:accent3>
          <a:srgbClr val="BDACAA"/>
        </a:accent3>
        <a:accent4>
          <a:srgbClr val="C8C8C8"/>
        </a:accent4>
        <a:accent5>
          <a:srgbClr val="FDD2AF"/>
        </a:accent5>
        <a:accent6>
          <a:srgbClr val="9C6672"/>
        </a:accent6>
        <a:hlink>
          <a:srgbClr val="B97C01"/>
        </a:hlink>
        <a:folHlink>
          <a:srgbClr val="9E4C0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5">
        <a:dk1>
          <a:srgbClr val="330066"/>
        </a:dk1>
        <a:lt1>
          <a:srgbClr val="EAEAEA"/>
        </a:lt1>
        <a:dk2>
          <a:srgbClr val="4E009C"/>
        </a:dk2>
        <a:lt2>
          <a:srgbClr val="EBD189"/>
        </a:lt2>
        <a:accent1>
          <a:srgbClr val="FCAB40"/>
        </a:accent1>
        <a:accent2>
          <a:srgbClr val="8871BB"/>
        </a:accent2>
        <a:accent3>
          <a:srgbClr val="B2AACB"/>
        </a:accent3>
        <a:accent4>
          <a:srgbClr val="C8C8C8"/>
        </a:accent4>
        <a:accent5>
          <a:srgbClr val="FDD2AF"/>
        </a:accent5>
        <a:accent6>
          <a:srgbClr val="7B66A9"/>
        </a:accent6>
        <a:hlink>
          <a:srgbClr val="808000"/>
        </a:hlink>
        <a:folHlink>
          <a:srgbClr val="6856A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6">
        <a:dk1>
          <a:srgbClr val="454425"/>
        </a:dk1>
        <a:lt1>
          <a:srgbClr val="EAEAEA"/>
        </a:lt1>
        <a:dk2>
          <a:srgbClr val="4D6A2A"/>
        </a:dk2>
        <a:lt2>
          <a:srgbClr val="EBD189"/>
        </a:lt2>
        <a:accent1>
          <a:srgbClr val="FCAB40"/>
        </a:accent1>
        <a:accent2>
          <a:srgbClr val="A59E79"/>
        </a:accent2>
        <a:accent3>
          <a:srgbClr val="B2B9AC"/>
        </a:accent3>
        <a:accent4>
          <a:srgbClr val="C8C8C8"/>
        </a:accent4>
        <a:accent5>
          <a:srgbClr val="FDD2AF"/>
        </a:accent5>
        <a:accent6>
          <a:srgbClr val="958F6D"/>
        </a:accent6>
        <a:hlink>
          <a:srgbClr val="B97C01"/>
        </a:hlink>
        <a:folHlink>
          <a:srgbClr val="3C504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FACTORY_TP01069018 7">
        <a:dk1>
          <a:srgbClr val="3C2924"/>
        </a:dk1>
        <a:lt1>
          <a:srgbClr val="EAEAEA"/>
        </a:lt1>
        <a:dk2>
          <a:srgbClr val="0D0A46"/>
        </a:dk2>
        <a:lt2>
          <a:srgbClr val="EBD189"/>
        </a:lt2>
        <a:accent1>
          <a:srgbClr val="FCAB40"/>
        </a:accent1>
        <a:accent2>
          <a:srgbClr val="633D4E"/>
        </a:accent2>
        <a:accent3>
          <a:srgbClr val="AAAAB0"/>
        </a:accent3>
        <a:accent4>
          <a:srgbClr val="C8C8C8"/>
        </a:accent4>
        <a:accent5>
          <a:srgbClr val="FDD2AF"/>
        </a:accent5>
        <a:accent6>
          <a:srgbClr val="593646"/>
        </a:accent6>
        <a:hlink>
          <a:srgbClr val="B97C01"/>
        </a:hlink>
        <a:folHlink>
          <a:srgbClr val="2D3024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5395</TotalTime>
  <Words>250</Words>
  <Application>Microsoft Office PowerPoint</Application>
  <PresentationFormat>ワイド画面</PresentationFormat>
  <Paragraphs>91</Paragraphs>
  <Slides>4</Slides>
  <Notes>4</Notes>
  <HiddenSlides>0</HiddenSlides>
  <MMClips>0</MMClips>
  <ScaleCrop>false</ScaleCrop>
  <HeadingPairs>
    <vt:vector size="8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  <vt:variant>
        <vt:lpstr>目的別スライド ショー</vt:lpstr>
      </vt:variant>
      <vt:variant>
        <vt:i4>1</vt:i4>
      </vt:variant>
    </vt:vector>
  </HeadingPairs>
  <TitlesOfParts>
    <vt:vector size="14" baseType="lpstr">
      <vt:lpstr>HG丸ｺﾞｼｯｸM-PRO</vt:lpstr>
      <vt:lpstr>ＭＳ Ｐゴシック</vt:lpstr>
      <vt:lpstr>Arial</vt:lpstr>
      <vt:lpstr>Arial Narrow</vt:lpstr>
      <vt:lpstr>Calibri</vt:lpstr>
      <vt:lpstr>Cambria Math</vt:lpstr>
      <vt:lpstr>Impact</vt:lpstr>
      <vt:lpstr>Wingdings</vt:lpstr>
      <vt:lpstr>テーマ1</vt:lpstr>
      <vt:lpstr>PowerPoint プレゼンテーション</vt:lpstr>
      <vt:lpstr>層流・乱流</vt:lpstr>
      <vt:lpstr>レイノルズ数</vt:lpstr>
      <vt:lpstr>レイノルズ数</vt:lpstr>
      <vt:lpstr>目的別スライド ショー 1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2015-02-13T01:34:04Z</cp:lastPrinted>
  <dcterms:created xsi:type="dcterms:W3CDTF">2014-06-05T05:26:45Z</dcterms:created>
  <dcterms:modified xsi:type="dcterms:W3CDTF">2015-02-13T05:21:24Z</dcterms:modified>
</cp:coreProperties>
</file>