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65" r:id="rId3"/>
    <p:sldId id="322" r:id="rId4"/>
    <p:sldId id="288" r:id="rId5"/>
    <p:sldId id="287" r:id="rId6"/>
    <p:sldId id="286" r:id="rId7"/>
    <p:sldId id="297" r:id="rId8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73"/>
            <p14:sldId id="265"/>
            <p14:sldId id="322"/>
            <p14:sldId id="288"/>
            <p14:sldId id="287"/>
            <p14:sldId id="28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>
                    <a:solidFill>
                      <a:srgbClr val="0070C0"/>
                    </a:solidFill>
                    <a:latin typeface="+mn-ea"/>
                    <a:ea typeface="+mn-ea"/>
                  </a:rPr>
                  <a:t>ベルヌーイの定理とは，</a:t>
                </a:r>
                <a:endParaRPr kumimoji="1" lang="en-US" altLang="ja-JP" dirty="0" smtClean="0">
                  <a:solidFill>
                    <a:srgbClr val="0070C0"/>
                  </a:solidFill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𝜌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+mn-ea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𝜌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   </m:t>
                      </m:r>
                    </m:oMath>
                  </m:oMathPara>
                </a14:m>
                <a:endParaRPr lang="en-US" altLang="ja-JP" sz="1200" dirty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1" dirty="0" smtClean="0">
                    <a:latin typeface="+mn-ea"/>
                    <a:ea typeface="+mn-ea"/>
                  </a:rPr>
                  <a:t>であり，流体</a:t>
                </a:r>
                <a:r>
                  <a:rPr kumimoji="1" lang="en-US" altLang="ja-JP" sz="1200" b="0" i="1" dirty="0" smtClean="0">
                    <a:latin typeface="+mn-ea"/>
                    <a:ea typeface="+mn-ea"/>
                  </a:rPr>
                  <a:t>1kg</a:t>
                </a:r>
                <a:r>
                  <a:rPr kumimoji="1" lang="ja-JP" altLang="en-US" sz="1200" b="0" i="1" dirty="0" smtClean="0">
                    <a:latin typeface="+mn-ea"/>
                    <a:ea typeface="+mn-ea"/>
                  </a:rPr>
                  <a:t>当たり失われる機械エネルギー（流れのエネルギー損失）は無視することができる。</a:t>
                </a:r>
                <a:endParaRPr kumimoji="1" lang="en-US" altLang="ja-JP" sz="1200" b="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𝐹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=0</m:t>
                      </m:r>
                    </m:oMath>
                  </m:oMathPara>
                </a14:m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1" dirty="0" smtClean="0">
                    <a:latin typeface="+mn-ea"/>
                    <a:ea typeface="+mn-ea"/>
                  </a:rPr>
                  <a:t>また，ポンプや送風機など（流体輸送機）によって供給される機械エネルギーも，機械を使用していなければ無視することができる。</a:t>
                </a:r>
                <a:endParaRPr kumimoji="1" lang="en-US" altLang="ja-JP" sz="1200" b="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𝑊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=0</m:t>
                      </m:r>
                    </m:oMath>
                  </m:oMathPara>
                </a14:m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であることを説明する。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ベルヌーイの定理</a:t>
                </a:r>
                <a:endParaRPr kumimoji="1" lang="en-US" altLang="ja-JP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流体輸送機がなければ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𝑊=0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となる。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>
                    <a:ea typeface="Cambria Math" panose="02040503050406030204" pitchFamily="18" charset="0"/>
                  </a:rPr>
                  <a:t>流れの</a:t>
                </a:r>
                <a:r>
                  <a:rPr kumimoji="1"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エネルギー損失がなければ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𝐹=0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となる場合次の式がなりたつ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〖𝑢 ̅_1〗^2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+𝑔𝑍_1+𝑃_1/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〖𝑢 ̅_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2/2+𝑔𝑍_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+𝑃_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[𝐽/𝑘𝑔]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157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例題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13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　基準面からタンク内の水面までの高さが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15.0m</a:t>
                </a:r>
                <a:r>
                  <a:rPr kumimoji="1"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流出口の中心までの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高さが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1.0m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であるときに流出する水の平均流速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[m/s]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を求めなさい。ただし，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タンク内の水面の面積は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非常に大きく，摩擦によるエネルギー損失はないものとする。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ja-JP" alt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つまり</m:t>
                    </m:r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ja-JP" alt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式を整理すると　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altLang="ja-JP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ja-JP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altLang="ja-JP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</m:t>
                    </m:r>
                    <m:sSub>
                      <m:sSub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ja-JP" altLang="en-US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　</m:t>
                    </m:r>
                    <m:r>
                      <a:rPr lang="ja-JP" alt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となる</m:t>
                    </m:r>
                  </m:oMath>
                </a14:m>
                <a:r>
                  <a:rPr lang="ja-JP" altLang="en-US" sz="1200" dirty="0" smtClean="0"/>
                  <a:t>。</a:t>
                </a:r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dirty="0" smtClean="0"/>
                  <a:t>値を代入すると，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1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r>
                          <a:rPr lang="en-US" altLang="ja-JP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9.8</m:t>
                        </m:r>
                        <m: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15.0</m:t>
                            </m:r>
                            <m: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1.0</m:t>
                            </m:r>
                          </m:e>
                        </m:d>
                      </m:e>
                    </m:rad>
                    <m:r>
                      <a:rPr lang="en-US" altLang="ja-JP" sz="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16.6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sz="1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ja-JP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ja-JP" altLang="en-US" sz="1200" dirty="0"/>
              </a:p>
              <a:p>
                <a:r>
                  <a:rPr kumimoji="1" lang="ja-JP" altLang="en-US" dirty="0" smtClean="0"/>
                  <a:t>となる。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/>
                  <a:t>例題８</a:t>
                </a:r>
                <a:r>
                  <a:rPr kumimoji="1" lang="ja-JP" altLang="en-US" sz="1200" dirty="0" smtClean="0"/>
                  <a:t>　基準面からタンク内の水面までの高さが</a:t>
                </a:r>
                <a:r>
                  <a:rPr kumimoji="1" lang="en-US" altLang="ja-JP" sz="1200" dirty="0" smtClean="0"/>
                  <a:t>15.0m</a:t>
                </a:r>
                <a:r>
                  <a:rPr kumimoji="1" lang="ja-JP" altLang="en-US" sz="1200" dirty="0" err="1" smtClean="0"/>
                  <a:t>，</a:t>
                </a:r>
                <a:r>
                  <a:rPr kumimoji="1" lang="ja-JP" altLang="en-US" sz="1200" dirty="0" smtClean="0"/>
                  <a:t>流出口の中心までの高さが</a:t>
                </a:r>
                <a:r>
                  <a:rPr kumimoji="1" lang="en-US" altLang="ja-JP" sz="1200" dirty="0" smtClean="0"/>
                  <a:t>1.0m</a:t>
                </a:r>
                <a:r>
                  <a:rPr kumimoji="1" lang="ja-JP" altLang="en-US" sz="1200" dirty="0" smtClean="0"/>
                  <a:t>であるときに流出</a:t>
                </a:r>
                <a:endParaRPr kumimoji="1" lang="en-US" altLang="ja-JP" sz="1200" dirty="0" smtClean="0"/>
              </a:p>
              <a:p>
                <a:pPr marL="0" indent="0">
                  <a:buNone/>
                </a:pPr>
                <a:r>
                  <a:rPr lang="ja-JP" altLang="en-US" sz="1200" dirty="0" smtClean="0"/>
                  <a:t>　　　　</a:t>
                </a:r>
                <a:r>
                  <a:rPr kumimoji="1" lang="ja-JP" altLang="en-US" sz="1200" dirty="0" smtClean="0"/>
                  <a:t>する水の平均流速</a:t>
                </a:r>
                <a:r>
                  <a:rPr kumimoji="1" lang="en-US" altLang="ja-JP" sz="1200" dirty="0" smtClean="0"/>
                  <a:t>[m/s]</a:t>
                </a:r>
                <a:r>
                  <a:rPr kumimoji="1" lang="ja-JP" altLang="en-US" sz="1200" dirty="0" smtClean="0"/>
                  <a:t>を求めなさい。ただし，タンク内の水面の面積は</a:t>
                </a:r>
                <a:r>
                  <a:rPr lang="ja-JP" altLang="en-US" sz="1200" dirty="0" smtClean="0"/>
                  <a:t>非常に大きく，摩擦によるエネ</a:t>
                </a:r>
                <a:endParaRPr lang="en-US" altLang="ja-JP" sz="1200" dirty="0" smtClean="0"/>
              </a:p>
              <a:p>
                <a:pPr marL="0" indent="0">
                  <a:buNone/>
                </a:pPr>
                <a:r>
                  <a:rPr lang="ja-JP" altLang="en-US" sz="1200" dirty="0" smtClean="0"/>
                  <a:t>　　　　ルギー損失はないものとする。</a:t>
                </a:r>
                <a:endParaRPr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〖𝑢 ̅_1〗^2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2+𝑔𝑍_1+𝑃_1/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=〖𝑢 ̅_2〗^2/2+𝑔𝑍_2+𝑃_2/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endParaRPr lang="ja-JP" altLang="en-US" sz="1200" dirty="0"/>
              </a:p>
              <a:p>
                <a:pPr marL="0" indent="0">
                  <a:buNone/>
                </a:pPr>
                <a:endParaRPr kumimoji="1" lang="en-US" altLang="ja-JP" sz="120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つまり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，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式を整理すると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𝑔𝑍_1=〖𝑢 ̅_2〗^2/2+𝑔𝑍_2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になる</a:t>
                </a:r>
                <a:endParaRPr lang="ja-JP" altLang="en-US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_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US" altLang="ja-JP" sz="1200" dirty="0" smtClean="0"/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√(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2×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9.8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15.0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1.0) )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16.6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𝑚∕𝑠]</a:t>
                </a:r>
                <a:endParaRPr lang="ja-JP" altLang="en-US" sz="1200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4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12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層流・乱流として重要な語句を説明する。</a:t>
            </a:r>
            <a:endParaRPr kumimoji="1"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層流</a:t>
            </a: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流体が常に規則正しく流れ，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隣り</a:t>
            </a:r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合う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部分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が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混ざり</a:t>
            </a:r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合う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こと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がない状態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レイノルズ数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2100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遷移域</a:t>
            </a: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流れが不安定な状態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レイノルズ数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2100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4000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乱流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流体が細かく不規則に流れ，隣り合う部分が入り乱れて混ざり合っている状態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レイノルズ数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4000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</a:p>
          <a:p>
            <a:pPr rtl="0" eaLnBrk="1" fontAlgn="ctr" latinLnBrk="0" hangingPunct="1"/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自然界の流れ（大気や河川など）のほとんどは，乱流（</a:t>
            </a:r>
            <a:r>
              <a:rPr kumimoji="1" lang="en-US" altLang="ja-JP" dirty="0" smtClean="0">
                <a:latin typeface="+mn-ea"/>
                <a:ea typeface="+mn-ea"/>
              </a:rPr>
              <a:t>Re</a:t>
            </a:r>
            <a:r>
              <a:rPr kumimoji="1" lang="ja-JP" altLang="en-US" dirty="0" smtClean="0">
                <a:latin typeface="+mn-ea"/>
                <a:ea typeface="+mn-ea"/>
              </a:rPr>
              <a:t>が</a:t>
            </a:r>
            <a:r>
              <a:rPr kumimoji="1" lang="en-US" altLang="ja-JP" dirty="0" smtClean="0">
                <a:latin typeface="+mn-ea"/>
                <a:ea typeface="+mn-ea"/>
              </a:rPr>
              <a:t>4000</a:t>
            </a:r>
            <a:r>
              <a:rPr kumimoji="1" lang="ja-JP" altLang="en-US" dirty="0" smtClean="0">
                <a:latin typeface="+mn-ea"/>
                <a:ea typeface="+mn-ea"/>
              </a:rPr>
              <a:t>以上）で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ある</a:t>
            </a:r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ことを説明し、生徒の興味・関心を引きだすとよい。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6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レイノルズ数</a:t>
                </a: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（単位はない）を求める一般式とは，</a:t>
                </a:r>
                <a:endParaRPr kumimoji="1"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: 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管の内径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ū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：流体の平均流速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：流体の密度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sz="1200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：流体の粘度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･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であることを説明する。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また，流れの状態はレイノルズ数の値で判断できることを最確認させる。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：層流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：遷移域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：乱流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レイノルズ数</a:t>
                </a: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（単位はない）を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求める一般式と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は，</a:t>
                </a:r>
                <a:endParaRPr kumimoji="1"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=(Du ̅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: 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管の内径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ū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：流体の平均流速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：流体の密度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sz="1200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：流体の粘度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･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であることを説明する。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また，流れ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の状態はレイノルズ数の値で判断できることを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最確認させる。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：層流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：遷移域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：乱流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80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14</a:t>
                </a:r>
              </a:p>
              <a:p>
                <a:pPr marL="0" indent="0">
                  <a:buNone/>
                </a:pPr>
                <a:r>
                  <a:rPr kumimoji="1" lang="en-US" altLang="ja-JP" sz="1200" dirty="0" smtClean="0">
                    <a:latin typeface="+mn-ea"/>
                    <a:ea typeface="+mn-ea"/>
                  </a:rPr>
                  <a:t>15A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鋼管（内径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16.1mm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）を用いて，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20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℃のエタノール（比重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0.975</a:t>
                </a:r>
                <a:r>
                  <a:rPr kumimoji="1"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粘度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1.20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）を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5.10m</a:t>
                </a:r>
                <a:r>
                  <a:rPr kumimoji="1"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/h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で送るときの流れの状態を求めなさい。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kumimoji="1" lang="ja-JP" altLang="en-US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𝑢</m:t>
                        </m:r>
                      </m:e>
                    </m:acc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𝑉</m:t>
                        </m:r>
                      </m:num>
                      <m:den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1200" b="0" dirty="0" smtClean="0">
                    <a:latin typeface="+mn-ea"/>
                    <a:ea typeface="+mn-ea"/>
                  </a:rPr>
                  <a:t>に値を代入すると，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acc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×1.42×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×</m:t>
                              </m:r>
                              <m:r>
                                <a:rPr lang="en-US" altLang="ja-JP" sz="12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0.0161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6.98[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𝑚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/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𝑠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]</m:t>
                      </m:r>
                    </m:oMath>
                  </m:oMathPara>
                </a14:m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>
                    <a:latin typeface="+mn-ea"/>
                    <a:ea typeface="+mn-ea"/>
                  </a:rPr>
                  <a:t>となる。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200" i="1" dirty="0" smtClean="0">
                        <a:latin typeface="Cambria Math" panose="02040503050406030204" pitchFamily="18" charset="0"/>
                        <a:ea typeface="+mn-ea"/>
                      </a:rPr>
                      <m:t>Re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D</m:t>
                        </m:r>
                        <m:acc>
                          <m:accPr>
                            <m:chr m:val="̅"/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u</m:t>
                            </m:r>
                          </m:e>
                        </m:acc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𝜌</m:t>
                        </m:r>
                      </m:num>
                      <m:den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𝜇</m:t>
                        </m:r>
                      </m:den>
                    </m:f>
                  </m:oMath>
                </a14:m>
                <a:r>
                  <a:rPr kumimoji="1" lang="ja-JP" altLang="en-US" sz="1200" b="0" dirty="0" smtClean="0">
                    <a:latin typeface="+mn-ea"/>
                    <a:ea typeface="+mn-ea"/>
                  </a:rPr>
                  <a:t>に値を代入すると，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+mn-ea"/>
                        </a:rPr>
                        <m:t>Re</m:t>
                      </m:r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0.0161×6.98×975</m:t>
                          </m:r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1.2×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91307</m:t>
                      </m:r>
                    </m:oMath>
                  </m:oMathPara>
                </a14:m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である。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このことから，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Re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＞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4000</a:t>
                </a:r>
                <a:r>
                  <a:rPr kumimoji="1" lang="ja-JP" altLang="en-US" sz="1200" smtClean="0">
                    <a:latin typeface="+mn-ea"/>
                    <a:ea typeface="+mn-ea"/>
                  </a:rPr>
                  <a:t>のため，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乱流であると言える。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問題５　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15A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鋼管（内径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16.1mm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）を用いて、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20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℃のエタノール（比重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0.975</a:t>
                </a:r>
                <a:r>
                  <a:rPr kumimoji="1" lang="ja-JP" altLang="en-US" sz="1200" dirty="0" err="1" smtClean="0">
                    <a:latin typeface="Arial" panose="020B0604020202020204" pitchFamily="34" charset="0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粘度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1.20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）を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5.10m</a:t>
                </a:r>
                <a:r>
                  <a:rPr kumimoji="1" lang="en-US" altLang="ja-JP" sz="1200" baseline="30000" dirty="0" smtClean="0">
                    <a:latin typeface="Arial" panose="020B0604020202020204" pitchFamily="34" charset="0"/>
                    <a:ea typeface="+mn-ea"/>
                  </a:rPr>
                  <a:t>3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/h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で送るときの流れの状態を求めなさい。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5.10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[𝑚^3/ℎ]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5.10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[𝑚^3/ℎ]=5.10×1/3600[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𝑠]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1.42×〖10〗^(−3) 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[𝑚^3/𝑠]</a:t>
                </a:r>
                <a:endParaRPr kumimoji="1" lang="en-US" altLang="ja-JP" sz="1200" b="0" dirty="0" smtClean="0"/>
              </a:p>
              <a:p>
                <a:pPr/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4𝑉/(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𝐷^2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kumimoji="1" lang="en-US" altLang="ja-JP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×1.42×〖10〗^(−3)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0.0161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6.98[𝑚/𝑠]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0.975×1000=975[𝑘𝑔/𝑚^3]</a:t>
                </a:r>
                <a:endParaRPr lang="en-US" altLang="ja-JP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1.2×〖10〗^(−3) [𝑃𝑎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･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𝑠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en-US" altLang="ja-JP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=(Du ̅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0.0161×6.98×975)/(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1.2×〖10〗^(−3) 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91307</a:t>
                </a:r>
                <a:endParaRPr lang="en-US" altLang="ja-JP" sz="1200" b="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＞</a:t>
                </a: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の為、乱流</a:t>
                </a:r>
                <a:endParaRPr kumimoji="1"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51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71.png"/><Relationship Id="rId7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7.png"/><Relationship Id="rId4" Type="http://schemas.openxmlformats.org/officeDocument/2006/relationships/image" Target="../media/image5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ベルヌーイの定理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243410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ベルヌーイの定理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422401" y="3095812"/>
            <a:ext cx="6851550" cy="3730954"/>
            <a:chOff x="1422400" y="2680388"/>
            <a:chExt cx="6973163" cy="4146378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2497810" y="2680388"/>
              <a:ext cx="3610890" cy="3628425"/>
              <a:chOff x="1773910" y="2680388"/>
              <a:chExt cx="3610890" cy="3628425"/>
            </a:xfrm>
          </p:grpSpPr>
          <p:cxnSp>
            <p:nvCxnSpPr>
              <p:cNvPr id="15" name="カギ線コネクタ 14"/>
              <p:cNvCxnSpPr/>
              <p:nvPr/>
            </p:nvCxnSpPr>
            <p:spPr bwMode="auto">
              <a:xfrm rot="16200000" flipH="1">
                <a:off x="683925" y="3770374"/>
                <a:ext cx="3628425" cy="1448453"/>
              </a:xfrm>
              <a:prstGeom prst="bentConnector3">
                <a:avLst>
                  <a:gd name="adj1" fmla="val 40550"/>
                </a:avLst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カギ線コネクタ 23"/>
              <p:cNvCxnSpPr/>
              <p:nvPr/>
            </p:nvCxnSpPr>
            <p:spPr bwMode="auto">
              <a:xfrm rot="5400000">
                <a:off x="3210362" y="3415208"/>
                <a:ext cx="2906436" cy="1436799"/>
              </a:xfrm>
              <a:prstGeom prst="bentConnector3">
                <a:avLst>
                  <a:gd name="adj1" fmla="val 50874"/>
                </a:avLst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 flipV="1">
                <a:off x="3945180" y="5586823"/>
                <a:ext cx="1439620" cy="1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直線コネクタ 64"/>
              <p:cNvCxnSpPr/>
              <p:nvPr/>
            </p:nvCxnSpPr>
            <p:spPr bwMode="auto">
              <a:xfrm>
                <a:off x="3213101" y="6308812"/>
                <a:ext cx="217169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4F81BD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" name="直線コネクタ 6"/>
              <p:cNvCxnSpPr/>
              <p:nvPr/>
            </p:nvCxnSpPr>
            <p:spPr bwMode="auto">
              <a:xfrm>
                <a:off x="1773910" y="3429000"/>
                <a:ext cx="3608070" cy="0"/>
              </a:xfrm>
              <a:prstGeom prst="line">
                <a:avLst/>
              </a:prstGeom>
              <a:ln>
                <a:solidFill>
                  <a:srgbClr val="4F81BD"/>
                </a:solidFill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直線コネクタ 35"/>
            <p:cNvCxnSpPr/>
            <p:nvPr/>
          </p:nvCxnSpPr>
          <p:spPr bwMode="auto">
            <a:xfrm>
              <a:off x="1422400" y="6642100"/>
              <a:ext cx="60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直線矢印コネクタ 37"/>
            <p:cNvCxnSpPr/>
            <p:nvPr/>
          </p:nvCxnSpPr>
          <p:spPr bwMode="auto">
            <a:xfrm>
              <a:off x="2197100" y="3429000"/>
              <a:ext cx="0" cy="3238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直線コネクタ 39"/>
            <p:cNvCxnSpPr/>
            <p:nvPr/>
          </p:nvCxnSpPr>
          <p:spPr bwMode="auto">
            <a:xfrm>
              <a:off x="1422400" y="3429000"/>
              <a:ext cx="107541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直線コネクタ 41"/>
            <p:cNvCxnSpPr/>
            <p:nvPr/>
          </p:nvCxnSpPr>
          <p:spPr bwMode="auto">
            <a:xfrm>
              <a:off x="2921000" y="5981700"/>
              <a:ext cx="31848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直線矢印コネクタ 45"/>
            <p:cNvCxnSpPr/>
            <p:nvPr/>
          </p:nvCxnSpPr>
          <p:spPr bwMode="auto">
            <a:xfrm>
              <a:off x="3771900" y="59817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テキスト ボックス 49"/>
            <p:cNvSpPr txBox="1"/>
            <p:nvPr/>
          </p:nvSpPr>
          <p:spPr>
            <a:xfrm>
              <a:off x="1521523" y="3059667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断面①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991928" y="562389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断面②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518400" y="645743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基準</a:t>
              </a:r>
              <a:r>
                <a:rPr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面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119423" y="3631167"/>
              <a:ext cx="3648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水</a:t>
              </a:r>
              <a:endPara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55" name="直線矢印コネクタ 54"/>
            <p:cNvCxnSpPr/>
            <p:nvPr/>
          </p:nvCxnSpPr>
          <p:spPr bwMode="auto">
            <a:xfrm>
              <a:off x="6350000" y="5993222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グループ化 3"/>
          <p:cNvGrpSpPr/>
          <p:nvPr/>
        </p:nvGrpSpPr>
        <p:grpSpPr>
          <a:xfrm>
            <a:off x="7080856" y="3393246"/>
            <a:ext cx="1510231" cy="2233626"/>
            <a:chOff x="6665934" y="2801054"/>
            <a:chExt cx="1510231" cy="22336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6665935" y="2801054"/>
                  <a:ext cx="1488293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kumimoji="1" lang="en-US" altLang="ja-JP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en-US" altLang="ja-JP" sz="3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35" y="2801054"/>
                  <a:ext cx="1488293" cy="49244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6691335" y="3389395"/>
                  <a:ext cx="1484830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kumimoji="1" lang="en-US" altLang="ja-JP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kumimoji="1" lang="en-US" altLang="ja-JP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kumimoji="1"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oMath>
                    </m:oMathPara>
                  </a14:m>
                  <a:endParaRPr lang="en-US" altLang="ja-JP" sz="32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1335" y="3389395"/>
                  <a:ext cx="1484830" cy="49244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6665935" y="4102549"/>
                  <a:ext cx="116416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altLang="ja-JP" sz="3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35" y="4102549"/>
                  <a:ext cx="1164165" cy="49244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6665934" y="4542237"/>
                  <a:ext cx="1281185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altLang="ja-JP" sz="32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5934" y="4542237"/>
                  <a:ext cx="1281185" cy="492443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額縁 24"/>
              <p:cNvSpPr/>
              <p:nvPr/>
            </p:nvSpPr>
            <p:spPr bwMode="auto">
              <a:xfrm>
                <a:off x="1605880" y="1421954"/>
                <a:ext cx="720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altLang="ja-JP" sz="32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額縁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5880" y="1421954"/>
                <a:ext cx="7200000" cy="1440000"/>
              </a:xfrm>
              <a:prstGeom prst="bevel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444981" y="2647799"/>
                <a:ext cx="4791696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g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：重力加速度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Z</a:t>
                </a:r>
                <a:r>
                  <a:rPr kumimoji="1" lang="en-US" altLang="ja-JP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：基準面からタンクの水面までの高さ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Z</a:t>
                </a:r>
                <a:r>
                  <a:rPr lang="en-US" altLang="ja-JP" baseline="-25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基準面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から流出口の中心までの高さ</a:t>
                </a:r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P</a:t>
                </a:r>
                <a:r>
                  <a:rPr lang="en-US" altLang="ja-JP" baseline="-25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タンクの水面の圧力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P</a:t>
                </a:r>
                <a:r>
                  <a:rPr lang="en-US" altLang="ja-JP" baseline="-250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</a:t>
                </a:r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流出口の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中心の圧力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[Pa]</a:t>
                </a:r>
              </a:p>
              <a:p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：密度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81" y="2647799"/>
                <a:ext cx="4791696" cy="2031325"/>
              </a:xfrm>
              <a:prstGeom prst="rect">
                <a:avLst/>
              </a:prstGeom>
              <a:blipFill rotWithShape="0">
                <a:blip r:embed="rId3"/>
                <a:stretch>
                  <a:fillRect l="-1018" t="-2096" r="-509" b="-359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3754810" y="2922393"/>
            <a:ext cx="3693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9.8[m/s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15.0[m]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＝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1.0[m]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ベルヌーイの定理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399" y="1676400"/>
            <a:ext cx="10678523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/>
              <a:t>例題</a:t>
            </a:r>
            <a:r>
              <a:rPr lang="en-US" altLang="ja-JP" sz="1800" dirty="0" smtClean="0"/>
              <a:t>13</a:t>
            </a:r>
            <a:r>
              <a:rPr kumimoji="1" lang="ja-JP" altLang="en-US" sz="1800" dirty="0" smtClean="0"/>
              <a:t>　基準面からタンク内の水面までの高さが</a:t>
            </a:r>
            <a:r>
              <a:rPr kumimoji="1" lang="en-US" altLang="ja-JP" sz="1800" dirty="0" smtClean="0"/>
              <a:t>15.0m</a:t>
            </a:r>
            <a:r>
              <a:rPr kumimoji="1" lang="ja-JP" altLang="en-US" sz="1800" dirty="0" err="1" smtClean="0"/>
              <a:t>，</a:t>
            </a:r>
            <a:r>
              <a:rPr kumimoji="1" lang="ja-JP" altLang="en-US" sz="1800" dirty="0" smtClean="0"/>
              <a:t>流出口の中心までの高さが</a:t>
            </a:r>
            <a:r>
              <a:rPr kumimoji="1" lang="en-US" altLang="ja-JP" sz="1800" dirty="0" smtClean="0"/>
              <a:t>1.0m</a:t>
            </a:r>
            <a:r>
              <a:rPr kumimoji="1" lang="ja-JP" altLang="en-US" sz="1800" dirty="0" smtClean="0"/>
              <a:t>であるときに流出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kumimoji="1" lang="ja-JP" altLang="en-US" sz="1800" dirty="0" smtClean="0"/>
              <a:t>する水の平均流速</a:t>
            </a:r>
            <a:r>
              <a:rPr kumimoji="1" lang="en-US" altLang="ja-JP" sz="1800" dirty="0" smtClean="0"/>
              <a:t>[m/s]</a:t>
            </a:r>
            <a:r>
              <a:rPr kumimoji="1" lang="ja-JP" altLang="en-US" sz="1800" dirty="0" smtClean="0"/>
              <a:t>を求めなさい。ただし，タンク内の水面の面積は</a:t>
            </a:r>
            <a:r>
              <a:rPr lang="ja-JP" altLang="en-US" sz="1800" dirty="0" smtClean="0"/>
              <a:t>非常に大きく，摩擦によるエネ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ルギー損失はないものとする。</a:t>
            </a:r>
            <a:endParaRPr kumimoji="1" lang="en-US" altLang="ja-JP" sz="1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422397" y="4642563"/>
                <a:ext cx="9033883" cy="1095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つまり</m:t>
                      </m:r>
                      <m:r>
                        <a:rPr lang="ja-JP" alt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式を整理すると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ja-JP" alt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になる</m:t>
                      </m:r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7" y="4642563"/>
                <a:ext cx="9033883" cy="10958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422398" y="4573354"/>
                <a:ext cx="6153351" cy="1182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altLang="ja-JP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den>
                      </m:f>
                    </m:oMath>
                  </m:oMathPara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8" y="4573354"/>
                <a:ext cx="6153351" cy="11824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1444981" y="5603066"/>
                <a:ext cx="7377982" cy="688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b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ja-JP" sz="3200" dirty="0" smtClean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9.8</m:t>
                        </m:r>
                        <m: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d>
                          <m:dPr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15.0</m:t>
                            </m:r>
                            <m: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1.0</m:t>
                            </m:r>
                          </m:e>
                        </m:d>
                      </m:e>
                    </m:rad>
                    <m:r>
                      <a:rPr lang="en-US" altLang="ja-JP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16.6</m:t>
                    </m:r>
                    <m:d>
                      <m:dPr>
                        <m:begChr m:val="["/>
                        <m:endChr m:val="]"/>
                        <m:ctrlPr>
                          <a:rPr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ja-JP" altLang="en-US" sz="32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981" y="5603066"/>
                <a:ext cx="7377982" cy="688715"/>
              </a:xfrm>
              <a:prstGeom prst="rect">
                <a:avLst/>
              </a:prstGeom>
              <a:blipFill rotWithShape="0">
                <a:blip r:embed="rId6"/>
                <a:stretch>
                  <a:fillRect b="-256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コネクタ 6"/>
          <p:cNvCxnSpPr>
            <a:cxnSpLocks noChangeAspect="1"/>
          </p:cNvCxnSpPr>
          <p:nvPr/>
        </p:nvCxnSpPr>
        <p:spPr bwMode="auto">
          <a:xfrm flipH="1">
            <a:off x="3734593" y="4859169"/>
            <a:ext cx="525542" cy="74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線コネクタ 7"/>
          <p:cNvCxnSpPr>
            <a:cxnSpLocks noChangeAspect="1"/>
          </p:cNvCxnSpPr>
          <p:nvPr/>
        </p:nvCxnSpPr>
        <p:spPr bwMode="auto">
          <a:xfrm flipH="1">
            <a:off x="6876377" y="4862116"/>
            <a:ext cx="525542" cy="74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>
            <a:cxnSpLocks noChangeAspect="1"/>
          </p:cNvCxnSpPr>
          <p:nvPr/>
        </p:nvCxnSpPr>
        <p:spPr bwMode="auto">
          <a:xfrm flipH="1">
            <a:off x="1649056" y="4859169"/>
            <a:ext cx="525542" cy="741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雲形吹き出し 9"/>
          <p:cNvSpPr/>
          <p:nvPr/>
        </p:nvSpPr>
        <p:spPr bwMode="auto">
          <a:xfrm>
            <a:off x="8264769" y="3683925"/>
            <a:ext cx="3836154" cy="1738254"/>
          </a:xfrm>
          <a:prstGeom prst="cloudCallout">
            <a:avLst>
              <a:gd name="adj1" fmla="val -67912"/>
              <a:gd name="adj2" fmla="val 37767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大気圧では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kumimoji="1" lang="en-US" altLang="ja-JP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</a:t>
            </a:r>
            <a:r>
              <a:rPr kumimoji="1" lang="en-US" altLang="ja-JP" sz="20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は同じなため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無視できる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雲形吹き出し 10"/>
          <p:cNvSpPr/>
          <p:nvPr/>
        </p:nvSpPr>
        <p:spPr bwMode="auto">
          <a:xfrm>
            <a:off x="2925508" y="2551360"/>
            <a:ext cx="4233500" cy="1738254"/>
          </a:xfrm>
          <a:prstGeom prst="cloudCallout">
            <a:avLst>
              <a:gd name="adj1" fmla="val -58994"/>
              <a:gd name="adj2" fmla="val 6940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タンク内が大きいことから，タンク内の流れは</a:t>
            </a:r>
            <a:r>
              <a:rPr kumimoji="1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とすることができるため無視できる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5" grpId="0"/>
      <p:bldP spid="4" grpId="0"/>
      <p:bldP spid="4" grpId="1"/>
      <p:bldP spid="6" grpId="0"/>
      <p:bldP spid="10" grpId="0" animBg="1"/>
      <p:bldP spid="10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層流・乱流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324389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層流・乱流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8083"/>
              </p:ext>
            </p:extLst>
          </p:nvPr>
        </p:nvGraphicFramePr>
        <p:xfrm>
          <a:off x="1434122" y="1676401"/>
          <a:ext cx="10611340" cy="432212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05889"/>
                <a:gridCol w="9305451"/>
              </a:tblGrid>
              <a:tr h="1263922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層流</a:t>
                      </a:r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流体が常に規則正しく流れ，</a:t>
                      </a:r>
                      <a:r>
                        <a:rPr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隣り合う部分</a:t>
                      </a:r>
                      <a:r>
                        <a:rPr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</a:t>
                      </a:r>
                      <a:r>
                        <a:rPr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混ざり合うこと</a:t>
                      </a:r>
                      <a:r>
                        <a:rPr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がない状態</a:t>
                      </a:r>
                      <a:endParaRPr lang="en-US" altLang="ja-JP" sz="2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レイノルズ数</a:t>
                      </a:r>
                      <a:r>
                        <a:rPr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2100</a:t>
                      </a:r>
                    </a:p>
                  </a:txBody>
                  <a:tcPr anchor="ctr"/>
                </a:tc>
              </a:tr>
              <a:tr h="1475261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遷移域</a:t>
                      </a:r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流れが不安定な状態</a:t>
                      </a:r>
                      <a:endParaRPr kumimoji="1" lang="en-US" altLang="ja-JP" sz="2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レイノルズ数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2100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4000</a:t>
                      </a:r>
                      <a:endParaRPr kumimoji="1" lang="ja-JP" altLang="en-US" sz="2800" b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1475261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乱流</a:t>
                      </a:r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流体が細かく不規則に流れ，隣り合う部分が入り乱れて混ざり合っている状態</a:t>
                      </a:r>
                      <a:endParaRPr kumimoji="1" lang="en-US" altLang="ja-JP" sz="2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レイノルズ数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4000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endParaRPr kumimoji="1" lang="ja-JP" altLang="en-US" sz="2800" b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92808" y="6207370"/>
            <a:ext cx="879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自然界の流れ（大気や河川など）のほとんどは，乱流（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以上）である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495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レイノルズ数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レイノルズ数</a:t>
            </a:r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（単位はない）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042" y="2724723"/>
            <a:ext cx="49407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層流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：遷移域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乱流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額縁 5"/>
              <p:cNvSpPr/>
              <p:nvPr/>
            </p:nvSpPr>
            <p:spPr bwMode="auto">
              <a:xfrm>
                <a:off x="2130242" y="2517221"/>
                <a:ext cx="2880000" cy="180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6" name="額縁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242" y="2517221"/>
                <a:ext cx="2880000" cy="1800000"/>
              </a:xfrm>
              <a:prstGeom prst="bevel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2130242" y="4751417"/>
            <a:ext cx="44198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管の内径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：流体の平均流速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[m/s]</a:t>
            </a: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ρ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流体の密度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[kg/m</a:t>
            </a:r>
            <a:r>
              <a:rPr lang="en-US" altLang="ja-JP" sz="2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μ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：流体の粘度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[pa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93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レイノルズ数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399" y="1676400"/>
            <a:ext cx="10565373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例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題</a:t>
            </a:r>
            <a:r>
              <a:rPr lang="en-US" altLang="ja-JP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14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15A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鋼管（内径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16.1mm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）を用いて，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20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℃のエタノール（比重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0.975</a:t>
            </a:r>
            <a:r>
              <a:rPr kumimoji="1" lang="ja-JP" altLang="en-US" sz="1800" dirty="0" err="1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，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粘度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1.20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）を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5.10m</a:t>
            </a:r>
            <a:r>
              <a:rPr kumimoji="1" lang="en-US" altLang="ja-JP" sz="1800" baseline="300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/h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で送るとき</a:t>
            </a:r>
            <a:endParaRPr kumimoji="1" lang="en-US" altLang="ja-JP" sz="180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の流れの状態を求めなさい。</a:t>
            </a:r>
            <a:endParaRPr kumimoji="1" lang="ja-JP" altLang="en-US" sz="18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422400" y="5311051"/>
                <a:ext cx="7854009" cy="1104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0.0161×6.98×975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1.2×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91307</m:t>
                      </m:r>
                    </m:oMath>
                  </m:oMathPara>
                </a14:m>
                <a:endParaRPr lang="en-US" altLang="ja-JP" sz="3200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5311051"/>
                <a:ext cx="7854009" cy="11046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537028" y="4374568"/>
                <a:ext cx="1632563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en-US" altLang="ja-JP" sz="3200" b="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028" y="4374568"/>
                <a:ext cx="1632563" cy="9233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284220" y="4332996"/>
                <a:ext cx="6046142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×1.42×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0.0161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6.98[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3200" b="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4332996"/>
                <a:ext cx="6046142" cy="98815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6879327" y="6246035"/>
            <a:ext cx="567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のため，乱流である。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1422398" y="2363405"/>
                <a:ext cx="2123723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V: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流量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/h]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π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：円周率</a:t>
                </a:r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：内径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：レイノルズ数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：密度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：粘度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8" y="2363405"/>
                <a:ext cx="2123723" cy="2031325"/>
              </a:xfrm>
              <a:prstGeom prst="rect">
                <a:avLst/>
              </a:prstGeom>
              <a:blipFill rotWithShape="0">
                <a:blip r:embed="rId7"/>
                <a:stretch>
                  <a:fillRect l="-2292" t="-1802" r="-2292" b="-39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622628" y="2330154"/>
                <a:ext cx="5761001" cy="2137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5.10×</m:t>
                    </m:r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3600</m:t>
                        </m:r>
                      </m:den>
                    </m:f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[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s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]=1.42×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baseline="30000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[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s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</m:oMath>
                </a14:m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16.1[mm]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0.0161[m]</a:t>
                </a:r>
              </a:p>
              <a:p>
                <a:endParaRPr kumimoji="1"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0.975×1000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975[kg/m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＝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1.2×10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-3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628" y="2330154"/>
                <a:ext cx="5761001" cy="2137380"/>
              </a:xfrm>
              <a:prstGeom prst="rect">
                <a:avLst/>
              </a:prstGeom>
              <a:blipFill rotWithShape="0">
                <a:blip r:embed="rId8"/>
                <a:stretch>
                  <a:fillRect l="-847" t="-17664" b="-5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96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5396</TotalTime>
  <Words>339</Words>
  <Application>Microsoft Office PowerPoint</Application>
  <PresentationFormat>ワイド画面</PresentationFormat>
  <Paragraphs>143</Paragraphs>
  <Slides>7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  <vt:variant>
        <vt:lpstr>目的別スライド ショー</vt:lpstr>
      </vt:variant>
      <vt:variant>
        <vt:i4>1</vt:i4>
      </vt:variant>
    </vt:vector>
  </HeadingPairs>
  <TitlesOfParts>
    <vt:vector size="17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Wingdings</vt:lpstr>
      <vt:lpstr>テーマ1</vt:lpstr>
      <vt:lpstr>PowerPoint プレゼンテーション</vt:lpstr>
      <vt:lpstr>ベルヌーイの定理</vt:lpstr>
      <vt:lpstr>ベルヌーイの定理</vt:lpstr>
      <vt:lpstr>PowerPoint プレゼンテーション</vt:lpstr>
      <vt:lpstr>層流・乱流</vt:lpstr>
      <vt:lpstr>レイノルズ数</vt:lpstr>
      <vt:lpstr>レイノルズ数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システム研究室</cp:lastModifiedBy>
  <cp:revision>2</cp:revision>
  <cp:lastPrinted>2015-02-13T01:34:04Z</cp:lastPrinted>
  <dcterms:created xsi:type="dcterms:W3CDTF">2014-06-05T05:26:45Z</dcterms:created>
  <dcterms:modified xsi:type="dcterms:W3CDTF">2015-03-11T01:31:42Z</dcterms:modified>
</cp:coreProperties>
</file>