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1" r:id="rId2"/>
    <p:sldId id="314" r:id="rId3"/>
    <p:sldId id="315" r:id="rId4"/>
    <p:sldId id="300" r:id="rId5"/>
    <p:sldId id="324" r:id="rId6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71"/>
            <p14:sldId id="314"/>
            <p14:sldId id="315"/>
            <p14:sldId id="300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3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液体の密度は，</a:t>
            </a:r>
            <a:r>
              <a:rPr lang="ja-JP" altLang="en-US" sz="1200" dirty="0" smtClean="0">
                <a:latin typeface="+mn-ea"/>
                <a:ea typeface="+mn-ea"/>
              </a:rPr>
              <a:t>比重</a:t>
            </a:r>
            <a:r>
              <a:rPr lang="en-US" altLang="ja-JP" sz="1200" dirty="0" smtClean="0">
                <a:latin typeface="+mn-ea"/>
                <a:ea typeface="+mn-ea"/>
              </a:rPr>
              <a:t>×1000</a:t>
            </a:r>
            <a:r>
              <a:rPr lang="ja-JP" altLang="en-US" sz="1200" dirty="0" smtClean="0">
                <a:latin typeface="+mn-ea"/>
                <a:ea typeface="+mn-ea"/>
              </a:rPr>
              <a:t>＝液体の密度で求められることを説明する。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+mn-ea"/>
                <a:ea typeface="+mn-ea"/>
              </a:rPr>
              <a:t>　例７　水（４</a:t>
            </a:r>
            <a:r>
              <a:rPr kumimoji="1" lang="en-US" altLang="ja-JP" dirty="0" smtClean="0">
                <a:latin typeface="+mn-ea"/>
                <a:ea typeface="+mn-ea"/>
              </a:rPr>
              <a:t>[</a:t>
            </a:r>
            <a:r>
              <a:rPr kumimoji="1" lang="ja-JP" altLang="en-US" dirty="0" smtClean="0">
                <a:latin typeface="+mn-ea"/>
                <a:ea typeface="+mn-ea"/>
              </a:rPr>
              <a:t>℃</a:t>
            </a:r>
            <a:r>
              <a:rPr kumimoji="1" lang="en-US" altLang="ja-JP" dirty="0" smtClean="0">
                <a:latin typeface="+mn-ea"/>
                <a:ea typeface="+mn-ea"/>
              </a:rPr>
              <a:t>]</a:t>
            </a:r>
            <a:r>
              <a:rPr kumimoji="1" lang="ja-JP" altLang="en-US" dirty="0" smtClean="0">
                <a:latin typeface="+mn-ea"/>
                <a:ea typeface="+mn-ea"/>
              </a:rPr>
              <a:t>）の場合　</a:t>
            </a:r>
            <a:r>
              <a:rPr lang="en-US" altLang="ja-JP" dirty="0" smtClean="0">
                <a:latin typeface="+mn-ea"/>
                <a:ea typeface="+mn-ea"/>
              </a:rPr>
              <a:t>1.00×1000=1000[kg/m</a:t>
            </a:r>
            <a:r>
              <a:rPr lang="en-US" altLang="ja-JP" baseline="30000" dirty="0" smtClean="0">
                <a:latin typeface="+mn-ea"/>
                <a:ea typeface="+mn-ea"/>
              </a:rPr>
              <a:t>3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</a:p>
          <a:p>
            <a:pPr marL="0" indent="0">
              <a:buNone/>
            </a:pPr>
            <a:r>
              <a:rPr lang="ja-JP" altLang="en-US" dirty="0" smtClean="0">
                <a:latin typeface="+mn-ea"/>
                <a:ea typeface="+mn-ea"/>
              </a:rPr>
              <a:t>　例８　濃硫酸の場合　</a:t>
            </a:r>
            <a:r>
              <a:rPr lang="en-US" altLang="ja-JP" dirty="0" smtClean="0">
                <a:latin typeface="+mn-ea"/>
                <a:ea typeface="+mn-ea"/>
              </a:rPr>
              <a:t>1.84×1000=1840[kg/m</a:t>
            </a:r>
            <a:r>
              <a:rPr lang="en-US" altLang="ja-JP" baseline="30000" dirty="0" smtClean="0">
                <a:latin typeface="+mn-ea"/>
                <a:ea typeface="+mn-ea"/>
              </a:rPr>
              <a:t>3</a:t>
            </a:r>
            <a:r>
              <a:rPr kumimoji="1" lang="en-US" altLang="ja-JP" dirty="0" smtClean="0">
                <a:latin typeface="+mn-ea"/>
                <a:ea typeface="+mn-ea"/>
              </a:rPr>
              <a:t>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96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気体の密度は，</a:t>
            </a:r>
            <a:r>
              <a:rPr lang="ja-JP" altLang="en-US" sz="1200" dirty="0" smtClean="0">
                <a:latin typeface="+mn-ea"/>
                <a:ea typeface="+mn-ea"/>
              </a:rPr>
              <a:t>比重</a:t>
            </a:r>
            <a:r>
              <a:rPr lang="en-US" altLang="ja-JP" sz="1200" dirty="0" smtClean="0">
                <a:latin typeface="+mn-ea"/>
                <a:ea typeface="+mn-ea"/>
              </a:rPr>
              <a:t>×1.29</a:t>
            </a:r>
            <a:r>
              <a:rPr lang="ja-JP" altLang="en-US" sz="1200" dirty="0" smtClean="0">
                <a:latin typeface="+mn-ea"/>
                <a:ea typeface="+mn-ea"/>
              </a:rPr>
              <a:t>＝気体の密度で求まることを説明する。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  <a:ea typeface="+mn-ea"/>
              </a:rPr>
              <a:t>　例９ 　空気（</a:t>
            </a:r>
            <a:r>
              <a:rPr lang="en-US" altLang="ja-JP" dirty="0" smtClean="0">
                <a:latin typeface="+mn-ea"/>
                <a:ea typeface="+mn-ea"/>
              </a:rPr>
              <a:t>0[</a:t>
            </a:r>
            <a:r>
              <a:rPr lang="ja-JP" altLang="en-US" dirty="0" smtClean="0">
                <a:latin typeface="+mn-ea"/>
                <a:ea typeface="+mn-ea"/>
              </a:rPr>
              <a:t>℃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  <a:r>
              <a:rPr lang="ja-JP" altLang="en-US" dirty="0" err="1" smtClean="0">
                <a:latin typeface="+mn-ea"/>
                <a:ea typeface="+mn-ea"/>
              </a:rPr>
              <a:t>，</a:t>
            </a:r>
            <a:r>
              <a:rPr lang="en-US" altLang="ja-JP" dirty="0" smtClean="0">
                <a:latin typeface="+mn-ea"/>
                <a:ea typeface="+mn-ea"/>
              </a:rPr>
              <a:t>101.3[</a:t>
            </a:r>
            <a:r>
              <a:rPr lang="en-US" altLang="ja-JP" dirty="0" err="1" smtClean="0">
                <a:latin typeface="+mn-ea"/>
                <a:ea typeface="+mn-ea"/>
              </a:rPr>
              <a:t>kPa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  <a:r>
              <a:rPr lang="ja-JP" altLang="en-US" dirty="0" smtClean="0">
                <a:latin typeface="+mn-ea"/>
                <a:ea typeface="+mn-ea"/>
              </a:rPr>
              <a:t>）の場合　</a:t>
            </a:r>
            <a:r>
              <a:rPr lang="en-US" altLang="ja-JP" dirty="0" smtClean="0">
                <a:latin typeface="+mn-ea"/>
                <a:ea typeface="+mn-ea"/>
              </a:rPr>
              <a:t>1.00×1.29=1.29[kg/m</a:t>
            </a:r>
            <a:r>
              <a:rPr lang="en-US" altLang="ja-JP" baseline="30000" dirty="0" smtClean="0">
                <a:latin typeface="+mn-ea"/>
                <a:ea typeface="+mn-ea"/>
              </a:rPr>
              <a:t>3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</a:p>
          <a:p>
            <a:pPr marL="0" indent="0">
              <a:buNone/>
            </a:pPr>
            <a:r>
              <a:rPr lang="ja-JP" altLang="en-US" dirty="0" smtClean="0">
                <a:latin typeface="+mn-ea"/>
                <a:ea typeface="+mn-ea"/>
              </a:rPr>
              <a:t>　例</a:t>
            </a:r>
            <a:r>
              <a:rPr lang="en-US" altLang="ja-JP" dirty="0" smtClean="0">
                <a:latin typeface="+mn-ea"/>
                <a:ea typeface="+mn-ea"/>
              </a:rPr>
              <a:t>10</a:t>
            </a:r>
            <a:r>
              <a:rPr lang="ja-JP" altLang="en-US" dirty="0" smtClean="0">
                <a:latin typeface="+mn-ea"/>
                <a:ea typeface="+mn-ea"/>
              </a:rPr>
              <a:t>　水素（１</a:t>
            </a:r>
            <a:r>
              <a:rPr lang="en-US" altLang="ja-JP" dirty="0" smtClean="0">
                <a:latin typeface="+mn-ea"/>
                <a:ea typeface="+mn-ea"/>
              </a:rPr>
              <a:t>[</a:t>
            </a:r>
            <a:r>
              <a:rPr lang="ja-JP" altLang="en-US" dirty="0" smtClean="0">
                <a:latin typeface="+mn-ea"/>
                <a:ea typeface="+mn-ea"/>
              </a:rPr>
              <a:t>ｍｏｌ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  <a:r>
              <a:rPr lang="ja-JP" altLang="en-US" dirty="0" smtClean="0">
                <a:latin typeface="+mn-ea"/>
                <a:ea typeface="+mn-ea"/>
              </a:rPr>
              <a:t>）の場合　</a:t>
            </a:r>
            <a:r>
              <a:rPr lang="en-US" altLang="ja-JP" dirty="0" smtClean="0">
                <a:latin typeface="+mn-ea"/>
                <a:ea typeface="+mn-ea"/>
              </a:rPr>
              <a:t>0.069×1.29</a:t>
            </a:r>
            <a:r>
              <a:rPr lang="ja-JP" altLang="en-US" dirty="0" smtClean="0">
                <a:latin typeface="+mn-ea"/>
                <a:ea typeface="+mn-ea"/>
              </a:rPr>
              <a:t>＝</a:t>
            </a:r>
            <a:r>
              <a:rPr lang="en-US" altLang="ja-JP" dirty="0" smtClean="0">
                <a:latin typeface="+mn-ea"/>
                <a:ea typeface="+mn-ea"/>
              </a:rPr>
              <a:t>0.089[kg/m</a:t>
            </a:r>
            <a:r>
              <a:rPr lang="en-US" altLang="ja-JP" baseline="30000" dirty="0" smtClean="0">
                <a:latin typeface="+mn-ea"/>
                <a:ea typeface="+mn-ea"/>
              </a:rPr>
              <a:t>3</a:t>
            </a:r>
            <a:r>
              <a:rPr lang="en-US" altLang="ja-JP" dirty="0" smtClean="0">
                <a:latin typeface="+mn-ea"/>
                <a:ea typeface="+mn-ea"/>
              </a:rPr>
              <a:t>]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2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質量流量を求める一般式は，</a:t>
                </a:r>
                <a14:m>
                  <m:oMath xmlns:m="http://schemas.openxmlformats.org/officeDocument/2006/math"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𝑊</m:t>
                    </m:r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+mn-ea"/>
                      </a:rPr>
                      <m:t>𝜌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+mn-ea"/>
                      </a:rPr>
                      <m:t>𝑉</m:t>
                    </m:r>
                  </m:oMath>
                </a14:m>
                <a:r>
                  <a:rPr lang="ja-JP" altLang="en-US" sz="1200" dirty="0" smtClean="0">
                    <a:latin typeface="+mn-ea"/>
                    <a:ea typeface="+mn-ea"/>
                  </a:rPr>
                  <a:t>であることを説明する。</a:t>
                </a:r>
                <a:endParaRPr lang="ja-JP" altLang="en-US" sz="1200" dirty="0">
                  <a:latin typeface="+mn-ea"/>
                  <a:ea typeface="+mn-ea"/>
                </a:endParaRPr>
              </a:p>
              <a:p>
                <a:r>
                  <a:rPr kumimoji="1" lang="en-US" altLang="ja-JP" sz="1200" dirty="0" smtClean="0">
                    <a:latin typeface="+mn-ea"/>
                    <a:ea typeface="+mn-ea"/>
                  </a:rPr>
                  <a:t>W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：質量流量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[kg/s]</a:t>
                </a:r>
              </a:p>
              <a:p>
                <a:r>
                  <a:rPr lang="en-US" altLang="ja-JP" sz="1200" dirty="0" smtClean="0">
                    <a:latin typeface="+mn-ea"/>
                    <a:ea typeface="+mn-ea"/>
                  </a:rPr>
                  <a:t>ρ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：流体の密度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[kg/m</a:t>
                </a:r>
                <a:r>
                  <a:rPr kumimoji="1"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]</a:t>
                </a:r>
              </a:p>
              <a:p>
                <a:r>
                  <a:rPr lang="en-US" altLang="ja-JP" sz="1200" dirty="0" smtClean="0">
                    <a:latin typeface="+mn-ea"/>
                    <a:ea typeface="+mn-ea"/>
                  </a:rPr>
                  <a:t>V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：流量（体積流量）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[m</a:t>
                </a:r>
                <a:r>
                  <a:rPr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/s]</a:t>
                </a:r>
                <a:endParaRPr kumimoji="1" lang="ja-JP" altLang="en-US" sz="1200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質量流量の求め方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W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：質量流量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[kg/s]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：流量（体積流量）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/s]</a:t>
                </a:r>
              </a:p>
              <a:p>
                <a:endPara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𝑊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𝑉[𝑘𝑔/𝑠]</a:t>
                </a:r>
                <a:endParaRPr kumimoji="1"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/>
                  <a:t>で求めることができる。</a:t>
                </a:r>
                <a:endParaRPr kumimoji="1" lang="ja-JP" altLang="en-US" sz="1200" dirty="0"/>
              </a:p>
              <a:p>
                <a:pPr algn="l"/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72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11</a:t>
                </a:r>
              </a:p>
              <a:p>
                <a:pPr marL="0" indent="0">
                  <a:buNone/>
                </a:pPr>
                <a:r>
                  <a:rPr lang="en-US" altLang="ja-JP" sz="1200" dirty="0" smtClean="0">
                    <a:latin typeface="+mn-ea"/>
                    <a:ea typeface="+mn-ea"/>
                  </a:rPr>
                  <a:t>50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鋼管（外径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60.5mm</a:t>
                </a:r>
                <a:r>
                  <a:rPr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厚さ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3.80mm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）を比重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1.84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の硫酸が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0.500m/s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の平均流速で流れているときの質量流量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[kg/min]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を求めなさい。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kumimoji="1" lang="ja-JP" altLang="en-US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dirty="0" smtClean="0">
                    <a:latin typeface="+mn-ea"/>
                    <a:ea typeface="+mn-ea"/>
                  </a:rPr>
                  <a:t>一般式に値を代入すると，</a:t>
                </a:r>
                <a:endParaRPr kumimoji="1" lang="en-US" altLang="ja-JP" sz="1200" b="0" i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𝑤</m:t>
                    </m:r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+mn-ea"/>
                      </a:rPr>
                      <m:t>184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0</m:t>
                    </m:r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×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+mn-ea"/>
                      </a:rPr>
                      <m:t>1.10×</m:t>
                    </m:r>
                    <m:sSup>
                      <m:sSup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e>
                      <m:sup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−3</m:t>
                        </m:r>
                      </m:sup>
                    </m:sSup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2.02[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𝑘𝑔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/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𝑠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]</m:t>
                    </m:r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+mn-ea"/>
                      </a:rPr>
                      <m:t>と</m:t>
                    </m:r>
                  </m:oMath>
                </a14:m>
                <a:r>
                  <a:rPr lang="ja-JP" altLang="en-US" sz="1200" dirty="0" smtClean="0">
                    <a:latin typeface="+mn-ea"/>
                    <a:ea typeface="+mn-ea"/>
                  </a:rPr>
                  <a:t>なる。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i="0" dirty="0" smtClean="0">
                    <a:latin typeface="+mn-ea"/>
                    <a:ea typeface="+mn-ea"/>
                  </a:rPr>
                  <a:t>単位を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秒間当たりではなく，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分間当たりに換算するために</a:t>
                </a:r>
                <a:r>
                  <a:rPr lang="ja-JP" altLang="en-US" i="1" dirty="0" smtClean="0">
                    <a:latin typeface="+mn-ea"/>
                    <a:ea typeface="+mn-ea"/>
                  </a:rPr>
                  <a:t>，</a:t>
                </a:r>
                <a:endParaRPr lang="en-US" altLang="ja-JP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dirty="0" smtClean="0">
                    <a:latin typeface="+mn-ea"/>
                    <a:ea typeface="+mn-ea"/>
                  </a:rPr>
                  <a:t>1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分は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秒であることから，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を掛けることを説明する。</a:t>
                </a:r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2.02×60=121[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𝑘𝑔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/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𝑚𝑖𝑛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]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</a:rPr>
                  <a:t>例題６　</a:t>
                </a:r>
                <a:r>
                  <a:rPr lang="en-US" altLang="ja-JP" sz="1200" dirty="0" smtClean="0">
                    <a:latin typeface="+mn-ea"/>
                  </a:rPr>
                  <a:t>50</a:t>
                </a:r>
                <a:r>
                  <a:rPr kumimoji="1" lang="en-US" altLang="ja-JP" sz="1200" dirty="0" smtClean="0">
                    <a:latin typeface="+mn-ea"/>
                  </a:rPr>
                  <a:t>A</a:t>
                </a:r>
                <a:r>
                  <a:rPr kumimoji="1" lang="ja-JP" altLang="en-US" sz="1200" dirty="0" smtClean="0">
                    <a:latin typeface="+mn-ea"/>
                  </a:rPr>
                  <a:t>鋼管（外径</a:t>
                </a:r>
                <a:r>
                  <a:rPr kumimoji="1" lang="en-US" altLang="ja-JP" sz="1200" dirty="0" smtClean="0">
                    <a:latin typeface="+mn-ea"/>
                  </a:rPr>
                  <a:t>60.5mm</a:t>
                </a:r>
                <a:r>
                  <a:rPr lang="ja-JP" altLang="en-US" sz="1200" dirty="0" err="1" smtClean="0">
                    <a:latin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</a:rPr>
                  <a:t>厚さ</a:t>
                </a:r>
                <a:r>
                  <a:rPr kumimoji="1" lang="en-US" altLang="ja-JP" sz="1200" dirty="0" smtClean="0">
                    <a:latin typeface="+mn-ea"/>
                  </a:rPr>
                  <a:t>3.80mm</a:t>
                </a:r>
                <a:r>
                  <a:rPr kumimoji="1" lang="ja-JP" altLang="en-US" sz="1200" dirty="0" smtClean="0">
                    <a:latin typeface="+mn-ea"/>
                  </a:rPr>
                  <a:t>）を比重</a:t>
                </a:r>
                <a:r>
                  <a:rPr kumimoji="1" lang="en-US" altLang="ja-JP" sz="1200" dirty="0" smtClean="0">
                    <a:latin typeface="+mn-ea"/>
                  </a:rPr>
                  <a:t>1.84</a:t>
                </a:r>
                <a:r>
                  <a:rPr kumimoji="1" lang="ja-JP" altLang="en-US" sz="1200" dirty="0" smtClean="0">
                    <a:latin typeface="+mn-ea"/>
                  </a:rPr>
                  <a:t>の硫酸が</a:t>
                </a:r>
                <a:r>
                  <a:rPr kumimoji="1" lang="en-US" altLang="ja-JP" sz="1200" dirty="0" smtClean="0">
                    <a:latin typeface="+mn-ea"/>
                  </a:rPr>
                  <a:t>0.500m/s</a:t>
                </a:r>
                <a:r>
                  <a:rPr kumimoji="1" lang="ja-JP" altLang="en-US" sz="1200" dirty="0" smtClean="0">
                    <a:latin typeface="+mn-ea"/>
                  </a:rPr>
                  <a:t>の平均流速で流れているとき</a:t>
                </a:r>
                <a:endParaRPr kumimoji="1" lang="en-US" altLang="ja-JP" sz="12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</a:rPr>
                  <a:t>　　　　</a:t>
                </a:r>
                <a:r>
                  <a:rPr kumimoji="1" lang="ja-JP" altLang="en-US" sz="1200" dirty="0" smtClean="0">
                    <a:latin typeface="+mn-ea"/>
                  </a:rPr>
                  <a:t>の質量流量</a:t>
                </a:r>
                <a:r>
                  <a:rPr kumimoji="1" lang="en-US" altLang="ja-JP" sz="1200" dirty="0" smtClean="0">
                    <a:latin typeface="+mn-ea"/>
                  </a:rPr>
                  <a:t>[kg/min]</a:t>
                </a:r>
                <a:r>
                  <a:rPr lang="ja-JP" altLang="en-US" sz="1200" dirty="0" smtClean="0">
                    <a:latin typeface="+mn-ea"/>
                  </a:rPr>
                  <a:t>を求めなさい。</a:t>
                </a:r>
                <a:endParaRPr kumimoji="1" lang="ja-JP" altLang="en-US" sz="1200" dirty="0" smtClean="0">
                  <a:latin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60.5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3.8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2)×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0.0529[𝑚]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4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𝑉=</a:t>
                </a:r>
                <a:r>
                  <a:rPr lang="ja-JP" altLang="en-US" sz="14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4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/4×</a:t>
                </a:r>
                <a:r>
                  <a:rPr lang="en-US" altLang="ja-JP" sz="14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lang="en-US" altLang="ja-JP" sz="14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^</a:t>
                </a:r>
                <a:r>
                  <a:rPr lang="en-US" altLang="ja-JP" sz="14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0.0529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0.500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10×〖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[𝑚^3/𝑠]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1.84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1000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1840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[𝑘𝑔/𝑚^3]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𝑤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184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1.10×〖10〗^(−3)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2.02[𝑘𝑔/𝑠]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2.02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60=121[𝑘𝑔/𝑚𝑖𝑛]</a:t>
                </a:r>
                <a:endParaRPr lang="ja-JP" altLang="en-US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2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>
                <a:solidFill>
                  <a:srgbClr val="0070C0"/>
                </a:solidFill>
              </a:rPr>
              <a:t>流体</a:t>
            </a:r>
            <a:r>
              <a:rPr lang="ja-JP" altLang="en-US" sz="5400" dirty="0" smtClean="0">
                <a:solidFill>
                  <a:srgbClr val="0070C0"/>
                </a:solidFill>
              </a:rPr>
              <a:t>の密度と質量流量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321514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流体</a:t>
            </a:r>
            <a:r>
              <a:rPr lang="ja-JP" altLang="en-US" dirty="0" smtClean="0">
                <a:solidFill>
                  <a:srgbClr val="0070C0"/>
                </a:solidFill>
              </a:rPr>
              <a:t>の密度と質量流量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液体の密度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例７　水（４℃）の場合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1.00×1000=1000[kg/m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例８　濃硫酸の場合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1.84×1000=1840[kg/m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marL="0" indent="0">
              <a:buNone/>
            </a:pP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額縁 3"/>
          <p:cNvSpPr>
            <a:spLocks/>
          </p:cNvSpPr>
          <p:nvPr/>
        </p:nvSpPr>
        <p:spPr bwMode="auto">
          <a:xfrm>
            <a:off x="1899138" y="2508739"/>
            <a:ext cx="5400000" cy="1080000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比重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1000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＝液体の密度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013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流体の密度と質量流量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密度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例９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空気（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℃，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101.3kPa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の場合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1.00×1.29=1.29[kg/m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水素（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0.069×1.29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0.089[kg/m</a:t>
            </a:r>
            <a:r>
              <a:rPr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kumimoji="1" lang="ja-JP" altLang="en-US" dirty="0"/>
          </a:p>
        </p:txBody>
      </p:sp>
      <p:sp>
        <p:nvSpPr>
          <p:cNvPr id="4" name="額縁 3"/>
          <p:cNvSpPr/>
          <p:nvPr/>
        </p:nvSpPr>
        <p:spPr bwMode="auto">
          <a:xfrm>
            <a:off x="1900800" y="2509200"/>
            <a:ext cx="5400000" cy="1080000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比重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1.29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＝気体の密度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9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流体の密度と質量流量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5066" y="3707279"/>
            <a:ext cx="55643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：質量流量</a:t>
            </a:r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[kg/s]</a:t>
            </a:r>
          </a:p>
          <a:p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ρ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：流体の密度</a:t>
            </a:r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[kg/m</a:t>
            </a:r>
            <a:r>
              <a:rPr kumimoji="1" lang="en-US" altLang="ja-JP" sz="32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：流量（体積流量）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sz="32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額縁 5"/>
              <p:cNvSpPr/>
              <p:nvPr/>
            </p:nvSpPr>
            <p:spPr bwMode="auto">
              <a:xfrm>
                <a:off x="1905065" y="1778183"/>
                <a:ext cx="288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3200" i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W</m:t>
                      </m:r>
                      <m:r>
                        <m:rPr>
                          <m:nor/>
                        </m:rPr>
                        <a:rPr lang="en-US" altLang="ja-JP" sz="3200" i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3200" i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ρ</m:t>
                      </m:r>
                      <m:r>
                        <m:rPr>
                          <m:nor/>
                        </m:rPr>
                        <a:rPr lang="en-US" altLang="ja-JP" sz="3200" i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V</m:t>
                      </m:r>
                    </m:oMath>
                  </m:oMathPara>
                </a14:m>
                <a:endParaRPr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6" name="額縁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65" y="1778183"/>
                <a:ext cx="2880000" cy="1440000"/>
              </a:xfrm>
              <a:prstGeom prst="beve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69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流体の密度と質量流量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499969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例題</a:t>
            </a:r>
            <a:r>
              <a:rPr lang="en-US" altLang="ja-JP" sz="1800" dirty="0" smtClean="0">
                <a:latin typeface="+mn-ea"/>
              </a:rPr>
              <a:t>11</a:t>
            </a:r>
            <a:r>
              <a:rPr lang="ja-JP" altLang="en-US" sz="1800" dirty="0" smtClean="0">
                <a:latin typeface="+mn-ea"/>
              </a:rPr>
              <a:t>　</a:t>
            </a:r>
            <a:r>
              <a:rPr lang="en-US" altLang="ja-JP" sz="1800" dirty="0" smtClean="0">
                <a:latin typeface="+mn-ea"/>
              </a:rPr>
              <a:t>50</a:t>
            </a:r>
            <a:r>
              <a:rPr kumimoji="1" lang="en-US" altLang="ja-JP" sz="1800" dirty="0" smtClean="0">
                <a:latin typeface="+mn-ea"/>
              </a:rPr>
              <a:t>A</a:t>
            </a:r>
            <a:r>
              <a:rPr kumimoji="1" lang="ja-JP" altLang="en-US" sz="1800" dirty="0" smtClean="0">
                <a:latin typeface="+mn-ea"/>
              </a:rPr>
              <a:t>鋼管（外径</a:t>
            </a:r>
            <a:r>
              <a:rPr kumimoji="1" lang="en-US" altLang="ja-JP" sz="1800" dirty="0" smtClean="0">
                <a:latin typeface="+mn-ea"/>
              </a:rPr>
              <a:t>60.5mm</a:t>
            </a:r>
            <a:r>
              <a:rPr lang="ja-JP" altLang="en-US" sz="1800" dirty="0" err="1" smtClean="0">
                <a:latin typeface="+mn-ea"/>
              </a:rPr>
              <a:t>，</a:t>
            </a:r>
            <a:r>
              <a:rPr kumimoji="1" lang="ja-JP" altLang="en-US" sz="1800" dirty="0" smtClean="0">
                <a:latin typeface="+mn-ea"/>
              </a:rPr>
              <a:t>厚さ</a:t>
            </a:r>
            <a:r>
              <a:rPr kumimoji="1" lang="en-US" altLang="ja-JP" sz="1800" dirty="0" smtClean="0">
                <a:latin typeface="+mn-ea"/>
              </a:rPr>
              <a:t>3.80mm</a:t>
            </a:r>
            <a:r>
              <a:rPr kumimoji="1" lang="ja-JP" altLang="en-US" sz="1800" dirty="0" smtClean="0">
                <a:latin typeface="+mn-ea"/>
              </a:rPr>
              <a:t>）を比重</a:t>
            </a:r>
            <a:r>
              <a:rPr kumimoji="1" lang="en-US" altLang="ja-JP" sz="1800" dirty="0" smtClean="0">
                <a:latin typeface="+mn-ea"/>
              </a:rPr>
              <a:t>1.84</a:t>
            </a:r>
            <a:r>
              <a:rPr kumimoji="1" lang="ja-JP" altLang="en-US" sz="1800" dirty="0" smtClean="0">
                <a:latin typeface="+mn-ea"/>
              </a:rPr>
              <a:t>の硫酸が</a:t>
            </a:r>
            <a:r>
              <a:rPr kumimoji="1" lang="en-US" altLang="ja-JP" sz="1800" dirty="0" smtClean="0">
                <a:latin typeface="+mn-ea"/>
              </a:rPr>
              <a:t>0.500m/s</a:t>
            </a:r>
            <a:r>
              <a:rPr kumimoji="1" lang="ja-JP" altLang="en-US" sz="1800" dirty="0" smtClean="0">
                <a:latin typeface="+mn-ea"/>
              </a:rPr>
              <a:t>の平均流速で流れているとき</a:t>
            </a:r>
            <a:endParaRPr kumimoji="1"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　　　</a:t>
            </a:r>
            <a:r>
              <a:rPr kumimoji="1" lang="ja-JP" altLang="en-US" sz="1800" dirty="0" smtClean="0">
                <a:latin typeface="+mn-ea"/>
              </a:rPr>
              <a:t>の質量流量</a:t>
            </a:r>
            <a:r>
              <a:rPr kumimoji="1" lang="en-US" altLang="ja-JP" sz="1800" dirty="0" smtClean="0">
                <a:latin typeface="+mn-ea"/>
              </a:rPr>
              <a:t>[kg/min]</a:t>
            </a:r>
            <a:r>
              <a:rPr lang="ja-JP" altLang="en-US" sz="1800" dirty="0" smtClean="0">
                <a:latin typeface="+mn-ea"/>
              </a:rPr>
              <a:t>を求めなさい。</a:t>
            </a:r>
            <a:endParaRPr kumimoji="1" lang="ja-JP" altLang="en-US" sz="18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8208" y="3544236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825712" y="4327892"/>
                <a:ext cx="6912341" cy="1146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altLang="ja-JP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sz="105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ja-JP" altLang="en-US" sz="3200" dirty="0" smtClean="0">
                    <a:ea typeface="Cambria Math" panose="02040503050406030204" pitchFamily="18" charset="0"/>
                  </a:rPr>
                  <a:t>　 </a:t>
                </a:r>
                <a14:m>
                  <m:oMath xmlns:m="http://schemas.openxmlformats.org/officeDocument/2006/math"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184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1.10×</m:t>
                    </m:r>
                    <m:sSup>
                      <m:sSupPr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2.02[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712" y="4327892"/>
                <a:ext cx="6912341" cy="11464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227093" y="5628038"/>
                <a:ext cx="5258299" cy="5550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2.02</m:t>
                      </m:r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60=121[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3" y="5628038"/>
                <a:ext cx="5258299" cy="5550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429907" y="2494459"/>
                <a:ext cx="2512226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D:50A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鋼管の内径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：流量</a:t>
                </a:r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π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：円周率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：密度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Ｗ：質量流量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[kg/s]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907" y="2494459"/>
                <a:ext cx="2512226" cy="1754326"/>
              </a:xfrm>
              <a:prstGeom prst="rect">
                <a:avLst/>
              </a:prstGeom>
              <a:blipFill rotWithShape="0">
                <a:blip r:embed="rId5"/>
                <a:stretch>
                  <a:fillRect l="-2184" t="-1736" r="-1699" b="-45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417944" y="2444456"/>
                <a:ext cx="7806711" cy="1552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         ＝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60.5</m:t>
                        </m:r>
                        <m:r>
                          <m:rPr>
                            <m:nor/>
                          </m:rPr>
                          <a:rPr lang="ja-JP" altLang="en-US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3.8×2</m:t>
                        </m:r>
                      </m:e>
                    </m:d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HG丸ｺﾞｼｯｸM-PRO" panose="020F0600000000000000" pitchFamily="50" charset="-128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0.0529[m]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0.0529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×0.500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1.10×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ja-JP" i="0" smtClean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HG丸ｺﾞｼｯｸM-PRO" panose="020F0600000000000000" pitchFamily="50" charset="-128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  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0.500[m/s]</a:t>
                </a: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  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1.84×1000=1840[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kg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944" y="2444456"/>
                <a:ext cx="7806711" cy="1552733"/>
              </a:xfrm>
              <a:prstGeom prst="rect">
                <a:avLst/>
              </a:prstGeom>
              <a:blipFill rotWithShape="0">
                <a:blip r:embed="rId6"/>
                <a:stretch>
                  <a:fillRect l="-703" t="-4706" b="-43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2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242</Words>
  <Application>Microsoft Office PowerPoint</Application>
  <PresentationFormat>ワイド画面</PresentationFormat>
  <Paragraphs>84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  <vt:variant>
        <vt:lpstr>目的別スライド ショー</vt:lpstr>
      </vt:variant>
      <vt:variant>
        <vt:i4>1</vt:i4>
      </vt:variant>
    </vt:vector>
  </HeadingPairs>
  <TitlesOfParts>
    <vt:vector size="15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PowerPoint プレゼンテーション</vt:lpstr>
      <vt:lpstr>流体の密度と質量流量</vt:lpstr>
      <vt:lpstr>流体の密度と質量流量</vt:lpstr>
      <vt:lpstr>流体の密度と質量流量</vt:lpstr>
      <vt:lpstr>流体の密度と質量流量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2015-02-13T01:34:04Z</cp:lastPrinted>
  <dcterms:created xsi:type="dcterms:W3CDTF">2014-06-05T05:26:45Z</dcterms:created>
  <dcterms:modified xsi:type="dcterms:W3CDTF">2015-02-13T05:21:50Z</dcterms:modified>
</cp:coreProperties>
</file>