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60" r:id="rId3"/>
    <p:sldId id="318" r:id="rId4"/>
    <p:sldId id="330" r:id="rId5"/>
    <p:sldId id="320" r:id="rId6"/>
    <p:sldId id="321" r:id="rId7"/>
  </p:sldIdLst>
  <p:sldSz cx="12192000" cy="6858000"/>
  <p:notesSz cx="6807200" cy="9939338"/>
  <p:custShowLst>
    <p:custShow name="目的別スライド ショー 1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39B4BD-6045-4AF3-AD9A-21897CB80BFD}">
          <p14:sldIdLst>
            <p14:sldId id="270"/>
            <p14:sldId id="260"/>
            <p14:sldId id="318"/>
            <p14:sldId id="330"/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63364" autoAdjust="0"/>
  </p:normalViewPr>
  <p:slideViewPr>
    <p:cSldViewPr snapToGrid="0">
      <p:cViewPr varScale="1">
        <p:scale>
          <a:sx n="73" d="100"/>
          <a:sy n="73" d="100"/>
        </p:scale>
        <p:origin x="16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8F6E-9FAB-4D38-9DC6-26E6FCCC13BA}" type="datetimeFigureOut">
              <a:rPr kumimoji="1" lang="ja-JP" altLang="en-US" smtClean="0"/>
              <a:t>2015/3/11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83A0-320B-4F41-8418-ECB6D34B5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8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9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+mn-ea"/>
                <a:ea typeface="+mn-ea"/>
              </a:rPr>
              <a:t>管径と流速・流量の関係として重要な語句を説明する。</a:t>
            </a:r>
            <a:endParaRPr kumimoji="1" lang="en-US" altLang="ja-JP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・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平均流速（流速）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管の中を流れている流体が</a:t>
            </a:r>
            <a:r>
              <a:rPr kumimoji="1" lang="ja-JP" altLang="ja-JP" sz="1200" b="0" i="0" u="none" strike="noStrike" kern="1200" baseline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等しい</a:t>
            </a:r>
            <a:r>
              <a:rPr kumimoji="1" lang="ja-JP" altLang="ja-JP" sz="1200" b="0" i="0" u="none" strike="noStrike" kern="1200" baseline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速さ</a:t>
            </a:r>
            <a:r>
              <a:rPr kumimoji="1" lang="ja-JP" altLang="en-US" sz="1200" b="0" i="0" u="none" strike="noStrike" kern="1200" baseline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の</a:t>
            </a:r>
            <a:r>
              <a:rPr kumimoji="1" lang="ja-JP" altLang="ja-JP" sz="1200" b="0" i="0" u="none" strike="noStrike" kern="1200" baseline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とき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の流れの速さ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・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流量（体積流量）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管を流れている流体の量を体積で表した値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r>
              <a:rPr kumimoji="1" lang="ja-JP" altLang="en-US" dirty="0" smtClean="0">
                <a:latin typeface="+mn-ea"/>
                <a:ea typeface="+mn-ea"/>
              </a:rPr>
              <a:t>　・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質量流量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</a:t>
            </a:r>
            <a:r>
              <a:rPr kumimoji="1" lang="ja-JP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管を流れる流体の量を質量で表した値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821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ja-JP" altLang="en-US" sz="1200" i="0" dirty="0" smtClean="0">
                    <a:latin typeface="+mn-ea"/>
                    <a:ea typeface="+mn-ea"/>
                  </a:rPr>
                  <a:t>流速や流量を考える際に用いる一般式を整理させる。</a:t>
                </a:r>
                <a:endParaRPr lang="en-US" altLang="ja-JP" sz="1200" i="0" dirty="0" smtClean="0">
                  <a:latin typeface="+mn-ea"/>
                  <a:ea typeface="+mn-ea"/>
                </a:endParaRPr>
              </a:p>
              <a:p>
                <a:r>
                  <a:rPr lang="ja-JP" altLang="en-US" sz="1200" dirty="0" smtClean="0">
                    <a:latin typeface="+mn-ea"/>
                    <a:ea typeface="+mn-ea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𝑉</m:t>
                    </m:r>
                    <m:r>
                      <a:rPr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r>
                      <a:rPr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𝑆</m:t>
                    </m:r>
                    <m:acc>
                      <m:accPr>
                        <m:chr m:val="̅"/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acc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𝑢</m:t>
                        </m:r>
                      </m:e>
                    </m:acc>
                  </m:oMath>
                </a14:m>
                <a:endParaRPr kumimoji="1" lang="en-US" altLang="ja-JP" dirty="0" smtClean="0">
                  <a:latin typeface="+mn-ea"/>
                  <a:ea typeface="+mn-ea"/>
                </a:endParaRPr>
              </a:p>
              <a:p>
                <a:r>
                  <a:rPr lang="ja-JP" altLang="en-US" sz="1200" dirty="0" smtClean="0">
                    <a:latin typeface="+mn-ea"/>
                    <a:ea typeface="+mn-ea"/>
                  </a:rPr>
                  <a:t>　　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V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：流体の流量（体積流量）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[m</a:t>
                </a:r>
                <a:r>
                  <a:rPr lang="en-US" altLang="ja-JP" sz="1200" baseline="30000" dirty="0" smtClean="0">
                    <a:latin typeface="+mn-ea"/>
                    <a:ea typeface="+mn-ea"/>
                  </a:rPr>
                  <a:t>3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/s]</a:t>
                </a:r>
              </a:p>
              <a:p>
                <a:r>
                  <a:rPr lang="ja-JP" altLang="en-US" sz="1200" dirty="0" smtClean="0">
                    <a:latin typeface="+mn-ea"/>
                    <a:ea typeface="+mn-ea"/>
                  </a:rPr>
                  <a:t>　　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S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：断面積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[m</a:t>
                </a:r>
                <a:r>
                  <a:rPr lang="en-US" altLang="ja-JP" sz="1200" baseline="30000" dirty="0" smtClean="0">
                    <a:latin typeface="+mn-ea"/>
                    <a:ea typeface="+mn-ea"/>
                  </a:rPr>
                  <a:t>2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]</a:t>
                </a:r>
              </a:p>
              <a:p>
                <a:r>
                  <a:rPr lang="ja-JP" altLang="en-US" sz="1200" dirty="0" smtClean="0">
                    <a:latin typeface="+mn-ea"/>
                    <a:ea typeface="+mn-ea"/>
                  </a:rPr>
                  <a:t>　　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ū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：平均流速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[m/s]</a:t>
                </a:r>
              </a:p>
              <a:p>
                <a:r>
                  <a:rPr lang="ja-JP" altLang="en-US" sz="1200" dirty="0" smtClean="0">
                    <a:latin typeface="+mn-ea"/>
                    <a:ea typeface="+mn-ea"/>
                  </a:rPr>
                  <a:t>に，</a:t>
                </a:r>
                <a14:m>
                  <m:oMath xmlns:m="http://schemas.openxmlformats.org/officeDocument/2006/math">
                    <m:r>
                      <a:rPr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𝑆</m:t>
                    </m:r>
                    <m:r>
                      <a:rPr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ja-JP" altLang="en-US" sz="1200" i="1">
                            <a:latin typeface="Cambria Math" panose="02040503050406030204" pitchFamily="18" charset="0"/>
                            <a:ea typeface="+mn-ea"/>
                          </a:rPr>
                          <m:t>𝜋</m:t>
                        </m:r>
                      </m:num>
                      <m:den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𝐷</m:t>
                        </m:r>
                      </m:e>
                      <m:sup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ea"/>
                    <a:ea typeface="+mn-ea"/>
                  </a:rPr>
                  <a:t>を代入し，式を変形すると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1200" b="0" i="0" smtClean="0">
                          <a:latin typeface="Cambria Math" panose="02040503050406030204" pitchFamily="18" charset="0"/>
                          <a:ea typeface="+mn-ea"/>
                        </a:rPr>
                        <m:t>　</m:t>
                      </m:r>
                      <m:acc>
                        <m:accPr>
                          <m:chr m:val="̅"/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acc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𝑢</m:t>
                          </m:r>
                        </m:e>
                      </m:acc>
                      <m:r>
                        <a:rPr lang="en-US" altLang="ja-JP" sz="1200" i="1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𝑉</m:t>
                          </m:r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+mn-ea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endParaRPr>
              </a:p>
              <a:p>
                <a:r>
                  <a:rPr lang="ja-JP" altLang="en-US" sz="1200" dirty="0" smtClean="0">
                    <a:latin typeface="+mn-ea"/>
                    <a:ea typeface="+mn-ea"/>
                  </a:rPr>
                  <a:t>　　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π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：円周率（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3.14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）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r>
                  <a:rPr lang="ja-JP" altLang="en-US" sz="1200" dirty="0" smtClean="0">
                    <a:latin typeface="+mn-ea"/>
                    <a:ea typeface="+mn-ea"/>
                  </a:rPr>
                  <a:t>　　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D</a:t>
                </a:r>
                <a:r>
                  <a:rPr lang="ja-JP" altLang="en-US" sz="1200" dirty="0" smtClean="0">
                    <a:latin typeface="+mn-ea"/>
                    <a:ea typeface="+mn-ea"/>
                  </a:rPr>
                  <a:t>：内径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[m]</a:t>
                </a:r>
                <a:endParaRPr lang="ja-JP" altLang="en-US" sz="1200" dirty="0" smtClean="0">
                  <a:latin typeface="+mn-ea"/>
                  <a:ea typeface="+mn-ea"/>
                </a:endParaRPr>
              </a:p>
              <a:p>
                <a:endParaRPr kumimoji="1" lang="en-US" altLang="ja-JP" dirty="0" smtClean="0">
                  <a:latin typeface="+mn-ea"/>
                  <a:ea typeface="+mn-ea"/>
                </a:endParaRPr>
              </a:p>
              <a:p>
                <a:r>
                  <a:rPr kumimoji="1" lang="ja-JP" altLang="en-US" dirty="0" smtClean="0">
                    <a:latin typeface="+mn-ea"/>
                    <a:ea typeface="+mn-ea"/>
                  </a:rPr>
                  <a:t>となることを説明する。</a:t>
                </a:r>
                <a:endParaRPr kumimoji="1" lang="ja-JP" altLang="en-US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𝑉=𝑆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 ̅</a:t>
                </a:r>
                <a:endParaRPr kumimoji="1" lang="en-US" altLang="ja-JP" dirty="0" smtClean="0"/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V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：流体の流量（体積流量）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</a:t>
                </a:r>
                <a:r>
                  <a:rPr lang="en-US" altLang="ja-JP" sz="1200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/s]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：断面積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</a:t>
                </a:r>
                <a:r>
                  <a:rPr lang="en-US" altLang="ja-JP" sz="1200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ū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：平均流速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𝑆=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/4 𝐷^2</a:t>
                </a:r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+mn-ea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上式を代入し、</a:t>
                </a:r>
                <a:endParaRPr kumimoji="1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式変形すると・・・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̅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=4𝑉/(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𝐷^2 )</a:t>
                </a:r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+mn-ea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π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：円周率（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3.14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）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：内径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  <a:endParaRPr lang="ja-JP" altLang="en-US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93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ja-JP" altLang="en-US" sz="1200" b="0" i="1" smtClean="0">
                          <a:latin typeface="Cambria Math" panose="02040503050406030204" pitchFamily="18" charset="0"/>
                          <a:ea typeface="+mn-ea"/>
                        </a:rPr>
                        <m:t>①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𝑉</m:t>
                      </m:r>
                      <m:r>
                        <a:rPr kumimoji="1"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kumimoji="1"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𝑆</m:t>
                      </m:r>
                      <m:acc>
                        <m:accPr>
                          <m:chr m:val="̅"/>
                          <m:ctrlPr>
                            <a:rPr kumimoji="1" lang="en-US" altLang="ja-JP" sz="1200" b="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accPr>
                        <m:e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𝑢</m:t>
                          </m:r>
                        </m:e>
                      </m:acc>
                      <m:r>
                        <a:rPr lang="ja-JP" altLang="en-US" sz="1200" b="0" i="1" smtClean="0">
                          <a:latin typeface="Cambria Math" panose="02040503050406030204" pitchFamily="18" charset="0"/>
                          <a:ea typeface="+mn-ea"/>
                        </a:rPr>
                        <m:t>を式</m:t>
                      </m:r>
                      <m:r>
                        <a:rPr lang="ja-JP" altLang="en-US" sz="1200" i="1">
                          <a:latin typeface="Cambria Math" panose="02040503050406030204" pitchFamily="18" charset="0"/>
                          <a:ea typeface="+mn-ea"/>
                        </a:rPr>
                        <m:t>変形すると</m:t>
                      </m:r>
                      <m:r>
                        <a:rPr lang="ja-JP" altLang="en-US" sz="1200" b="0" i="1" smtClean="0">
                          <a:latin typeface="Cambria Math" panose="02040503050406030204" pitchFamily="18" charset="0"/>
                          <a:ea typeface="+mn-ea"/>
                        </a:rPr>
                        <m:t>，</m:t>
                      </m:r>
                    </m:oMath>
                  </m:oMathPara>
                </a14:m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ja-JP" altLang="en-US" sz="1200" b="0" i="1" smtClean="0">
                        <a:latin typeface="Cambria Math" panose="02040503050406030204" pitchFamily="18" charset="0"/>
                        <a:ea typeface="+mn-ea"/>
                      </a:rPr>
                      <m:t>②</m:t>
                    </m:r>
                    <m:acc>
                      <m:accPr>
                        <m:chr m:val="̅"/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acc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𝑢</m:t>
                        </m:r>
                      </m:e>
                    </m:acc>
                    <m:r>
                      <a:rPr kumimoji="1"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kumimoji="1" lang="en-US" altLang="ja-JP" sz="120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𝑉</m:t>
                        </m:r>
                      </m:num>
                      <m:den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𝑆</m:t>
                        </m:r>
                      </m:den>
                    </m:f>
                  </m:oMath>
                </a14:m>
                <a:r>
                  <a:rPr lang="ja-JP" altLang="en-US" sz="1200" dirty="0" smtClean="0">
                    <a:latin typeface="+mn-ea"/>
                    <a:ea typeface="+mn-ea"/>
                  </a:rPr>
                  <a:t>になる。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US" altLang="ja-JP" sz="1200" b="0" i="1" smtClean="0">
                        <a:latin typeface="Cambria Math" panose="02040503050406030204" pitchFamily="18" charset="0"/>
                        <a:ea typeface="+mn-ea"/>
                      </a:rPr>
                      <m:t>𝑆</m:t>
                    </m:r>
                    <m:r>
                      <a:rPr kumimoji="1"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kumimoji="1" lang="en-US" altLang="ja-JP" sz="120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1" lang="ja-JP" altLang="en-US" sz="1200" i="1" smtClean="0">
                            <a:latin typeface="Cambria Math" panose="02040503050406030204" pitchFamily="18" charset="0"/>
                            <a:ea typeface="+mn-ea"/>
                          </a:rPr>
                          <m:t>𝜋</m:t>
                        </m:r>
                      </m:num>
                      <m:den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kumimoji="1" lang="en-US" altLang="ja-JP" sz="120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sSupPr>
                      <m:e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𝐷</m:t>
                        </m:r>
                      </m:e>
                      <m:sup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1200" dirty="0" smtClean="0">
                    <a:latin typeface="+mn-ea"/>
                    <a:ea typeface="+mn-ea"/>
                  </a:rPr>
                  <a:t>を②に代入すると，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sz="120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acc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𝑢</m:t>
                        </m:r>
                      </m:e>
                    </m:acc>
                    <m:r>
                      <a:rPr kumimoji="1"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kumimoji="1" lang="en-US" altLang="ja-JP" sz="120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𝑉</m:t>
                        </m:r>
                      </m:num>
                      <m:den>
                        <m:r>
                          <a:rPr lang="ja-JP" altLang="en-US" sz="1200" i="1">
                            <a:latin typeface="Cambria Math" panose="02040503050406030204" pitchFamily="18" charset="0"/>
                            <a:ea typeface="+mn-ea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pPr>
                          <m:e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  <m:t>𝐷</m:t>
                            </m:r>
                          </m:e>
                          <m:sup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ja-JP" altLang="en-US" sz="1200" dirty="0" smtClean="0">
                    <a:latin typeface="+mn-ea"/>
                    <a:ea typeface="+mn-ea"/>
                  </a:rPr>
                  <a:t>となる。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r>
                  <a:rPr lang="en-US" altLang="ja-JP" dirty="0" smtClean="0">
                    <a:latin typeface="+mn-ea"/>
                    <a:ea typeface="+mn-ea"/>
                  </a:rPr>
                  <a:t>S</a:t>
                </a:r>
                <a:r>
                  <a:rPr lang="ja-JP" altLang="en-US" dirty="0" smtClean="0">
                    <a:latin typeface="+mn-ea"/>
                    <a:ea typeface="+mn-ea"/>
                  </a:rPr>
                  <a:t>：断面積</a:t>
                </a:r>
                <a:r>
                  <a:rPr lang="en-US" altLang="ja-JP" dirty="0" smtClean="0">
                    <a:latin typeface="+mn-ea"/>
                    <a:ea typeface="+mn-ea"/>
                  </a:rPr>
                  <a:t>[m</a:t>
                </a:r>
                <a:r>
                  <a:rPr lang="en-US" altLang="ja-JP" baseline="30000" dirty="0" smtClean="0">
                    <a:latin typeface="+mn-ea"/>
                    <a:ea typeface="+mn-ea"/>
                  </a:rPr>
                  <a:t>2</a:t>
                </a:r>
                <a:r>
                  <a:rPr lang="en-US" altLang="ja-JP" dirty="0" smtClean="0">
                    <a:latin typeface="+mn-ea"/>
                    <a:ea typeface="+mn-ea"/>
                  </a:rPr>
                  <a:t>]</a:t>
                </a:r>
              </a:p>
              <a:p>
                <a:r>
                  <a:rPr lang="en-US" altLang="ja-JP" dirty="0" smtClean="0">
                    <a:latin typeface="+mn-ea"/>
                    <a:ea typeface="+mn-ea"/>
                  </a:rPr>
                  <a:t>ū</a:t>
                </a:r>
                <a:r>
                  <a:rPr lang="ja-JP" altLang="en-US" dirty="0" smtClean="0">
                    <a:latin typeface="+mn-ea"/>
                    <a:ea typeface="+mn-ea"/>
                  </a:rPr>
                  <a:t>：平均流速</a:t>
                </a:r>
                <a:r>
                  <a:rPr lang="en-US" altLang="ja-JP" dirty="0" smtClean="0">
                    <a:latin typeface="+mn-ea"/>
                    <a:ea typeface="+mn-ea"/>
                  </a:rPr>
                  <a:t>[m/s]</a:t>
                </a:r>
              </a:p>
              <a:p>
                <a:r>
                  <a:rPr lang="en-US" altLang="ja-JP" dirty="0" smtClean="0">
                    <a:latin typeface="+mn-ea"/>
                    <a:ea typeface="+mn-ea"/>
                  </a:rPr>
                  <a:t>V</a:t>
                </a:r>
                <a:r>
                  <a:rPr lang="ja-JP" altLang="en-US" dirty="0" smtClean="0">
                    <a:latin typeface="+mn-ea"/>
                    <a:ea typeface="+mn-ea"/>
                  </a:rPr>
                  <a:t>：流体の流量（体積流量）</a:t>
                </a:r>
                <a:r>
                  <a:rPr lang="en-US" altLang="ja-JP" dirty="0" smtClean="0">
                    <a:latin typeface="+mn-ea"/>
                    <a:ea typeface="+mn-ea"/>
                  </a:rPr>
                  <a:t>[m</a:t>
                </a:r>
                <a:r>
                  <a:rPr lang="en-US" altLang="ja-JP" baseline="30000" dirty="0" smtClean="0">
                    <a:latin typeface="+mn-ea"/>
                    <a:ea typeface="+mn-ea"/>
                  </a:rPr>
                  <a:t>3</a:t>
                </a:r>
                <a:r>
                  <a:rPr lang="en-US" altLang="ja-JP" dirty="0" smtClean="0">
                    <a:latin typeface="+mn-ea"/>
                    <a:ea typeface="+mn-ea"/>
                  </a:rPr>
                  <a:t>/s]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dirty="0" smtClean="0">
                    <a:latin typeface="+mn-ea"/>
                    <a:ea typeface="+mn-ea"/>
                  </a:rPr>
                  <a:t>生徒に発問し，理解できているか確認する。</a:t>
                </a:r>
                <a:endParaRPr kumimoji="1" lang="en-US" altLang="ja-JP" sz="1200" b="0" dirty="0" smtClean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①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𝑆𝑢 ̅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を式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変形すると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，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②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 ̅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𝑉/𝑆</a:t>
                </a:r>
                <a:r>
                  <a:rPr lang="ja-JP" altLang="en-US" sz="1200" dirty="0" smtClean="0">
                    <a:ea typeface="Cambria Math" panose="02040503050406030204" pitchFamily="18" charset="0"/>
                  </a:rPr>
                  <a:t>になる。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𝑆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 𝐷^2</a:t>
                </a:r>
                <a:r>
                  <a:rPr lang="ja-JP" altLang="en-US" sz="1200" dirty="0" smtClean="0">
                    <a:ea typeface="Cambria Math" panose="02040503050406030204" pitchFamily="18" charset="0"/>
                  </a:rPr>
                  <a:t>を②に代入すると，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̅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4𝑉/(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𝐷^2 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ja-JP" altLang="en-US" sz="1200" dirty="0" smtClean="0">
                    <a:ea typeface="Cambria Math" panose="02040503050406030204" pitchFamily="18" charset="0"/>
                  </a:rPr>
                  <a:t>となる。</a:t>
                </a:r>
                <a:endParaRPr lang="en-US" altLang="ja-JP" sz="1200" dirty="0" smtClean="0">
                  <a:ea typeface="Cambria Math" panose="02040503050406030204" pitchFamily="18" charset="0"/>
                </a:endParaRP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：断面積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ū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：平均流速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V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：流体の流量（体積流量）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/s]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dirty="0" smtClean="0"/>
                  <a:t>生徒に発問させながら，確認をする。</a:t>
                </a:r>
                <a:endParaRPr kumimoji="1" lang="en-US" altLang="ja-JP" sz="1200" b="0" dirty="0" smtClean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925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例題５</a:t>
                </a:r>
                <a:endParaRPr kumimoji="1" lang="en-US" altLang="ja-JP" sz="1200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水を</a:t>
                </a:r>
                <a:r>
                  <a:rPr kumimoji="1" lang="en-US" altLang="ja-JP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15m</a:t>
                </a:r>
                <a:r>
                  <a:rPr kumimoji="1" lang="en-US" altLang="ja-JP" sz="1200" kern="1200" baseline="300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3</a:t>
                </a:r>
                <a:r>
                  <a:rPr kumimoji="1" lang="en-US" altLang="ja-JP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/h</a:t>
                </a: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の割合で流したい。</a:t>
                </a:r>
                <a:r>
                  <a:rPr kumimoji="1" lang="en-US" altLang="ja-JP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40A</a:t>
                </a: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鋼管を用いたと</a:t>
                </a:r>
                <a:r>
                  <a:rPr kumimoji="1" lang="ja-JP" altLang="en-US" sz="1200" kern="1200" dirty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き</a:t>
                </a: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の平均流速</a:t>
                </a:r>
                <a:r>
                  <a:rPr kumimoji="1" lang="en-US" altLang="ja-JP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[m/h]</a:t>
                </a: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n-ea"/>
                    <a:ea typeface="+mn-ea"/>
                    <a:cs typeface="+mn-cs"/>
                  </a:rPr>
                  <a:t>を求めなさい。</a:t>
                </a:r>
                <a:endParaRPr kumimoji="1" lang="en-US" altLang="ja-JP" sz="1200" kern="1200" dirty="0" smtClean="0">
                  <a:solidFill>
                    <a:schemeClr val="tx1"/>
                  </a:solidFill>
                  <a:latin typeface="+mn-ea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:r>
                  <a:rPr kumimoji="1" lang="ja-JP" altLang="en-US" dirty="0" smtClean="0">
                    <a:latin typeface="+mn-ea"/>
                    <a:ea typeface="+mn-ea"/>
                  </a:rPr>
                  <a:t>一般式に値を代入すると，</a:t>
                </a:r>
                <a:endParaRPr kumimoji="1" lang="en-US" altLang="ja-JP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+mn-ea"/>
                            </a:rPr>
                            <m:t>𝑢</m:t>
                          </m:r>
                        </m:e>
                      </m:acc>
                      <m:r>
                        <a:rPr lang="en-US" altLang="ja-JP" i="1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  <a:ea typeface="+mn-ea"/>
                            </a:rPr>
                            <m:t>V</m:t>
                          </m:r>
                        </m:num>
                        <m:den>
                          <m:r>
                            <a:rPr lang="ja-JP" altLang="en-US" i="1" smtClean="0">
                              <a:latin typeface="Cambria Math" panose="02040503050406030204" pitchFamily="18" charset="0"/>
                              <a:ea typeface="+mn-ea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+mn-ea"/>
                            </a:rPr>
                            <m:t>4×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  <a:ea typeface="+mn-ea"/>
                            </a:rPr>
                            <m:t>4.17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+mn-ea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+mn-ea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+mn-ea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ja-JP" altLang="en-US" i="1" smtClean="0">
                              <a:latin typeface="Cambria Math" panose="02040503050406030204" pitchFamily="18" charset="0"/>
                              <a:ea typeface="+mn-ea"/>
                            </a:rPr>
                            <m:t>𝜋</m:t>
                          </m:r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+mn-ea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  <a:ea typeface="+mn-ea"/>
                                </a:rPr>
                                <m:t>0.0416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+mn-ea"/>
                        </a:rPr>
                        <m:t>3.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  <a:ea typeface="+mn-ea"/>
                        </a:rPr>
                        <m:t>0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+mn-ea"/>
                        </a:rPr>
                        <m:t>7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i="1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lang="ja-JP" altLang="en-US" i="0" dirty="0" smtClean="0">
                    <a:latin typeface="+mn-ea"/>
                    <a:ea typeface="+mn-ea"/>
                  </a:rPr>
                  <a:t>となる。</a:t>
                </a:r>
                <a:endParaRPr lang="en-US" altLang="ja-JP" i="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lang="en-US" altLang="ja-JP" i="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lang="ja-JP" altLang="en-US" i="0" dirty="0" smtClean="0">
                    <a:latin typeface="+mn-ea"/>
                    <a:ea typeface="+mn-ea"/>
                  </a:rPr>
                  <a:t>単位を</a:t>
                </a:r>
                <a:r>
                  <a:rPr lang="en-US" altLang="ja-JP" i="0" dirty="0" smtClean="0">
                    <a:latin typeface="+mn-ea"/>
                    <a:ea typeface="+mn-ea"/>
                  </a:rPr>
                  <a:t>1</a:t>
                </a:r>
                <a:r>
                  <a:rPr lang="ja-JP" altLang="en-US" i="0" dirty="0" smtClean="0">
                    <a:latin typeface="+mn-ea"/>
                    <a:ea typeface="+mn-ea"/>
                  </a:rPr>
                  <a:t>秒間当たりではなく，</a:t>
                </a:r>
                <a:r>
                  <a:rPr lang="en-US" altLang="ja-JP" i="0" dirty="0" smtClean="0">
                    <a:latin typeface="+mn-ea"/>
                    <a:ea typeface="+mn-ea"/>
                  </a:rPr>
                  <a:t>1</a:t>
                </a:r>
                <a:r>
                  <a:rPr lang="ja-JP" altLang="en-US" i="0" dirty="0" smtClean="0">
                    <a:latin typeface="+mn-ea"/>
                    <a:ea typeface="+mn-ea"/>
                  </a:rPr>
                  <a:t>時間当たりに換算するために，</a:t>
                </a:r>
                <a:endParaRPr lang="en-US" altLang="ja-JP" i="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en-US" altLang="ja-JP" dirty="0" smtClean="0">
                    <a:latin typeface="+mn-ea"/>
                    <a:ea typeface="+mn-ea"/>
                  </a:rPr>
                  <a:t>1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時間は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60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分，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1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分は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60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秒であることから，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60×60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＝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3600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をかけることを説明する。</a:t>
                </a:r>
                <a:endParaRPr lang="en-US" altLang="ja-JP" i="1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+mn-ea"/>
                        </a:rPr>
                        <m:t>3.67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+mn-ea"/>
                        </a:rPr>
                        <m:t>3600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+mn-ea"/>
                        </a:rPr>
                        <m:t>1.10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+mn-ea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en-US" altLang="ja-JP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kumimoji="1" lang="en-US" altLang="ja-JP" dirty="0" smtClean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例題４　水を</a:t>
                </a:r>
                <a:r>
                  <a:rPr kumimoji="1" lang="en-US" altLang="ja-JP" sz="1200" kern="12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15m</a:t>
                </a:r>
                <a:r>
                  <a:rPr kumimoji="1" lang="en-US" altLang="ja-JP" sz="1200" kern="1200" baseline="300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3</a:t>
                </a:r>
                <a:r>
                  <a:rPr kumimoji="1" lang="en-US" altLang="ja-JP" sz="1200" kern="12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/h</a:t>
                </a: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の割合で流したい。</a:t>
                </a:r>
                <a:r>
                  <a:rPr kumimoji="1" lang="en-US" altLang="ja-JP" sz="1200" kern="12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40A</a:t>
                </a: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鋼管を用いたと</a:t>
                </a:r>
                <a:r>
                  <a:rPr kumimoji="1" lang="ja-JP" altLang="en-US" sz="1200" kern="1200" dirty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き</a:t>
                </a: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の平均流速</a:t>
                </a:r>
                <a:r>
                  <a:rPr kumimoji="1" lang="en-US" altLang="ja-JP" sz="1200" kern="12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[m/h]</a:t>
                </a:r>
                <a:r>
                  <a:rPr kumimoji="1" lang="ja-JP" altLang="en-US" sz="1200" kern="1200" dirty="0" smtClean="0">
                    <a:solidFill>
                      <a:schemeClr val="tx1"/>
                    </a:solidFill>
                    <a:latin typeface="+mj-ea"/>
                    <a:ea typeface="+mn-ea"/>
                    <a:cs typeface="+mn-cs"/>
                  </a:rPr>
                  <a:t>を求めなさい。</a:t>
                </a:r>
                <a:endParaRPr kumimoji="1" lang="en-US" altLang="ja-JP" sz="1200" kern="1200" dirty="0" smtClean="0">
                  <a:solidFill>
                    <a:schemeClr val="tx1"/>
                  </a:solidFill>
                  <a:latin typeface="+mj-ea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:r>
                  <a:rPr kumimoji="1"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kumimoji="1"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kumimoji="1"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𝑚^3∕ℎ]</a:t>
                </a:r>
                <a:r>
                  <a:rPr kumimoji="1"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b="0" i="0" smtClean="0">
                    <a:latin typeface="Cambria Math" panose="02040503050406030204" pitchFamily="18" charset="0"/>
                  </a:rPr>
                  <a:t>1/</a:t>
                </a:r>
                <a:r>
                  <a:rPr lang="en-US" altLang="ja-JP" i="0">
                    <a:latin typeface="Cambria Math" panose="02040503050406030204" pitchFamily="18" charset="0"/>
                  </a:rPr>
                  <a:t>3600</a:t>
                </a:r>
                <a:r>
                  <a:rPr kumimoji="1" lang="en-US" altLang="ja-JP" i="0" smtClean="0">
                    <a:latin typeface="Cambria Math" panose="02040503050406030204" pitchFamily="18" charset="0"/>
                  </a:rPr>
                  <a:t> [</a:t>
                </a:r>
                <a:r>
                  <a:rPr kumimoji="1" lang="en-US" altLang="ja-JP" b="0" i="0" smtClean="0">
                    <a:latin typeface="Cambria Math" panose="02040503050406030204" pitchFamily="18" charset="0"/>
                  </a:rPr>
                  <a:t>𝑚^3∕ℎ]</a:t>
                </a:r>
                <a:endParaRPr kumimoji="1"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kumimoji="1"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</a:t>
                </a:r>
                <a:r>
                  <a:rPr kumimoji="1"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1/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3600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[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𝑚^3∕𝑠]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4.17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×〖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〗^(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−3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[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𝑚^3∕𝑠]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D=41.6[mm]=0.0416[m]</a:t>
                </a:r>
              </a:p>
              <a:p>
                <a:pPr marL="0" indent="0">
                  <a:buNone/>
                </a:pP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̅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=4V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/(</a:t>
                </a:r>
                <a:r>
                  <a:rPr lang="ja-JP" altLang="en-US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𝐷^2 )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4×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4.17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×〖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〗^(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−3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))/(</a:t>
                </a:r>
                <a:r>
                  <a:rPr lang="ja-JP" altLang="en-US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×〖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0.0416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2 )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3.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7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𝑚∕𝑠]</a:t>
                </a:r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3.67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3600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1.10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×〖</a:t>
                </a:r>
                <a:r>
                  <a:rPr lang="en-US" altLang="ja-JP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 </a:t>
                </a:r>
                <a:r>
                  <a:rPr lang="en-US" altLang="ja-JP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en-US" altLang="ja-JP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𝑚∕ℎ]</a:t>
                </a:r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681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例題６</a:t>
                </a:r>
                <a:endParaRPr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en-US" altLang="ja-JP" sz="1200" dirty="0" smtClean="0">
                    <a:latin typeface="+mn-ea"/>
                    <a:ea typeface="+mn-ea"/>
                  </a:rPr>
                  <a:t>1B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鋼管内を平均流速</a:t>
                </a:r>
                <a:r>
                  <a:rPr lang="en-US" altLang="ja-JP" sz="1200" dirty="0" smtClean="0">
                    <a:latin typeface="+mn-ea"/>
                    <a:ea typeface="+mn-ea"/>
                  </a:rPr>
                  <a:t>2.50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m/s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で水が流れている。このときの流量（体積流量）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[m</a:t>
                </a:r>
                <a:r>
                  <a:rPr kumimoji="1" lang="en-US" altLang="ja-JP" sz="1200" baseline="30000" dirty="0" smtClean="0">
                    <a:latin typeface="+mn-ea"/>
                    <a:ea typeface="+mn-ea"/>
                  </a:rPr>
                  <a:t>3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/min]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を求めなさい。</a:t>
                </a:r>
                <a:endParaRPr lang="en-US" altLang="ja-JP" b="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ja-JP" altLang="en-US" dirty="0" smtClean="0">
                    <a:latin typeface="+mn-ea"/>
                    <a:ea typeface="+mn-ea"/>
                  </a:rPr>
                  <a:t>一般式に値を代入すると，</a:t>
                </a:r>
                <a:endParaRPr kumimoji="1" lang="en-US" altLang="ja-JP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dirty="0">
                          <a:latin typeface="Cambria Math" panose="02040503050406030204" pitchFamily="18" charset="0"/>
                          <a:ea typeface="+mn-ea"/>
                        </a:rPr>
                        <m:t>V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+mn-ea"/>
                        </a:rPr>
                        <m:t>2.5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ea typeface="+mn-ea"/>
                        </a:rPr>
                        <m:t>0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f>
                        <m:f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ja-JP" altLang="en-US" i="1" dirty="0" smtClean="0">
                              <a:latin typeface="Cambria Math" panose="02040503050406030204" pitchFamily="18" charset="0"/>
                              <a:ea typeface="+mn-ea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</m:den>
                      </m:f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sSup>
                        <m:sSup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p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+mn-ea"/>
                            </a:rPr>
                            <m:t>0.0276</m:t>
                          </m:r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ea typeface="+mn-ea"/>
                            </a:rPr>
                            <m:t>2</m:t>
                          </m:r>
                        </m:sup>
                      </m:sSup>
                      <m:r>
                        <a:rPr lang="en-US" altLang="ja-JP" b="0" i="1" dirty="0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+mn-ea"/>
                        </a:rPr>
                        <m:t>1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ea typeface="+mn-ea"/>
                        </a:rPr>
                        <m:t>.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+mn-ea"/>
                        </a:rPr>
                        <m:t>50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sSup>
                        <m:sSup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p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+mn-ea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+mn-ea"/>
                            </a:rPr>
                            <m:t>−3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latin typeface="+mn-ea"/>
                    <a:ea typeface="+mn-ea"/>
                  </a:rPr>
                  <a:t>となる。</a:t>
                </a:r>
                <a:endParaRPr lang="en-US" altLang="ja-JP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lang="en-US" altLang="ja-JP" i="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lang="ja-JP" altLang="en-US" i="0" dirty="0" smtClean="0">
                    <a:latin typeface="+mn-ea"/>
                    <a:ea typeface="+mn-ea"/>
                  </a:rPr>
                  <a:t>単位を</a:t>
                </a:r>
                <a:r>
                  <a:rPr lang="en-US" altLang="ja-JP" i="0" dirty="0" smtClean="0">
                    <a:latin typeface="+mn-ea"/>
                    <a:ea typeface="+mn-ea"/>
                  </a:rPr>
                  <a:t>1</a:t>
                </a:r>
                <a:r>
                  <a:rPr lang="ja-JP" altLang="en-US" i="0" dirty="0" smtClean="0">
                    <a:latin typeface="+mn-ea"/>
                    <a:ea typeface="+mn-ea"/>
                  </a:rPr>
                  <a:t>秒間当たりではなく，</a:t>
                </a:r>
                <a:r>
                  <a:rPr lang="en-US" altLang="ja-JP" i="0" dirty="0" smtClean="0">
                    <a:latin typeface="+mn-ea"/>
                    <a:ea typeface="+mn-ea"/>
                  </a:rPr>
                  <a:t>1</a:t>
                </a:r>
                <a:r>
                  <a:rPr lang="ja-JP" altLang="en-US" i="0" dirty="0" smtClean="0">
                    <a:latin typeface="+mn-ea"/>
                    <a:ea typeface="+mn-ea"/>
                  </a:rPr>
                  <a:t>分間当たりに換算するために，</a:t>
                </a:r>
                <a:endParaRPr lang="en-US" altLang="ja-JP" i="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r>
                  <a:rPr kumimoji="1" lang="en-US" altLang="ja-JP" dirty="0" smtClean="0">
                    <a:latin typeface="+mn-ea"/>
                    <a:ea typeface="+mn-ea"/>
                  </a:rPr>
                  <a:t>1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分は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60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秒であることから，</a:t>
                </a:r>
                <a:r>
                  <a:rPr kumimoji="1" lang="en-US" altLang="ja-JP" dirty="0" smtClean="0">
                    <a:latin typeface="+mn-ea"/>
                    <a:ea typeface="+mn-ea"/>
                  </a:rPr>
                  <a:t>60</a:t>
                </a:r>
                <a:r>
                  <a:rPr kumimoji="1" lang="ja-JP" altLang="en-US" dirty="0" smtClean="0">
                    <a:latin typeface="+mn-ea"/>
                    <a:ea typeface="+mn-ea"/>
                  </a:rPr>
                  <a:t>をかけることを説明する。</a:t>
                </a:r>
                <a:endParaRPr lang="en-US" altLang="ja-JP" i="1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dirty="0" smtClean="0">
                          <a:latin typeface="Cambria Math" panose="02040503050406030204" pitchFamily="18" charset="0"/>
                          <a:ea typeface="+mn-ea"/>
                        </a:rPr>
                        <m:t>1.50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sSup>
                        <m:sSup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p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+mn-ea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+mn-ea"/>
                            </a:rPr>
                            <m:t>−3</m:t>
                          </m:r>
                        </m:sup>
                      </m:sSup>
                      <m:r>
                        <a:rPr kumimoji="1" lang="en-US" altLang="ja-JP" i="1" dirty="0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+mn-ea"/>
                        </a:rPr>
                        <m:t>60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+mn-ea"/>
                        </a:rPr>
                        <m:t>9.00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+mn-ea"/>
                        </a:rPr>
                        <m:t>×</m:t>
                      </m:r>
                      <m:sSup>
                        <m:sSup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sSup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+mn-ea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+mn-ea"/>
                            </a:rPr>
                            <m:t>−2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ea typeface="+mn-ea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i="1" dirty="0">
                                  <a:latin typeface="Cambria Math" panose="02040503050406030204" pitchFamily="18" charset="0"/>
                                  <a:ea typeface="+mn-ea"/>
                                </a:rPr>
                                <m:t>min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</a:rPr>
                  <a:t>例題５</a:t>
                </a:r>
                <a:r>
                  <a:rPr kumimoji="1" lang="ja-JP" altLang="en-US" sz="1200" dirty="0" smtClean="0">
                    <a:latin typeface="+mn-ea"/>
                  </a:rPr>
                  <a:t>　</a:t>
                </a:r>
                <a:r>
                  <a:rPr kumimoji="1" lang="en-US" altLang="ja-JP" sz="1200" dirty="0" smtClean="0">
                    <a:latin typeface="+mn-ea"/>
                  </a:rPr>
                  <a:t>1B</a:t>
                </a:r>
                <a:r>
                  <a:rPr kumimoji="1" lang="ja-JP" altLang="en-US" sz="1200" dirty="0" smtClean="0">
                    <a:latin typeface="+mn-ea"/>
                  </a:rPr>
                  <a:t>鋼管内を平均流速</a:t>
                </a:r>
                <a:r>
                  <a:rPr lang="en-US" altLang="ja-JP" sz="1200" dirty="0" smtClean="0">
                    <a:latin typeface="+mn-ea"/>
                  </a:rPr>
                  <a:t>2.50</a:t>
                </a:r>
                <a:r>
                  <a:rPr kumimoji="1" lang="en-US" altLang="ja-JP" sz="1200" dirty="0" smtClean="0">
                    <a:latin typeface="+mn-ea"/>
                  </a:rPr>
                  <a:t>m/s</a:t>
                </a:r>
                <a:r>
                  <a:rPr kumimoji="1" lang="ja-JP" altLang="en-US" sz="1200" dirty="0" smtClean="0">
                    <a:latin typeface="+mn-ea"/>
                  </a:rPr>
                  <a:t>で水が流れている。このときの流量（体積流量）</a:t>
                </a:r>
                <a:r>
                  <a:rPr kumimoji="1" lang="en-US" altLang="ja-JP" sz="1200" dirty="0" smtClean="0">
                    <a:latin typeface="+mn-ea"/>
                  </a:rPr>
                  <a:t>[m</a:t>
                </a:r>
                <a:r>
                  <a:rPr kumimoji="1" lang="en-US" altLang="ja-JP" sz="1200" baseline="30000" dirty="0" smtClean="0">
                    <a:latin typeface="+mn-ea"/>
                  </a:rPr>
                  <a:t>3</a:t>
                </a:r>
                <a:r>
                  <a:rPr kumimoji="1" lang="en-US" altLang="ja-JP" sz="1200" dirty="0" smtClean="0">
                    <a:latin typeface="+mn-ea"/>
                  </a:rPr>
                  <a:t>/min]</a:t>
                </a:r>
                <a:r>
                  <a:rPr kumimoji="1" lang="ja-JP" altLang="en-US" sz="1200" dirty="0" smtClean="0">
                    <a:latin typeface="+mn-ea"/>
                  </a:rPr>
                  <a:t>を求めなさい。</a:t>
                </a:r>
                <a:endParaRPr kumimoji="1" lang="en-US" altLang="ja-JP" sz="1200" dirty="0" smtClean="0">
                  <a:latin typeface="+mn-ea"/>
                </a:endParaRPr>
              </a:p>
              <a:p>
                <a:pPr marL="0" indent="0">
                  <a:buNone/>
                </a:pPr>
                <a:endParaRPr lang="en-US" altLang="ja-JP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b="0" i="0" dirty="0" smtClean="0">
                    <a:latin typeface="Cambria Math" panose="02040503050406030204" pitchFamily="18" charset="0"/>
                  </a:rPr>
                  <a:t>𝐷=27.6[</a:t>
                </a:r>
                <a:r>
                  <a:rPr lang="en-US" altLang="ja-JP" i="0" dirty="0">
                    <a:latin typeface="Cambria Math" panose="02040503050406030204" pitchFamily="18" charset="0"/>
                  </a:rPr>
                  <a:t>m</a:t>
                </a:r>
                <a:r>
                  <a:rPr lang="en-US" altLang="ja-JP" b="0" i="0" dirty="0" smtClean="0">
                    <a:latin typeface="Cambria Math" panose="02040503050406030204" pitchFamily="18" charset="0"/>
                  </a:rPr>
                  <a:t>𝑚]</a:t>
                </a:r>
                <a:r>
                  <a:rPr lang="ja-JP" altLang="en-US" b="0" i="0" dirty="0" smtClean="0">
                    <a:latin typeface="Cambria Math" panose="02040503050406030204" pitchFamily="18" charset="0"/>
                  </a:rPr>
                  <a:t>＝</a:t>
                </a:r>
                <a:r>
                  <a:rPr lang="en-US" altLang="ja-JP" i="0" dirty="0">
                    <a:latin typeface="Cambria Math" panose="02040503050406030204" pitchFamily="18" charset="0"/>
                  </a:rPr>
                  <a:t>0.0276</a:t>
                </a:r>
                <a:r>
                  <a:rPr lang="en-US" altLang="ja-JP" b="0" i="0" dirty="0" smtClean="0">
                    <a:latin typeface="Cambria Math" panose="02040503050406030204" pitchFamily="18" charset="0"/>
                  </a:rPr>
                  <a:t>[𝑚]</a:t>
                </a:r>
                <a:endParaRPr lang="en-US" altLang="ja-JP" b="0" dirty="0" smtClean="0"/>
              </a:p>
              <a:p>
                <a:pPr marL="0" indent="0">
                  <a:buNone/>
                </a:pPr>
                <a:r>
                  <a:rPr kumimoji="1" lang="en-US" altLang="ja-JP" i="0" dirty="0">
                    <a:latin typeface="Cambria Math" panose="02040503050406030204" pitchFamily="18" charset="0"/>
                  </a:rPr>
                  <a:t>V</a:t>
                </a:r>
                <a:r>
                  <a:rPr kumimoji="1" lang="en-US" altLang="ja-JP" b="0" i="0" dirty="0" smtClean="0">
                    <a:latin typeface="Cambria Math" panose="02040503050406030204" pitchFamily="18" charset="0"/>
                  </a:rPr>
                  <a:t>=</a:t>
                </a:r>
                <a:r>
                  <a:rPr lang="en-US" altLang="ja-JP" i="0" dirty="0">
                    <a:latin typeface="Cambria Math" panose="02040503050406030204" pitchFamily="18" charset="0"/>
                  </a:rPr>
                  <a:t>2.5</a:t>
                </a:r>
                <a:r>
                  <a:rPr lang="en-US" altLang="ja-JP" b="0" i="0" dirty="0" smtClean="0">
                    <a:latin typeface="Cambria Math" panose="02040503050406030204" pitchFamily="18" charset="0"/>
                  </a:rPr>
                  <a:t>0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ja-JP" altLang="en-US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/</a:t>
                </a:r>
                <a:r>
                  <a:rPr lang="en-US" altLang="ja-JP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×〖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0.0276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</a:t>
                </a:r>
                <a:r>
                  <a:rPr lang="en-US" altLang="ja-JP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2=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en-US" altLang="ja-JP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50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×〖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〗^(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−3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[</a:t>
                </a:r>
                <a:r>
                  <a:rPr lang="en-US" altLang="ja-JP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𝑚^3∕𝑠]</a:t>
                </a:r>
                <a:endParaRPr lang="en-US" altLang="ja-JP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1.50×〖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〗^(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−3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kumimoji="1"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60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9.00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×〖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〗^(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−2</a:t>
                </a:r>
                <a:r>
                  <a:rPr lang="en-US" altLang="ja-JP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[</a:t>
                </a:r>
                <a:r>
                  <a:rPr lang="en-US" altLang="ja-JP" b="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𝑚^3∕</a:t>
                </a:r>
                <a:r>
                  <a:rPr lang="en-US" altLang="ja-JP" i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min]</a:t>
                </a:r>
                <a:endParaRPr kumimoji="1" lang="ja-JP" altLang="en-US" dirty="0"/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0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9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336A-39EB-4107-8124-EFF1C3D724BE}" type="slidenum">
              <a:rPr lang="en-US" altLang="ja-JP">
                <a:solidFill>
                  <a:srgbClr val="1F497D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ja-JP" altLang="en-US" sz="5400" dirty="0">
                <a:solidFill>
                  <a:srgbClr val="0070C0"/>
                </a:solidFill>
              </a:rPr>
              <a:t>管径と流速・流量の</a:t>
            </a:r>
            <a:r>
              <a:rPr lang="ja-JP" altLang="en-US" sz="5400" dirty="0" smtClean="0">
                <a:solidFill>
                  <a:srgbClr val="0070C0"/>
                </a:solidFill>
              </a:rPr>
              <a:t>関係</a:t>
            </a:r>
            <a:endParaRPr lang="en-US" altLang="ja-JP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102981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管径と流速・流量の関係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67193"/>
              </p:ext>
            </p:extLst>
          </p:nvPr>
        </p:nvGraphicFramePr>
        <p:xfrm>
          <a:off x="1193799" y="1447799"/>
          <a:ext cx="10869247" cy="521676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11788"/>
                <a:gridCol w="7457459"/>
              </a:tblGrid>
              <a:tr h="1738923"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平均流速（流速）</a:t>
                      </a:r>
                      <a:endParaRPr kumimoji="1" lang="ja-JP" altLang="en-US" sz="2800" b="0" baseline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管の中を流れている流体が等しい</a:t>
                      </a:r>
                      <a:r>
                        <a:rPr kumimoji="1" lang="ja-JP" altLang="en-US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速さのときの流れ</a:t>
                      </a:r>
                      <a:r>
                        <a:rPr kumimoji="1" lang="ja-JP" altLang="en-US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の速さ</a:t>
                      </a:r>
                      <a:endParaRPr kumimoji="1" lang="ja-JP" altLang="en-US" sz="2800" b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1738923"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流量（体積流量）</a:t>
                      </a:r>
                      <a:endParaRPr kumimoji="1" lang="ja-JP" altLang="en-US" sz="2800" b="0" baseline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管を流れている流体の量を体積で表した値</a:t>
                      </a:r>
                      <a:endParaRPr kumimoji="1" lang="ja-JP" altLang="en-US" sz="2800" b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1738923"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質量流量</a:t>
                      </a:r>
                      <a:endParaRPr kumimoji="1" lang="ja-JP" altLang="en-US" sz="2800" b="0" baseline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管を流れる流体の量を質量で表した値</a:t>
                      </a:r>
                      <a:endParaRPr kumimoji="1" lang="ja-JP" altLang="en-US" sz="2800" b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58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管径と流速・流量の関係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額縁 3"/>
              <p:cNvSpPr/>
              <p:nvPr/>
            </p:nvSpPr>
            <p:spPr bwMode="auto">
              <a:xfrm>
                <a:off x="1905546" y="3610344"/>
                <a:ext cx="2880000" cy="144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acc>
                        <m:accPr>
                          <m:chr m:val="̅"/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kumimoji="1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4" name="額縁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546" y="3610344"/>
                <a:ext cx="2880000" cy="1440000"/>
              </a:xfrm>
              <a:prstGeom prst="bevel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額縁 5"/>
              <p:cNvSpPr/>
              <p:nvPr/>
            </p:nvSpPr>
            <p:spPr bwMode="auto">
              <a:xfrm>
                <a:off x="8905600" y="3610344"/>
                <a:ext cx="2880000" cy="144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6" name="額縁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05600" y="3610344"/>
                <a:ext cx="2880000" cy="1440000"/>
              </a:xfrm>
              <a:prstGeom prst="bevel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1905546" y="5488947"/>
            <a:ext cx="43156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：流体の流量（体積流量）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</a:t>
            </a:r>
            <a:r>
              <a:rPr lang="en-US" altLang="ja-JP" sz="2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/s]</a:t>
            </a:r>
          </a:p>
          <a:p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：断面積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</a:t>
            </a:r>
            <a:r>
              <a:rPr lang="en-US" altLang="ja-JP" sz="20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ū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：平均流速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[m/s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905600" y="5488947"/>
            <a:ext cx="2605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π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：円周率（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3.14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：内径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ストライプ矢印 7"/>
          <p:cNvSpPr/>
          <p:nvPr/>
        </p:nvSpPr>
        <p:spPr bwMode="auto">
          <a:xfrm>
            <a:off x="5248226" y="3456454"/>
            <a:ext cx="3194694" cy="1589725"/>
          </a:xfrm>
          <a:prstGeom prst="stripedRight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上式を代入し，</a:t>
            </a:r>
            <a:endParaRPr kumimoji="1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式変形すると・・・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額縁 8"/>
              <p:cNvSpPr/>
              <p:nvPr/>
            </p:nvSpPr>
            <p:spPr bwMode="auto">
              <a:xfrm>
                <a:off x="5405573" y="1732127"/>
                <a:ext cx="2880000" cy="144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p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9" name="額縁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5573" y="1732127"/>
                <a:ext cx="2880000" cy="1440000"/>
              </a:xfrm>
              <a:prstGeom prst="bevel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562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管径と流速・流量の関係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円柱 3"/>
          <p:cNvSpPr/>
          <p:nvPr/>
        </p:nvSpPr>
        <p:spPr>
          <a:xfrm rot="16200000">
            <a:off x="3710357" y="2022227"/>
            <a:ext cx="2074985" cy="4149972"/>
          </a:xfrm>
          <a:prstGeom prst="can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1728000" y="5134707"/>
            <a:ext cx="6090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728000" y="5313600"/>
            <a:ext cx="6090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728000" y="3059720"/>
            <a:ext cx="6090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728000" y="2880000"/>
            <a:ext cx="6090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936631" y="2303589"/>
            <a:ext cx="0" cy="360000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6553199" y="2303589"/>
            <a:ext cx="0" cy="360000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円/楕円 16"/>
          <p:cNvSpPr/>
          <p:nvPr/>
        </p:nvSpPr>
        <p:spPr>
          <a:xfrm>
            <a:off x="6295292" y="3058893"/>
            <a:ext cx="527544" cy="2075813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2936631" y="4097215"/>
            <a:ext cx="36165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299906" y="3665502"/>
            <a:ext cx="290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平均流速（流速）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ū[m/s]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89862" y="3912133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断面積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S[m</a:t>
            </a:r>
            <a:r>
              <a:rPr kumimoji="1"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54764" y="4212723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流量（体積流量）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V[m</a:t>
            </a:r>
            <a:r>
              <a:rPr kumimoji="1"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/s]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54781" y="5037446"/>
            <a:ext cx="3956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>
              <a:latin typeface="Cambria Math" panose="02040503050406030204" pitchFamily="18" charset="0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：断面積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</a:t>
            </a:r>
            <a:r>
              <a:rPr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ū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：平均流速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[m/s]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：流体の流量（体積流量）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</a:t>
            </a:r>
            <a:r>
              <a:rPr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/s]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8439240" y="1377460"/>
            <a:ext cx="3396764" cy="1019489"/>
            <a:chOff x="7818138" y="1377460"/>
            <a:chExt cx="3396764" cy="10194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/>
                <p:cNvSpPr txBox="1"/>
                <p:nvPr/>
              </p:nvSpPr>
              <p:spPr>
                <a:xfrm>
                  <a:off x="7818138" y="1377460"/>
                  <a:ext cx="1881734" cy="51443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ja-JP" alt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①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kumimoji="1"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kumimoji="1"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acc>
                          <m:accPr>
                            <m:chr m:val="̅"/>
                            <m:ctrlP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oMath>
                    </m:oMathPara>
                  </a14:m>
                  <a:endParaRPr kumimoji="1" lang="en-US" altLang="ja-JP" sz="3200" b="0" dirty="0" smtClean="0"/>
                </a:p>
              </p:txBody>
            </p:sp>
          </mc:Choice>
          <mc:Fallback xmlns="">
            <p:sp>
              <p:nvSpPr>
                <p:cNvPr id="18" name="テキスト ボックス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8138" y="1377460"/>
                  <a:ext cx="1881734" cy="51443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7818138" y="1904506"/>
                  <a:ext cx="3396764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を式</m:t>
                        </m:r>
                        <m:r>
                          <a:rPr lang="ja-JP" alt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変形すると</m:t>
                        </m:r>
                        <m:r>
                          <a:rPr lang="ja-JP" alt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，</m:t>
                        </m:r>
                      </m:oMath>
                    </m:oMathPara>
                  </a14:m>
                  <a:endParaRPr lang="en-US" altLang="ja-JP" sz="3200" dirty="0" smtClean="0"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8138" y="1904506"/>
                  <a:ext cx="3396764" cy="49244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グループ化 4"/>
          <p:cNvGrpSpPr/>
          <p:nvPr/>
        </p:nvGrpSpPr>
        <p:grpSpPr>
          <a:xfrm>
            <a:off x="8443372" y="2368560"/>
            <a:ext cx="1655710" cy="1371401"/>
            <a:chOff x="7818138" y="2138519"/>
            <a:chExt cx="1655710" cy="13714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テキスト ボックス 25"/>
                <p:cNvSpPr txBox="1"/>
                <p:nvPr/>
              </p:nvSpPr>
              <p:spPr>
                <a:xfrm>
                  <a:off x="7818138" y="2138519"/>
                  <a:ext cx="1655710" cy="92217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②</m:t>
                        </m:r>
                        <m:acc>
                          <m:accPr>
                            <m:chr m:val="̅"/>
                            <m:ctrlP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kumimoji="1"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kumimoji="1"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num>
                          <m:den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oMath>
                    </m:oMathPara>
                  </a14:m>
                  <a:endParaRPr kumimoji="1" lang="en-US" altLang="ja-JP" sz="3200" b="0" dirty="0" smtClean="0"/>
                </a:p>
              </p:txBody>
            </p:sp>
          </mc:Choice>
          <mc:Fallback xmlns="">
            <p:sp>
              <p:nvSpPr>
                <p:cNvPr id="26" name="テキスト ボックス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8138" y="2138519"/>
                  <a:ext cx="1655710" cy="92217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テキスト ボックス 26"/>
            <p:cNvSpPr txBox="1"/>
            <p:nvPr/>
          </p:nvSpPr>
          <p:spPr>
            <a:xfrm>
              <a:off x="7818138" y="3017477"/>
              <a:ext cx="1641475" cy="4924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3200" dirty="0" smtClean="0">
                  <a:ea typeface="Cambria Math" panose="02040503050406030204" pitchFamily="18" charset="0"/>
                </a:rPr>
                <a:t>になる。</a:t>
              </a:r>
              <a:endParaRPr lang="en-US" altLang="ja-JP" sz="3200" dirty="0" smtClean="0">
                <a:ea typeface="Cambria Math" panose="02040503050406030204" pitchFamily="18" charset="0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8434655" y="3713575"/>
            <a:ext cx="3775072" cy="1335526"/>
            <a:chOff x="7818138" y="2244029"/>
            <a:chExt cx="3775072" cy="13355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7818138" y="2244029"/>
                  <a:ext cx="1680909" cy="8368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r>
                          <a:rPr kumimoji="1" lang="en-US" altLang="ja-JP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kumimoji="1"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1" lang="ja-JP" alt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sSup>
                          <m:sSupPr>
                            <m:ctrlPr>
                              <a:rPr kumimoji="1" lang="en-US" altLang="ja-JP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kumimoji="1" lang="en-US" altLang="ja-JP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kumimoji="1" lang="en-US" altLang="ja-JP" sz="3200" b="0" dirty="0" smtClean="0"/>
                </a:p>
              </p:txBody>
            </p:sp>
          </mc:Choice>
          <mc:Fallback xmlns="">
            <p:sp>
              <p:nvSpPr>
                <p:cNvPr id="29" name="テキスト ボックス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8138" y="2244029"/>
                  <a:ext cx="1680909" cy="8368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テキスト ボックス 29"/>
            <p:cNvSpPr txBox="1"/>
            <p:nvPr/>
          </p:nvSpPr>
          <p:spPr>
            <a:xfrm>
              <a:off x="7818138" y="3087112"/>
              <a:ext cx="3775072" cy="4924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3200" dirty="0" smtClean="0">
                  <a:ea typeface="Cambria Math" panose="02040503050406030204" pitchFamily="18" charset="0"/>
                </a:rPr>
                <a:t>を②に代入すると，</a:t>
              </a:r>
              <a:endParaRPr lang="en-US" altLang="ja-JP" sz="3200" dirty="0" smtClean="0">
                <a:ea typeface="Cambria Math" panose="02040503050406030204" pitchFamily="18" charset="0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0740043" y="5645182"/>
            <a:ext cx="139653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3200" dirty="0" smtClean="0">
                <a:ea typeface="Cambria Math" panose="02040503050406030204" pitchFamily="18" charset="0"/>
              </a:rPr>
              <a:t>となる。</a:t>
            </a:r>
            <a:endParaRPr lang="en-US" altLang="ja-JP" sz="3200" dirty="0" smtClean="0"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額縁 30"/>
              <p:cNvSpPr/>
              <p:nvPr/>
            </p:nvSpPr>
            <p:spPr bwMode="auto">
              <a:xfrm>
                <a:off x="8504830" y="5179670"/>
                <a:ext cx="2152088" cy="144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31" name="額縁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04830" y="5179670"/>
                <a:ext cx="2152088" cy="1440000"/>
              </a:xfrm>
              <a:prstGeom prst="bevel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681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管径と流速・流量の関係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ja-JP" altLang="en-US" sz="1800" dirty="0" smtClean="0">
                    <a:latin typeface="+mj-ea"/>
                    <a:ea typeface="+mj-ea"/>
                  </a:rPr>
                  <a:t>例題５　水を</a:t>
                </a:r>
                <a:r>
                  <a:rPr kumimoji="1" lang="en-US" altLang="ja-JP" sz="1800" dirty="0" smtClean="0">
                    <a:latin typeface="+mj-ea"/>
                    <a:ea typeface="+mj-ea"/>
                  </a:rPr>
                  <a:t>15m</a:t>
                </a:r>
                <a:r>
                  <a:rPr kumimoji="1" lang="en-US" altLang="ja-JP" sz="1800" baseline="30000" dirty="0" smtClean="0">
                    <a:latin typeface="+mj-ea"/>
                    <a:ea typeface="+mj-ea"/>
                  </a:rPr>
                  <a:t>3</a:t>
                </a:r>
                <a:r>
                  <a:rPr kumimoji="1" lang="en-US" altLang="ja-JP" sz="1800" dirty="0" smtClean="0">
                    <a:latin typeface="+mj-ea"/>
                    <a:ea typeface="+mj-ea"/>
                  </a:rPr>
                  <a:t>/h</a:t>
                </a:r>
                <a:r>
                  <a:rPr kumimoji="1" lang="ja-JP" altLang="en-US" sz="1800" dirty="0" smtClean="0">
                    <a:latin typeface="+mj-ea"/>
                    <a:ea typeface="+mj-ea"/>
                  </a:rPr>
                  <a:t>の割合で流したい。</a:t>
                </a:r>
                <a:r>
                  <a:rPr kumimoji="1" lang="en-US" altLang="ja-JP" sz="1800" dirty="0" smtClean="0">
                    <a:latin typeface="+mj-ea"/>
                    <a:ea typeface="+mj-ea"/>
                  </a:rPr>
                  <a:t>40A</a:t>
                </a:r>
                <a:r>
                  <a:rPr kumimoji="1" lang="ja-JP" altLang="en-US" sz="1800" dirty="0" smtClean="0">
                    <a:latin typeface="+mj-ea"/>
                    <a:ea typeface="+mj-ea"/>
                  </a:rPr>
                  <a:t>鋼管を用いたと</a:t>
                </a:r>
                <a:r>
                  <a:rPr lang="ja-JP" altLang="en-US" sz="1800" dirty="0">
                    <a:latin typeface="+mj-ea"/>
                    <a:ea typeface="+mj-ea"/>
                  </a:rPr>
                  <a:t>き</a:t>
                </a:r>
                <a:r>
                  <a:rPr lang="ja-JP" altLang="en-US" sz="1800" dirty="0" smtClean="0">
                    <a:latin typeface="+mj-ea"/>
                    <a:ea typeface="+mj-ea"/>
                  </a:rPr>
                  <a:t>の平均流速</a:t>
                </a:r>
                <a:r>
                  <a:rPr lang="en-US" altLang="ja-JP" sz="1800" dirty="0" smtClean="0">
                    <a:latin typeface="+mj-ea"/>
                    <a:ea typeface="+mj-ea"/>
                  </a:rPr>
                  <a:t>[m/h]</a:t>
                </a:r>
                <a:r>
                  <a:rPr lang="ja-JP" altLang="en-US" sz="1800" dirty="0" smtClean="0">
                    <a:latin typeface="+mj-ea"/>
                    <a:ea typeface="+mj-ea"/>
                  </a:rPr>
                  <a:t>を求めなさい。</a:t>
                </a:r>
                <a:endParaRPr lang="en-US" altLang="ja-JP" sz="1800" dirty="0" smtClean="0">
                  <a:latin typeface="+mj-ea"/>
                  <a:ea typeface="+mj-ea"/>
                </a:endParaRPr>
              </a:p>
              <a:p>
                <a:pPr marL="0" indent="0">
                  <a:buNone/>
                </a:pPr>
                <a:endParaRPr kumimoji="1" lang="en-US" altLang="ja-JP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V</m:t>
                          </m:r>
                        </m:num>
                        <m:den>
                          <m:r>
                            <a:rPr lang="ja-JP" alt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ja-JP" sz="105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ea typeface="Cambria Math" panose="020405030504060302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4×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4.17</m:t>
                        </m:r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num>
                      <m:den>
                        <m:r>
                          <a:rPr lang="ja-JP" alt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0.0416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d>
                      <m:dPr>
                        <m:begChr m:val="["/>
                        <m:endChr m:val="]"/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e>
                    </m:d>
                  </m:oMath>
                </a14:m>
                <a:endParaRPr lang="en-US" altLang="ja-JP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3.67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3600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1.10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471" t="-741" b="-109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雲形吹き出し 4"/>
          <p:cNvSpPr/>
          <p:nvPr/>
        </p:nvSpPr>
        <p:spPr bwMode="auto">
          <a:xfrm>
            <a:off x="7581207" y="3733800"/>
            <a:ext cx="4610793" cy="1854459"/>
          </a:xfrm>
          <a:prstGeom prst="cloudCallout">
            <a:avLst>
              <a:gd name="adj1" fmla="val -132448"/>
              <a:gd name="adj2" fmla="val 62633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時間は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分，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分は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秒，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つまり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60×60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をかける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22400" y="2110428"/>
            <a:ext cx="16369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V: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流量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</a:t>
            </a:r>
            <a:r>
              <a:rPr kumimoji="1" lang="en-US" altLang="ja-JP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/s]</a:t>
            </a: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：円周率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：内径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[m]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2593883" y="2077178"/>
                <a:ext cx="5448479" cy="9711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 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15×</m:t>
                    </m:r>
                    <m:f>
                      <m:fPr>
                        <m:type m:val="lin"/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3600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ja-JP" dirty="0"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m</m:t>
                            </m:r>
                            <m:r>
                              <m:rPr>
                                <m:nor/>
                              </m:rPr>
                              <a:rPr lang="en-US" altLang="ja-JP" baseline="30000" dirty="0"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ja-JP" i="0"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s</m:t>
                            </m:r>
                          </m:den>
                        </m:f>
                      </m:e>
                    </m:d>
                    <m:r>
                      <m:rPr>
                        <m:nor/>
                      </m:rPr>
                      <a:rPr lang="ja-JP" altLang="en-US" b="0" i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＝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4.17×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10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ja-JP" baseline="30000" dirty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3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ja-JP" dirty="0"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m</m:t>
                            </m:r>
                            <m:r>
                              <m:rPr>
                                <m:nor/>
                              </m:rPr>
                              <a:rPr lang="en-US" altLang="ja-JP" baseline="30000" dirty="0"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ja-JP" i="0"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s</m:t>
                            </m:r>
                          </m:den>
                        </m:f>
                      </m:e>
                    </m:d>
                  </m:oMath>
                </a14:m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3.14</a:t>
                </a:r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41.6[mm</a:t>
                </a:r>
                <a:r>
                  <a:rPr lang="en-US" altLang="ja-JP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]=0.0416[m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883" y="2077178"/>
                <a:ext cx="5448479" cy="971100"/>
              </a:xfrm>
              <a:prstGeom prst="rect">
                <a:avLst/>
              </a:prstGeom>
              <a:blipFill rotWithShape="0">
                <a:blip r:embed="rId4"/>
                <a:stretch>
                  <a:fillRect l="-1008" t="-38994" r="-7167" b="-113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9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0070C0"/>
                </a:solidFill>
              </a:rPr>
              <a:t>管径と流速・流量の関係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422399" y="1676400"/>
                <a:ext cx="10693403" cy="4114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ja-JP" altLang="en-US" sz="1800" dirty="0" smtClean="0">
                    <a:latin typeface="+mn-ea"/>
                  </a:rPr>
                  <a:t>例題６</a:t>
                </a:r>
                <a:r>
                  <a:rPr kumimoji="1" lang="ja-JP" altLang="en-US" sz="1800" dirty="0" smtClean="0">
                    <a:latin typeface="+mn-ea"/>
                  </a:rPr>
                  <a:t>　</a:t>
                </a:r>
                <a:r>
                  <a:rPr kumimoji="1" lang="en-US" altLang="ja-JP" sz="1800" dirty="0" smtClean="0">
                    <a:latin typeface="+mn-ea"/>
                  </a:rPr>
                  <a:t>1B</a:t>
                </a:r>
                <a:r>
                  <a:rPr kumimoji="1" lang="ja-JP" altLang="en-US" sz="1800" dirty="0" smtClean="0">
                    <a:latin typeface="+mn-ea"/>
                  </a:rPr>
                  <a:t>鋼管内を平均流速</a:t>
                </a:r>
                <a:r>
                  <a:rPr lang="en-US" altLang="ja-JP" sz="1800" dirty="0" smtClean="0">
                    <a:latin typeface="+mn-ea"/>
                  </a:rPr>
                  <a:t>2.50</a:t>
                </a:r>
                <a:r>
                  <a:rPr kumimoji="1" lang="en-US" altLang="ja-JP" sz="1800" dirty="0" smtClean="0">
                    <a:latin typeface="+mn-ea"/>
                  </a:rPr>
                  <a:t>m/s</a:t>
                </a:r>
                <a:r>
                  <a:rPr kumimoji="1" lang="ja-JP" altLang="en-US" sz="1800" dirty="0" smtClean="0">
                    <a:latin typeface="+mn-ea"/>
                  </a:rPr>
                  <a:t>で水が流れている。このときの流量（体積流量）</a:t>
                </a:r>
                <a:r>
                  <a:rPr kumimoji="1" lang="en-US" altLang="ja-JP" sz="1800" dirty="0" smtClean="0">
                    <a:latin typeface="+mn-ea"/>
                  </a:rPr>
                  <a:t>[m</a:t>
                </a:r>
                <a:r>
                  <a:rPr kumimoji="1" lang="en-US" altLang="ja-JP" sz="1800" baseline="30000" dirty="0" smtClean="0">
                    <a:latin typeface="+mn-ea"/>
                  </a:rPr>
                  <a:t>3</a:t>
                </a:r>
                <a:r>
                  <a:rPr kumimoji="1" lang="en-US" altLang="ja-JP" sz="1800" dirty="0" smtClean="0">
                    <a:latin typeface="+mn-ea"/>
                  </a:rPr>
                  <a:t>/min]</a:t>
                </a:r>
                <a:r>
                  <a:rPr kumimoji="1" lang="ja-JP" altLang="en-US" sz="1800" dirty="0" smtClean="0">
                    <a:latin typeface="+mn-ea"/>
                  </a:rPr>
                  <a:t>を求めなさい。</a:t>
                </a:r>
                <a:endParaRPr kumimoji="1" lang="en-US" altLang="ja-JP" sz="1800" dirty="0" smtClean="0">
                  <a:latin typeface="+mn-ea"/>
                </a:endParaRPr>
              </a:p>
              <a:p>
                <a:pPr marL="0" indent="0">
                  <a:buNone/>
                </a:pPr>
                <a:endParaRPr lang="en-US" altLang="ja-JP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ja-JP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ja-JP" sz="1050" b="0" dirty="0" smtClean="0"/>
              </a:p>
              <a:p>
                <a:pPr marL="0" indent="0">
                  <a:buNone/>
                </a:pPr>
                <a:r>
                  <a:rPr lang="en-US" altLang="ja-JP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en-US" altLang="ja-JP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dirty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kumimoji="1" lang="en-US" altLang="ja-JP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0.0276</m:t>
                          </m:r>
                        </m:e>
                        <m:sup>
                          <m:r>
                            <a:rPr lang="en-US" altLang="ja-JP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2.50=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ja-JP" sz="105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1.50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kumimoji="1" lang="en-US" altLang="ja-JP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9.00</m:t>
                      </m:r>
                      <m:r>
                        <a:rPr lang="en-US" altLang="ja-JP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ja-JP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ja-JP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altLang="ja-JP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altLang="ja-JP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ja-JP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min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2399" y="1676400"/>
                <a:ext cx="10693403" cy="4114800"/>
              </a:xfrm>
              <a:blipFill rotWithShape="0">
                <a:blip r:embed="rId3"/>
                <a:stretch>
                  <a:fillRect l="-1425" t="-7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雲形吹き出し 4"/>
          <p:cNvSpPr/>
          <p:nvPr/>
        </p:nvSpPr>
        <p:spPr bwMode="auto">
          <a:xfrm>
            <a:off x="8251281" y="5375031"/>
            <a:ext cx="3711382" cy="1289538"/>
          </a:xfrm>
          <a:prstGeom prst="cloudCallout">
            <a:avLst>
              <a:gd name="adj1" fmla="val -151612"/>
              <a:gd name="adj2" fmla="val -3907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分は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秒，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つまり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をかける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2398" y="2144681"/>
            <a:ext cx="1569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V: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体積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[m3]</a:t>
            </a: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ū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：平均流速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：円周率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：内径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[m]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2593578" y="2144681"/>
                <a:ext cx="565770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2.50×</m:t>
                    </m:r>
                    <m:f>
                      <m:fPr>
                        <m:type m:val="lin"/>
                        <m:ctrlPr>
                          <a:rPr lang="en-US" altLang="ja-JP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ja-JP" altLang="en-US" i="0" dirty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π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i="0" dirty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4</m:t>
                        </m:r>
                      </m:den>
                    </m:f>
                    <m:r>
                      <m:rPr>
                        <m:nor/>
                      </m:rPr>
                      <a:rPr lang="en-US" altLang="ja-JP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×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0.0276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</m:t>
                    </m:r>
                    <m:r>
                      <m:rPr>
                        <m:nor/>
                      </m:rPr>
                      <a:rPr lang="en-US" altLang="ja-JP" baseline="30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3</m:t>
                    </m:r>
                    <m:r>
                      <m:rPr>
                        <m:nor/>
                      </m:rPr>
                      <a:rPr lang="ja-JP" altLang="en-US" b="0" i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＝</m:t>
                    </m:r>
                    <m:r>
                      <m:rPr>
                        <m:nor/>
                      </m:rPr>
                      <a:rPr lang="en-US" altLang="ja-JP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1.50×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10</m:t>
                    </m:r>
                    <m:r>
                      <m:rPr>
                        <m:nor/>
                      </m:rPr>
                      <a:rPr lang="en-US" altLang="ja-JP" baseline="30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3</m:t>
                    </m:r>
                    <m:d>
                      <m:dPr>
                        <m:begChr m:val="["/>
                        <m:endChr m:val="]"/>
                        <m:ctrlPr>
                          <a:rPr lang="en-US" altLang="ja-JP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altLang="ja-JP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altLang="ja-JP" dirty="0"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m</m:t>
                            </m:r>
                            <m:r>
                              <m:rPr>
                                <m:nor/>
                              </m:rPr>
                              <a:rPr lang="en-US" altLang="ja-JP" baseline="30000" dirty="0"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altLang="ja-JP" i="0" dirty="0">
                                <a:latin typeface="HG丸ｺﾞｼｯｸM-PRO" panose="020F0600000000000000" pitchFamily="50" charset="-128"/>
                                <a:ea typeface="HG丸ｺﾞｼｯｸM-PRO" panose="020F0600000000000000" pitchFamily="50" charset="-128"/>
                              </a:rPr>
                              <m:t>s</m:t>
                            </m:r>
                          </m:den>
                        </m:f>
                      </m:e>
                    </m:d>
                  </m:oMath>
                </a14:m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1.50[m/s]</a:t>
                </a:r>
              </a:p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3.14</a:t>
                </a: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27.6[</m:t>
                    </m:r>
                    <m:r>
                      <m:rPr>
                        <m:nor/>
                      </m:rPr>
                      <a:rPr lang="en-US" altLang="ja-JP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mm</m:t>
                    </m:r>
                    <m:r>
                      <m:rPr>
                        <m:nor/>
                      </m:rPr>
                      <a:rPr lang="en-US" altLang="ja-JP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]</m:t>
                    </m:r>
                    <m:r>
                      <m:rPr>
                        <m:nor/>
                      </m:rPr>
                      <a:rPr lang="ja-JP" altLang="en-US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＝</m:t>
                    </m:r>
                    <m:r>
                      <m:rPr>
                        <m:nor/>
                      </m:rPr>
                      <a:rPr lang="en-US" altLang="ja-JP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0.0276[</m:t>
                    </m:r>
                    <m:r>
                      <m:rPr>
                        <m:nor/>
                      </m:rPr>
                      <a:rPr lang="en-US" altLang="ja-JP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</m:t>
                    </m:r>
                    <m:r>
                      <m:rPr>
                        <m:nor/>
                      </m:rPr>
                      <a:rPr lang="en-US" altLang="ja-JP" i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]</m:t>
                    </m:r>
                  </m:oMath>
                </a14:m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578" y="2144681"/>
                <a:ext cx="5657703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861" t="-35025" r="-6781" b="-6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82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6" grpId="0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5395</TotalTime>
  <Words>413</Words>
  <Application>Microsoft Office PowerPoint</Application>
  <PresentationFormat>ワイド画面</PresentationFormat>
  <Paragraphs>122</Paragraphs>
  <Slides>6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  <vt:variant>
        <vt:lpstr>目的別スライド ショー</vt:lpstr>
      </vt:variant>
      <vt:variant>
        <vt:i4>1</vt:i4>
      </vt:variant>
    </vt:vector>
  </HeadingPairs>
  <TitlesOfParts>
    <vt:vector size="15" baseType="lpstr">
      <vt:lpstr>HG丸ｺﾞｼｯｸM-PRO</vt:lpstr>
      <vt:lpstr>ＭＳ Ｐゴシック</vt:lpstr>
      <vt:lpstr>Arial</vt:lpstr>
      <vt:lpstr>Arial Narrow</vt:lpstr>
      <vt:lpstr>Calibri</vt:lpstr>
      <vt:lpstr>Cambria Math</vt:lpstr>
      <vt:lpstr>Impact</vt:lpstr>
      <vt:lpstr>テーマ1</vt:lpstr>
      <vt:lpstr>PowerPoint プレゼンテーション</vt:lpstr>
      <vt:lpstr>管径と流速・流量の関係</vt:lpstr>
      <vt:lpstr>管径と流速・流量の関係</vt:lpstr>
      <vt:lpstr>管径と流速・流量の関係</vt:lpstr>
      <vt:lpstr>管径と流速・流量の関係</vt:lpstr>
      <vt:lpstr>管径と流速・流量の関係</vt:lpstr>
      <vt:lpstr>目的別スライド ショー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システム研究室</cp:lastModifiedBy>
  <cp:revision>1</cp:revision>
  <cp:lastPrinted>2015-02-13T01:34:04Z</cp:lastPrinted>
  <dcterms:created xsi:type="dcterms:W3CDTF">2014-06-05T05:26:45Z</dcterms:created>
  <dcterms:modified xsi:type="dcterms:W3CDTF">2015-03-11T01:21:11Z</dcterms:modified>
</cp:coreProperties>
</file>