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3" r:id="rId2"/>
    <p:sldId id="257" r:id="rId3"/>
    <p:sldId id="258" r:id="rId4"/>
    <p:sldId id="259" r:id="rId5"/>
  </p:sldIdLst>
  <p:sldSz cx="12192000" cy="6858000"/>
  <p:notesSz cx="6807200" cy="9939338"/>
  <p:custShowLst>
    <p:custShow name="目的別スライド ショー 1" id="0">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439B4BD-6045-4AF3-AD9A-21897CB80BFD}">
          <p14:sldIdLst>
            <p14:sldId id="263"/>
            <p14:sldId id="257"/>
            <p14:sldId id="258"/>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1" autoAdjust="0"/>
    <p:restoredTop sz="63364" autoAdjust="0"/>
  </p:normalViewPr>
  <p:slideViewPr>
    <p:cSldViewPr snapToGrid="0">
      <p:cViewPr varScale="1">
        <p:scale>
          <a:sx n="73" d="100"/>
          <a:sy n="73" d="100"/>
        </p:scale>
        <p:origin x="1692" y="78"/>
      </p:cViewPr>
      <p:guideLst>
        <p:guide orient="horz" pos="2160"/>
        <p:guide pos="3840"/>
      </p:guideLst>
    </p:cSldViewPr>
  </p:slideViewPr>
  <p:outlineViewPr>
    <p:cViewPr>
      <p:scale>
        <a:sx n="33" d="100"/>
        <a:sy n="33" d="100"/>
      </p:scale>
      <p:origin x="0" y="-71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25C8F6E-9FAB-4D38-9DC6-26E6FCCC13BA}"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D7683A0-320B-4F41-8418-ECB6D34B57D4}" type="slidenum">
              <a:rPr kumimoji="1" lang="ja-JP" altLang="en-US" smtClean="0"/>
              <a:t>‹#›</a:t>
            </a:fld>
            <a:endParaRPr kumimoji="1" lang="ja-JP" altLang="en-US"/>
          </a:p>
        </p:txBody>
      </p:sp>
    </p:spTree>
    <p:extLst>
      <p:ext uri="{BB962C8B-B14F-4D97-AF65-F5344CB8AC3E}">
        <p14:creationId xmlns:p14="http://schemas.microsoft.com/office/powerpoint/2010/main" val="15194833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rgbClr val="0070C0"/>
              </a:solidFill>
            </a:endParaRPr>
          </a:p>
        </p:txBody>
      </p:sp>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1</a:t>
            </a:fld>
            <a:endParaRPr kumimoji="1" lang="ja-JP" altLang="en-US"/>
          </a:p>
        </p:txBody>
      </p:sp>
    </p:spTree>
    <p:extLst>
      <p:ext uri="{BB962C8B-B14F-4D97-AF65-F5344CB8AC3E}">
        <p14:creationId xmlns:p14="http://schemas.microsoft.com/office/powerpoint/2010/main" val="664695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latin typeface="+mn-ea"/>
                    <a:ea typeface="+mn-ea"/>
                  </a:rPr>
                  <a:t>管の内径は下記の三つの考え方を理解すれば解けることを説明する。</a:t>
                </a:r>
                <a:endParaRPr kumimoji="1" lang="en-US" altLang="ja-JP" dirty="0" smtClean="0">
                  <a:solidFill>
                    <a:srgbClr val="0070C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i="0" smtClean="0">
                          <a:latin typeface="Cambria Math" panose="02040503050406030204" pitchFamily="18" charset="0"/>
                          <a:ea typeface="+mn-ea"/>
                        </a:rPr>
                        <m:t>内径</m:t>
                      </m:r>
                      <m:r>
                        <a:rPr kumimoji="1" lang="en-US" altLang="ja-JP" sz="1200" i="0" smtClean="0">
                          <a:latin typeface="Cambria Math" panose="02040503050406030204" pitchFamily="18" charset="0"/>
                          <a:ea typeface="+mn-ea"/>
                        </a:rPr>
                        <m:t>=</m:t>
                      </m:r>
                      <m:r>
                        <a:rPr lang="ja-JP" altLang="en-US" sz="1200" i="0">
                          <a:latin typeface="Cambria Math" panose="02040503050406030204" pitchFamily="18" charset="0"/>
                          <a:ea typeface="+mn-ea"/>
                        </a:rPr>
                        <m:t>外径</m:t>
                      </m:r>
                      <m:r>
                        <a:rPr lang="ja-JP" altLang="en-US" sz="1200" i="0" smtClean="0">
                          <a:latin typeface="Cambria Math" panose="02040503050406030204" pitchFamily="18" charset="0"/>
                          <a:ea typeface="+mn-ea"/>
                        </a:rPr>
                        <m:t>−</m:t>
                      </m:r>
                      <m:r>
                        <a:rPr lang="ja-JP" altLang="en-US" sz="1200" i="0">
                          <a:latin typeface="Cambria Math" panose="02040503050406030204" pitchFamily="18" charset="0"/>
                          <a:ea typeface="+mn-ea"/>
                        </a:rPr>
                        <m:t>厚さ</m:t>
                      </m:r>
                      <m:r>
                        <a:rPr lang="en-US" altLang="ja-JP" sz="1200" i="0" smtClean="0">
                          <a:latin typeface="Cambria Math" panose="02040503050406030204" pitchFamily="18" charset="0"/>
                          <a:ea typeface="+mn-ea"/>
                        </a:rPr>
                        <m:t>×</m:t>
                      </m:r>
                      <m:r>
                        <a:rPr lang="en-US" altLang="ja-JP" sz="1200" b="0" i="0" smtClean="0">
                          <a:latin typeface="Cambria Math" panose="02040503050406030204" pitchFamily="18" charset="0"/>
                          <a:ea typeface="+mn-ea"/>
                        </a:rPr>
                        <m:t>2</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i="0" smtClean="0">
                          <a:latin typeface="Cambria Math" panose="02040503050406030204" pitchFamily="18" charset="0"/>
                          <a:ea typeface="+mn-ea"/>
                        </a:rPr>
                        <m:t>外径</m:t>
                      </m:r>
                      <m:r>
                        <a:rPr kumimoji="1" lang="en-US" altLang="ja-JP" sz="1200" i="0" smtClean="0">
                          <a:latin typeface="Cambria Math" panose="02040503050406030204" pitchFamily="18" charset="0"/>
                          <a:ea typeface="+mn-ea"/>
                        </a:rPr>
                        <m:t>=</m:t>
                      </m:r>
                      <m:r>
                        <a:rPr lang="ja-JP" altLang="en-US" sz="1200" i="0">
                          <a:latin typeface="Cambria Math" panose="02040503050406030204" pitchFamily="18" charset="0"/>
                          <a:ea typeface="+mn-ea"/>
                        </a:rPr>
                        <m:t>内径</m:t>
                      </m:r>
                      <m:r>
                        <a:rPr lang="ja-JP" altLang="en-US" sz="1200" i="0" smtClean="0">
                          <a:latin typeface="Cambria Math" panose="02040503050406030204" pitchFamily="18" charset="0"/>
                          <a:ea typeface="+mn-ea"/>
                        </a:rPr>
                        <m:t>＋</m:t>
                      </m:r>
                      <m:r>
                        <a:rPr lang="ja-JP" altLang="en-US" sz="1200" i="0">
                          <a:latin typeface="Cambria Math" panose="02040503050406030204" pitchFamily="18" charset="0"/>
                          <a:ea typeface="+mn-ea"/>
                        </a:rPr>
                        <m:t>厚さ</m:t>
                      </m:r>
                      <m:r>
                        <a:rPr lang="en-US" altLang="ja-JP" sz="1200" i="0" smtClean="0">
                          <a:latin typeface="Cambria Math" panose="02040503050406030204" pitchFamily="18" charset="0"/>
                          <a:ea typeface="+mn-ea"/>
                        </a:rPr>
                        <m:t>×</m:t>
                      </m:r>
                      <m:r>
                        <a:rPr lang="en-US" altLang="ja-JP" sz="1200" b="0" i="0" smtClean="0">
                          <a:latin typeface="Cambria Math" panose="02040503050406030204" pitchFamily="18" charset="0"/>
                          <a:ea typeface="+mn-ea"/>
                        </a:rPr>
                        <m:t>2</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ja-JP" altLang="en-US" sz="1200" i="1" smtClean="0">
                        <a:latin typeface="Cambria Math" panose="02040503050406030204" pitchFamily="18" charset="0"/>
                        <a:ea typeface="+mn-ea"/>
                      </a:rPr>
                      <m:t>厚さ</m:t>
                    </m:r>
                    <m:r>
                      <a:rPr kumimoji="1" lang="en-US" altLang="ja-JP" sz="1200" i="1" smtClean="0">
                        <a:latin typeface="Cambria Math" panose="02040503050406030204" pitchFamily="18" charset="0"/>
                        <a:ea typeface="+mn-ea"/>
                      </a:rPr>
                      <m:t>=</m:t>
                    </m:r>
                    <m:r>
                      <a:rPr lang="ja-JP" altLang="en-US" sz="1200" i="1">
                        <a:latin typeface="Cambria Math" panose="02040503050406030204" pitchFamily="18" charset="0"/>
                        <a:ea typeface="+mn-ea"/>
                      </a:rPr>
                      <m:t>（外径</m:t>
                    </m:r>
                    <m:r>
                      <a:rPr lang="ja-JP" altLang="en-US" sz="1200" i="1" smtClean="0">
                        <a:latin typeface="Cambria Math" panose="02040503050406030204" pitchFamily="18" charset="0"/>
                        <a:ea typeface="+mn-ea"/>
                      </a:rPr>
                      <m:t>－</m:t>
                    </m:r>
                    <m:r>
                      <a:rPr lang="ja-JP" altLang="en-US" sz="1200" i="1">
                        <a:latin typeface="Cambria Math" panose="02040503050406030204" pitchFamily="18" charset="0"/>
                        <a:ea typeface="+mn-ea"/>
                      </a:rPr>
                      <m:t>内径</m:t>
                    </m:r>
                    <m:r>
                      <a:rPr lang="ja-JP" altLang="en-US" sz="1200" i="1" smtClean="0">
                        <a:latin typeface="Cambria Math" panose="02040503050406030204" pitchFamily="18" charset="0"/>
                        <a:ea typeface="+mn-ea"/>
                      </a:rPr>
                      <m:t>）</m:t>
                    </m:r>
                  </m:oMath>
                </a14:m>
                <a:r>
                  <a:rPr lang="en-US" altLang="ja-JP" sz="1200" dirty="0" smtClean="0">
                    <a:latin typeface="+mn-ea"/>
                    <a:ea typeface="+mn-ea"/>
                  </a:rPr>
                  <a:t>÷2</a:t>
                </a:r>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1" dirty="0" smtClean="0">
                    <a:latin typeface="Cambria Math" panose="02040503050406030204" pitchFamily="18" charset="0"/>
                    <a:ea typeface="Cambria Math" panose="02040503050406030204" pitchFamily="18" charset="0"/>
                  </a:rPr>
                  <a:t>管の内径の求め方は</a:t>
                </a:r>
                <a:endParaRPr lang="en-US" altLang="ja-JP" sz="1200" i="1" dirty="0" smtClean="0">
                  <a:latin typeface="Cambria Math" panose="02040503050406030204" pitchFamily="18" charset="0"/>
                  <a:ea typeface="Cambria Math"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i="1" dirty="0" smtClean="0">
                  <a:latin typeface="Cambria Math" panose="02040503050406030204" pitchFamily="18" charset="0"/>
                  <a:ea typeface="Cambria Math"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内径</a:t>
                </a:r>
                <a:r>
                  <a:rPr kumimoji="1" lang="en-US" altLang="ja-JP"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外径</a:t>
                </a:r>
                <a:r>
                  <a:rPr lang="ja-JP" altLang="en-US"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厚さ</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endParaRPr kumimoji="1" lang="ja-JP" altLang="en-US" sz="1200" dirty="0"/>
              </a:p>
              <a:p>
                <a:r>
                  <a:rPr kumimoji="1" lang="ja-JP" altLang="en-US" dirty="0" smtClean="0"/>
                  <a:t>で求めることができる。</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2</a:t>
            </a:fld>
            <a:endParaRPr kumimoji="1" lang="ja-JP" altLang="en-US"/>
          </a:p>
        </p:txBody>
      </p:sp>
    </p:spTree>
    <p:extLst>
      <p:ext uri="{BB962C8B-B14F-4D97-AF65-F5344CB8AC3E}">
        <p14:creationId xmlns:p14="http://schemas.microsoft.com/office/powerpoint/2010/main" val="360508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実際に，</a:t>
                </a:r>
                <a:r>
                  <a:rPr kumimoji="1" lang="en-US" altLang="ja-JP" dirty="0" smtClean="0">
                    <a:latin typeface="+mn-ea"/>
                    <a:ea typeface="+mn-ea"/>
                  </a:rPr>
                  <a:t>25A</a:t>
                </a:r>
                <a:r>
                  <a:rPr kumimoji="1" lang="ja-JP" altLang="en-US" dirty="0" smtClean="0">
                    <a:latin typeface="+mn-ea"/>
                    <a:ea typeface="+mn-ea"/>
                  </a:rPr>
                  <a:t>鋼管の場合を考えさせる。</a:t>
                </a:r>
                <a:endParaRPr kumimoji="1" lang="en-US" altLang="ja-JP"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i="1" smtClean="0">
                          <a:latin typeface="Cambria Math" panose="02040503050406030204" pitchFamily="18" charset="0"/>
                          <a:ea typeface="+mn-ea"/>
                        </a:rPr>
                        <m:t>内径</m:t>
                      </m:r>
                      <m:r>
                        <a:rPr kumimoji="1" lang="en-US" altLang="ja-JP" sz="1200" i="1" smtClean="0">
                          <a:latin typeface="Cambria Math" panose="02040503050406030204" pitchFamily="18" charset="0"/>
                          <a:ea typeface="+mn-ea"/>
                        </a:rPr>
                        <m:t>=</m:t>
                      </m:r>
                      <m:r>
                        <a:rPr lang="ja-JP" altLang="en-US" sz="1200" i="1">
                          <a:latin typeface="Cambria Math" panose="02040503050406030204" pitchFamily="18" charset="0"/>
                          <a:ea typeface="+mn-ea"/>
                        </a:rPr>
                        <m:t>外径</m:t>
                      </m:r>
                      <m:r>
                        <a:rPr lang="ja-JP" altLang="en-US" sz="1200" i="1" smtClean="0">
                          <a:latin typeface="Cambria Math" panose="02040503050406030204" pitchFamily="18" charset="0"/>
                          <a:ea typeface="+mn-ea"/>
                        </a:rPr>
                        <m:t>−</m:t>
                      </m:r>
                      <m:r>
                        <a:rPr lang="ja-JP" altLang="en-US" sz="1200" i="1">
                          <a:latin typeface="Cambria Math" panose="02040503050406030204" pitchFamily="18" charset="0"/>
                          <a:ea typeface="+mn-ea"/>
                        </a:rPr>
                        <m:t>厚さ</m:t>
                      </m:r>
                      <m:r>
                        <a:rPr lang="en-US" altLang="ja-JP" sz="1200" i="1" smtClean="0">
                          <a:latin typeface="Cambria Math" panose="02040503050406030204" pitchFamily="18" charset="0"/>
                          <a:ea typeface="+mn-ea"/>
                        </a:rPr>
                        <m:t>×</m:t>
                      </m:r>
                      <m:r>
                        <a:rPr lang="en-US" altLang="ja-JP" sz="1200" b="0" i="1" smtClean="0">
                          <a:latin typeface="Cambria Math" panose="02040503050406030204" pitchFamily="18" charset="0"/>
                          <a:ea typeface="+mn-ea"/>
                        </a:rPr>
                        <m:t>2</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ea"/>
                    <a:ea typeface="+mn-ea"/>
                  </a:rPr>
                  <a:t>　</a:t>
                </a:r>
                <a14:m>
                  <m:oMath xmlns:m="http://schemas.openxmlformats.org/officeDocument/2006/math">
                    <m:r>
                      <a:rPr lang="ja-JP" altLang="en-US" sz="1200" i="1" smtClean="0">
                        <a:latin typeface="Cambria Math" panose="02040503050406030204" pitchFamily="18" charset="0"/>
                        <a:ea typeface="+mn-ea"/>
                      </a:rPr>
                      <m:t>内径</m:t>
                    </m:r>
                    <m:r>
                      <a:rPr kumimoji="1" lang="en-US" altLang="ja-JP" sz="1200" i="1" smtClean="0">
                        <a:latin typeface="Cambria Math" panose="02040503050406030204" pitchFamily="18" charset="0"/>
                        <a:ea typeface="+mn-ea"/>
                      </a:rPr>
                      <m:t>=</m:t>
                    </m:r>
                    <m:r>
                      <a:rPr lang="en-US" altLang="ja-JP" sz="1200" i="1">
                        <a:latin typeface="Cambria Math" panose="02040503050406030204" pitchFamily="18" charset="0"/>
                        <a:ea typeface="+mn-ea"/>
                      </a:rPr>
                      <m:t>34.0</m:t>
                    </m:r>
                    <m:r>
                      <a:rPr lang="ja-JP" altLang="en-US" sz="1200" i="1" smtClean="0">
                        <a:latin typeface="Cambria Math" panose="02040503050406030204" pitchFamily="18" charset="0"/>
                        <a:ea typeface="+mn-ea"/>
                      </a:rPr>
                      <m:t>−</m:t>
                    </m:r>
                    <m:r>
                      <a:rPr lang="en-US" altLang="ja-JP" sz="1200" i="1">
                        <a:latin typeface="Cambria Math" panose="02040503050406030204" pitchFamily="18" charset="0"/>
                        <a:ea typeface="+mn-ea"/>
                      </a:rPr>
                      <m:t>3.2</m:t>
                    </m:r>
                    <m:r>
                      <a:rPr lang="en-US" altLang="ja-JP" sz="1200" i="1" smtClean="0">
                        <a:latin typeface="Cambria Math" panose="02040503050406030204" pitchFamily="18" charset="0"/>
                        <a:ea typeface="+mn-ea"/>
                      </a:rPr>
                      <m:t>×</m:t>
                    </m:r>
                    <m:r>
                      <a:rPr lang="en-US" altLang="ja-JP" sz="1200" b="0" i="1" smtClean="0">
                        <a:latin typeface="Cambria Math" panose="02040503050406030204" pitchFamily="18" charset="0"/>
                        <a:ea typeface="+mn-ea"/>
                      </a:rPr>
                      <m:t>2</m:t>
                    </m:r>
                    <m:r>
                      <a:rPr kumimoji="1" lang="en-US" altLang="ja-JP" sz="1200" i="1" smtClean="0">
                        <a:latin typeface="Cambria Math" panose="02040503050406030204" pitchFamily="18" charset="0"/>
                        <a:ea typeface="+mn-ea"/>
                      </a:rPr>
                      <m:t>=</m:t>
                    </m:r>
                    <m:r>
                      <a:rPr lang="en-US" altLang="ja-JP" sz="1200" i="0">
                        <a:latin typeface="Cambria Math" panose="02040503050406030204" pitchFamily="18" charset="0"/>
                        <a:ea typeface="+mn-ea"/>
                      </a:rPr>
                      <m:t>27</m:t>
                    </m:r>
                    <m:r>
                      <a:rPr lang="en-US" altLang="ja-JP" sz="1200" i="1">
                        <a:latin typeface="Cambria Math" panose="02040503050406030204" pitchFamily="18" charset="0"/>
                        <a:ea typeface="+mn-ea"/>
                      </a:rPr>
                      <m:t>.6</m:t>
                    </m:r>
                  </m:oMath>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i="1" smtClean="0">
                          <a:latin typeface="Cambria Math" panose="02040503050406030204" pitchFamily="18" charset="0"/>
                          <a:ea typeface="+mn-ea"/>
                        </a:rPr>
                        <m:t>外径</m:t>
                      </m:r>
                      <m:r>
                        <a:rPr kumimoji="1" lang="en-US" altLang="ja-JP" sz="1200" i="1" smtClean="0">
                          <a:latin typeface="Cambria Math" panose="02040503050406030204" pitchFamily="18" charset="0"/>
                          <a:ea typeface="+mn-ea"/>
                        </a:rPr>
                        <m:t>=</m:t>
                      </m:r>
                      <m:r>
                        <a:rPr lang="ja-JP" altLang="en-US" sz="1200" i="1">
                          <a:latin typeface="Cambria Math" panose="02040503050406030204" pitchFamily="18" charset="0"/>
                          <a:ea typeface="+mn-ea"/>
                        </a:rPr>
                        <m:t>内径</m:t>
                      </m:r>
                      <m:r>
                        <a:rPr lang="ja-JP" altLang="en-US" sz="1200" i="1" smtClean="0">
                          <a:latin typeface="Cambria Math" panose="02040503050406030204" pitchFamily="18" charset="0"/>
                          <a:ea typeface="+mn-ea"/>
                        </a:rPr>
                        <m:t>＋</m:t>
                      </m:r>
                      <m:r>
                        <a:rPr lang="ja-JP" altLang="en-US" sz="1200" i="1">
                          <a:latin typeface="Cambria Math" panose="02040503050406030204" pitchFamily="18" charset="0"/>
                          <a:ea typeface="+mn-ea"/>
                        </a:rPr>
                        <m:t>厚さ</m:t>
                      </m:r>
                      <m:r>
                        <a:rPr lang="en-US" altLang="ja-JP" sz="1200" i="1" smtClean="0">
                          <a:latin typeface="Cambria Math" panose="02040503050406030204" pitchFamily="18" charset="0"/>
                          <a:ea typeface="+mn-ea"/>
                        </a:rPr>
                        <m:t>×</m:t>
                      </m:r>
                      <m:r>
                        <a:rPr lang="en-US" altLang="ja-JP" sz="1200" b="0" i="1" smtClean="0">
                          <a:latin typeface="Cambria Math" panose="02040503050406030204" pitchFamily="18" charset="0"/>
                          <a:ea typeface="+mn-ea"/>
                        </a:rPr>
                        <m:t>2</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b="0" i="1" smtClean="0">
                          <a:latin typeface="Cambria Math" panose="02040503050406030204" pitchFamily="18" charset="0"/>
                          <a:ea typeface="+mn-ea"/>
                        </a:rPr>
                        <m:t>　</m:t>
                      </m:r>
                      <m:r>
                        <a:rPr lang="ja-JP" altLang="en-US" sz="1200" i="1" smtClean="0">
                          <a:latin typeface="Cambria Math" panose="02040503050406030204" pitchFamily="18" charset="0"/>
                          <a:ea typeface="+mn-ea"/>
                        </a:rPr>
                        <m:t>外径</m:t>
                      </m:r>
                      <m:r>
                        <a:rPr kumimoji="1" lang="en-US" altLang="ja-JP" sz="1200" i="1" smtClean="0">
                          <a:latin typeface="Cambria Math" panose="02040503050406030204" pitchFamily="18" charset="0"/>
                          <a:ea typeface="+mn-ea"/>
                        </a:rPr>
                        <m:t>=</m:t>
                      </m:r>
                      <m:r>
                        <a:rPr lang="en-US" altLang="ja-JP" sz="1200" i="1">
                          <a:latin typeface="Cambria Math" panose="02040503050406030204" pitchFamily="18" charset="0"/>
                          <a:ea typeface="+mn-ea"/>
                        </a:rPr>
                        <m:t>27.6</m:t>
                      </m:r>
                      <m:r>
                        <a:rPr lang="en-US" altLang="ja-JP" sz="1200" i="1" smtClean="0">
                          <a:latin typeface="Cambria Math" panose="02040503050406030204" pitchFamily="18" charset="0"/>
                          <a:ea typeface="+mn-ea"/>
                        </a:rPr>
                        <m:t>+</m:t>
                      </m:r>
                      <m:r>
                        <a:rPr lang="en-US" altLang="ja-JP" sz="1200" i="1">
                          <a:latin typeface="Cambria Math" panose="02040503050406030204" pitchFamily="18" charset="0"/>
                          <a:ea typeface="+mn-ea"/>
                        </a:rPr>
                        <m:t>3.2</m:t>
                      </m:r>
                      <m:r>
                        <a:rPr lang="en-US" altLang="ja-JP" sz="1200" i="1" smtClean="0">
                          <a:latin typeface="Cambria Math" panose="02040503050406030204" pitchFamily="18" charset="0"/>
                          <a:ea typeface="+mn-ea"/>
                        </a:rPr>
                        <m:t>×</m:t>
                      </m:r>
                      <m:r>
                        <a:rPr lang="en-US" altLang="ja-JP" sz="1200" b="0" i="1" smtClean="0">
                          <a:latin typeface="Cambria Math" panose="02040503050406030204" pitchFamily="18" charset="0"/>
                          <a:ea typeface="+mn-ea"/>
                        </a:rPr>
                        <m:t>2</m:t>
                      </m:r>
                      <m:r>
                        <a:rPr kumimoji="1" lang="en-US" altLang="ja-JP" sz="1200" i="1" smtClean="0">
                          <a:latin typeface="Cambria Math" panose="02040503050406030204" pitchFamily="18" charset="0"/>
                          <a:ea typeface="+mn-ea"/>
                        </a:rPr>
                        <m:t>=</m:t>
                      </m:r>
                      <m:r>
                        <a:rPr lang="en-US" altLang="ja-JP" sz="1200" i="1">
                          <a:latin typeface="Cambria Math" panose="02040503050406030204" pitchFamily="18" charset="0"/>
                          <a:ea typeface="+mn-ea"/>
                        </a:rPr>
                        <m:t>34.0</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i="1" smtClean="0">
                          <a:latin typeface="Cambria Math" panose="02040503050406030204" pitchFamily="18" charset="0"/>
                          <a:ea typeface="+mn-ea"/>
                        </a:rPr>
                        <m:t>厚さ</m:t>
                      </m:r>
                      <m:r>
                        <a:rPr kumimoji="1" lang="en-US" altLang="ja-JP" sz="1200" i="1" smtClean="0">
                          <a:latin typeface="Cambria Math" panose="02040503050406030204" pitchFamily="18" charset="0"/>
                          <a:ea typeface="+mn-ea"/>
                        </a:rPr>
                        <m:t>=</m:t>
                      </m:r>
                      <m:r>
                        <a:rPr lang="ja-JP" altLang="en-US" sz="1200" i="1">
                          <a:latin typeface="Cambria Math" panose="02040503050406030204" pitchFamily="18" charset="0"/>
                          <a:ea typeface="+mn-ea"/>
                        </a:rPr>
                        <m:t>（</m:t>
                      </m:r>
                      <m:r>
                        <a:rPr lang="ja-JP" altLang="en-US" sz="1200" i="1" smtClean="0">
                          <a:latin typeface="Cambria Math" panose="02040503050406030204" pitchFamily="18" charset="0"/>
                          <a:ea typeface="+mn-ea"/>
                        </a:rPr>
                        <m:t>外径</m:t>
                      </m:r>
                      <m:r>
                        <a:rPr lang="ja-JP" altLang="en-US" sz="1200" i="1">
                          <a:latin typeface="Cambria Math" panose="02040503050406030204" pitchFamily="18" charset="0"/>
                          <a:ea typeface="+mn-ea"/>
                        </a:rPr>
                        <m:t>－</m:t>
                      </m:r>
                      <m:r>
                        <a:rPr lang="ja-JP" altLang="en-US" sz="1200" i="1" smtClean="0">
                          <a:latin typeface="Cambria Math" panose="02040503050406030204" pitchFamily="18" charset="0"/>
                          <a:ea typeface="+mn-ea"/>
                        </a:rPr>
                        <m:t>内径</m:t>
                      </m:r>
                      <m:r>
                        <a:rPr lang="ja-JP" altLang="en-US" sz="1200" i="1">
                          <a:latin typeface="Cambria Math" panose="02040503050406030204" pitchFamily="18" charset="0"/>
                          <a:ea typeface="+mn-ea"/>
                        </a:rPr>
                        <m:t>）</m:t>
                      </m:r>
                      <m:r>
                        <a:rPr lang="en-US" altLang="ja-JP" sz="1200" i="1" smtClean="0">
                          <a:latin typeface="Cambria Math" panose="02040503050406030204" pitchFamily="18" charset="0"/>
                          <a:ea typeface="+mn-ea"/>
                        </a:rPr>
                        <m:t>÷</m:t>
                      </m:r>
                      <m:r>
                        <a:rPr lang="en-US" altLang="ja-JP" sz="1200" b="0" i="1" smtClean="0">
                          <a:latin typeface="Cambria Math" panose="02040503050406030204" pitchFamily="18" charset="0"/>
                          <a:ea typeface="+mn-ea"/>
                        </a:rPr>
                        <m:t>2</m:t>
                      </m:r>
                    </m:oMath>
                  </m:oMathPara>
                </a14:m>
                <a:endParaRPr kumimoji="1" lang="ja-JP" altLang="en-US" sz="12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ja-JP" altLang="en-US" sz="1200" b="0" i="1" smtClean="0">
                          <a:latin typeface="Cambria Math" panose="02040503050406030204" pitchFamily="18" charset="0"/>
                          <a:ea typeface="+mn-ea"/>
                        </a:rPr>
                        <m:t>　</m:t>
                      </m:r>
                      <m:r>
                        <a:rPr lang="ja-JP" altLang="en-US" sz="1200" i="1" smtClean="0">
                          <a:latin typeface="Cambria Math" panose="02040503050406030204" pitchFamily="18" charset="0"/>
                          <a:ea typeface="+mn-ea"/>
                        </a:rPr>
                        <m:t>厚さ</m:t>
                      </m:r>
                      <m:r>
                        <a:rPr kumimoji="1" lang="en-US" altLang="ja-JP" sz="1200" i="1" smtClean="0">
                          <a:latin typeface="Cambria Math" panose="02040503050406030204" pitchFamily="18" charset="0"/>
                          <a:ea typeface="+mn-ea"/>
                        </a:rPr>
                        <m:t>=</m:t>
                      </m:r>
                      <m:r>
                        <a:rPr lang="ja-JP" altLang="en-US" sz="1200" i="1">
                          <a:latin typeface="Cambria Math" panose="02040503050406030204" pitchFamily="18" charset="0"/>
                          <a:ea typeface="+mn-ea"/>
                        </a:rPr>
                        <m:t>（</m:t>
                      </m:r>
                      <m:r>
                        <a:rPr lang="en-US" altLang="ja-JP" sz="1200" i="1" smtClean="0">
                          <a:latin typeface="Cambria Math" panose="02040503050406030204" pitchFamily="18" charset="0"/>
                          <a:ea typeface="+mn-ea"/>
                        </a:rPr>
                        <m:t>34.0</m:t>
                      </m:r>
                      <m:r>
                        <a:rPr lang="ja-JP" altLang="en-US" sz="1200" i="1">
                          <a:latin typeface="Cambria Math" panose="02040503050406030204" pitchFamily="18" charset="0"/>
                          <a:ea typeface="+mn-ea"/>
                        </a:rPr>
                        <m:t>－</m:t>
                      </m:r>
                      <m:r>
                        <a:rPr lang="en-US" altLang="ja-JP" sz="1200" i="1" smtClean="0">
                          <a:latin typeface="Cambria Math" panose="02040503050406030204" pitchFamily="18" charset="0"/>
                          <a:ea typeface="+mn-ea"/>
                        </a:rPr>
                        <m:t>27.6</m:t>
                      </m:r>
                      <m:r>
                        <a:rPr lang="ja-JP" altLang="en-US" sz="1200" i="1">
                          <a:latin typeface="Cambria Math" panose="02040503050406030204" pitchFamily="18" charset="0"/>
                          <a:ea typeface="+mn-ea"/>
                        </a:rPr>
                        <m:t>）</m:t>
                      </m:r>
                      <m:r>
                        <a:rPr lang="en-US" altLang="ja-JP" sz="1200" i="1" smtClean="0">
                          <a:latin typeface="Cambria Math" panose="02040503050406030204" pitchFamily="18" charset="0"/>
                          <a:ea typeface="+mn-ea"/>
                        </a:rPr>
                        <m:t>÷2</m:t>
                      </m:r>
                      <m:r>
                        <a:rPr kumimoji="1" lang="en-US" altLang="ja-JP" sz="1200" i="1" smtClean="0">
                          <a:latin typeface="Cambria Math" panose="02040503050406030204" pitchFamily="18" charset="0"/>
                          <a:ea typeface="+mn-ea"/>
                        </a:rPr>
                        <m:t>=</m:t>
                      </m:r>
                      <m:r>
                        <a:rPr lang="en-US" altLang="ja-JP" sz="1200" i="1">
                          <a:latin typeface="Cambria Math" panose="02040503050406030204" pitchFamily="18" charset="0"/>
                          <a:ea typeface="+mn-ea"/>
                        </a:rPr>
                        <m:t>3.2</m:t>
                      </m:r>
                    </m:oMath>
                  </m:oMathPara>
                </a14:m>
                <a:endParaRPr kumimoji="1" lang="en-US" altLang="ja-JP"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であることを生徒に発問しながら確認する。</a:t>
                </a:r>
                <a:endParaRPr kumimoji="1" lang="ja-JP" altLang="en-US" dirty="0">
                  <a:latin typeface="+mn-ea"/>
                  <a:ea typeface="+mn-ea"/>
                </a:endParaRPr>
              </a:p>
            </p:txBody>
          </p:sp>
        </mc:Choice>
        <mc:Fallback xmlns="">
          <p:sp>
            <p:nvSpPr>
              <p:cNvPr id="3" name="ノート プレースホルダー 2"/>
              <p:cNvSpPr>
                <a:spLocks noGrp="1"/>
              </p:cNvSpPr>
              <p:nvPr>
                <p:ph type="body" idx="1"/>
              </p:nvPr>
            </p:nvSpPr>
            <p:spPr/>
            <p:txBody>
              <a:bodyPr/>
              <a:lstStyle/>
              <a:p>
                <a:r>
                  <a:rPr kumimoji="1" lang="en-US" altLang="ja-JP" dirty="0" smtClean="0"/>
                  <a:t>25A</a:t>
                </a:r>
                <a:r>
                  <a:rPr kumimoji="1" lang="ja-JP" altLang="en-US" dirty="0" smtClean="0"/>
                  <a:t>鋼管の場合</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内径</a:t>
                </a:r>
                <a:r>
                  <a:rPr kumimoji="1" lang="en-US" altLang="ja-JP"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外径</a:t>
                </a:r>
                <a:r>
                  <a:rPr lang="ja-JP" altLang="en-US"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厚さ</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内径</a:t>
                </a: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34.0</a:t>
                </a:r>
                <a:r>
                  <a:rPr lang="ja-JP" altLang="en-US"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3.2</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27.6</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外</a:t>
                </a:r>
                <a:r>
                  <a:rPr lang="ja-JP" altLang="en-US" sz="1200" i="0" smtClean="0">
                    <a:latin typeface="Cambria Math" panose="02040503050406030204" pitchFamily="18" charset="0"/>
                    <a:ea typeface="Cambria Math" panose="02040503050406030204" pitchFamily="18" charset="0"/>
                  </a:rPr>
                  <a:t>径</a:t>
                </a:r>
                <a:r>
                  <a:rPr kumimoji="1" lang="en-US" altLang="ja-JP"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内径</a:t>
                </a:r>
                <a:r>
                  <a:rPr lang="en-US" altLang="ja-JP" sz="1200" i="0" smtClean="0">
                    <a:latin typeface="Cambria Math" panose="02040503050406030204" pitchFamily="18" charset="0"/>
                    <a:ea typeface="Cambria Math" panose="02040503050406030204" pitchFamily="18" charset="0"/>
                  </a:rPr>
                  <a:t>+</a:t>
                </a:r>
                <a:r>
                  <a:rPr lang="ja-JP" altLang="en-US" sz="1200" i="0" smtClean="0">
                    <a:latin typeface="Cambria Math" panose="02040503050406030204" pitchFamily="18" charset="0"/>
                    <a:ea typeface="Cambria Math" panose="02040503050406030204" pitchFamily="18" charset="0"/>
                  </a:rPr>
                  <a:t>厚さ</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27.6</a:t>
                </a:r>
                <a:r>
                  <a:rPr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3.2</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厚さ</a:t>
                </a:r>
                <a:r>
                  <a:rPr kumimoji="1" lang="en-US" altLang="ja-JP"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外径</a:t>
                </a:r>
                <a:r>
                  <a:rPr lang="ja-JP" altLang="en-US" sz="1200" i="0" smtClean="0">
                    <a:latin typeface="Cambria Math" panose="02040503050406030204" pitchFamily="18" charset="0"/>
                    <a:ea typeface="Cambria Math" panose="02040503050406030204" pitchFamily="18" charset="0"/>
                  </a:rPr>
                  <a:t>−</a:t>
                </a:r>
                <a:r>
                  <a:rPr lang="ja-JP" altLang="en-US" sz="1200" i="0">
                    <a:latin typeface="Cambria Math" panose="02040503050406030204" pitchFamily="18" charset="0"/>
                    <a:ea typeface="Cambria Math" panose="02040503050406030204" pitchFamily="18" charset="0"/>
                  </a:rPr>
                  <a:t>内径</a:t>
                </a: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34.0</a:t>
                </a:r>
                <a:r>
                  <a:rPr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27.6</a:t>
                </a: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6.4</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i="0" smtClean="0">
                    <a:latin typeface="Cambria Math" panose="02040503050406030204" pitchFamily="18" charset="0"/>
                    <a:ea typeface="Cambria Math" panose="02040503050406030204" pitchFamily="18" charset="0"/>
                  </a:rPr>
                  <a:t>管の</a:t>
                </a:r>
                <a:r>
                  <a:rPr lang="ja-JP" altLang="en-US" sz="1200" i="0">
                    <a:latin typeface="Cambria Math" panose="02040503050406030204" pitchFamily="18" charset="0"/>
                    <a:ea typeface="Cambria Math" panose="02040503050406030204" pitchFamily="18" charset="0"/>
                  </a:rPr>
                  <a:t>両端</a:t>
                </a:r>
                <a:r>
                  <a:rPr lang="ja-JP" altLang="en-US" sz="1200" b="0" i="0" smtClean="0">
                    <a:latin typeface="Cambria Math" panose="02040503050406030204" pitchFamily="18" charset="0"/>
                    <a:ea typeface="Cambria Math" panose="02040503050406030204" pitchFamily="18" charset="0"/>
                  </a:rPr>
                  <a:t>に</a:t>
                </a:r>
                <a:r>
                  <a:rPr lang="ja-JP" altLang="en-US" sz="1200" i="0">
                    <a:latin typeface="Cambria Math" panose="02040503050406030204" pitchFamily="18" charset="0"/>
                    <a:ea typeface="Cambria Math" panose="02040503050406030204" pitchFamily="18" charset="0"/>
                  </a:rPr>
                  <a:t>厚さ</a:t>
                </a:r>
                <a:r>
                  <a:rPr lang="ja-JP" altLang="en-US" sz="1200" b="0" i="0" smtClean="0">
                    <a:latin typeface="Cambria Math" panose="02040503050406030204" pitchFamily="18" charset="0"/>
                    <a:ea typeface="Cambria Math" panose="02040503050406030204" pitchFamily="18" charset="0"/>
                  </a:rPr>
                  <a:t>が</a:t>
                </a:r>
                <a:r>
                  <a:rPr lang="ja-JP" altLang="en-US" sz="1200" i="0">
                    <a:latin typeface="Cambria Math" panose="02040503050406030204" pitchFamily="18" charset="0"/>
                    <a:ea typeface="Cambria Math" panose="02040503050406030204" pitchFamily="18" charset="0"/>
                  </a:rPr>
                  <a:t>存在</a:t>
                </a:r>
                <a:r>
                  <a:rPr lang="ja-JP" altLang="en-US" sz="1200" i="0" smtClean="0">
                    <a:latin typeface="Cambria Math" panose="02040503050406030204" pitchFamily="18" charset="0"/>
                    <a:ea typeface="Cambria Math" panose="02040503050406030204" pitchFamily="18" charset="0"/>
                  </a:rPr>
                  <a:t>するため、</a:t>
                </a:r>
                <a:endParaRPr lang="en-US" altLang="ja-JP" sz="1200" dirty="0" smtClean="0">
                  <a:ea typeface="Cambria Math"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i="0" smtClean="0">
                    <a:latin typeface="Cambria Math" panose="02040503050406030204" pitchFamily="18" charset="0"/>
                    <a:ea typeface="Cambria Math" panose="02040503050406030204" pitchFamily="18" charset="0"/>
                  </a:rPr>
                  <a:t>厚さ</a:t>
                </a: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6.4</a:t>
                </a:r>
                <a:r>
                  <a:rPr lang="en-US" altLang="ja-JP" sz="1200" i="0" smtClean="0">
                    <a:latin typeface="Cambria Math" panose="02040503050406030204" pitchFamily="18" charset="0"/>
                    <a:ea typeface="Cambria Math" panose="02040503050406030204" pitchFamily="18" charset="0"/>
                  </a:rPr>
                  <a:t>÷</a:t>
                </a:r>
                <a:r>
                  <a:rPr lang="en-US" altLang="ja-JP" sz="1200" b="0" i="0" smtClean="0">
                    <a:latin typeface="Cambria Math" panose="02040503050406030204" pitchFamily="18" charset="0"/>
                    <a:ea typeface="Cambria Math" panose="02040503050406030204" pitchFamily="18" charset="0"/>
                  </a:rPr>
                  <a:t>2</a:t>
                </a:r>
                <a:r>
                  <a:rPr kumimoji="1" lang="en-US" altLang="ja-JP" sz="1200" i="0" smtClean="0">
                    <a:latin typeface="Cambria Math" panose="02040503050406030204" pitchFamily="18" charset="0"/>
                    <a:ea typeface="Cambria Math" panose="02040503050406030204" pitchFamily="18" charset="0"/>
                  </a:rPr>
                  <a:t>=</a:t>
                </a:r>
                <a:r>
                  <a:rPr lang="en-US" altLang="ja-JP" sz="1200" i="0">
                    <a:latin typeface="Cambria Math" panose="02040503050406030204" pitchFamily="18" charset="0"/>
                    <a:ea typeface="Cambria Math" panose="02040503050406030204" pitchFamily="18" charset="0"/>
                  </a:rPr>
                  <a:t>3.2</a:t>
                </a:r>
                <a:endParaRPr kumimoji="1" lang="ja-JP" altLang="en-US" sz="1200" dirty="0"/>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3</a:t>
            </a:fld>
            <a:endParaRPr kumimoji="1" lang="ja-JP" altLang="en-US"/>
          </a:p>
        </p:txBody>
      </p:sp>
    </p:spTree>
    <p:extLst>
      <p:ext uri="{BB962C8B-B14F-4D97-AF65-F5344CB8AC3E}">
        <p14:creationId xmlns:p14="http://schemas.microsoft.com/office/powerpoint/2010/main" val="342395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管の内径と断面積を考える際に用いる一般式は，</a:t>
                </a:r>
                <a:endParaRPr kumimoji="1" lang="en-US" altLang="ja-JP" dirty="0" smtClean="0">
                  <a:solidFill>
                    <a:srgbClr val="0070C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US" altLang="ja-JP" sz="1200" i="1" smtClean="0">
                          <a:latin typeface="Cambria Math" panose="02040503050406030204" pitchFamily="18" charset="0"/>
                          <a:ea typeface="+mn-ea"/>
                        </a:rPr>
                        <m:t>𝑆</m:t>
                      </m:r>
                      <m:r>
                        <a:rPr lang="en-US" altLang="ja-JP" sz="1200" i="1" smtClean="0">
                          <a:latin typeface="Cambria Math" panose="02040503050406030204" pitchFamily="18" charset="0"/>
                          <a:ea typeface="+mn-ea"/>
                        </a:rPr>
                        <m:t>=</m:t>
                      </m:r>
                      <m:f>
                        <m:fPr>
                          <m:ctrlPr>
                            <a:rPr lang="en-US" altLang="ja-JP" sz="1200" i="1">
                              <a:latin typeface="Cambria Math" panose="02040503050406030204" pitchFamily="18" charset="0"/>
                              <a:ea typeface="+mn-ea"/>
                            </a:rPr>
                          </m:ctrlPr>
                        </m:fPr>
                        <m:num>
                          <m:r>
                            <a:rPr lang="ja-JP" altLang="en-US" sz="1200" i="1">
                              <a:latin typeface="Cambria Math" panose="02040503050406030204" pitchFamily="18" charset="0"/>
                              <a:ea typeface="+mn-ea"/>
                            </a:rPr>
                            <m:t>𝜋</m:t>
                          </m:r>
                        </m:num>
                        <m:den>
                          <m:r>
                            <a:rPr lang="en-US" altLang="ja-JP" sz="1200" i="1">
                              <a:latin typeface="Cambria Math" panose="02040503050406030204" pitchFamily="18" charset="0"/>
                              <a:ea typeface="+mn-ea"/>
                            </a:rPr>
                            <m:t>4</m:t>
                          </m:r>
                        </m:den>
                      </m:f>
                      <m:sSup>
                        <m:sSupPr>
                          <m:ctrlPr>
                            <a:rPr lang="en-US" altLang="ja-JP" sz="1200" i="1">
                              <a:latin typeface="Cambria Math" panose="02040503050406030204" pitchFamily="18" charset="0"/>
                              <a:ea typeface="+mn-ea"/>
                            </a:rPr>
                          </m:ctrlPr>
                        </m:sSupPr>
                        <m:e>
                          <m:r>
                            <a:rPr lang="en-US" altLang="ja-JP" sz="1200" i="1">
                              <a:latin typeface="Cambria Math" panose="02040503050406030204" pitchFamily="18" charset="0"/>
                              <a:ea typeface="+mn-ea"/>
                            </a:rPr>
                            <m:t>𝐷</m:t>
                          </m:r>
                        </m:e>
                        <m:sup>
                          <m:r>
                            <a:rPr lang="en-US" altLang="ja-JP" sz="1200" i="1">
                              <a:latin typeface="Cambria Math" panose="02040503050406030204" pitchFamily="18" charset="0"/>
                              <a:ea typeface="+mn-ea"/>
                            </a:rPr>
                            <m:t>2</m:t>
                          </m:r>
                        </m:sup>
                      </m:sSup>
                    </m:oMath>
                  </m:oMathPara>
                </a14:m>
                <a:endParaRPr kumimoji="1" lang="ja-JP" altLang="en-US" sz="1200" b="0" i="0" u="none" strike="noStrike" cap="none" normalizeH="0" baseline="0" dirty="0" smtClean="0">
                  <a:ln>
                    <a:noFill/>
                  </a:ln>
                  <a:solidFill>
                    <a:schemeClr val="tx1"/>
                  </a:solidFill>
                  <a:effectLst/>
                  <a:latin typeface="+mn-ea"/>
                  <a:ea typeface="+mn-ea"/>
                </a:endParaRPr>
              </a:p>
              <a:p>
                <a:r>
                  <a:rPr kumimoji="1" lang="en-US" altLang="ja-JP" sz="1200" dirty="0" smtClean="0">
                    <a:latin typeface="+mn-ea"/>
                    <a:ea typeface="+mn-ea"/>
                  </a:rPr>
                  <a:t>S</a:t>
                </a:r>
                <a:r>
                  <a:rPr kumimoji="1" lang="ja-JP" altLang="en-US" sz="1200" dirty="0" smtClean="0">
                    <a:latin typeface="+mn-ea"/>
                    <a:ea typeface="+mn-ea"/>
                  </a:rPr>
                  <a:t>：断面積</a:t>
                </a:r>
                <a:r>
                  <a:rPr kumimoji="1" lang="en-US" altLang="ja-JP" sz="1200" dirty="0" smtClean="0">
                    <a:latin typeface="+mn-ea"/>
                    <a:ea typeface="+mn-ea"/>
                  </a:rPr>
                  <a:t>[m</a:t>
                </a:r>
                <a:r>
                  <a:rPr kumimoji="1" lang="en-US" altLang="ja-JP" sz="1200" baseline="30000" dirty="0" smtClean="0">
                    <a:latin typeface="+mn-ea"/>
                    <a:ea typeface="+mn-ea"/>
                  </a:rPr>
                  <a:t>2</a:t>
                </a:r>
                <a:r>
                  <a:rPr kumimoji="1" lang="en-US" altLang="ja-JP" sz="1200" dirty="0" smtClean="0">
                    <a:latin typeface="+mn-ea"/>
                    <a:ea typeface="+mn-ea"/>
                  </a:rPr>
                  <a:t>]</a:t>
                </a:r>
              </a:p>
              <a:p>
                <a:r>
                  <a:rPr lang="en-US" altLang="ja-JP" sz="1200" dirty="0" smtClean="0">
                    <a:latin typeface="+mn-ea"/>
                    <a:ea typeface="+mn-ea"/>
                  </a:rPr>
                  <a:t>π</a:t>
                </a:r>
                <a:r>
                  <a:rPr lang="ja-JP" altLang="en-US" sz="1200" dirty="0" smtClean="0">
                    <a:latin typeface="+mn-ea"/>
                    <a:ea typeface="+mn-ea"/>
                  </a:rPr>
                  <a:t>：円周率（</a:t>
                </a:r>
                <a:r>
                  <a:rPr lang="en-US" altLang="ja-JP" sz="1200" dirty="0" smtClean="0">
                    <a:latin typeface="+mn-ea"/>
                    <a:ea typeface="+mn-ea"/>
                  </a:rPr>
                  <a:t>3.14</a:t>
                </a:r>
                <a:r>
                  <a:rPr lang="ja-JP" altLang="en-US" sz="1200" dirty="0" smtClean="0">
                    <a:latin typeface="+mn-ea"/>
                    <a:ea typeface="+mn-ea"/>
                  </a:rPr>
                  <a:t>）</a:t>
                </a:r>
                <a:endParaRPr kumimoji="1" lang="en-US" altLang="ja-JP" sz="1200" dirty="0" smtClean="0">
                  <a:latin typeface="+mn-ea"/>
                  <a:ea typeface="+mn-ea"/>
                </a:endParaRPr>
              </a:p>
              <a:p>
                <a:r>
                  <a:rPr lang="en-US" altLang="ja-JP" sz="1200" dirty="0" smtClean="0">
                    <a:latin typeface="+mn-ea"/>
                    <a:ea typeface="+mn-ea"/>
                  </a:rPr>
                  <a:t>D</a:t>
                </a:r>
                <a:r>
                  <a:rPr lang="ja-JP" altLang="en-US" sz="1200" dirty="0" smtClean="0">
                    <a:latin typeface="+mn-ea"/>
                    <a:ea typeface="+mn-ea"/>
                  </a:rPr>
                  <a:t>：内径</a:t>
                </a:r>
                <a:r>
                  <a:rPr lang="en-US" altLang="ja-JP" sz="1200" dirty="0" smtClean="0">
                    <a:latin typeface="+mn-ea"/>
                    <a:ea typeface="+mn-ea"/>
                  </a:rPr>
                  <a:t>[m]</a:t>
                </a:r>
                <a:endParaRPr kumimoji="1" lang="ja-JP" altLang="en-US" sz="1200" dirty="0" smtClean="0">
                  <a:latin typeface="+mn-ea"/>
                  <a:ea typeface="+mn-ea"/>
                </a:endParaRPr>
              </a:p>
              <a:p>
                <a:r>
                  <a:rPr kumimoji="1" lang="ja-JP" altLang="en-US" dirty="0" smtClean="0">
                    <a:latin typeface="+mn-ea"/>
                    <a:ea typeface="+mn-ea"/>
                  </a:rPr>
                  <a:t>であることを説明する。</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このときの内径の単位が［</a:t>
                </a:r>
                <a:r>
                  <a:rPr kumimoji="1" lang="en-US" altLang="ja-JP" dirty="0" smtClean="0">
                    <a:latin typeface="+mn-ea"/>
                    <a:ea typeface="+mn-ea"/>
                  </a:rPr>
                  <a:t>m</a:t>
                </a:r>
                <a:r>
                  <a:rPr kumimoji="1" lang="ja-JP" altLang="en-US" dirty="0" smtClean="0">
                    <a:latin typeface="+mn-ea"/>
                    <a:ea typeface="+mn-ea"/>
                  </a:rPr>
                  <a:t>］であることを間違えやすい箇所として確認する。</a:t>
                </a:r>
                <a:endParaRPr kumimoji="1" lang="en-US" altLang="ja-JP" dirty="0" smtClean="0">
                  <a:latin typeface="+mn-ea"/>
                  <a:ea typeface="+mn-ea"/>
                </a:endParaRPr>
              </a:p>
              <a:p>
                <a:r>
                  <a:rPr kumimoji="1" lang="ja-JP" altLang="en-US" dirty="0" smtClean="0">
                    <a:latin typeface="+mn-ea"/>
                    <a:ea typeface="+mn-ea"/>
                  </a:rPr>
                  <a:t>断面積の単位が［</a:t>
                </a:r>
                <a:r>
                  <a:rPr kumimoji="1" lang="en-US" altLang="ja-JP" dirty="0" smtClean="0">
                    <a:latin typeface="+mn-ea"/>
                    <a:ea typeface="+mn-ea"/>
                  </a:rPr>
                  <a:t>m</a:t>
                </a:r>
                <a:r>
                  <a:rPr kumimoji="1" lang="en-US" altLang="ja-JP" baseline="30000" dirty="0" smtClean="0">
                    <a:latin typeface="+mn-ea"/>
                    <a:ea typeface="+mn-ea"/>
                  </a:rPr>
                  <a:t>2</a:t>
                </a:r>
                <a:r>
                  <a:rPr kumimoji="1" lang="ja-JP" altLang="en-US" dirty="0" smtClean="0">
                    <a:latin typeface="+mn-ea"/>
                    <a:ea typeface="+mn-ea"/>
                  </a:rPr>
                  <a:t>］であるために，内径の単位も［</a:t>
                </a:r>
                <a:r>
                  <a:rPr kumimoji="1" lang="en-US" altLang="ja-JP" dirty="0" smtClean="0">
                    <a:latin typeface="+mn-ea"/>
                    <a:ea typeface="+mn-ea"/>
                  </a:rPr>
                  <a:t>m</a:t>
                </a:r>
                <a:r>
                  <a:rPr kumimoji="1" lang="ja-JP" altLang="en-US" dirty="0" smtClean="0">
                    <a:latin typeface="+mn-ea"/>
                    <a:ea typeface="+mn-ea"/>
                  </a:rPr>
                  <a:t>］にする必要があることを説明する。</a:t>
                </a:r>
                <a:endParaRPr kumimoji="1" lang="ja-JP" altLang="en-US" dirty="0">
                  <a:latin typeface="+mn-ea"/>
                  <a:ea typeface="+mn-ea"/>
                </a:endParaRPr>
              </a:p>
            </p:txBody>
          </p:sp>
        </mc:Choice>
        <mc:Fallback xmlns="">
          <p:sp>
            <p:nvSpPr>
              <p:cNvPr id="3" name="ノート プレースホルダー 2"/>
              <p:cNvSpPr>
                <a:spLocks noGrp="1"/>
              </p:cNvSpPr>
              <p:nvPr>
                <p:ph type="body" idx="1"/>
              </p:nvPr>
            </p:nvSpPr>
            <p:spPr/>
            <p:txBody>
              <a:bodyPr/>
              <a:lstStyle/>
              <a:p>
                <a:r>
                  <a:rPr kumimoji="1" lang="ja-JP" altLang="en-US" dirty="0" smtClean="0">
                    <a:solidFill>
                      <a:srgbClr val="0070C0"/>
                    </a:solidFill>
                    <a:latin typeface="+mn-ea"/>
                    <a:ea typeface="+mn-ea"/>
                  </a:rPr>
                  <a:t>管の内径と断面積を考える際に</a:t>
                </a:r>
                <a:r>
                  <a:rPr kumimoji="1" lang="ja-JP" altLang="en-US" dirty="0" smtClean="0">
                    <a:solidFill>
                      <a:srgbClr val="0070C0"/>
                    </a:solidFill>
                    <a:latin typeface="+mn-ea"/>
                    <a:ea typeface="+mn-ea"/>
                  </a:rPr>
                  <a:t>用いる一般式は</a:t>
                </a:r>
                <a:r>
                  <a:rPr kumimoji="1" lang="ja-JP" altLang="en-US" dirty="0" smtClean="0">
                    <a:solidFill>
                      <a:srgbClr val="0070C0"/>
                    </a:solidFill>
                    <a:latin typeface="+mn-ea"/>
                    <a:ea typeface="+mn-ea"/>
                  </a:rPr>
                  <a:t>，</a:t>
                </a:r>
                <a:endParaRPr kumimoji="1" lang="en-US" altLang="ja-JP" dirty="0" smtClean="0">
                  <a:solidFill>
                    <a:srgbClr val="0070C0"/>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smtClean="0">
                    <a:latin typeface="+mn-ea"/>
                    <a:ea typeface="+mn-ea"/>
                  </a:rPr>
                  <a:t>𝑆=</a:t>
                </a:r>
                <a:r>
                  <a:rPr lang="ja-JP" altLang="en-US" sz="1200" i="0">
                    <a:latin typeface="+mn-ea"/>
                    <a:ea typeface="+mn-ea"/>
                  </a:rPr>
                  <a:t>𝜋</a:t>
                </a:r>
                <a:r>
                  <a:rPr lang="en-US" altLang="ja-JP" sz="1200" i="0">
                    <a:latin typeface="+mn-ea"/>
                    <a:ea typeface="+mn-ea"/>
                  </a:rPr>
                  <a:t>/4 𝐷^2</a:t>
                </a:r>
                <a:endParaRPr kumimoji="1" lang="ja-JP" altLang="en-US" sz="1200" b="0" i="0" u="none" strike="noStrike" cap="none" normalizeH="0" baseline="0" dirty="0" smtClean="0">
                  <a:ln>
                    <a:noFill/>
                  </a:ln>
                  <a:solidFill>
                    <a:schemeClr val="tx1"/>
                  </a:solidFill>
                  <a:effectLst/>
                  <a:latin typeface="+mn-ea"/>
                  <a:ea typeface="+mn-ea"/>
                </a:endParaRPr>
              </a:p>
              <a:p>
                <a:r>
                  <a:rPr kumimoji="1" lang="en-US" altLang="ja-JP" sz="1200" dirty="0" smtClean="0">
                    <a:latin typeface="+mn-ea"/>
                    <a:ea typeface="+mn-ea"/>
                  </a:rPr>
                  <a:t>S</a:t>
                </a:r>
                <a:r>
                  <a:rPr kumimoji="1" lang="ja-JP" altLang="en-US" sz="1200" dirty="0" smtClean="0">
                    <a:latin typeface="+mn-ea"/>
                    <a:ea typeface="+mn-ea"/>
                  </a:rPr>
                  <a:t>：断面積</a:t>
                </a:r>
                <a:r>
                  <a:rPr kumimoji="1" lang="en-US" altLang="ja-JP" sz="1200" dirty="0" smtClean="0">
                    <a:latin typeface="+mn-ea"/>
                    <a:ea typeface="+mn-ea"/>
                  </a:rPr>
                  <a:t>[m</a:t>
                </a:r>
                <a:r>
                  <a:rPr kumimoji="1" lang="en-US" altLang="ja-JP" sz="1200" baseline="30000" dirty="0" smtClean="0">
                    <a:latin typeface="+mn-ea"/>
                    <a:ea typeface="+mn-ea"/>
                  </a:rPr>
                  <a:t>2</a:t>
                </a:r>
                <a:r>
                  <a:rPr kumimoji="1" lang="en-US" altLang="ja-JP" sz="1200" dirty="0" smtClean="0">
                    <a:latin typeface="+mn-ea"/>
                    <a:ea typeface="+mn-ea"/>
                  </a:rPr>
                  <a:t>]</a:t>
                </a:r>
              </a:p>
              <a:p>
                <a:r>
                  <a:rPr lang="en-US" altLang="ja-JP" sz="1200" dirty="0" smtClean="0">
                    <a:latin typeface="+mn-ea"/>
                    <a:ea typeface="+mn-ea"/>
                  </a:rPr>
                  <a:t>π</a:t>
                </a:r>
                <a:r>
                  <a:rPr lang="ja-JP" altLang="en-US" sz="1200" dirty="0" smtClean="0">
                    <a:latin typeface="+mn-ea"/>
                    <a:ea typeface="+mn-ea"/>
                  </a:rPr>
                  <a:t>：円周率（</a:t>
                </a:r>
                <a:r>
                  <a:rPr lang="en-US" altLang="ja-JP" sz="1200" dirty="0" smtClean="0">
                    <a:latin typeface="+mn-ea"/>
                    <a:ea typeface="+mn-ea"/>
                  </a:rPr>
                  <a:t>3.14</a:t>
                </a:r>
                <a:r>
                  <a:rPr lang="ja-JP" altLang="en-US" sz="1200" dirty="0" smtClean="0">
                    <a:latin typeface="+mn-ea"/>
                    <a:ea typeface="+mn-ea"/>
                  </a:rPr>
                  <a:t>）</a:t>
                </a:r>
                <a:endParaRPr kumimoji="1" lang="en-US" altLang="ja-JP" sz="1200" dirty="0" smtClean="0">
                  <a:latin typeface="+mn-ea"/>
                  <a:ea typeface="+mn-ea"/>
                </a:endParaRPr>
              </a:p>
              <a:p>
                <a:r>
                  <a:rPr lang="en-US" altLang="ja-JP" sz="1200" dirty="0" smtClean="0">
                    <a:latin typeface="+mn-ea"/>
                    <a:ea typeface="+mn-ea"/>
                  </a:rPr>
                  <a:t>D</a:t>
                </a:r>
                <a:r>
                  <a:rPr lang="ja-JP" altLang="en-US" sz="1200" dirty="0" smtClean="0">
                    <a:latin typeface="+mn-ea"/>
                    <a:ea typeface="+mn-ea"/>
                  </a:rPr>
                  <a:t>：内径</a:t>
                </a:r>
                <a:r>
                  <a:rPr lang="en-US" altLang="ja-JP" sz="1200" dirty="0" smtClean="0">
                    <a:latin typeface="+mn-ea"/>
                    <a:ea typeface="+mn-ea"/>
                  </a:rPr>
                  <a:t>[m]</a:t>
                </a:r>
                <a:endParaRPr kumimoji="1" lang="ja-JP" altLang="en-US" sz="1200" dirty="0" smtClean="0">
                  <a:latin typeface="+mn-ea"/>
                  <a:ea typeface="+mn-ea"/>
                </a:endParaRPr>
              </a:p>
              <a:p>
                <a:r>
                  <a:rPr kumimoji="1" lang="ja-JP" altLang="en-US" dirty="0" smtClean="0">
                    <a:latin typeface="+mn-ea"/>
                    <a:ea typeface="+mn-ea"/>
                  </a:rPr>
                  <a:t>であることを説明する</a:t>
                </a:r>
                <a:r>
                  <a:rPr kumimoji="1" lang="ja-JP" altLang="en-US" dirty="0" smtClean="0">
                    <a:latin typeface="+mn-ea"/>
                    <a:ea typeface="+mn-ea"/>
                  </a:rPr>
                  <a:t>。</a:t>
                </a:r>
                <a:endParaRPr kumimoji="1" lang="en-US" altLang="ja-JP" dirty="0" smtClean="0">
                  <a:latin typeface="+mn-ea"/>
                  <a:ea typeface="+mn-ea"/>
                </a:endParaRPr>
              </a:p>
              <a:p>
                <a:endParaRPr kumimoji="1" lang="en-US" altLang="ja-JP" dirty="0" smtClean="0">
                  <a:latin typeface="+mn-ea"/>
                  <a:ea typeface="+mn-ea"/>
                </a:endParaRPr>
              </a:p>
              <a:p>
                <a:r>
                  <a:rPr kumimoji="1" lang="ja-JP" altLang="en-US" dirty="0" smtClean="0">
                    <a:latin typeface="+mn-ea"/>
                    <a:ea typeface="+mn-ea"/>
                  </a:rPr>
                  <a:t>このときの内径の単位</a:t>
                </a:r>
                <a:r>
                  <a:rPr kumimoji="1" lang="ja-JP" altLang="en-US" dirty="0" smtClean="0">
                    <a:latin typeface="+mn-ea"/>
                    <a:ea typeface="+mn-ea"/>
                  </a:rPr>
                  <a:t>が［</a:t>
                </a:r>
                <a:r>
                  <a:rPr kumimoji="1" lang="en-US" altLang="ja-JP" dirty="0" smtClean="0">
                    <a:latin typeface="+mn-ea"/>
                    <a:ea typeface="+mn-ea"/>
                  </a:rPr>
                  <a:t>m</a:t>
                </a:r>
                <a:r>
                  <a:rPr kumimoji="1" lang="ja-JP" altLang="en-US" dirty="0" smtClean="0">
                    <a:latin typeface="+mn-ea"/>
                    <a:ea typeface="+mn-ea"/>
                  </a:rPr>
                  <a:t>］で</a:t>
                </a:r>
                <a:r>
                  <a:rPr kumimoji="1" lang="ja-JP" altLang="en-US" dirty="0" smtClean="0">
                    <a:latin typeface="+mn-ea"/>
                    <a:ea typeface="+mn-ea"/>
                  </a:rPr>
                  <a:t>あることを間違えやすい箇所として確認する。</a:t>
                </a:r>
                <a:endParaRPr kumimoji="1" lang="en-US" altLang="ja-JP" dirty="0" smtClean="0">
                  <a:latin typeface="+mn-ea"/>
                  <a:ea typeface="+mn-ea"/>
                </a:endParaRPr>
              </a:p>
              <a:p>
                <a:r>
                  <a:rPr kumimoji="1" lang="ja-JP" altLang="en-US" dirty="0" smtClean="0">
                    <a:latin typeface="+mn-ea"/>
                    <a:ea typeface="+mn-ea"/>
                  </a:rPr>
                  <a:t>断面積の単位</a:t>
                </a:r>
                <a:r>
                  <a:rPr kumimoji="1" lang="ja-JP" altLang="en-US" dirty="0" smtClean="0">
                    <a:latin typeface="+mn-ea"/>
                    <a:ea typeface="+mn-ea"/>
                  </a:rPr>
                  <a:t>が［</a:t>
                </a:r>
                <a:r>
                  <a:rPr kumimoji="1" lang="en-US" altLang="ja-JP" dirty="0" smtClean="0">
                    <a:latin typeface="+mn-ea"/>
                    <a:ea typeface="+mn-ea"/>
                  </a:rPr>
                  <a:t>m</a:t>
                </a:r>
                <a:r>
                  <a:rPr kumimoji="1" lang="en-US" altLang="ja-JP" baseline="30000" dirty="0" smtClean="0">
                    <a:latin typeface="+mn-ea"/>
                    <a:ea typeface="+mn-ea"/>
                  </a:rPr>
                  <a:t>2</a:t>
                </a:r>
                <a:r>
                  <a:rPr kumimoji="1" lang="ja-JP" altLang="en-US" dirty="0" smtClean="0">
                    <a:latin typeface="+mn-ea"/>
                    <a:ea typeface="+mn-ea"/>
                  </a:rPr>
                  <a:t>］である</a:t>
                </a:r>
                <a:r>
                  <a:rPr kumimoji="1" lang="ja-JP" altLang="en-US" dirty="0" smtClean="0">
                    <a:latin typeface="+mn-ea"/>
                    <a:ea typeface="+mn-ea"/>
                  </a:rPr>
                  <a:t>ため</a:t>
                </a:r>
                <a:r>
                  <a:rPr kumimoji="1" lang="ja-JP" altLang="en-US" dirty="0" smtClean="0">
                    <a:latin typeface="+mn-ea"/>
                    <a:ea typeface="+mn-ea"/>
                  </a:rPr>
                  <a:t>に，内径</a:t>
                </a:r>
                <a:r>
                  <a:rPr kumimoji="1" lang="ja-JP" altLang="en-US" dirty="0" smtClean="0">
                    <a:latin typeface="+mn-ea"/>
                    <a:ea typeface="+mn-ea"/>
                  </a:rPr>
                  <a:t>の単位</a:t>
                </a:r>
                <a:r>
                  <a:rPr kumimoji="1" lang="ja-JP" altLang="en-US" dirty="0" smtClean="0">
                    <a:latin typeface="+mn-ea"/>
                    <a:ea typeface="+mn-ea"/>
                  </a:rPr>
                  <a:t>も［</a:t>
                </a:r>
                <a:r>
                  <a:rPr kumimoji="1" lang="en-US" altLang="ja-JP" dirty="0" smtClean="0">
                    <a:latin typeface="+mn-ea"/>
                    <a:ea typeface="+mn-ea"/>
                  </a:rPr>
                  <a:t>m</a:t>
                </a:r>
                <a:r>
                  <a:rPr kumimoji="1" lang="ja-JP" altLang="en-US" dirty="0" smtClean="0">
                    <a:latin typeface="+mn-ea"/>
                    <a:ea typeface="+mn-ea"/>
                  </a:rPr>
                  <a:t>］に</a:t>
                </a:r>
                <a:r>
                  <a:rPr kumimoji="1" lang="ja-JP" altLang="en-US" dirty="0" smtClean="0">
                    <a:latin typeface="+mn-ea"/>
                    <a:ea typeface="+mn-ea"/>
                  </a:rPr>
                  <a:t>する必要があることを説明する。</a:t>
                </a:r>
                <a:endParaRPr kumimoji="1" lang="ja-JP" altLang="en-US" dirty="0">
                  <a:latin typeface="+mn-ea"/>
                  <a:ea typeface="+mn-ea"/>
                </a:endParaRPr>
              </a:p>
            </p:txBody>
          </p:sp>
        </mc:Fallback>
      </mc:AlternateContent>
      <p:sp>
        <p:nvSpPr>
          <p:cNvPr id="4" name="スライド番号プレースホルダー 3"/>
          <p:cNvSpPr>
            <a:spLocks noGrp="1"/>
          </p:cNvSpPr>
          <p:nvPr>
            <p:ph type="sldNum" sz="quarter" idx="10"/>
          </p:nvPr>
        </p:nvSpPr>
        <p:spPr/>
        <p:txBody>
          <a:bodyPr/>
          <a:lstStyle/>
          <a:p>
            <a:fld id="{5D7683A0-320B-4F41-8418-ECB6D34B57D4}" type="slidenum">
              <a:rPr kumimoji="1" lang="ja-JP" altLang="en-US" smtClean="0"/>
              <a:t>4</a:t>
            </a:fld>
            <a:endParaRPr kumimoji="1" lang="ja-JP" altLang="en-US"/>
          </a:p>
        </p:txBody>
      </p:sp>
    </p:spTree>
    <p:extLst>
      <p:ext uri="{BB962C8B-B14F-4D97-AF65-F5344CB8AC3E}">
        <p14:creationId xmlns:p14="http://schemas.microsoft.com/office/powerpoint/2010/main" val="3225958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4818" y="-3175"/>
            <a:ext cx="12221635"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8204" name="Rectangle 12"/>
          <p:cNvSpPr>
            <a:spLocks noGrp="1" noChangeArrowheads="1"/>
          </p:cNvSpPr>
          <p:nvPr>
            <p:ph type="ctrTitle"/>
          </p:nvPr>
        </p:nvSpPr>
        <p:spPr>
          <a:xfrm>
            <a:off x="1524000" y="2286000"/>
            <a:ext cx="10363200" cy="1143000"/>
          </a:xfrm>
        </p:spPr>
        <p:txBody>
          <a:bodyPr anchor="b"/>
          <a:lstStyle>
            <a:lvl1pPr>
              <a:defRPr/>
            </a:lvl1pPr>
          </a:lstStyle>
          <a:p>
            <a:pPr lvl="0"/>
            <a:r>
              <a:rPr lang="ja-JP" altLang="en-US" noProof="0" smtClean="0"/>
              <a:t>マスター タイトルの書式設定</a:t>
            </a:r>
          </a:p>
        </p:txBody>
      </p:sp>
      <p:sp>
        <p:nvSpPr>
          <p:cNvPr id="8205" name="Rectangle 13"/>
          <p:cNvSpPr>
            <a:spLocks noGrp="1" noChangeArrowheads="1"/>
          </p:cNvSpPr>
          <p:nvPr>
            <p:ph type="subTitle" idx="1"/>
          </p:nvPr>
        </p:nvSpPr>
        <p:spPr>
          <a:xfrm>
            <a:off x="2844800" y="4114800"/>
            <a:ext cx="8534400" cy="1752600"/>
          </a:xfrm>
        </p:spPr>
        <p:txBody>
          <a:bodyPr/>
          <a:lstStyle>
            <a:lvl1pPr marL="0" indent="0">
              <a:buFontTx/>
              <a:buNone/>
              <a:defRPr/>
            </a:lvl1pPr>
          </a:lstStyle>
          <a:p>
            <a:pPr lvl="0"/>
            <a:r>
              <a:rPr lang="ja-JP" altLang="en-US" noProof="0" smtClean="0"/>
              <a:t>マスター サブタイトルの書式設定</a:t>
            </a:r>
          </a:p>
        </p:txBody>
      </p:sp>
      <p:sp>
        <p:nvSpPr>
          <p:cNvPr id="16" name="Rectangle 14"/>
          <p:cNvSpPr>
            <a:spLocks noGrp="1" noChangeArrowheads="1"/>
          </p:cNvSpPr>
          <p:nvPr>
            <p:ph type="dt" sz="half" idx="10"/>
          </p:nvPr>
        </p:nvSpPr>
        <p:spPr>
          <a:xfrm>
            <a:off x="1524000" y="6248400"/>
            <a:ext cx="2540000" cy="457200"/>
          </a:xfrm>
        </p:spPr>
        <p:txBody>
          <a:bodyPr/>
          <a:lstStyle>
            <a:lvl1pPr>
              <a:defRPr/>
            </a:lvl1pPr>
          </a:lstStyle>
          <a:p>
            <a:pPr>
              <a:defRPr/>
            </a:pPr>
            <a:endParaRPr lang="en-US" altLang="ja-JP">
              <a:solidFill>
                <a:srgbClr val="1F497D"/>
              </a:solidFill>
            </a:endParaRPr>
          </a:p>
        </p:txBody>
      </p:sp>
      <p:sp>
        <p:nvSpPr>
          <p:cNvPr id="17" name="Rectangle 15"/>
          <p:cNvSpPr>
            <a:spLocks noGrp="1" noChangeArrowheads="1"/>
          </p:cNvSpPr>
          <p:nvPr>
            <p:ph type="ftr" sz="quarter" idx="11"/>
          </p:nvPr>
        </p:nvSpPr>
        <p:spPr>
          <a:xfrm>
            <a:off x="4775200" y="6248400"/>
            <a:ext cx="3860800" cy="457200"/>
          </a:xfrm>
        </p:spPr>
        <p:txBody>
          <a:bodyPr/>
          <a:lstStyle>
            <a:lvl1pPr>
              <a:defRPr/>
            </a:lvl1pPr>
          </a:lstStyle>
          <a:p>
            <a:pPr>
              <a:defRPr/>
            </a:pPr>
            <a:endParaRPr lang="en-US" altLang="ja-JP">
              <a:solidFill>
                <a:srgbClr val="1F497D"/>
              </a:solidFill>
            </a:endParaRPr>
          </a:p>
        </p:txBody>
      </p:sp>
      <p:sp>
        <p:nvSpPr>
          <p:cNvPr id="18" name="Rectangle 16"/>
          <p:cNvSpPr>
            <a:spLocks noGrp="1" noChangeArrowheads="1"/>
          </p:cNvSpPr>
          <p:nvPr>
            <p:ph type="sldNum" sz="quarter" idx="12"/>
          </p:nvPr>
        </p:nvSpPr>
        <p:spPr>
          <a:xfrm>
            <a:off x="9347200" y="6248400"/>
            <a:ext cx="2540000" cy="457200"/>
          </a:xfrm>
        </p:spPr>
        <p:txBody>
          <a:bodyPr/>
          <a:lstStyle>
            <a:lvl1pPr>
              <a:defRPr/>
            </a:lvl1pPr>
          </a:lstStyle>
          <a:p>
            <a:pPr>
              <a:defRPr/>
            </a:pPr>
            <a:fld id="{DDF08596-9803-4AE0-A683-49C1681E697C}"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80039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97661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590800" cy="54864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422400" y="304800"/>
            <a:ext cx="7569200" cy="5486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220375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37590930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35725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422400" y="16764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6705600" y="16764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60322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72849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45735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318919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191094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1F497D"/>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1F497D"/>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solidFill>
                  <a:srgbClr val="1F497D"/>
                </a:solidFill>
              </a:rPr>
              <a:pPr>
                <a:defRPr/>
              </a:pPr>
              <a:t>‹#›</a:t>
            </a:fld>
            <a:endParaRPr lang="en-US" altLang="ja-JP">
              <a:solidFill>
                <a:srgbClr val="1F497D"/>
              </a:solidFill>
            </a:endParaRPr>
          </a:p>
        </p:txBody>
      </p:sp>
    </p:spTree>
    <p:extLst>
      <p:ext uri="{BB962C8B-B14F-4D97-AF65-F5344CB8AC3E}">
        <p14:creationId xmlns:p14="http://schemas.microsoft.com/office/powerpoint/2010/main" val="49368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4818" y="-3175"/>
            <a:ext cx="12221635"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fontAlgn="base">
                  <a:spcBef>
                    <a:spcPct val="0"/>
                  </a:spcBef>
                  <a:spcAft>
                    <a:spcPct val="0"/>
                  </a:spcAft>
                  <a:defRPr/>
                </a:pPr>
                <a:endParaRPr lang="en-US" sz="1800">
                  <a:solidFill>
                    <a:prstClr val="black"/>
                  </a:solidFill>
                  <a:latin typeface="Arial Narrow" pitchFamily="34" charset="0"/>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3075" name="Rectangle 2"/>
          <p:cNvSpPr>
            <a:spLocks noGrp="1" noChangeArrowheads="1"/>
          </p:cNvSpPr>
          <p:nvPr>
            <p:ph type="title"/>
          </p:nvPr>
        </p:nvSpPr>
        <p:spPr bwMode="auto">
          <a:xfrm>
            <a:off x="1422400" y="3048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422400" y="16764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422400" y="63246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fontAlgn="base">
              <a:spcBef>
                <a:spcPct val="0"/>
              </a:spcBef>
              <a:spcAft>
                <a:spcPct val="0"/>
              </a:spcAft>
              <a:defRPr/>
            </a:pPr>
            <a:endParaRPr lang="en-US" altLang="ja-JP">
              <a:solidFill>
                <a:srgbClr val="1F497D"/>
              </a:solidFill>
              <a:latin typeface="Arial Narrow" pitchFamily="34" charset="0"/>
            </a:endParaRPr>
          </a:p>
        </p:txBody>
      </p:sp>
      <p:sp>
        <p:nvSpPr>
          <p:cNvPr id="1029" name="Rectangle 5"/>
          <p:cNvSpPr>
            <a:spLocks noGrp="1" noChangeArrowheads="1"/>
          </p:cNvSpPr>
          <p:nvPr>
            <p:ph type="ftr" sz="quarter" idx="3"/>
          </p:nvPr>
        </p:nvSpPr>
        <p:spPr bwMode="auto">
          <a:xfrm>
            <a:off x="4673600" y="63246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fontAlgn="base">
              <a:spcBef>
                <a:spcPct val="0"/>
              </a:spcBef>
              <a:spcAft>
                <a:spcPct val="0"/>
              </a:spcAft>
              <a:defRPr/>
            </a:pPr>
            <a:endParaRPr lang="en-US" altLang="ja-JP">
              <a:solidFill>
                <a:srgbClr val="1F497D"/>
              </a:solidFill>
              <a:latin typeface="Arial Narrow" pitchFamily="34" charset="0"/>
            </a:endParaRPr>
          </a:p>
        </p:txBody>
      </p:sp>
      <p:sp>
        <p:nvSpPr>
          <p:cNvPr id="1030" name="Rectangle 6"/>
          <p:cNvSpPr>
            <a:spLocks noGrp="1" noChangeArrowheads="1"/>
          </p:cNvSpPr>
          <p:nvPr>
            <p:ph type="sldNum" sz="quarter" idx="4"/>
          </p:nvPr>
        </p:nvSpPr>
        <p:spPr bwMode="auto">
          <a:xfrm>
            <a:off x="9245600" y="63246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fontAlgn="base">
              <a:spcBef>
                <a:spcPct val="0"/>
              </a:spcBef>
              <a:spcAft>
                <a:spcPct val="0"/>
              </a:spcAft>
              <a:defRPr/>
            </a:pPr>
            <a:fld id="{502E336A-39EB-4107-8124-EFF1C3D724BE}" type="slidenum">
              <a:rPr lang="en-US" altLang="ja-JP">
                <a:solidFill>
                  <a:srgbClr val="1F497D"/>
                </a:solidFill>
                <a:latin typeface="Arial Narrow" pitchFamily="34" charset="0"/>
              </a:rPr>
              <a:pPr fontAlgn="base">
                <a:spcBef>
                  <a:spcPct val="0"/>
                </a:spcBef>
                <a:spcAft>
                  <a:spcPct val="0"/>
                </a:spcAft>
                <a:defRPr/>
              </a:pPr>
              <a:t>‹#›</a:t>
            </a:fld>
            <a:endParaRPr lang="en-US" altLang="ja-JP">
              <a:solidFill>
                <a:srgbClr val="1F497D"/>
              </a:solidFill>
              <a:latin typeface="Arial Narrow" pitchFamily="34" charset="0"/>
            </a:endParaRPr>
          </a:p>
        </p:txBody>
      </p:sp>
    </p:spTree>
    <p:extLst>
      <p:ext uri="{BB962C8B-B14F-4D97-AF65-F5344CB8AC3E}">
        <p14:creationId xmlns:p14="http://schemas.microsoft.com/office/powerpoint/2010/main" val="108259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4.png"/><Relationship Id="rId7" Type="http://schemas.openxmlformats.org/officeDocument/2006/relationships/image" Target="../media/image1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0.pn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14.png"/><Relationship Id="rId4" Type="http://schemas.openxmlformats.org/officeDocument/2006/relationships/image" Target="../media/image80.png"/><Relationship Id="rId9" Type="http://schemas.openxmlformats.org/officeDocument/2006/relationships/image" Target="../media/image130.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endParaRPr kumimoji="1" lang="ja-JP" altLang="en-US" dirty="0"/>
          </a:p>
        </p:txBody>
      </p:sp>
      <p:sp>
        <p:nvSpPr>
          <p:cNvPr id="9" name="テキスト プレースホルダー 8"/>
          <p:cNvSpPr>
            <a:spLocks noGrp="1"/>
          </p:cNvSpPr>
          <p:nvPr>
            <p:ph type="body" idx="1"/>
          </p:nvPr>
        </p:nvSpPr>
        <p:spPr/>
        <p:txBody>
          <a:bodyPr anchor="t"/>
          <a:lstStyle/>
          <a:p>
            <a:pPr algn="ctr"/>
            <a:r>
              <a:rPr lang="ja-JP" altLang="en-US" sz="5400" dirty="0" smtClean="0">
                <a:solidFill>
                  <a:srgbClr val="0070C0"/>
                </a:solidFill>
              </a:rPr>
              <a:t>管の内径と断面積</a:t>
            </a:r>
            <a:endParaRPr kumimoji="1" lang="ja-JP" altLang="en-US" sz="5400" dirty="0">
              <a:solidFill>
                <a:srgbClr val="0070C0"/>
              </a:solidFill>
            </a:endParaRPr>
          </a:p>
        </p:txBody>
      </p:sp>
      <p:sp>
        <p:nvSpPr>
          <p:cNvPr id="4" name="Text Box 5"/>
          <p:cNvSpPr txBox="1">
            <a:spLocks noChangeArrowheads="1"/>
          </p:cNvSpPr>
          <p:nvPr/>
        </p:nvSpPr>
        <p:spPr bwMode="auto">
          <a:xfrm>
            <a:off x="10102850" y="246064"/>
            <a:ext cx="2089150" cy="396875"/>
          </a:xfrm>
          <a:prstGeom prst="rect">
            <a:avLst/>
          </a:prstGeom>
          <a:noFill/>
          <a:ln w="9525">
            <a:noFill/>
            <a:miter lim="800000"/>
            <a:headEnd/>
            <a:tailEnd/>
          </a:ln>
        </p:spPr>
        <p:txBody>
          <a:bodyPr>
            <a:spAutoFit/>
          </a:bodyPr>
          <a:lstStyle/>
          <a:p>
            <a:pPr>
              <a:spcBef>
                <a:spcPct val="50000"/>
              </a:spcBef>
            </a:pPr>
            <a:r>
              <a:rPr lang="ja-JP" altLang="en-US" sz="2000" dirty="0"/>
              <a:t>高等学校（工業）</a:t>
            </a:r>
          </a:p>
        </p:txBody>
      </p:sp>
    </p:spTree>
    <p:extLst>
      <p:ext uri="{BB962C8B-B14F-4D97-AF65-F5344CB8AC3E}">
        <p14:creationId xmlns:p14="http://schemas.microsoft.com/office/powerpoint/2010/main" val="528227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管の内径</a:t>
            </a:r>
            <a:endParaRPr kumimoji="1" lang="ja-JP" altLang="en-US" dirty="0">
              <a:solidFill>
                <a:srgbClr val="0070C0"/>
              </a:solidFill>
            </a:endParaRPr>
          </a:p>
        </p:txBody>
      </p:sp>
      <mc:AlternateContent xmlns:mc="http://schemas.openxmlformats.org/markup-compatibility/2006" xmlns:a14="http://schemas.microsoft.com/office/drawing/2010/main">
        <mc:Choice Requires="a14">
          <p:sp>
            <p:nvSpPr>
              <p:cNvPr id="20" name="テキスト ボックス 19"/>
              <p:cNvSpPr txBox="1"/>
              <p:nvPr/>
            </p:nvSpPr>
            <p:spPr>
              <a:xfrm>
                <a:off x="7448355" y="1447800"/>
                <a:ext cx="3763081"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0" smtClean="0">
                          <a:latin typeface="Cambria Math" panose="02040503050406030204" pitchFamily="18" charset="0"/>
                          <a:ea typeface="Cambria Math" panose="02040503050406030204" pitchFamily="18" charset="0"/>
                        </a:rPr>
                        <m:t>内径</m:t>
                      </m:r>
                      <m:r>
                        <a:rPr kumimoji="1" lang="en-US" altLang="ja-JP" sz="2800" i="0" smtClean="0">
                          <a:latin typeface="Cambria Math" panose="02040503050406030204" pitchFamily="18" charset="0"/>
                          <a:ea typeface="Cambria Math" panose="02040503050406030204" pitchFamily="18" charset="0"/>
                        </a:rPr>
                        <m:t>=</m:t>
                      </m:r>
                      <m:r>
                        <a:rPr lang="ja-JP" altLang="en-US" sz="2800" i="0">
                          <a:latin typeface="Cambria Math" panose="02040503050406030204" pitchFamily="18" charset="0"/>
                          <a:ea typeface="Cambria Math" panose="02040503050406030204" pitchFamily="18" charset="0"/>
                        </a:rPr>
                        <m:t>外径</m:t>
                      </m:r>
                      <m:r>
                        <a:rPr lang="ja-JP" altLang="en-US" sz="2800" i="0" smtClean="0">
                          <a:latin typeface="Cambria Math" panose="02040503050406030204" pitchFamily="18" charset="0"/>
                          <a:ea typeface="Cambria Math" panose="02040503050406030204" pitchFamily="18" charset="0"/>
                        </a:rPr>
                        <m:t>−</m:t>
                      </m:r>
                      <m:r>
                        <a:rPr lang="ja-JP" altLang="en-US" sz="2800" i="0">
                          <a:latin typeface="Cambria Math" panose="02040503050406030204" pitchFamily="18" charset="0"/>
                          <a:ea typeface="Cambria Math" panose="02040503050406030204" pitchFamily="18" charset="0"/>
                        </a:rPr>
                        <m:t>厚さ</m:t>
                      </m:r>
                      <m:r>
                        <a:rPr lang="en-US" altLang="ja-JP" sz="2800" i="0" smtClean="0">
                          <a:latin typeface="Cambria Math" panose="02040503050406030204" pitchFamily="18" charset="0"/>
                          <a:ea typeface="Cambria Math" panose="02040503050406030204" pitchFamily="18" charset="0"/>
                        </a:rPr>
                        <m:t>×</m:t>
                      </m:r>
                      <m:r>
                        <a:rPr lang="en-US" altLang="ja-JP" sz="2800" b="0" i="0"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7448355" y="1447800"/>
                <a:ext cx="3763081" cy="430887"/>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7448354" y="1943673"/>
                <a:ext cx="3694922"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0">
                          <a:latin typeface="Cambria Math" panose="02040503050406030204" pitchFamily="18" charset="0"/>
                          <a:ea typeface="Cambria Math" panose="02040503050406030204" pitchFamily="18" charset="0"/>
                        </a:rPr>
                        <m:t>外径</m:t>
                      </m:r>
                      <m:r>
                        <a:rPr kumimoji="1" lang="en-US" altLang="ja-JP" sz="2800" i="0" smtClean="0">
                          <a:latin typeface="Cambria Math" panose="02040503050406030204" pitchFamily="18" charset="0"/>
                          <a:ea typeface="Cambria Math" panose="02040503050406030204" pitchFamily="18" charset="0"/>
                        </a:rPr>
                        <m:t>=</m:t>
                      </m:r>
                      <m:r>
                        <a:rPr lang="ja-JP" altLang="en-US" sz="2800" i="0">
                          <a:latin typeface="Cambria Math" panose="02040503050406030204" pitchFamily="18" charset="0"/>
                          <a:ea typeface="Cambria Math" panose="02040503050406030204" pitchFamily="18" charset="0"/>
                        </a:rPr>
                        <m:t>内径</m:t>
                      </m:r>
                      <m:r>
                        <a:rPr lang="ja-JP" altLang="en-US" sz="2800" i="0" smtClean="0">
                          <a:latin typeface="Cambria Math" panose="02040503050406030204" pitchFamily="18" charset="0"/>
                          <a:ea typeface="Cambria Math" panose="02040503050406030204" pitchFamily="18" charset="0"/>
                        </a:rPr>
                        <m:t>＋</m:t>
                      </m:r>
                      <m:r>
                        <a:rPr lang="ja-JP" altLang="en-US" sz="2800" i="0">
                          <a:latin typeface="Cambria Math" panose="02040503050406030204" pitchFamily="18" charset="0"/>
                          <a:ea typeface="Cambria Math" panose="02040503050406030204" pitchFamily="18" charset="0"/>
                        </a:rPr>
                        <m:t>厚さ</m:t>
                      </m:r>
                      <m:r>
                        <a:rPr lang="en-US" altLang="ja-JP" sz="2800" i="0" smtClean="0">
                          <a:latin typeface="Cambria Math" panose="02040503050406030204" pitchFamily="18" charset="0"/>
                          <a:ea typeface="Cambria Math" panose="02040503050406030204" pitchFamily="18" charset="0"/>
                        </a:rPr>
                        <m:t>×</m:t>
                      </m:r>
                      <m:r>
                        <a:rPr lang="en-US" altLang="ja-JP" sz="2800" b="0" i="0"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7448354" y="1943673"/>
                <a:ext cx="3694922" cy="430887"/>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p:cNvSpPr txBox="1"/>
              <p:nvPr/>
            </p:nvSpPr>
            <p:spPr>
              <a:xfrm>
                <a:off x="7448353" y="2439546"/>
                <a:ext cx="4875633" cy="430887"/>
              </a:xfrm>
              <a:prstGeom prst="rect">
                <a:avLst/>
              </a:prstGeom>
              <a:noFill/>
            </p:spPr>
            <p:txBody>
              <a:bodyPr wrap="square" lIns="0" tIns="0" rIns="0" bIns="0" rtlCol="0">
                <a:spAutoFit/>
              </a:bodyPr>
              <a:lstStyle/>
              <a:p>
                <a14:m>
                  <m:oMath xmlns:m="http://schemas.openxmlformats.org/officeDocument/2006/math">
                    <m:r>
                      <a:rPr lang="ja-JP" altLang="en-US" sz="2800" i="1" smtClean="0">
                        <a:latin typeface="Cambria Math" panose="02040503050406030204" pitchFamily="18" charset="0"/>
                        <a:ea typeface="Cambria Math" panose="02040503050406030204" pitchFamily="18" charset="0"/>
                      </a:rPr>
                      <m:t>厚さ</m:t>
                    </m:r>
                    <m:r>
                      <a:rPr kumimoji="1" lang="en-US" altLang="ja-JP"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（外径</m:t>
                    </m:r>
                    <m:r>
                      <a:rPr lang="ja-JP" altLang="en-US"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内径</m:t>
                    </m:r>
                    <m:r>
                      <a:rPr lang="ja-JP" altLang="en-US" sz="2800" i="1" smtClean="0">
                        <a:latin typeface="Cambria Math" panose="02040503050406030204" pitchFamily="18" charset="0"/>
                        <a:ea typeface="Cambria Math" panose="02040503050406030204" pitchFamily="18" charset="0"/>
                      </a:rPr>
                      <m:t>）</m:t>
                    </m:r>
                  </m:oMath>
                </a14:m>
                <a:r>
                  <a:rPr lang="en-US" altLang="ja-JP" sz="2800" dirty="0" smtClean="0">
                    <a:latin typeface="Cambria Math" panose="02040503050406030204" pitchFamily="18" charset="0"/>
                    <a:ea typeface="Cambria Math" panose="02040503050406030204" pitchFamily="18" charset="0"/>
                  </a:rPr>
                  <a:t>÷</a:t>
                </a:r>
                <a:r>
                  <a:rPr lang="en-US" altLang="ja-JP" sz="2800" dirty="0">
                    <a:latin typeface="Cambria Math" panose="02040503050406030204" pitchFamily="18" charset="0"/>
                    <a:ea typeface="Cambria Math" panose="02040503050406030204" pitchFamily="18" charset="0"/>
                  </a:rPr>
                  <a:t>2</a:t>
                </a:r>
                <a:endParaRPr lang="en-US" altLang="ja-JP" sz="2800" dirty="0" smtClean="0">
                  <a:latin typeface="Cambria Math" panose="02040503050406030204" pitchFamily="18" charset="0"/>
                  <a:ea typeface="Cambria Math" panose="02040503050406030204" pitchFamily="18" charset="0"/>
                </a:endParaRPr>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7448353" y="2439546"/>
                <a:ext cx="4875633" cy="430887"/>
              </a:xfrm>
              <a:prstGeom prst="rect">
                <a:avLst/>
              </a:prstGeom>
              <a:blipFill rotWithShape="0">
                <a:blip r:embed="rId5"/>
                <a:stretch>
                  <a:fillRect t="-25352" b="-49296"/>
                </a:stretch>
              </a:blipFill>
            </p:spPr>
            <p:txBody>
              <a:bodyPr/>
              <a:lstStyle/>
              <a:p>
                <a:r>
                  <a:rPr lang="ja-JP" altLang="en-US">
                    <a:noFill/>
                  </a:rPr>
                  <a:t> </a:t>
                </a:r>
              </a:p>
            </p:txBody>
          </p:sp>
        </mc:Fallback>
      </mc:AlternateContent>
      <p:grpSp>
        <p:nvGrpSpPr>
          <p:cNvPr id="30" name="グループ化 29"/>
          <p:cNvGrpSpPr>
            <a:grpSpLocks noChangeAspect="1"/>
          </p:cNvGrpSpPr>
          <p:nvPr/>
        </p:nvGrpSpPr>
        <p:grpSpPr>
          <a:xfrm>
            <a:off x="2118658" y="1663243"/>
            <a:ext cx="5826293" cy="5055369"/>
            <a:chOff x="2521004" y="1629000"/>
            <a:chExt cx="5826293" cy="5055369"/>
          </a:xfrm>
        </p:grpSpPr>
        <p:sp>
          <p:nvSpPr>
            <p:cNvPr id="31" name="円/楕円 30"/>
            <p:cNvSpPr>
              <a:spLocks noChangeAspect="1"/>
            </p:cNvSpPr>
            <p:nvPr/>
          </p:nvSpPr>
          <p:spPr>
            <a:xfrm>
              <a:off x="3810000" y="1809000"/>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2" name="円/楕円 31"/>
            <p:cNvSpPr>
              <a:spLocks noChangeAspect="1"/>
            </p:cNvSpPr>
            <p:nvPr/>
          </p:nvSpPr>
          <p:spPr>
            <a:xfrm>
              <a:off x="3634150" y="1629000"/>
              <a:ext cx="3600000" cy="36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cxnSp>
          <p:nvCxnSpPr>
            <p:cNvPr id="33" name="直線コネクタ 32"/>
            <p:cNvCxnSpPr/>
            <p:nvPr/>
          </p:nvCxnSpPr>
          <p:spPr>
            <a:xfrm>
              <a:off x="7234150" y="3413631"/>
              <a:ext cx="0" cy="3270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7050000" y="3429000"/>
              <a:ext cx="0" cy="2690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3810000" y="5873267"/>
              <a:ext cx="324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634150" y="6453557"/>
              <a:ext cx="360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269416" y="5436835"/>
              <a:ext cx="2321169" cy="369332"/>
            </a:xfrm>
            <a:prstGeom prst="rect">
              <a:avLst/>
            </a:prstGeom>
            <a:noFill/>
          </p:spPr>
          <p:txBody>
            <a:bodyPr wrap="squar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内径</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4895238" y="6014001"/>
              <a:ext cx="1069524" cy="369332"/>
            </a:xfrm>
            <a:prstGeom prst="rect">
              <a:avLst/>
            </a:prstGeom>
            <a:noFill/>
          </p:spPr>
          <p:txBody>
            <a:bodyPr wrap="non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外</a:t>
              </a:r>
              <a:r>
                <a:rPr lang="ja-JP" altLang="en-US" dirty="0">
                  <a:solidFill>
                    <a:prstClr val="black"/>
                  </a:solidFill>
                  <a:latin typeface="HG丸ｺﾞｼｯｸM-PRO" panose="020F0600000000000000" pitchFamily="50" charset="-128"/>
                  <a:ea typeface="HG丸ｺﾞｼｯｸM-PRO" panose="020F0600000000000000" pitchFamily="50" charset="-128"/>
                </a:rPr>
                <a:t>径</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39" name="直線矢印コネクタ 38"/>
            <p:cNvCxnSpPr/>
            <p:nvPr/>
          </p:nvCxnSpPr>
          <p:spPr>
            <a:xfrm>
              <a:off x="3059723" y="5223646"/>
              <a:ext cx="574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3809996" y="5223646"/>
              <a:ext cx="574427"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7234155" y="5223646"/>
              <a:ext cx="574427"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6475573" y="5229000"/>
              <a:ext cx="574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521004" y="4864334"/>
              <a:ext cx="1069524" cy="369332"/>
            </a:xfrm>
            <a:prstGeom prst="rect">
              <a:avLst/>
            </a:prstGeom>
            <a:noFill/>
          </p:spPr>
          <p:txBody>
            <a:bodyPr wrap="none" rtlCol="0">
              <a:spAutoFit/>
            </a:bodyPr>
            <a:lstStyle/>
            <a:p>
              <a:r>
                <a:rPr lang="ja-JP" altLang="en-US" dirty="0">
                  <a:solidFill>
                    <a:prstClr val="black"/>
                  </a:solidFill>
                  <a:latin typeface="HG丸ｺﾞｼｯｸM-PRO" panose="020F0600000000000000" pitchFamily="50" charset="-128"/>
                  <a:ea typeface="HG丸ｺﾞｼｯｸM-PRO" panose="020F0600000000000000" pitchFamily="50" charset="-128"/>
                </a:rPr>
                <a:t>厚</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さ</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7277773" y="4845024"/>
              <a:ext cx="1069524" cy="369332"/>
            </a:xfrm>
            <a:prstGeom prst="rect">
              <a:avLst/>
            </a:prstGeom>
            <a:noFill/>
          </p:spPr>
          <p:txBody>
            <a:bodyPr wrap="non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厚さ</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grpSp>
      <p:cxnSp>
        <p:nvCxnSpPr>
          <p:cNvPr id="45" name="直線コネクタ 44"/>
          <p:cNvCxnSpPr/>
          <p:nvPr/>
        </p:nvCxnSpPr>
        <p:spPr>
          <a:xfrm>
            <a:off x="3231804" y="3463243"/>
            <a:ext cx="0" cy="3270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3407654" y="3463243"/>
            <a:ext cx="0" cy="26904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94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管の内径</a:t>
            </a:r>
            <a:endParaRPr kumimoji="1" lang="ja-JP" altLang="en-US" dirty="0">
              <a:solidFill>
                <a:srgbClr val="0070C0"/>
              </a:solidFill>
            </a:endParaRPr>
          </a:p>
        </p:txBody>
      </p:sp>
      <p:cxnSp>
        <p:nvCxnSpPr>
          <p:cNvPr id="7" name="直線コネクタ 6"/>
          <p:cNvCxnSpPr>
            <a:stCxn id="5" idx="2"/>
          </p:cNvCxnSpPr>
          <p:nvPr/>
        </p:nvCxnSpPr>
        <p:spPr>
          <a:xfrm>
            <a:off x="3231804" y="3463243"/>
            <a:ext cx="0" cy="3270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4" idx="2"/>
          </p:cNvCxnSpPr>
          <p:nvPr/>
        </p:nvCxnSpPr>
        <p:spPr>
          <a:xfrm>
            <a:off x="3407654" y="3463243"/>
            <a:ext cx="0" cy="2690446"/>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グループ化 30"/>
          <p:cNvGrpSpPr>
            <a:grpSpLocks noChangeAspect="1"/>
          </p:cNvGrpSpPr>
          <p:nvPr/>
        </p:nvGrpSpPr>
        <p:grpSpPr>
          <a:xfrm>
            <a:off x="2294507" y="1663243"/>
            <a:ext cx="5500673" cy="5055369"/>
            <a:chOff x="2696853" y="1629000"/>
            <a:chExt cx="5500673" cy="5055369"/>
          </a:xfrm>
        </p:grpSpPr>
        <p:sp>
          <p:nvSpPr>
            <p:cNvPr id="4" name="円/楕円 3"/>
            <p:cNvSpPr>
              <a:spLocks noChangeAspect="1"/>
            </p:cNvSpPr>
            <p:nvPr/>
          </p:nvSpPr>
          <p:spPr>
            <a:xfrm>
              <a:off x="3810000" y="1809000"/>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 name="円/楕円 4"/>
            <p:cNvSpPr>
              <a:spLocks noChangeAspect="1"/>
            </p:cNvSpPr>
            <p:nvPr/>
          </p:nvSpPr>
          <p:spPr>
            <a:xfrm>
              <a:off x="3634150" y="1629000"/>
              <a:ext cx="3600000" cy="36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cxnSp>
          <p:nvCxnSpPr>
            <p:cNvPr id="8" name="直線コネクタ 7"/>
            <p:cNvCxnSpPr/>
            <p:nvPr/>
          </p:nvCxnSpPr>
          <p:spPr>
            <a:xfrm>
              <a:off x="7234150" y="3413631"/>
              <a:ext cx="0" cy="3270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050000" y="3429000"/>
              <a:ext cx="0" cy="2690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3810000" y="5873267"/>
              <a:ext cx="324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3634150" y="6453557"/>
              <a:ext cx="360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269416" y="5489557"/>
              <a:ext cx="2321169" cy="369332"/>
            </a:xfrm>
            <a:prstGeom prst="rect">
              <a:avLst/>
            </a:prstGeom>
            <a:noFill/>
          </p:spPr>
          <p:txBody>
            <a:bodyPr wrap="square" rtlCol="0">
              <a:spAutoFit/>
            </a:bodyPr>
            <a:lstStyle/>
            <a:p>
              <a:pPr algn="ctr"/>
              <a:r>
                <a:rPr lang="en-US" altLang="ja-JP" dirty="0" smtClean="0">
                  <a:solidFill>
                    <a:prstClr val="black"/>
                  </a:solidFill>
                  <a:latin typeface="HG丸ｺﾞｼｯｸM-PRO" panose="020F0600000000000000" pitchFamily="50" charset="-128"/>
                  <a:ea typeface="HG丸ｺﾞｼｯｸM-PRO" panose="020F0600000000000000" pitchFamily="50" charset="-128"/>
                </a:rPr>
                <a:t>27.6[</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844743" y="6084225"/>
              <a:ext cx="1170513" cy="369332"/>
            </a:xfrm>
            <a:prstGeom prst="rect">
              <a:avLst/>
            </a:prstGeom>
            <a:noFill/>
          </p:spPr>
          <p:txBody>
            <a:bodyPr wrap="none" rtlCol="0">
              <a:spAutoFit/>
            </a:bodyPr>
            <a:lstStyle/>
            <a:p>
              <a:r>
                <a:rPr lang="en-US" altLang="ja-JP" dirty="0" smtClean="0">
                  <a:solidFill>
                    <a:prstClr val="black"/>
                  </a:solidFill>
                  <a:latin typeface="HG丸ｺﾞｼｯｸM-PRO" panose="020F0600000000000000" pitchFamily="50" charset="-128"/>
                  <a:ea typeface="HG丸ｺﾞｼｯｸM-PRO" panose="020F0600000000000000" pitchFamily="50" charset="-128"/>
                </a:rPr>
                <a:t>34.0[</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21" name="直線矢印コネクタ 20"/>
            <p:cNvCxnSpPr/>
            <p:nvPr/>
          </p:nvCxnSpPr>
          <p:spPr>
            <a:xfrm>
              <a:off x="3059723" y="5223646"/>
              <a:ext cx="574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09996" y="5223646"/>
              <a:ext cx="574427"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7234155" y="5223646"/>
              <a:ext cx="574427" cy="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6475573" y="5229000"/>
              <a:ext cx="574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696853" y="4845024"/>
              <a:ext cx="998991" cy="369332"/>
            </a:xfrm>
            <a:prstGeom prst="rect">
              <a:avLst/>
            </a:prstGeom>
            <a:noFill/>
          </p:spPr>
          <p:txBody>
            <a:bodyPr wrap="none" rtlCol="0">
              <a:spAutoFit/>
            </a:bodyPr>
            <a:lstStyle/>
            <a:p>
              <a:r>
                <a:rPr lang="en-US" altLang="ja-JP" dirty="0" smtClean="0">
                  <a:solidFill>
                    <a:prstClr val="black"/>
                  </a:solidFill>
                  <a:latin typeface="HG丸ｺﾞｼｯｸM-PRO" panose="020F0600000000000000" pitchFamily="50" charset="-128"/>
                  <a:ea typeface="HG丸ｺﾞｼｯｸM-PRO" panose="020F0600000000000000" pitchFamily="50" charset="-128"/>
                </a:rPr>
                <a:t>3.2[</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7198535" y="4848961"/>
              <a:ext cx="998991" cy="369332"/>
            </a:xfrm>
            <a:prstGeom prst="rect">
              <a:avLst/>
            </a:prstGeom>
            <a:noFill/>
          </p:spPr>
          <p:txBody>
            <a:bodyPr wrap="none" rtlCol="0">
              <a:spAutoFit/>
            </a:bodyPr>
            <a:lstStyle/>
            <a:p>
              <a:r>
                <a:rPr lang="en-US" altLang="ja-JP" dirty="0" smtClean="0">
                  <a:solidFill>
                    <a:prstClr val="black"/>
                  </a:solidFill>
                  <a:latin typeface="HG丸ｺﾞｼｯｸM-PRO" panose="020F0600000000000000" pitchFamily="50" charset="-128"/>
                  <a:ea typeface="HG丸ｺﾞｼｯｸM-PRO" panose="020F0600000000000000" pitchFamily="50" charset="-128"/>
                </a:rPr>
                <a:t>3.2[</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3" name="テキスト ボックス 2"/>
          <p:cNvSpPr txBox="1"/>
          <p:nvPr/>
        </p:nvSpPr>
        <p:spPr>
          <a:xfrm>
            <a:off x="1424353" y="1809000"/>
            <a:ext cx="1871025" cy="369332"/>
          </a:xfrm>
          <a:prstGeom prst="rect">
            <a:avLst/>
          </a:prstGeom>
          <a:noFill/>
        </p:spPr>
        <p:txBody>
          <a:bodyPr wrap="none" rtlCol="0">
            <a:spAutoFit/>
          </a:bodyPr>
          <a:lstStyle/>
          <a:p>
            <a:r>
              <a:rPr kumimoji="1" lang="en-US" altLang="ja-JP" dirty="0" smtClean="0">
                <a:latin typeface="HG丸ｺﾞｼｯｸM-PRO" panose="020F0600000000000000" pitchFamily="50" charset="-128"/>
                <a:ea typeface="HG丸ｺﾞｼｯｸM-PRO" panose="020F0600000000000000" pitchFamily="50" charset="-128"/>
              </a:rPr>
              <a:t>25A</a:t>
            </a:r>
            <a:r>
              <a:rPr kumimoji="1" lang="ja-JP" altLang="en-US" dirty="0" smtClean="0">
                <a:latin typeface="HG丸ｺﾞｼｯｸM-PRO" panose="020F0600000000000000" pitchFamily="50" charset="-128"/>
                <a:ea typeface="HG丸ｺﾞｼｯｸM-PRO" panose="020F0600000000000000" pitchFamily="50" charset="-128"/>
              </a:rPr>
              <a:t>鋼管の場合</a:t>
            </a:r>
            <a:endParaRPr kumimoji="1" lang="ja-JP" altLang="en-US" dirty="0">
              <a:latin typeface="HG丸ｺﾞｼｯｸM-PRO" panose="020F0600000000000000" pitchFamily="50" charset="-128"/>
              <a:ea typeface="HG丸ｺﾞｼｯｸM-PRO" panose="020F0600000000000000" pitchFamily="50" charset="-128"/>
            </a:endParaRPr>
          </a:p>
        </p:txBody>
      </p:sp>
      <p:grpSp>
        <p:nvGrpSpPr>
          <p:cNvPr id="9" name="グループ化 8"/>
          <p:cNvGrpSpPr/>
          <p:nvPr/>
        </p:nvGrpSpPr>
        <p:grpSpPr>
          <a:xfrm>
            <a:off x="7834037" y="1447800"/>
            <a:ext cx="3763083" cy="1290069"/>
            <a:chOff x="7834037" y="1447800"/>
            <a:chExt cx="3763083" cy="1290069"/>
          </a:xfrm>
        </p:grpSpPr>
        <mc:AlternateContent xmlns:mc="http://schemas.openxmlformats.org/markup-compatibility/2006" xmlns:a14="http://schemas.microsoft.com/office/drawing/2010/main">
          <mc:Choice Requires="a14">
            <p:sp>
              <p:nvSpPr>
                <p:cNvPr id="22" name="テキスト ボックス 21"/>
                <p:cNvSpPr txBox="1"/>
                <p:nvPr/>
              </p:nvSpPr>
              <p:spPr>
                <a:xfrm>
                  <a:off x="7834039" y="1447800"/>
                  <a:ext cx="3763081"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smtClean="0">
                            <a:latin typeface="Cambria Math" panose="02040503050406030204" pitchFamily="18" charset="0"/>
                            <a:ea typeface="Cambria Math" panose="02040503050406030204" pitchFamily="18" charset="0"/>
                          </a:rPr>
                          <m:t>内径</m:t>
                        </m:r>
                        <m:r>
                          <a:rPr kumimoji="1" lang="en-US" altLang="ja-JP"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外径</m:t>
                        </m:r>
                        <m:r>
                          <a:rPr lang="ja-JP" altLang="en-US"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厚さ</m:t>
                        </m:r>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7834039" y="1447800"/>
                  <a:ext cx="3763081" cy="430887"/>
                </a:xfrm>
                <a:prstGeom prst="rect">
                  <a:avLst/>
                </a:prstGeom>
                <a:blipFill rotWithShape="0">
                  <a:blip r:embed="rId3"/>
                  <a:stretch>
                    <a:fillRect/>
                  </a:stretch>
                </a:blipFill>
              </p:spPr>
              <p:txBody>
                <a:bodyPr/>
                <a:lstStyle/>
                <a:p>
                  <a:r>
                    <a:rPr lang="ja-JP" altLang="en-US">
                      <a:noFill/>
                    </a:rPr>
                    <a:t> </a:t>
                  </a:r>
                </a:p>
              </p:txBody>
            </p:sp>
          </mc:Fallback>
        </mc:AlternateContent>
        <p:grpSp>
          <p:nvGrpSpPr>
            <p:cNvPr id="12" name="グループ化 11"/>
            <p:cNvGrpSpPr/>
            <p:nvPr/>
          </p:nvGrpSpPr>
          <p:grpSpPr>
            <a:xfrm>
              <a:off x="7834037" y="1879780"/>
              <a:ext cx="3468130" cy="858089"/>
              <a:chOff x="7483523" y="1879780"/>
              <a:chExt cx="3468130" cy="858089"/>
            </a:xfrm>
          </p:grpSpPr>
          <mc:AlternateContent xmlns:mc="http://schemas.openxmlformats.org/markup-compatibility/2006" xmlns:a14="http://schemas.microsoft.com/office/drawing/2010/main">
            <mc:Choice Requires="a14">
              <p:sp>
                <p:nvSpPr>
                  <p:cNvPr id="24" name="テキスト ボックス 23"/>
                  <p:cNvSpPr txBox="1"/>
                  <p:nvPr/>
                </p:nvSpPr>
                <p:spPr>
                  <a:xfrm>
                    <a:off x="7483524" y="1879780"/>
                    <a:ext cx="3468129"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smtClean="0">
                              <a:latin typeface="Cambria Math" panose="02040503050406030204" pitchFamily="18" charset="0"/>
                              <a:ea typeface="Cambria Math" panose="02040503050406030204" pitchFamily="18" charset="0"/>
                            </a:rPr>
                            <m:t>内径</m:t>
                          </m:r>
                          <m:r>
                            <a:rPr kumimoji="1" lang="en-US" altLang="ja-JP"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34.0</m:t>
                          </m:r>
                          <m:r>
                            <a:rPr lang="ja-JP" altLang="en-US"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3.2</m:t>
                          </m:r>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7483524" y="1879780"/>
                    <a:ext cx="3468129" cy="430887"/>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7483523" y="2235231"/>
                    <a:ext cx="2701830" cy="502638"/>
                  </a:xfrm>
                  <a:prstGeom prst="rect">
                    <a:avLst/>
                  </a:prstGeom>
                  <a:noFill/>
                </p:spPr>
                <p:txBody>
                  <a:bodyPr wrap="none" lIns="0" tIns="0" rIns="0" bIns="0" rtlCol="0">
                    <a:spAutoFit/>
                  </a:bodyPr>
                  <a:lstStyle/>
                  <a:p>
                    <a14:m>
                      <m:oMath xmlns:m="http://schemas.openxmlformats.org/officeDocument/2006/math">
                        <m:r>
                          <a:rPr lang="ja-JP" altLang="en-US" sz="2800" i="1" smtClean="0">
                            <a:latin typeface="Cambria Math" panose="02040503050406030204" pitchFamily="18" charset="0"/>
                            <a:ea typeface="Cambria Math" panose="02040503050406030204" pitchFamily="18" charset="0"/>
                          </a:rPr>
                          <m:t>　</m:t>
                        </m:r>
                        <m:r>
                          <a:rPr lang="ja-JP" altLang="en-US" sz="2800" b="0" i="1" smtClean="0">
                            <a:latin typeface="Cambria Math" panose="02040503050406030204" pitchFamily="18" charset="0"/>
                            <a:ea typeface="Cambria Math" panose="02040503050406030204" pitchFamily="18" charset="0"/>
                          </a:rPr>
                          <m:t>　</m:t>
                        </m:r>
                        <m:r>
                          <a:rPr kumimoji="1" lang="en-US" altLang="ja-JP" sz="2800" i="1" smtClean="0">
                            <a:latin typeface="Cambria Math" panose="02040503050406030204" pitchFamily="18" charset="0"/>
                            <a:ea typeface="Cambria Math" panose="02040503050406030204" pitchFamily="18" charset="0"/>
                          </a:rPr>
                          <m:t>=</m:t>
                        </m:r>
                        <m:r>
                          <a:rPr lang="en-US" altLang="ja-JP" sz="2800" i="0">
                            <a:latin typeface="Cambria Math" panose="02040503050406030204" pitchFamily="18" charset="0"/>
                            <a:ea typeface="Cambria Math" panose="02040503050406030204" pitchFamily="18" charset="0"/>
                          </a:rPr>
                          <m:t>27</m:t>
                        </m:r>
                        <m:r>
                          <a:rPr lang="en-US" altLang="ja-JP" sz="2800" i="1">
                            <a:latin typeface="Cambria Math" panose="02040503050406030204" pitchFamily="18" charset="0"/>
                            <a:ea typeface="Cambria Math" panose="02040503050406030204" pitchFamily="18" charset="0"/>
                          </a:rPr>
                          <m:t>.6</m:t>
                        </m:r>
                      </m:oMath>
                    </a14:m>
                    <a:r>
                      <a:rPr kumimoji="1" lang="en-US" altLang="ja-JP" sz="2800" dirty="0" smtClean="0">
                        <a:latin typeface="Cambria Math" panose="02040503050406030204" pitchFamily="18" charset="0"/>
                        <a:ea typeface="Cambria Math" panose="02040503050406030204" pitchFamily="18" charset="0"/>
                      </a:rPr>
                      <a:t>[mm]</a:t>
                    </a:r>
                    <a:endParaRPr kumimoji="1" lang="ja-JP" altLang="en-US" sz="2800" dirty="0">
                      <a:latin typeface="Cambria Math" panose="02040503050406030204" pitchFamily="18" charset="0"/>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7483523" y="2235231"/>
                    <a:ext cx="2701830" cy="502638"/>
                  </a:xfrm>
                  <a:prstGeom prst="rect">
                    <a:avLst/>
                  </a:prstGeom>
                  <a:blipFill rotWithShape="0">
                    <a:blip r:embed="rId5"/>
                    <a:stretch>
                      <a:fillRect t="-8537" r="-6772" b="-41463"/>
                    </a:stretch>
                  </a:blipFill>
                </p:spPr>
                <p:txBody>
                  <a:bodyPr/>
                  <a:lstStyle/>
                  <a:p>
                    <a:r>
                      <a:rPr lang="ja-JP" altLang="en-US">
                        <a:noFill/>
                      </a:rPr>
                      <a:t> </a:t>
                    </a:r>
                  </a:p>
                </p:txBody>
              </p:sp>
            </mc:Fallback>
          </mc:AlternateContent>
        </p:grpSp>
      </p:grpSp>
      <p:grpSp>
        <p:nvGrpSpPr>
          <p:cNvPr id="38" name="グループ化 37"/>
          <p:cNvGrpSpPr/>
          <p:nvPr/>
        </p:nvGrpSpPr>
        <p:grpSpPr>
          <a:xfrm>
            <a:off x="7834037" y="3021687"/>
            <a:ext cx="3694924" cy="1290582"/>
            <a:chOff x="7834037" y="1447800"/>
            <a:chExt cx="3694924" cy="1290582"/>
          </a:xfrm>
        </p:grpSpPr>
        <mc:AlternateContent xmlns:mc="http://schemas.openxmlformats.org/markup-compatibility/2006" xmlns:a14="http://schemas.microsoft.com/office/drawing/2010/main">
          <mc:Choice Requires="a14">
            <p:sp>
              <p:nvSpPr>
                <p:cNvPr id="42" name="テキスト ボックス 41"/>
                <p:cNvSpPr txBox="1"/>
                <p:nvPr/>
              </p:nvSpPr>
              <p:spPr>
                <a:xfrm>
                  <a:off x="7834039" y="1447800"/>
                  <a:ext cx="3694922"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a:latin typeface="Cambria Math" panose="02040503050406030204" pitchFamily="18" charset="0"/>
                            <a:ea typeface="Cambria Math" panose="02040503050406030204" pitchFamily="18" charset="0"/>
                          </a:rPr>
                          <m:t>外径</m:t>
                        </m:r>
                        <m:r>
                          <a:rPr kumimoji="1" lang="en-US" altLang="ja-JP"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内径</m:t>
                        </m:r>
                        <m:r>
                          <a:rPr lang="ja-JP" altLang="en-US"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厚さ</m:t>
                        </m:r>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42" name="テキスト ボックス 41"/>
                <p:cNvSpPr txBox="1">
                  <a:spLocks noRot="1" noChangeAspect="1" noMove="1" noResize="1" noEditPoints="1" noAdjustHandles="1" noChangeArrowheads="1" noChangeShapeType="1" noTextEdit="1"/>
                </p:cNvSpPr>
                <p:nvPr/>
              </p:nvSpPr>
              <p:spPr>
                <a:xfrm>
                  <a:off x="7834039" y="1447800"/>
                  <a:ext cx="3694922" cy="430887"/>
                </a:xfrm>
                <a:prstGeom prst="rect">
                  <a:avLst/>
                </a:prstGeom>
                <a:blipFill rotWithShape="0">
                  <a:blip r:embed="rId6"/>
                  <a:stretch>
                    <a:fillRect/>
                  </a:stretch>
                </a:blipFill>
              </p:spPr>
              <p:txBody>
                <a:bodyPr/>
                <a:lstStyle/>
                <a:p>
                  <a:r>
                    <a:rPr lang="ja-JP" altLang="en-US">
                      <a:noFill/>
                    </a:rPr>
                    <a:t> </a:t>
                  </a:r>
                </a:p>
              </p:txBody>
            </p:sp>
          </mc:Fallback>
        </mc:AlternateContent>
        <p:grpSp>
          <p:nvGrpSpPr>
            <p:cNvPr id="43" name="グループ化 42"/>
            <p:cNvGrpSpPr/>
            <p:nvPr/>
          </p:nvGrpSpPr>
          <p:grpSpPr>
            <a:xfrm>
              <a:off x="7834037" y="1879780"/>
              <a:ext cx="3468130" cy="858602"/>
              <a:chOff x="7483523" y="1879780"/>
              <a:chExt cx="3468130" cy="858602"/>
            </a:xfrm>
          </p:grpSpPr>
          <mc:AlternateContent xmlns:mc="http://schemas.openxmlformats.org/markup-compatibility/2006" xmlns:a14="http://schemas.microsoft.com/office/drawing/2010/main">
            <mc:Choice Requires="a14">
              <p:sp>
                <p:nvSpPr>
                  <p:cNvPr id="44" name="テキスト ボックス 43"/>
                  <p:cNvSpPr txBox="1"/>
                  <p:nvPr/>
                </p:nvSpPr>
                <p:spPr>
                  <a:xfrm>
                    <a:off x="7483524" y="1879780"/>
                    <a:ext cx="3468129"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a:latin typeface="Cambria Math" panose="02040503050406030204" pitchFamily="18" charset="0"/>
                              <a:ea typeface="Cambria Math" panose="02040503050406030204" pitchFamily="18" charset="0"/>
                            </a:rPr>
                            <m:t>外径</m:t>
                          </m:r>
                          <m:r>
                            <a:rPr kumimoji="1" lang="en-US" altLang="ja-JP"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27.6</m:t>
                          </m:r>
                          <m:r>
                            <a:rPr lang="en-US" altLang="ja-JP"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3.2</m:t>
                          </m:r>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7483524" y="1879780"/>
                    <a:ext cx="3468129" cy="430887"/>
                  </a:xfrm>
                  <a:prstGeom prst="rect">
                    <a:avLst/>
                  </a:prstGeom>
                  <a:blipFill rotWithShape="0">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7483523" y="2235231"/>
                    <a:ext cx="2813784" cy="503151"/>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smtClean="0">
                              <a:latin typeface="Cambria Math" panose="02040503050406030204" pitchFamily="18" charset="0"/>
                              <a:ea typeface="Cambria Math" panose="02040503050406030204" pitchFamily="18" charset="0"/>
                            </a:rPr>
                            <m:t>　</m:t>
                          </m:r>
                          <m:r>
                            <a:rPr lang="ja-JP" altLang="en-US" sz="2800" b="0" i="1" smtClean="0">
                              <a:latin typeface="Cambria Math" panose="02040503050406030204" pitchFamily="18" charset="0"/>
                              <a:ea typeface="Cambria Math" panose="02040503050406030204" pitchFamily="18" charset="0"/>
                            </a:rPr>
                            <m:t>　</m:t>
                          </m:r>
                          <m:r>
                            <a:rPr kumimoji="1" lang="en-US" altLang="ja-JP"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34.0</m:t>
                          </m:r>
                          <m:r>
                            <a:rPr lang="en-US" altLang="ja-JP" sz="2800" b="0" i="1" smtClean="0">
                              <a:latin typeface="Cambria Math" panose="02040503050406030204" pitchFamily="18" charset="0"/>
                              <a:ea typeface="Cambria Math" panose="02040503050406030204" pitchFamily="18" charset="0"/>
                            </a:rPr>
                            <m:t>[</m:t>
                          </m:r>
                          <m:r>
                            <m:rPr>
                              <m:sty m:val="p"/>
                            </m:rPr>
                            <a:rPr lang="en-US" altLang="ja-JP" sz="2800" b="0" i="0" smtClean="0">
                              <a:latin typeface="Cambria Math" panose="02040503050406030204" pitchFamily="18" charset="0"/>
                              <a:ea typeface="Cambria Math" panose="02040503050406030204" pitchFamily="18" charset="0"/>
                            </a:rPr>
                            <m:t>mm</m:t>
                          </m:r>
                          <m:r>
                            <a:rPr lang="en-US" altLang="ja-JP" sz="2800" b="0" i="1" smtClean="0">
                              <a:latin typeface="Cambria Math" panose="02040503050406030204" pitchFamily="18" charset="0"/>
                              <a:ea typeface="Cambria Math" panose="02040503050406030204" pitchFamily="18" charset="0"/>
                            </a:rPr>
                            <m:t>]</m:t>
                          </m:r>
                        </m:oMath>
                      </m:oMathPara>
                    </a14:m>
                    <a:endParaRPr kumimoji="1" lang="ja-JP" altLang="en-US" sz="2800" dirty="0">
                      <a:latin typeface="Cambria Math" panose="02040503050406030204" pitchFamily="18" charset="0"/>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7483523" y="2235231"/>
                    <a:ext cx="2813784" cy="503151"/>
                  </a:xfrm>
                  <a:prstGeom prst="rect">
                    <a:avLst/>
                  </a:prstGeom>
                  <a:blipFill rotWithShape="0">
                    <a:blip r:embed="rId8"/>
                    <a:stretch>
                      <a:fillRect/>
                    </a:stretch>
                  </a:blipFill>
                </p:spPr>
                <p:txBody>
                  <a:bodyPr/>
                  <a:lstStyle/>
                  <a:p>
                    <a:r>
                      <a:rPr lang="ja-JP" altLang="en-US">
                        <a:noFill/>
                      </a:rPr>
                      <a:t> </a:t>
                    </a:r>
                  </a:p>
                </p:txBody>
              </p:sp>
            </mc:Fallback>
          </mc:AlternateContent>
        </p:grpSp>
      </p:grpSp>
      <p:grpSp>
        <p:nvGrpSpPr>
          <p:cNvPr id="46" name="グループ化 45"/>
          <p:cNvGrpSpPr/>
          <p:nvPr/>
        </p:nvGrpSpPr>
        <p:grpSpPr>
          <a:xfrm>
            <a:off x="7834037" y="4595574"/>
            <a:ext cx="4424290" cy="1290069"/>
            <a:chOff x="7834037" y="1447800"/>
            <a:chExt cx="4424290" cy="1290069"/>
          </a:xfrm>
        </p:grpSpPr>
        <mc:AlternateContent xmlns:mc="http://schemas.openxmlformats.org/markup-compatibility/2006" xmlns:a14="http://schemas.microsoft.com/office/drawing/2010/main">
          <mc:Choice Requires="a14">
            <p:sp>
              <p:nvSpPr>
                <p:cNvPr id="47" name="テキスト ボックス 46"/>
                <p:cNvSpPr txBox="1"/>
                <p:nvPr/>
              </p:nvSpPr>
              <p:spPr>
                <a:xfrm>
                  <a:off x="7834039" y="1447800"/>
                  <a:ext cx="4424288"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a:latin typeface="Cambria Math" panose="02040503050406030204" pitchFamily="18" charset="0"/>
                            <a:ea typeface="Cambria Math" panose="02040503050406030204" pitchFamily="18" charset="0"/>
                          </a:rPr>
                          <m:t>厚さ</m:t>
                        </m:r>
                        <m:r>
                          <a:rPr kumimoji="1" lang="en-US" altLang="ja-JP"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m:t>
                        </m:r>
                        <m:r>
                          <a:rPr lang="ja-JP" altLang="en-US" sz="2800" i="1" smtClean="0">
                            <a:latin typeface="Cambria Math" panose="02040503050406030204" pitchFamily="18" charset="0"/>
                            <a:ea typeface="Cambria Math" panose="02040503050406030204" pitchFamily="18" charset="0"/>
                          </a:rPr>
                          <m:t>外径</m:t>
                        </m:r>
                        <m:r>
                          <a:rPr lang="ja-JP" altLang="en-US" sz="2800" i="1">
                            <a:latin typeface="Cambria Math" panose="02040503050406030204" pitchFamily="18" charset="0"/>
                            <a:ea typeface="Cambria Math" panose="02040503050406030204" pitchFamily="18" charset="0"/>
                          </a:rPr>
                          <m:t>－</m:t>
                        </m:r>
                        <m:r>
                          <a:rPr lang="ja-JP" altLang="en-US" sz="2800" i="1" smtClean="0">
                            <a:latin typeface="Cambria Math" panose="02040503050406030204" pitchFamily="18" charset="0"/>
                            <a:ea typeface="Cambria Math" panose="02040503050406030204" pitchFamily="18" charset="0"/>
                          </a:rPr>
                          <m:t>内径</m:t>
                        </m:r>
                        <m:r>
                          <a:rPr lang="ja-JP" altLang="en-US" sz="2800" i="1">
                            <a:latin typeface="Cambria Math" panose="02040503050406030204" pitchFamily="18" charset="0"/>
                            <a:ea typeface="Cambria Math" panose="02040503050406030204" pitchFamily="18" charset="0"/>
                          </a:rPr>
                          <m:t>）</m:t>
                        </m:r>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7834039" y="1447800"/>
                  <a:ext cx="4424288" cy="430887"/>
                </a:xfrm>
                <a:prstGeom prst="rect">
                  <a:avLst/>
                </a:prstGeom>
                <a:blipFill rotWithShape="0">
                  <a:blip r:embed="rId9"/>
                  <a:stretch>
                    <a:fillRect/>
                  </a:stretch>
                </a:blipFill>
              </p:spPr>
              <p:txBody>
                <a:bodyPr/>
                <a:lstStyle/>
                <a:p>
                  <a:r>
                    <a:rPr lang="ja-JP" altLang="en-US">
                      <a:noFill/>
                    </a:rPr>
                    <a:t> </a:t>
                  </a:r>
                </a:p>
              </p:txBody>
            </p:sp>
          </mc:Fallback>
        </mc:AlternateContent>
        <p:grpSp>
          <p:nvGrpSpPr>
            <p:cNvPr id="48" name="グループ化 47"/>
            <p:cNvGrpSpPr/>
            <p:nvPr/>
          </p:nvGrpSpPr>
          <p:grpSpPr>
            <a:xfrm>
              <a:off x="7834037" y="1879780"/>
              <a:ext cx="4328109" cy="858089"/>
              <a:chOff x="7483523" y="1879780"/>
              <a:chExt cx="4328109" cy="858089"/>
            </a:xfrm>
          </p:grpSpPr>
          <mc:AlternateContent xmlns:mc="http://schemas.openxmlformats.org/markup-compatibility/2006" xmlns:a14="http://schemas.microsoft.com/office/drawing/2010/main">
            <mc:Choice Requires="a14">
              <p:sp>
                <p:nvSpPr>
                  <p:cNvPr id="49" name="テキスト ボックス 48"/>
                  <p:cNvSpPr txBox="1"/>
                  <p:nvPr/>
                </p:nvSpPr>
                <p:spPr>
                  <a:xfrm>
                    <a:off x="7483524" y="1879780"/>
                    <a:ext cx="4328108" cy="43088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ja-JP" altLang="en-US" sz="2800" i="1">
                              <a:latin typeface="Cambria Math" panose="02040503050406030204" pitchFamily="18" charset="0"/>
                              <a:ea typeface="Cambria Math" panose="02040503050406030204" pitchFamily="18" charset="0"/>
                            </a:rPr>
                            <m:t>厚さ</m:t>
                          </m:r>
                          <m:r>
                            <a:rPr kumimoji="1" lang="en-US" altLang="ja-JP" sz="2800" i="1" smtClean="0">
                              <a:latin typeface="Cambria Math" panose="02040503050406030204" pitchFamily="18" charset="0"/>
                              <a:ea typeface="Cambria Math" panose="02040503050406030204" pitchFamily="18" charset="0"/>
                            </a:rPr>
                            <m:t>=</m:t>
                          </m:r>
                          <m:r>
                            <a:rPr lang="ja-JP" altLang="en-US" sz="2800" i="1">
                              <a:latin typeface="Cambria Math" panose="02040503050406030204" pitchFamily="18" charset="0"/>
                              <a:ea typeface="Cambria Math" panose="02040503050406030204" pitchFamily="18" charset="0"/>
                            </a:rPr>
                            <m:t>（</m:t>
                          </m:r>
                          <m:r>
                            <a:rPr lang="en-US" altLang="ja-JP" sz="2800" i="1" smtClean="0">
                              <a:latin typeface="Cambria Math" panose="02040503050406030204" pitchFamily="18" charset="0"/>
                              <a:ea typeface="Cambria Math" panose="02040503050406030204" pitchFamily="18" charset="0"/>
                            </a:rPr>
                            <m:t>34.0</m:t>
                          </m:r>
                          <m:r>
                            <a:rPr lang="ja-JP" altLang="en-US" sz="2800" i="1">
                              <a:latin typeface="Cambria Math" panose="02040503050406030204" pitchFamily="18" charset="0"/>
                              <a:ea typeface="Cambria Math" panose="02040503050406030204" pitchFamily="18" charset="0"/>
                            </a:rPr>
                            <m:t>－</m:t>
                          </m:r>
                          <m:r>
                            <a:rPr lang="en-US" altLang="ja-JP" sz="2800" i="1" smtClean="0">
                              <a:latin typeface="Cambria Math" panose="02040503050406030204" pitchFamily="18" charset="0"/>
                              <a:ea typeface="Cambria Math" panose="02040503050406030204" pitchFamily="18" charset="0"/>
                            </a:rPr>
                            <m:t>27.6</m:t>
                          </m:r>
                          <m:r>
                            <a:rPr lang="ja-JP" altLang="en-US" sz="2800" i="1">
                              <a:latin typeface="Cambria Math" panose="02040503050406030204" pitchFamily="18" charset="0"/>
                              <a:ea typeface="Cambria Math" panose="02040503050406030204" pitchFamily="18" charset="0"/>
                            </a:rPr>
                            <m:t>）</m:t>
                          </m:r>
                          <m:r>
                            <a:rPr lang="en-US" altLang="ja-JP" sz="2800" i="1" smtClean="0">
                              <a:latin typeface="Cambria Math" panose="02040503050406030204" pitchFamily="18" charset="0"/>
                              <a:ea typeface="Cambria Math" panose="02040503050406030204" pitchFamily="18" charset="0"/>
                            </a:rPr>
                            <m:t>÷2</m:t>
                          </m:r>
                        </m:oMath>
                      </m:oMathPara>
                    </a14:m>
                    <a:endParaRPr kumimoji="1" lang="ja-JP" altLang="en-US" sz="2800" dirty="0"/>
                  </a:p>
                </p:txBody>
              </p:sp>
            </mc:Choice>
            <mc:Fallback xmlns="">
              <p:sp>
                <p:nvSpPr>
                  <p:cNvPr id="49" name="テキスト ボックス 48"/>
                  <p:cNvSpPr txBox="1">
                    <a:spLocks noRot="1" noChangeAspect="1" noMove="1" noResize="1" noEditPoints="1" noAdjustHandles="1" noChangeArrowheads="1" noChangeShapeType="1" noTextEdit="1"/>
                  </p:cNvSpPr>
                  <p:nvPr/>
                </p:nvSpPr>
                <p:spPr>
                  <a:xfrm>
                    <a:off x="7483524" y="1879780"/>
                    <a:ext cx="4328108" cy="430887"/>
                  </a:xfrm>
                  <a:prstGeom prst="rect">
                    <a:avLst/>
                  </a:prstGeom>
                  <a:blipFill rotWithShape="0">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テキスト ボックス 49"/>
                  <p:cNvSpPr txBox="1"/>
                  <p:nvPr/>
                </p:nvSpPr>
                <p:spPr>
                  <a:xfrm>
                    <a:off x="7483523" y="2235231"/>
                    <a:ext cx="2503058" cy="502638"/>
                  </a:xfrm>
                  <a:prstGeom prst="rect">
                    <a:avLst/>
                  </a:prstGeom>
                  <a:noFill/>
                </p:spPr>
                <p:txBody>
                  <a:bodyPr wrap="none" lIns="0" tIns="0" rIns="0" bIns="0" rtlCol="0">
                    <a:spAutoFit/>
                  </a:bodyPr>
                  <a:lstStyle/>
                  <a:p>
                    <a14:m>
                      <m:oMath xmlns:m="http://schemas.openxmlformats.org/officeDocument/2006/math">
                        <m:r>
                          <a:rPr lang="ja-JP" altLang="en-US" sz="2800" i="1" smtClean="0">
                            <a:latin typeface="Cambria Math" panose="02040503050406030204" pitchFamily="18" charset="0"/>
                            <a:ea typeface="Cambria Math" panose="02040503050406030204" pitchFamily="18" charset="0"/>
                          </a:rPr>
                          <m:t>　</m:t>
                        </m:r>
                        <m:r>
                          <a:rPr lang="ja-JP" altLang="en-US" sz="2800" b="0" i="1" smtClean="0">
                            <a:latin typeface="Cambria Math" panose="02040503050406030204" pitchFamily="18" charset="0"/>
                            <a:ea typeface="Cambria Math" panose="02040503050406030204" pitchFamily="18" charset="0"/>
                          </a:rPr>
                          <m:t>　</m:t>
                        </m:r>
                        <m:r>
                          <a:rPr kumimoji="1" lang="en-US" altLang="ja-JP" sz="280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ea typeface="Cambria Math" panose="02040503050406030204" pitchFamily="18" charset="0"/>
                          </a:rPr>
                          <m:t>3.2</m:t>
                        </m:r>
                      </m:oMath>
                    </a14:m>
                    <a:r>
                      <a:rPr kumimoji="1" lang="en-US" altLang="ja-JP" sz="2800" dirty="0" smtClean="0">
                        <a:latin typeface="Cambria Math" panose="02040503050406030204" pitchFamily="18" charset="0"/>
                        <a:ea typeface="Cambria Math" panose="02040503050406030204" pitchFamily="18" charset="0"/>
                      </a:rPr>
                      <a:t>[mm]</a:t>
                    </a:r>
                    <a:endParaRPr kumimoji="1" lang="ja-JP" altLang="en-US" sz="2800" dirty="0">
                      <a:latin typeface="Cambria Math" panose="02040503050406030204" pitchFamily="18" charset="0"/>
                    </a:endParaRPr>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7483523" y="2235231"/>
                    <a:ext cx="2503058" cy="502638"/>
                  </a:xfrm>
                  <a:prstGeom prst="rect">
                    <a:avLst/>
                  </a:prstGeom>
                  <a:blipFill rotWithShape="0">
                    <a:blip r:embed="rId11"/>
                    <a:stretch>
                      <a:fillRect t="-8537" r="-7299" b="-42683"/>
                    </a:stretch>
                  </a:blipFill>
                </p:spPr>
                <p:txBody>
                  <a:bodyPr/>
                  <a:lstStyle/>
                  <a:p>
                    <a:r>
                      <a:rPr lang="ja-JP" altLang="en-US">
                        <a:noFill/>
                      </a:rPr>
                      <a:t> </a:t>
                    </a:r>
                  </a:p>
                </p:txBody>
              </p:sp>
            </mc:Fallback>
          </mc:AlternateContent>
        </p:grpSp>
      </p:grpSp>
    </p:spTree>
    <p:extLst>
      <p:ext uri="{BB962C8B-B14F-4D97-AF65-F5344CB8AC3E}">
        <p14:creationId xmlns:p14="http://schemas.microsoft.com/office/powerpoint/2010/main" val="348324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管の内径と断面積</a:t>
            </a:r>
            <a:endParaRPr kumimoji="1" lang="ja-JP" altLang="en-US" dirty="0">
              <a:solidFill>
                <a:srgbClr val="0070C0"/>
              </a:solidFill>
            </a:endParaRPr>
          </a:p>
        </p:txBody>
      </p:sp>
      <p:sp>
        <p:nvSpPr>
          <p:cNvPr id="3" name="テキスト ボックス 2"/>
          <p:cNvSpPr txBox="1"/>
          <p:nvPr/>
        </p:nvSpPr>
        <p:spPr>
          <a:xfrm>
            <a:off x="7347354" y="3878248"/>
            <a:ext cx="4254096" cy="1384995"/>
          </a:xfrm>
          <a:prstGeom prst="rect">
            <a:avLst/>
          </a:prstGeom>
          <a:noFill/>
        </p:spPr>
        <p:txBody>
          <a:bodyPr wrap="square" rtlCol="0">
            <a:spAutoFit/>
          </a:bodyPr>
          <a:lstStyle/>
          <a:p>
            <a:r>
              <a:rPr kumimoji="1" lang="en-US" altLang="ja-JP" sz="2800" dirty="0" smtClean="0">
                <a:latin typeface="HG丸ｺﾞｼｯｸM-PRO" panose="020F0600000000000000" pitchFamily="50" charset="-128"/>
                <a:ea typeface="HG丸ｺﾞｼｯｸM-PRO" panose="020F0600000000000000" pitchFamily="50" charset="-128"/>
              </a:rPr>
              <a:t>S</a:t>
            </a:r>
            <a:r>
              <a:rPr kumimoji="1" lang="ja-JP" altLang="en-US" sz="2800" dirty="0" smtClean="0">
                <a:latin typeface="HG丸ｺﾞｼｯｸM-PRO" panose="020F0600000000000000" pitchFamily="50" charset="-128"/>
                <a:ea typeface="HG丸ｺﾞｼｯｸM-PRO" panose="020F0600000000000000" pitchFamily="50" charset="-128"/>
              </a:rPr>
              <a:t>：断面積</a:t>
            </a:r>
            <a:r>
              <a:rPr kumimoji="1" lang="en-US" altLang="ja-JP" sz="2800" dirty="0" smtClean="0">
                <a:latin typeface="HG丸ｺﾞｼｯｸM-PRO" panose="020F0600000000000000" pitchFamily="50" charset="-128"/>
                <a:ea typeface="HG丸ｺﾞｼｯｸM-PRO" panose="020F0600000000000000" pitchFamily="50" charset="-128"/>
              </a:rPr>
              <a:t>[m</a:t>
            </a:r>
            <a:r>
              <a:rPr kumimoji="1" lang="en-US" altLang="ja-JP" sz="2800" baseline="30000" dirty="0" smtClean="0">
                <a:latin typeface="HG丸ｺﾞｼｯｸM-PRO" panose="020F0600000000000000" pitchFamily="50" charset="-128"/>
                <a:ea typeface="HG丸ｺﾞｼｯｸM-PRO" panose="020F0600000000000000" pitchFamily="50" charset="-128"/>
              </a:rPr>
              <a:t>2</a:t>
            </a:r>
            <a:r>
              <a:rPr kumimoji="1" lang="en-US" altLang="ja-JP" sz="2800" dirty="0" smtClean="0">
                <a:latin typeface="HG丸ｺﾞｼｯｸM-PRO" panose="020F0600000000000000" pitchFamily="50" charset="-128"/>
                <a:ea typeface="HG丸ｺﾞｼｯｸM-PRO" panose="020F0600000000000000" pitchFamily="50" charset="-128"/>
              </a:rPr>
              <a:t>]</a:t>
            </a:r>
          </a:p>
          <a:p>
            <a:r>
              <a:rPr lang="en-US" altLang="ja-JP" sz="2800" dirty="0" smtClean="0">
                <a:latin typeface="HG丸ｺﾞｼｯｸM-PRO" panose="020F0600000000000000" pitchFamily="50" charset="-128"/>
                <a:ea typeface="HG丸ｺﾞｼｯｸM-PRO" panose="020F0600000000000000" pitchFamily="50" charset="-128"/>
              </a:rPr>
              <a:t>π</a:t>
            </a:r>
            <a:r>
              <a:rPr lang="ja-JP" altLang="en-US" sz="2800" dirty="0" smtClean="0">
                <a:latin typeface="HG丸ｺﾞｼｯｸM-PRO" panose="020F0600000000000000" pitchFamily="50" charset="-128"/>
                <a:ea typeface="HG丸ｺﾞｼｯｸM-PRO" panose="020F0600000000000000" pitchFamily="50" charset="-128"/>
              </a:rPr>
              <a:t>：円周率（</a:t>
            </a:r>
            <a:r>
              <a:rPr lang="en-US" altLang="ja-JP" sz="2800" dirty="0" smtClean="0">
                <a:latin typeface="HG丸ｺﾞｼｯｸM-PRO" panose="020F0600000000000000" pitchFamily="50" charset="-128"/>
                <a:ea typeface="HG丸ｺﾞｼｯｸM-PRO" panose="020F0600000000000000" pitchFamily="50" charset="-128"/>
              </a:rPr>
              <a:t>3.14</a:t>
            </a:r>
            <a:r>
              <a:rPr lang="ja-JP" altLang="en-US" sz="2800" dirty="0" smtClean="0">
                <a:latin typeface="HG丸ｺﾞｼｯｸM-PRO" panose="020F0600000000000000" pitchFamily="50" charset="-128"/>
                <a:ea typeface="HG丸ｺﾞｼｯｸM-PRO" panose="020F0600000000000000" pitchFamily="50" charset="-128"/>
              </a:rPr>
              <a:t>）</a:t>
            </a:r>
            <a:endParaRPr kumimoji="1" lang="en-US" altLang="ja-JP" sz="2800" dirty="0" smtClean="0">
              <a:latin typeface="HG丸ｺﾞｼｯｸM-PRO" panose="020F0600000000000000" pitchFamily="50" charset="-128"/>
              <a:ea typeface="HG丸ｺﾞｼｯｸM-PRO" panose="020F0600000000000000" pitchFamily="50" charset="-128"/>
            </a:endParaRPr>
          </a:p>
          <a:p>
            <a:r>
              <a:rPr lang="en-US" altLang="ja-JP" sz="2800" dirty="0" smtClean="0">
                <a:latin typeface="HG丸ｺﾞｼｯｸM-PRO" panose="020F0600000000000000" pitchFamily="50" charset="-128"/>
                <a:ea typeface="HG丸ｺﾞｼｯｸM-PRO" panose="020F0600000000000000" pitchFamily="50" charset="-128"/>
              </a:rPr>
              <a:t>D</a:t>
            </a:r>
            <a:r>
              <a:rPr lang="ja-JP" altLang="en-US" sz="2800" dirty="0" smtClean="0">
                <a:latin typeface="HG丸ｺﾞｼｯｸM-PRO" panose="020F0600000000000000" pitchFamily="50" charset="-128"/>
                <a:ea typeface="HG丸ｺﾞｼｯｸM-PRO" panose="020F0600000000000000" pitchFamily="50" charset="-128"/>
              </a:rPr>
              <a:t>：内径</a:t>
            </a:r>
            <a:r>
              <a:rPr lang="en-US" altLang="ja-JP" sz="2800" dirty="0" smtClean="0">
                <a:latin typeface="HG丸ｺﾞｼｯｸM-PRO" panose="020F0600000000000000" pitchFamily="50" charset="-128"/>
                <a:ea typeface="HG丸ｺﾞｼｯｸM-PRO" panose="020F0600000000000000" pitchFamily="50" charset="-128"/>
              </a:rPr>
              <a:t>[m]</a:t>
            </a:r>
            <a:endParaRPr kumimoji="1" lang="ja-JP" altLang="en-US" sz="2800" dirty="0">
              <a:latin typeface="HG丸ｺﾞｼｯｸM-PRO" panose="020F0600000000000000" pitchFamily="50" charset="-128"/>
              <a:ea typeface="HG丸ｺﾞｼｯｸM-PRO" panose="020F0600000000000000" pitchFamily="50" charset="-128"/>
            </a:endParaRPr>
          </a:p>
        </p:txBody>
      </p:sp>
      <p:grpSp>
        <p:nvGrpSpPr>
          <p:cNvPr id="12" name="グループ化 11"/>
          <p:cNvGrpSpPr>
            <a:grpSpLocks noChangeAspect="1"/>
          </p:cNvGrpSpPr>
          <p:nvPr/>
        </p:nvGrpSpPr>
        <p:grpSpPr>
          <a:xfrm>
            <a:off x="3231804" y="1663243"/>
            <a:ext cx="3600000" cy="4490446"/>
            <a:chOff x="3634150" y="1629000"/>
            <a:chExt cx="3600000" cy="4490446"/>
          </a:xfrm>
        </p:grpSpPr>
        <p:sp>
          <p:nvSpPr>
            <p:cNvPr id="13" name="円/楕円 12"/>
            <p:cNvSpPr>
              <a:spLocks noChangeAspect="1"/>
            </p:cNvSpPr>
            <p:nvPr/>
          </p:nvSpPr>
          <p:spPr>
            <a:xfrm>
              <a:off x="3810000" y="1809000"/>
              <a:ext cx="3240000" cy="32400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4" name="円/楕円 13"/>
            <p:cNvSpPr>
              <a:spLocks noChangeAspect="1"/>
            </p:cNvSpPr>
            <p:nvPr/>
          </p:nvSpPr>
          <p:spPr>
            <a:xfrm>
              <a:off x="3634150" y="1629000"/>
              <a:ext cx="3600000" cy="36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cxnSp>
          <p:nvCxnSpPr>
            <p:cNvPr id="16" name="直線コネクタ 15"/>
            <p:cNvCxnSpPr/>
            <p:nvPr/>
          </p:nvCxnSpPr>
          <p:spPr>
            <a:xfrm>
              <a:off x="7050000" y="3429000"/>
              <a:ext cx="0" cy="2690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810000" y="5873267"/>
              <a:ext cx="3240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4269415" y="5508601"/>
              <a:ext cx="2321169" cy="369332"/>
            </a:xfrm>
            <a:prstGeom prst="rect">
              <a:avLst/>
            </a:prstGeom>
            <a:noFill/>
          </p:spPr>
          <p:txBody>
            <a:bodyPr wrap="square" rtlCol="0">
              <a:spAutoFit/>
            </a:bodyPr>
            <a:lstStyle/>
            <a:p>
              <a:pPr algn="ctr"/>
              <a:r>
                <a:rPr lang="ja-JP" altLang="en-US" dirty="0" smtClean="0">
                  <a:solidFill>
                    <a:prstClr val="black"/>
                  </a:solidFill>
                  <a:latin typeface="HG丸ｺﾞｼｯｸM-PRO" panose="020F0600000000000000" pitchFamily="50" charset="-128"/>
                  <a:ea typeface="HG丸ｺﾞｼｯｸM-PRO" panose="020F0600000000000000" pitchFamily="50" charset="-128"/>
                </a:rPr>
                <a:t>内径</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[m]</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grpSp>
      <p:cxnSp>
        <p:nvCxnSpPr>
          <p:cNvPr id="29" name="直線コネクタ 28"/>
          <p:cNvCxnSpPr/>
          <p:nvPr/>
        </p:nvCxnSpPr>
        <p:spPr>
          <a:xfrm>
            <a:off x="3407654" y="3463243"/>
            <a:ext cx="0" cy="2690446"/>
          </a:xfrm>
          <a:prstGeom prst="line">
            <a:avLst/>
          </a:prstGeom>
        </p:spPr>
        <p:style>
          <a:lnRef idx="1">
            <a:schemeClr val="accent1"/>
          </a:lnRef>
          <a:fillRef idx="0">
            <a:schemeClr val="accent1"/>
          </a:fillRef>
          <a:effectRef idx="0">
            <a:schemeClr val="accent1"/>
          </a:effectRef>
          <a:fontRef idx="minor">
            <a:schemeClr val="tx1"/>
          </a:fontRef>
        </p:style>
      </p:cxnSp>
      <p:sp>
        <p:nvSpPr>
          <p:cNvPr id="9" name="雲形吹き出し 8"/>
          <p:cNvSpPr/>
          <p:nvPr/>
        </p:nvSpPr>
        <p:spPr bwMode="auto">
          <a:xfrm rot="21600000" flipH="1">
            <a:off x="1086928" y="3278038"/>
            <a:ext cx="2144874" cy="1805205"/>
          </a:xfrm>
          <a:prstGeom prst="cloudCallout">
            <a:avLst>
              <a:gd name="adj1" fmla="val -100316"/>
              <a:gd name="adj2" fmla="val 81438"/>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HG丸ｺﾞｼｯｸM-PRO" panose="020F0600000000000000" pitchFamily="50" charset="-128"/>
                <a:ea typeface="HG丸ｺﾞｼｯｸM-PRO" panose="020F0600000000000000" pitchFamily="50" charset="-128"/>
              </a:rPr>
              <a:t>単位</a:t>
            </a:r>
            <a:r>
              <a:rPr lang="ja-JP" altLang="en-US" dirty="0" smtClean="0">
                <a:latin typeface="HG丸ｺﾞｼｯｸM-PRO" panose="020F0600000000000000" pitchFamily="50" charset="-128"/>
                <a:ea typeface="HG丸ｺﾞｼｯｸM-PRO" panose="020F0600000000000000" pitchFamily="50" charset="-128"/>
              </a:rPr>
              <a:t>は</a:t>
            </a:r>
            <a:r>
              <a:rPr lang="en-US" altLang="ja-JP" sz="3600" dirty="0" smtClean="0">
                <a:solidFill>
                  <a:srgbClr val="FF0000"/>
                </a:solidFill>
                <a:latin typeface="HG丸ｺﾞｼｯｸM-PRO" panose="020F0600000000000000" pitchFamily="50" charset="-128"/>
                <a:ea typeface="HG丸ｺﾞｼｯｸM-PRO" panose="020F0600000000000000" pitchFamily="50" charset="-128"/>
              </a:rPr>
              <a:t>[m]</a:t>
            </a:r>
            <a:endParaRPr kumimoji="1" lang="ja-JP" altLang="en-US" sz="3600" b="0" i="0" u="none" strike="noStrike" cap="none" normalizeH="0" baseline="0" dirty="0" smtClean="0">
              <a:ln>
                <a:noFill/>
              </a:ln>
              <a:solidFill>
                <a:srgbClr val="FF0000"/>
              </a:solidFill>
              <a:effectLst/>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5" name="額縁 14"/>
              <p:cNvSpPr/>
              <p:nvPr/>
            </p:nvSpPr>
            <p:spPr bwMode="auto">
              <a:xfrm>
                <a:off x="7347354" y="1943024"/>
                <a:ext cx="2880000" cy="1440000"/>
              </a:xfrm>
              <a:prstGeom prst="bevel">
                <a:avLst/>
              </a:prstGeom>
              <a:solidFill>
                <a:schemeClr val="accent4">
                  <a:lumMod val="20000"/>
                  <a:lumOff val="80000"/>
                </a:schemeClr>
              </a:solidFill>
              <a:ln w="9525" cap="flat" cmpd="sng" algn="ctr">
                <a:solidFill>
                  <a:schemeClr val="accent4">
                    <a:lumMod val="50000"/>
                  </a:schemeClr>
                </a:solidFill>
                <a:prstDash val="solid"/>
                <a:round/>
                <a:headEnd type="none" w="med" len="med"/>
                <a:tailEnd type="none" w="med" len="med"/>
              </a:ln>
              <a:effectLst>
                <a:glow rad="228600">
                  <a:schemeClr val="accent2">
                    <a:satMod val="175000"/>
                    <a:alpha val="40000"/>
                  </a:schemeClr>
                </a:glow>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14:m>
                  <m:oMathPara xmlns:m="http://schemas.openxmlformats.org/officeDocument/2006/math">
                    <m:oMathParaPr>
                      <m:jc m:val="centerGroup"/>
                    </m:oMathParaPr>
                    <m:oMath xmlns:m="http://schemas.openxmlformats.org/officeDocument/2006/math">
                      <m:r>
                        <a:rPr lang="en-US" altLang="ja-JP" sz="3200" i="1">
                          <a:latin typeface="Cambria Math" panose="02040503050406030204" pitchFamily="18" charset="0"/>
                          <a:ea typeface="Cambria Math" panose="02040503050406030204" pitchFamily="18" charset="0"/>
                        </a:rPr>
                        <m:t>𝑆</m:t>
                      </m:r>
                      <m:r>
                        <a:rPr lang="en-US" altLang="ja-JP" sz="3200" i="1">
                          <a:latin typeface="Cambria Math" panose="02040503050406030204" pitchFamily="18" charset="0"/>
                          <a:ea typeface="Cambria Math" panose="02040503050406030204" pitchFamily="18" charset="0"/>
                        </a:rPr>
                        <m:t>=</m:t>
                      </m:r>
                      <m:f>
                        <m:fPr>
                          <m:ctrlPr>
                            <a:rPr lang="en-US" altLang="ja-JP" sz="3200" i="1">
                              <a:latin typeface="Cambria Math" panose="02040503050406030204" pitchFamily="18" charset="0"/>
                              <a:ea typeface="Cambria Math" panose="02040503050406030204" pitchFamily="18" charset="0"/>
                            </a:rPr>
                          </m:ctrlPr>
                        </m:fPr>
                        <m:num>
                          <m:r>
                            <a:rPr lang="ja-JP" altLang="en-US" sz="3200" i="1">
                              <a:latin typeface="Cambria Math" panose="02040503050406030204" pitchFamily="18" charset="0"/>
                              <a:ea typeface="Cambria Math" panose="02040503050406030204" pitchFamily="18" charset="0"/>
                            </a:rPr>
                            <m:t>𝜋</m:t>
                          </m:r>
                        </m:num>
                        <m:den>
                          <m:r>
                            <a:rPr lang="en-US" altLang="ja-JP" sz="3200" i="1">
                              <a:latin typeface="Cambria Math" panose="02040503050406030204" pitchFamily="18" charset="0"/>
                              <a:ea typeface="Cambria Math" panose="02040503050406030204" pitchFamily="18" charset="0"/>
                            </a:rPr>
                            <m:t>4</m:t>
                          </m:r>
                        </m:den>
                      </m:f>
                      <m:sSup>
                        <m:sSupPr>
                          <m:ctrlPr>
                            <a:rPr lang="en-US" altLang="ja-JP" sz="3200" i="1">
                              <a:latin typeface="Cambria Math" panose="02040503050406030204" pitchFamily="18" charset="0"/>
                              <a:ea typeface="Cambria Math" panose="02040503050406030204" pitchFamily="18" charset="0"/>
                            </a:rPr>
                          </m:ctrlPr>
                        </m:sSupPr>
                        <m:e>
                          <m:r>
                            <a:rPr lang="en-US" altLang="ja-JP" sz="3200" i="1">
                              <a:latin typeface="Cambria Math" panose="02040503050406030204" pitchFamily="18" charset="0"/>
                              <a:ea typeface="Cambria Math" panose="02040503050406030204" pitchFamily="18" charset="0"/>
                            </a:rPr>
                            <m:t>𝐷</m:t>
                          </m:r>
                        </m:e>
                        <m:sup>
                          <m:r>
                            <a:rPr lang="en-US" altLang="ja-JP" sz="3200" i="1">
                              <a:latin typeface="Cambria Math" panose="02040503050406030204" pitchFamily="18" charset="0"/>
                              <a:ea typeface="Cambria Math" panose="02040503050406030204" pitchFamily="18" charset="0"/>
                            </a:rPr>
                            <m:t>2</m:t>
                          </m:r>
                        </m:sup>
                      </m:sSup>
                    </m:oMath>
                  </m:oMathPara>
                </a14:m>
                <a:endParaRPr kumimoji="1" lang="ja-JP" altLang="en-US" sz="3200" b="0" i="0" u="none" strike="noStrike" cap="none" normalizeH="0" baseline="0" dirty="0" smtClean="0">
                  <a:ln>
                    <a:noFill/>
                  </a:ln>
                  <a:solidFill>
                    <a:schemeClr val="tx1"/>
                  </a:solidFill>
                  <a:effectLst/>
                  <a:latin typeface="Arial Narrow" pitchFamily="34" charset="0"/>
                  <a:ea typeface="ＭＳ Ｐゴシック" pitchFamily="50" charset="-128"/>
                </a:endParaRPr>
              </a:p>
            </p:txBody>
          </p:sp>
        </mc:Choice>
        <mc:Fallback xmlns="">
          <p:sp>
            <p:nvSpPr>
              <p:cNvPr id="15" name="額縁 14"/>
              <p:cNvSpPr>
                <a:spLocks noRot="1" noChangeAspect="1" noMove="1" noResize="1" noEditPoints="1" noAdjustHandles="1" noChangeArrowheads="1" noChangeShapeType="1" noTextEdit="1"/>
              </p:cNvSpPr>
              <p:nvPr/>
            </p:nvSpPr>
            <p:spPr bwMode="auto">
              <a:xfrm>
                <a:off x="7347354" y="1943024"/>
                <a:ext cx="2880000" cy="1440000"/>
              </a:xfrm>
              <a:prstGeom prst="bevel">
                <a:avLst/>
              </a:prstGeom>
              <a:blipFill rotWithShape="0">
                <a:blip r:embed="rId3"/>
                <a:stretch>
                  <a:fillRect/>
                </a:stretch>
              </a:blipFill>
              <a:ln w="9525" cap="flat" cmpd="sng" algn="ctr">
                <a:solidFill>
                  <a:schemeClr val="accent4">
                    <a:lumMod val="50000"/>
                  </a:schemeClr>
                </a:solidFill>
                <a:prstDash val="solid"/>
                <a:round/>
                <a:headEnd type="none" w="med" len="med"/>
                <a:tailEnd type="none" w="med" len="med"/>
              </a:ln>
              <a:effectLst>
                <a:glow rad="228600">
                  <a:schemeClr val="accent2">
                    <a:satMod val="175000"/>
                    <a:alpha val="40000"/>
                  </a:schemeClr>
                </a:glow>
              </a:effectLst>
              <a:extLst/>
            </p:spPr>
            <p:txBody>
              <a:bodyPr/>
              <a:lstStyle/>
              <a:p>
                <a:r>
                  <a:rPr lang="ja-JP" altLang="en-US">
                    <a:noFill/>
                  </a:rPr>
                  <a:t> </a:t>
                </a:r>
              </a:p>
            </p:txBody>
          </p:sp>
        </mc:Fallback>
      </mc:AlternateContent>
    </p:spTree>
    <p:extLst>
      <p:ext uri="{BB962C8B-B14F-4D97-AF65-F5344CB8AC3E}">
        <p14:creationId xmlns:p14="http://schemas.microsoft.com/office/powerpoint/2010/main" val="424383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dirty="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5395</TotalTime>
  <Words>304</Words>
  <Application>Microsoft Office PowerPoint</Application>
  <PresentationFormat>ワイド画面</PresentationFormat>
  <Paragraphs>59</Paragraphs>
  <Slides>4</Slides>
  <Notes>4</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ariant>
        <vt:lpstr>目的別スライド ショー</vt:lpstr>
      </vt:variant>
      <vt:variant>
        <vt:i4>1</vt:i4>
      </vt:variant>
    </vt:vector>
  </HeadingPairs>
  <TitlesOfParts>
    <vt:vector size="13" baseType="lpstr">
      <vt:lpstr>HG丸ｺﾞｼｯｸM-PRO</vt:lpstr>
      <vt:lpstr>ＭＳ Ｐゴシック</vt:lpstr>
      <vt:lpstr>Arial</vt:lpstr>
      <vt:lpstr>Arial Narrow</vt:lpstr>
      <vt:lpstr>Calibri</vt:lpstr>
      <vt:lpstr>Cambria Math</vt:lpstr>
      <vt:lpstr>Impact</vt:lpstr>
      <vt:lpstr>テーマ1</vt:lpstr>
      <vt:lpstr>PowerPoint プレゼンテーション</vt:lpstr>
      <vt:lpstr>管の内径</vt:lpstr>
      <vt:lpstr>管の内径</vt:lpstr>
      <vt:lpstr>管の内径と断面積</vt:lpstr>
      <vt:lpstr>目的別スライド ショー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2015-02-13T01:34:04Z</cp:lastPrinted>
  <dcterms:created xsi:type="dcterms:W3CDTF">2014-06-05T05:26:45Z</dcterms:created>
  <dcterms:modified xsi:type="dcterms:W3CDTF">2015-02-13T05:22:02Z</dcterms:modified>
</cp:coreProperties>
</file>