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62" r:id="rId3"/>
    <p:sldId id="266" r:id="rId4"/>
    <p:sldId id="309" r:id="rId5"/>
    <p:sldId id="268" r:id="rId6"/>
    <p:sldId id="275" r:id="rId7"/>
    <p:sldId id="326" r:id="rId8"/>
    <p:sldId id="279" r:id="rId9"/>
    <p:sldId id="280" r:id="rId10"/>
    <p:sldId id="283" r:id="rId11"/>
    <p:sldId id="281" r:id="rId12"/>
    <p:sldId id="282" r:id="rId13"/>
    <p:sldId id="301" r:id="rId14"/>
    <p:sldId id="284" r:id="rId15"/>
    <p:sldId id="285" r:id="rId16"/>
    <p:sldId id="302" r:id="rId17"/>
    <p:sldId id="294" r:id="rId18"/>
    <p:sldId id="293" r:id="rId19"/>
    <p:sldId id="307" r:id="rId20"/>
    <p:sldId id="276" r:id="rId21"/>
    <p:sldId id="327" r:id="rId22"/>
    <p:sldId id="328" r:id="rId23"/>
    <p:sldId id="312" r:id="rId24"/>
    <p:sldId id="325" r:id="rId25"/>
    <p:sldId id="277" r:id="rId26"/>
    <p:sldId id="329" r:id="rId27"/>
    <p:sldId id="298" r:id="rId28"/>
    <p:sldId id="323" r:id="rId29"/>
    <p:sldId id="263" r:id="rId30"/>
    <p:sldId id="257" r:id="rId31"/>
    <p:sldId id="258" r:id="rId32"/>
    <p:sldId id="259" r:id="rId33"/>
    <p:sldId id="270" r:id="rId34"/>
    <p:sldId id="260" r:id="rId35"/>
    <p:sldId id="318" r:id="rId36"/>
    <p:sldId id="330" r:id="rId37"/>
    <p:sldId id="320" r:id="rId38"/>
    <p:sldId id="321" r:id="rId39"/>
    <p:sldId id="271" r:id="rId40"/>
    <p:sldId id="314" r:id="rId41"/>
    <p:sldId id="315" r:id="rId42"/>
    <p:sldId id="300" r:id="rId43"/>
    <p:sldId id="324" r:id="rId44"/>
    <p:sldId id="272" r:id="rId45"/>
    <p:sldId id="306" r:id="rId46"/>
    <p:sldId id="264" r:id="rId47"/>
    <p:sldId id="296" r:id="rId48"/>
    <p:sldId id="273" r:id="rId49"/>
    <p:sldId id="265" r:id="rId50"/>
    <p:sldId id="322" r:id="rId51"/>
    <p:sldId id="288" r:id="rId52"/>
    <p:sldId id="287" r:id="rId53"/>
    <p:sldId id="286" r:id="rId54"/>
    <p:sldId id="297" r:id="rId55"/>
    <p:sldId id="290" r:id="rId56"/>
    <p:sldId id="313" r:id="rId57"/>
    <p:sldId id="317" r:id="rId58"/>
    <p:sldId id="303" r:id="rId59"/>
    <p:sldId id="304" r:id="rId60"/>
    <p:sldId id="319" r:id="rId61"/>
    <p:sldId id="305" r:id="rId62"/>
    <p:sldId id="311" r:id="rId63"/>
  </p:sldIdLst>
  <p:sldSz cx="12192000" cy="6858000"/>
  <p:notesSz cx="6807200" cy="9939338"/>
  <p:custShowLst>
    <p:custShow name="目的別スライド ショー 1" id="0">
      <p:sldLst>
        <p:sld r:id="rId59"/>
        <p:sld r:id="rId6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439B4BD-6045-4AF3-AD9A-21897CB80BFD}">
          <p14:sldIdLst>
            <p14:sldId id="256"/>
            <p14:sldId id="262"/>
            <p14:sldId id="266"/>
            <p14:sldId id="309"/>
            <p14:sldId id="268"/>
            <p14:sldId id="275"/>
            <p14:sldId id="326"/>
            <p14:sldId id="279"/>
            <p14:sldId id="280"/>
            <p14:sldId id="283"/>
            <p14:sldId id="281"/>
            <p14:sldId id="282"/>
            <p14:sldId id="301"/>
            <p14:sldId id="284"/>
            <p14:sldId id="285"/>
            <p14:sldId id="302"/>
            <p14:sldId id="294"/>
            <p14:sldId id="293"/>
            <p14:sldId id="307"/>
            <p14:sldId id="276"/>
            <p14:sldId id="327"/>
            <p14:sldId id="328"/>
            <p14:sldId id="312"/>
            <p14:sldId id="325"/>
            <p14:sldId id="277"/>
            <p14:sldId id="329"/>
            <p14:sldId id="298"/>
            <p14:sldId id="323"/>
            <p14:sldId id="263"/>
            <p14:sldId id="257"/>
            <p14:sldId id="258"/>
            <p14:sldId id="259"/>
            <p14:sldId id="270"/>
            <p14:sldId id="260"/>
            <p14:sldId id="318"/>
            <p14:sldId id="330"/>
            <p14:sldId id="320"/>
            <p14:sldId id="321"/>
            <p14:sldId id="271"/>
            <p14:sldId id="314"/>
            <p14:sldId id="315"/>
            <p14:sldId id="300"/>
            <p14:sldId id="324"/>
            <p14:sldId id="272"/>
            <p14:sldId id="306"/>
            <p14:sldId id="264"/>
            <p14:sldId id="296"/>
            <p14:sldId id="273"/>
            <p14:sldId id="265"/>
            <p14:sldId id="322"/>
            <p14:sldId id="288"/>
            <p14:sldId id="287"/>
            <p14:sldId id="286"/>
            <p14:sldId id="297"/>
            <p14:sldId id="290"/>
            <p14:sldId id="313"/>
            <p14:sldId id="317"/>
            <p14:sldId id="303"/>
            <p14:sldId id="304"/>
            <p14:sldId id="319"/>
            <p14:sldId id="305"/>
            <p14:sldId id="3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63364" autoAdjust="0"/>
  </p:normalViewPr>
  <p:slideViewPr>
    <p:cSldViewPr snapToGrid="0">
      <p:cViewPr varScale="1">
        <p:scale>
          <a:sx n="58" d="100"/>
          <a:sy n="58" d="100"/>
        </p:scale>
        <p:origin x="1530" y="72"/>
      </p:cViewPr>
      <p:guideLst>
        <p:guide orient="horz" pos="2160"/>
        <p:guide pos="3840"/>
      </p:guideLst>
    </p:cSldViewPr>
  </p:slideViewPr>
  <p:outlineViewPr>
    <p:cViewPr>
      <p:scale>
        <a:sx n="33" d="100"/>
        <a:sy n="33" d="100"/>
      </p:scale>
      <p:origin x="0" y="-71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5.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latin typeface="HG丸ｺﾞｼｯｸM-PRO" panose="020F0600000000000000" pitchFamily="50" charset="-128"/>
                <a:ea typeface="HG丸ｺﾞｼｯｸM-PRO" panose="020F0600000000000000" pitchFamily="50" charset="-128"/>
              </a:rPr>
              <a:t>管摩擦係数（粗管）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v>Re</c:v>
          </c:tx>
          <c:spPr>
            <a:ln w="28575" cap="rnd">
              <a:noFill/>
              <a:round/>
            </a:ln>
            <a:effectLst/>
          </c:spPr>
          <c:marker>
            <c:symbol val="none"/>
          </c:marker>
          <c:cat>
            <c:numRef>
              <c:f>Sheet1!$B$2:$B$11</c:f>
              <c:numCache>
                <c:formatCode>General</c:formatCode>
                <c:ptCount val="10"/>
                <c:pt idx="0">
                  <c:v>4000</c:v>
                </c:pt>
                <c:pt idx="1">
                  <c:v>6000</c:v>
                </c:pt>
                <c:pt idx="2">
                  <c:v>8000</c:v>
                </c:pt>
                <c:pt idx="3">
                  <c:v>10000</c:v>
                </c:pt>
                <c:pt idx="4">
                  <c:v>20000</c:v>
                </c:pt>
                <c:pt idx="5">
                  <c:v>40000</c:v>
                </c:pt>
                <c:pt idx="6">
                  <c:v>60000</c:v>
                </c:pt>
                <c:pt idx="7">
                  <c:v>80000</c:v>
                </c:pt>
                <c:pt idx="8">
                  <c:v>100000</c:v>
                </c:pt>
                <c:pt idx="9">
                  <c:v>200000</c:v>
                </c:pt>
              </c:numCache>
            </c:numRef>
          </c:cat>
          <c:val>
            <c:numRef>
              <c:f>Sheet1!$D$2:$D$11</c:f>
              <c:numCache>
                <c:formatCode>General</c:formatCode>
                <c:ptCount val="10"/>
                <c:pt idx="0">
                  <c:v>1.0883696300000001E-2</c:v>
                </c:pt>
                <c:pt idx="1">
                  <c:v>9.8435984000000004E-3</c:v>
                </c:pt>
                <c:pt idx="2">
                  <c:v>9.1903088999999993E-3</c:v>
                </c:pt>
                <c:pt idx="3">
                  <c:v>8.7257644000000006E-3</c:v>
                </c:pt>
                <c:pt idx="4">
                  <c:v>7.4810323E-3</c:v>
                </c:pt>
                <c:pt idx="5">
                  <c:v>6.4776434999999997E-3</c:v>
                </c:pt>
                <c:pt idx="6">
                  <c:v>5.9789220000000002E-3</c:v>
                </c:pt>
                <c:pt idx="7">
                  <c:v>5.6581886E-3</c:v>
                </c:pt>
                <c:pt idx="8">
                  <c:v>5.4263378000000001E-3</c:v>
                </c:pt>
                <c:pt idx="9">
                  <c:v>4.7881753999999997E-3</c:v>
                </c:pt>
              </c:numCache>
            </c:numRef>
          </c:val>
          <c:smooth val="0"/>
        </c:ser>
        <c:ser>
          <c:idx val="1"/>
          <c:order val="1"/>
          <c:spPr>
            <a:ln w="28575" cap="rnd">
              <a:noFill/>
              <a:round/>
            </a:ln>
            <a:effectLst/>
          </c:spPr>
          <c:marker>
            <c:symbol val="none"/>
          </c:marker>
          <c:trendline>
            <c:spPr>
              <a:ln w="19050" cap="rnd">
                <a:solidFill>
                  <a:srgbClr val="0070C0"/>
                </a:solidFill>
                <a:prstDash val="solid"/>
              </a:ln>
              <a:effectLst/>
            </c:spPr>
            <c:trendlineType val="linear"/>
            <c:dispRSqr val="0"/>
            <c:dispEq val="0"/>
          </c:trendline>
          <c:cat>
            <c:numRef>
              <c:f>Sheet1!$B$2:$B$11</c:f>
              <c:numCache>
                <c:formatCode>General</c:formatCode>
                <c:ptCount val="10"/>
                <c:pt idx="0">
                  <c:v>4000</c:v>
                </c:pt>
                <c:pt idx="1">
                  <c:v>6000</c:v>
                </c:pt>
                <c:pt idx="2">
                  <c:v>8000</c:v>
                </c:pt>
                <c:pt idx="3">
                  <c:v>10000</c:v>
                </c:pt>
                <c:pt idx="4">
                  <c:v>20000</c:v>
                </c:pt>
                <c:pt idx="5">
                  <c:v>40000</c:v>
                </c:pt>
                <c:pt idx="6">
                  <c:v>60000</c:v>
                </c:pt>
                <c:pt idx="7">
                  <c:v>80000</c:v>
                </c:pt>
                <c:pt idx="8">
                  <c:v>100000</c:v>
                </c:pt>
                <c:pt idx="9">
                  <c:v>200000</c:v>
                </c:pt>
              </c:numCache>
            </c:numRef>
          </c:cat>
          <c:val>
            <c:numRef>
              <c:f>Sheet1!$D$2:$D$11</c:f>
              <c:numCache>
                <c:formatCode>General</c:formatCode>
                <c:ptCount val="10"/>
                <c:pt idx="0">
                  <c:v>1.0883696300000001E-2</c:v>
                </c:pt>
                <c:pt idx="1">
                  <c:v>9.8435984000000004E-3</c:v>
                </c:pt>
                <c:pt idx="2">
                  <c:v>9.1903088999999993E-3</c:v>
                </c:pt>
                <c:pt idx="3">
                  <c:v>8.7257644000000006E-3</c:v>
                </c:pt>
                <c:pt idx="4">
                  <c:v>7.4810323E-3</c:v>
                </c:pt>
                <c:pt idx="5">
                  <c:v>6.4776434999999997E-3</c:v>
                </c:pt>
                <c:pt idx="6">
                  <c:v>5.9789220000000002E-3</c:v>
                </c:pt>
                <c:pt idx="7">
                  <c:v>5.6581886E-3</c:v>
                </c:pt>
                <c:pt idx="8">
                  <c:v>5.4263378000000001E-3</c:v>
                </c:pt>
                <c:pt idx="9">
                  <c:v>4.7881753999999997E-3</c:v>
                </c:pt>
              </c:numCache>
            </c:numRef>
          </c:val>
          <c:smooth val="0"/>
        </c:ser>
        <c:dLbls>
          <c:showLegendKey val="0"/>
          <c:showVal val="0"/>
          <c:showCatName val="0"/>
          <c:showSerName val="0"/>
          <c:showPercent val="0"/>
          <c:showBubbleSize val="0"/>
        </c:dLbls>
        <c:smooth val="0"/>
        <c:axId val="409544344"/>
        <c:axId val="409544736"/>
      </c:lineChart>
      <c:catAx>
        <c:axId val="409544344"/>
        <c:scaling>
          <c:orientation val="minMax"/>
        </c:scaling>
        <c:delete val="0"/>
        <c:axPos val="b"/>
        <c:minorGridlines>
          <c:spPr>
            <a:ln w="9525" cap="flat" cmpd="sng" algn="ctr">
              <a:solidFill>
                <a:sysClr val="window" lastClr="FFFFFF">
                  <a:lumMod val="75000"/>
                </a:sys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Ｒｅ</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9544736"/>
        <c:crosses val="autoZero"/>
        <c:auto val="1"/>
        <c:lblAlgn val="ctr"/>
        <c:lblOffset val="100"/>
        <c:noMultiLvlLbl val="0"/>
      </c:catAx>
      <c:valAx>
        <c:axId val="4095447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ysClr val="window" lastClr="FFFFFF">
                  <a:lumMod val="85000"/>
                </a:sysClr>
              </a:solidFill>
              <a:round/>
            </a:ln>
            <a:effectLst/>
          </c:spPr>
        </c:min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ｆ</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954434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latin typeface="HG丸ｺﾞｼｯｸM-PRO" panose="020F0600000000000000" pitchFamily="50" charset="-128"/>
                <a:ea typeface="HG丸ｺﾞｼｯｸM-PRO" panose="020F0600000000000000" pitchFamily="50" charset="-128"/>
              </a:rPr>
              <a:t>管摩擦係数（粗管）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v>Re</c:v>
          </c:tx>
          <c:spPr>
            <a:ln w="28575" cap="rnd">
              <a:noFill/>
              <a:round/>
            </a:ln>
            <a:effectLst/>
          </c:spPr>
          <c:marker>
            <c:symbol val="none"/>
          </c:marker>
          <c:cat>
            <c:numRef>
              <c:f>Sheet1!$B$2:$B$11</c:f>
              <c:numCache>
                <c:formatCode>General</c:formatCode>
                <c:ptCount val="10"/>
                <c:pt idx="0">
                  <c:v>4000</c:v>
                </c:pt>
                <c:pt idx="1">
                  <c:v>6000</c:v>
                </c:pt>
                <c:pt idx="2">
                  <c:v>8000</c:v>
                </c:pt>
                <c:pt idx="3">
                  <c:v>10000</c:v>
                </c:pt>
                <c:pt idx="4">
                  <c:v>20000</c:v>
                </c:pt>
                <c:pt idx="5">
                  <c:v>40000</c:v>
                </c:pt>
                <c:pt idx="6">
                  <c:v>60000</c:v>
                </c:pt>
                <c:pt idx="7">
                  <c:v>80000</c:v>
                </c:pt>
                <c:pt idx="8">
                  <c:v>100000</c:v>
                </c:pt>
                <c:pt idx="9">
                  <c:v>200000</c:v>
                </c:pt>
              </c:numCache>
            </c:numRef>
          </c:cat>
          <c:val>
            <c:numRef>
              <c:f>Sheet1!$D$2:$D$11</c:f>
              <c:numCache>
                <c:formatCode>General</c:formatCode>
                <c:ptCount val="10"/>
                <c:pt idx="0">
                  <c:v>1.0883696300000001E-2</c:v>
                </c:pt>
                <c:pt idx="1">
                  <c:v>9.8435984000000004E-3</c:v>
                </c:pt>
                <c:pt idx="2">
                  <c:v>9.1903088999999993E-3</c:v>
                </c:pt>
                <c:pt idx="3">
                  <c:v>8.7257644000000006E-3</c:v>
                </c:pt>
                <c:pt idx="4">
                  <c:v>7.4810323E-3</c:v>
                </c:pt>
                <c:pt idx="5">
                  <c:v>6.4776434999999997E-3</c:v>
                </c:pt>
                <c:pt idx="6">
                  <c:v>5.9789220000000002E-3</c:v>
                </c:pt>
                <c:pt idx="7">
                  <c:v>5.6581886E-3</c:v>
                </c:pt>
                <c:pt idx="8">
                  <c:v>5.4263378000000001E-3</c:v>
                </c:pt>
                <c:pt idx="9">
                  <c:v>4.7881753999999997E-3</c:v>
                </c:pt>
              </c:numCache>
            </c:numRef>
          </c:val>
          <c:smooth val="0"/>
        </c:ser>
        <c:ser>
          <c:idx val="1"/>
          <c:order val="1"/>
          <c:spPr>
            <a:ln w="28575" cap="rnd">
              <a:noFill/>
              <a:round/>
            </a:ln>
            <a:effectLst/>
          </c:spPr>
          <c:marker>
            <c:symbol val="none"/>
          </c:marker>
          <c:trendline>
            <c:spPr>
              <a:ln w="19050" cap="rnd">
                <a:solidFill>
                  <a:srgbClr val="0070C0"/>
                </a:solidFill>
                <a:prstDash val="solid"/>
              </a:ln>
              <a:effectLst/>
            </c:spPr>
            <c:trendlineType val="linear"/>
            <c:dispRSqr val="0"/>
            <c:dispEq val="0"/>
          </c:trendline>
          <c:cat>
            <c:numRef>
              <c:f>Sheet1!$B$2:$B$11</c:f>
              <c:numCache>
                <c:formatCode>General</c:formatCode>
                <c:ptCount val="10"/>
                <c:pt idx="0">
                  <c:v>4000</c:v>
                </c:pt>
                <c:pt idx="1">
                  <c:v>6000</c:v>
                </c:pt>
                <c:pt idx="2">
                  <c:v>8000</c:v>
                </c:pt>
                <c:pt idx="3">
                  <c:v>10000</c:v>
                </c:pt>
                <c:pt idx="4">
                  <c:v>20000</c:v>
                </c:pt>
                <c:pt idx="5">
                  <c:v>40000</c:v>
                </c:pt>
                <c:pt idx="6">
                  <c:v>60000</c:v>
                </c:pt>
                <c:pt idx="7">
                  <c:v>80000</c:v>
                </c:pt>
                <c:pt idx="8">
                  <c:v>100000</c:v>
                </c:pt>
                <c:pt idx="9">
                  <c:v>200000</c:v>
                </c:pt>
              </c:numCache>
            </c:numRef>
          </c:cat>
          <c:val>
            <c:numRef>
              <c:f>Sheet1!$D$2:$D$11</c:f>
              <c:numCache>
                <c:formatCode>General</c:formatCode>
                <c:ptCount val="10"/>
                <c:pt idx="0">
                  <c:v>1.0883696300000001E-2</c:v>
                </c:pt>
                <c:pt idx="1">
                  <c:v>9.8435984000000004E-3</c:v>
                </c:pt>
                <c:pt idx="2">
                  <c:v>9.1903088999999993E-3</c:v>
                </c:pt>
                <c:pt idx="3">
                  <c:v>8.7257644000000006E-3</c:v>
                </c:pt>
                <c:pt idx="4">
                  <c:v>7.4810323E-3</c:v>
                </c:pt>
                <c:pt idx="5">
                  <c:v>6.4776434999999997E-3</c:v>
                </c:pt>
                <c:pt idx="6">
                  <c:v>5.9789220000000002E-3</c:v>
                </c:pt>
                <c:pt idx="7">
                  <c:v>5.6581886E-3</c:v>
                </c:pt>
                <c:pt idx="8">
                  <c:v>5.4263378000000001E-3</c:v>
                </c:pt>
                <c:pt idx="9">
                  <c:v>4.7881753999999997E-3</c:v>
                </c:pt>
              </c:numCache>
            </c:numRef>
          </c:val>
          <c:smooth val="0"/>
        </c:ser>
        <c:dLbls>
          <c:showLegendKey val="0"/>
          <c:showVal val="0"/>
          <c:showCatName val="0"/>
          <c:showSerName val="0"/>
          <c:showPercent val="0"/>
          <c:showBubbleSize val="0"/>
        </c:dLbls>
        <c:smooth val="0"/>
        <c:axId val="409545520"/>
        <c:axId val="409545912"/>
      </c:lineChart>
      <c:catAx>
        <c:axId val="409545520"/>
        <c:scaling>
          <c:orientation val="minMax"/>
        </c:scaling>
        <c:delete val="0"/>
        <c:axPos val="b"/>
        <c:minorGridlines>
          <c:spPr>
            <a:ln w="9525" cap="flat" cmpd="sng" algn="ctr">
              <a:solidFill>
                <a:sysClr val="window" lastClr="FFFFFF">
                  <a:lumMod val="75000"/>
                </a:sys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Ｒｅ</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9545912"/>
        <c:crosses val="autoZero"/>
        <c:auto val="1"/>
        <c:lblAlgn val="ctr"/>
        <c:lblOffset val="100"/>
        <c:noMultiLvlLbl val="0"/>
      </c:catAx>
      <c:valAx>
        <c:axId val="4095459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ysClr val="window" lastClr="FFFFFF">
                  <a:lumMod val="85000"/>
                </a:sysClr>
              </a:solidFill>
              <a:round/>
            </a:ln>
            <a:effectLst/>
          </c:spPr>
        </c:min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ｆ</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9545520"/>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2DE0D-F160-4645-A62C-BEC744FF2968}" type="doc">
      <dgm:prSet loTypeId="urn:microsoft.com/office/officeart/2005/8/layout/hierarchy2" loCatId="hierarchy" qsTypeId="urn:microsoft.com/office/officeart/2005/8/quickstyle/3d7" qsCatId="3D" csTypeId="urn:microsoft.com/office/officeart/2005/8/colors/accent1_2" csCatId="accent1" phldr="1"/>
      <dgm:spPr/>
      <dgm:t>
        <a:bodyPr/>
        <a:lstStyle/>
        <a:p>
          <a:endParaRPr kumimoji="1" lang="ja-JP" altLang="en-US"/>
        </a:p>
      </dgm:t>
    </dgm:pt>
    <dgm:pt modelId="{E3747C39-198E-46C8-BDEE-68141CB167D9}">
      <dgm:prSet phldrT="[テキスト]" custT="1"/>
      <dgm:spPr/>
      <dgm:t>
        <a:bodyPr/>
        <a:lstStyle/>
        <a:p>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化学工学</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DABB169B-9E0A-4974-9B10-91BFC52E7DBA}" type="parTrans" cxnId="{27E0BCE0-3E88-45D2-872A-1E885B6D2B2E}">
      <dgm:prSet/>
      <dgm:spPr/>
      <dgm:t>
        <a:bodyPr/>
        <a:lstStyle/>
        <a:p>
          <a:endParaRPr kumimoji="1" lang="ja-JP" altLang="en-US">
            <a:solidFill>
              <a:schemeClr val="bg1"/>
            </a:solidFill>
          </a:endParaRPr>
        </a:p>
      </dgm:t>
    </dgm:pt>
    <dgm:pt modelId="{062588E8-EA41-4D8B-9A77-6AE5F77CE6E7}" type="sibTrans" cxnId="{27E0BCE0-3E88-45D2-872A-1E885B6D2B2E}">
      <dgm:prSet/>
      <dgm:spPr/>
      <dgm:t>
        <a:bodyPr/>
        <a:lstStyle/>
        <a:p>
          <a:endParaRPr kumimoji="1" lang="ja-JP" altLang="en-US">
            <a:solidFill>
              <a:schemeClr val="bg1"/>
            </a:solidFill>
          </a:endParaRPr>
        </a:p>
      </dgm:t>
    </dgm:pt>
    <dgm:pt modelId="{C539C74F-36E5-4A9A-B219-3C6D07608D16}">
      <dgm:prSet phldrT="[テキスト]" custT="1"/>
      <dgm:spPr>
        <a:solidFill>
          <a:schemeClr val="accent2"/>
        </a:solidFill>
      </dgm:spPr>
      <dgm:t>
        <a:bodyPr/>
        <a:lstStyle/>
        <a:p>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単位操作</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38CC26AD-8DF6-42B9-9953-A2A369FF809D}" type="parTrans" cxnId="{BFC6D8EA-ADAB-4C00-A231-2E73608053B9}">
      <dgm:prSet/>
      <dgm:spPr/>
      <dgm:t>
        <a:bodyPr/>
        <a:lstStyle/>
        <a:p>
          <a:endParaRPr kumimoji="1" lang="ja-JP" altLang="en-US" dirty="0">
            <a:solidFill>
              <a:schemeClr val="bg1"/>
            </a:solidFill>
          </a:endParaRPr>
        </a:p>
      </dgm:t>
    </dgm:pt>
    <dgm:pt modelId="{5644B2E7-6D62-43AB-8195-0F63E8250241}" type="sibTrans" cxnId="{BFC6D8EA-ADAB-4C00-A231-2E73608053B9}">
      <dgm:prSet/>
      <dgm:spPr/>
      <dgm:t>
        <a:bodyPr/>
        <a:lstStyle/>
        <a:p>
          <a:endParaRPr kumimoji="1" lang="ja-JP" altLang="en-US">
            <a:solidFill>
              <a:schemeClr val="bg1"/>
            </a:solidFill>
          </a:endParaRPr>
        </a:p>
      </dgm:t>
    </dgm:pt>
    <dgm:pt modelId="{B4785BD1-4059-4FD3-BE73-B19CEB65A196}">
      <dgm:prSet phldrT="[テキスト]" custT="1"/>
      <dgm:spPr>
        <a:solidFill>
          <a:schemeClr val="accent2"/>
        </a:solidFill>
      </dgm:spPr>
      <dgm:t>
        <a:bodyPr/>
        <a:lstStyle/>
        <a:p>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物質・エネルギーの移動</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2132D7A0-435F-40DA-BE07-B614D98CF9BB}" type="parTrans" cxnId="{C39E22F1-E99A-45FB-B976-A59530755CE6}">
      <dgm:prSet/>
      <dgm:spPr/>
      <dgm:t>
        <a:bodyPr/>
        <a:lstStyle/>
        <a:p>
          <a:endParaRPr kumimoji="1" lang="ja-JP" altLang="en-US" dirty="0">
            <a:solidFill>
              <a:schemeClr val="bg1"/>
            </a:solidFill>
          </a:endParaRPr>
        </a:p>
      </dgm:t>
    </dgm:pt>
    <dgm:pt modelId="{63A3FFCD-EB95-4A1F-BB77-E38F57F7D199}" type="sibTrans" cxnId="{C39E22F1-E99A-45FB-B976-A59530755CE6}">
      <dgm:prSet/>
      <dgm:spPr/>
      <dgm:t>
        <a:bodyPr/>
        <a:lstStyle/>
        <a:p>
          <a:endParaRPr kumimoji="1" lang="ja-JP" altLang="en-US">
            <a:solidFill>
              <a:schemeClr val="bg1"/>
            </a:solidFill>
          </a:endParaRPr>
        </a:p>
      </dgm:t>
    </dgm:pt>
    <dgm:pt modelId="{72E57CF4-5727-4C59-9EF0-CD5AA4831DB8}">
      <dgm:prSet phldrT="[テキスト]" custT="1"/>
      <dgm:spPr>
        <a:solidFill>
          <a:schemeClr val="accent2"/>
        </a:solidFill>
      </dgm:spPr>
      <dgm:t>
        <a:bodyPr/>
        <a:lstStyle/>
        <a:p>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固体・液体・気体の取り扱い</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5E66B06C-314C-4646-83F0-C04348D59AA8}" type="parTrans" cxnId="{4D9566CB-2FB4-4335-815B-51D77B238AF8}">
      <dgm:prSet/>
      <dgm:spPr/>
      <dgm:t>
        <a:bodyPr/>
        <a:lstStyle/>
        <a:p>
          <a:endParaRPr kumimoji="1" lang="ja-JP" altLang="en-US" dirty="0">
            <a:solidFill>
              <a:schemeClr val="bg1"/>
            </a:solidFill>
          </a:endParaRPr>
        </a:p>
      </dgm:t>
    </dgm:pt>
    <dgm:pt modelId="{DDC17CED-8671-4166-97C3-A5693EC7A4C8}" type="sibTrans" cxnId="{4D9566CB-2FB4-4335-815B-51D77B238AF8}">
      <dgm:prSet/>
      <dgm:spPr/>
      <dgm:t>
        <a:bodyPr/>
        <a:lstStyle/>
        <a:p>
          <a:endParaRPr kumimoji="1" lang="ja-JP" altLang="en-US">
            <a:solidFill>
              <a:schemeClr val="bg1"/>
            </a:solidFill>
          </a:endParaRPr>
        </a:p>
      </dgm:t>
    </dgm:pt>
    <dgm:pt modelId="{3C30EDDC-A7E0-4454-BE91-0950AE3E4710}">
      <dgm:prSet phldrT="[テキスト]" custT="1"/>
      <dgm:spPr>
        <a:solidFill>
          <a:schemeClr val="accent3"/>
        </a:solidFill>
      </dgm:spPr>
      <dgm:t>
        <a:bodyPr/>
        <a:lstStyle/>
        <a:p>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反応操作</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5C7978EE-4A61-479E-A94A-20CB3D9948D7}" type="parTrans" cxnId="{F556E5B0-96E1-4E24-978A-13BE3A2D6F91}">
      <dgm:prSet/>
      <dgm:spPr/>
      <dgm:t>
        <a:bodyPr/>
        <a:lstStyle/>
        <a:p>
          <a:endParaRPr kumimoji="1" lang="ja-JP" altLang="en-US" dirty="0">
            <a:solidFill>
              <a:schemeClr val="bg1"/>
            </a:solidFill>
          </a:endParaRPr>
        </a:p>
      </dgm:t>
    </dgm:pt>
    <dgm:pt modelId="{903EA447-B90D-4B5F-841E-4B80D9EC6DFF}" type="sibTrans" cxnId="{F556E5B0-96E1-4E24-978A-13BE3A2D6F91}">
      <dgm:prSet/>
      <dgm:spPr/>
      <dgm:t>
        <a:bodyPr/>
        <a:lstStyle/>
        <a:p>
          <a:endParaRPr kumimoji="1" lang="ja-JP" altLang="en-US">
            <a:solidFill>
              <a:schemeClr val="bg1"/>
            </a:solidFill>
          </a:endParaRPr>
        </a:p>
      </dgm:t>
    </dgm:pt>
    <dgm:pt modelId="{CD4C5284-4958-4A97-BB52-ED9661DF1A96}">
      <dgm:prSet phldrT="[テキスト]" custT="1"/>
      <dgm:spPr>
        <a:solidFill>
          <a:schemeClr val="accent3"/>
        </a:solidFill>
      </dgm:spPr>
      <dgm:t>
        <a:bodyPr/>
        <a:lstStyle/>
        <a:p>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化学反応・反応装置</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84B429B3-A2EF-4FA2-8B50-7054B32B82D3}" type="parTrans" cxnId="{7D7AC4B9-ABDB-4691-BB82-30A71A3F231C}">
      <dgm:prSet/>
      <dgm:spPr/>
      <dgm:t>
        <a:bodyPr/>
        <a:lstStyle/>
        <a:p>
          <a:endParaRPr kumimoji="1" lang="ja-JP" altLang="en-US" dirty="0">
            <a:solidFill>
              <a:schemeClr val="bg1"/>
            </a:solidFill>
          </a:endParaRPr>
        </a:p>
      </dgm:t>
    </dgm:pt>
    <dgm:pt modelId="{B30E13C7-0BCD-4AD5-AD98-0E8B71589A98}" type="sibTrans" cxnId="{7D7AC4B9-ABDB-4691-BB82-30A71A3F231C}">
      <dgm:prSet/>
      <dgm:spPr/>
      <dgm:t>
        <a:bodyPr/>
        <a:lstStyle/>
        <a:p>
          <a:endParaRPr kumimoji="1" lang="ja-JP" altLang="en-US">
            <a:solidFill>
              <a:schemeClr val="bg1"/>
            </a:solidFill>
          </a:endParaRPr>
        </a:p>
      </dgm:t>
    </dgm:pt>
    <dgm:pt modelId="{63E482AC-B04F-4DC5-BB2C-B2220B06B585}">
      <dgm:prSet phldrT="[テキスト]" custT="1"/>
      <dgm:spPr>
        <a:solidFill>
          <a:schemeClr val="accent2"/>
        </a:solidFill>
      </dgm:spPr>
      <dgm:t>
        <a:bodyPr/>
        <a:lstStyle/>
        <a:p>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分離操作</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CF8155A2-37A6-4BFC-B04D-A3BC66E56A73}" type="parTrans" cxnId="{856DC015-4700-4901-88A3-D47636E5FF9D}">
      <dgm:prSet/>
      <dgm:spPr/>
      <dgm:t>
        <a:bodyPr/>
        <a:lstStyle/>
        <a:p>
          <a:endParaRPr kumimoji="1" lang="ja-JP" altLang="en-US" dirty="0">
            <a:solidFill>
              <a:schemeClr val="bg1"/>
            </a:solidFill>
          </a:endParaRPr>
        </a:p>
      </dgm:t>
    </dgm:pt>
    <dgm:pt modelId="{869202D9-4C9A-48F6-8E6C-C2A327FEE590}" type="sibTrans" cxnId="{856DC015-4700-4901-88A3-D47636E5FF9D}">
      <dgm:prSet/>
      <dgm:spPr/>
      <dgm:t>
        <a:bodyPr/>
        <a:lstStyle/>
        <a:p>
          <a:endParaRPr kumimoji="1" lang="ja-JP" altLang="en-US">
            <a:solidFill>
              <a:schemeClr val="bg1"/>
            </a:solidFill>
          </a:endParaRPr>
        </a:p>
      </dgm:t>
    </dgm:pt>
    <dgm:pt modelId="{A6F2F397-4452-4E08-B64F-AD2058D3ED20}">
      <dgm:prSet phldrT="[テキスト]" custT="1"/>
      <dgm:spPr>
        <a:solidFill>
          <a:schemeClr val="accent6"/>
        </a:solidFill>
      </dgm:spPr>
      <dgm:t>
        <a:bodyPr anchor="b" anchorCtr="0"/>
        <a:lstStyle/>
        <a:p>
          <a:pPr>
            <a:lnSpc>
              <a:spcPct val="50000"/>
            </a:lnSpc>
          </a:pPr>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化学工場の</a:t>
          </a:r>
          <a:endParaRPr kumimoji="1" lang="en-US" altLang="ja-JP" sz="2000" dirty="0" smtClean="0">
            <a:solidFill>
              <a:schemeClr val="bg1"/>
            </a:solidFill>
            <a:latin typeface="HG丸ｺﾞｼｯｸM-PRO" panose="020F0600000000000000" pitchFamily="50" charset="-128"/>
            <a:ea typeface="HG丸ｺﾞｼｯｸM-PRO" panose="020F0600000000000000" pitchFamily="50" charset="-128"/>
          </a:endParaRPr>
        </a:p>
        <a:p>
          <a:pPr>
            <a:lnSpc>
              <a:spcPct val="50000"/>
            </a:lnSpc>
          </a:pPr>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管理・運営</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9EB3C82A-AD33-41D9-B619-EEE3019808A3}" type="parTrans" cxnId="{C48BA230-C93B-4C0D-9BA8-134E24FD8B6F}">
      <dgm:prSet/>
      <dgm:spPr/>
      <dgm:t>
        <a:bodyPr/>
        <a:lstStyle/>
        <a:p>
          <a:endParaRPr kumimoji="1" lang="ja-JP" altLang="en-US" dirty="0">
            <a:solidFill>
              <a:schemeClr val="bg1"/>
            </a:solidFill>
          </a:endParaRPr>
        </a:p>
      </dgm:t>
    </dgm:pt>
    <dgm:pt modelId="{0310F97F-91FC-4B00-95BB-911A6F1A80AB}" type="sibTrans" cxnId="{C48BA230-C93B-4C0D-9BA8-134E24FD8B6F}">
      <dgm:prSet/>
      <dgm:spPr/>
      <dgm:t>
        <a:bodyPr/>
        <a:lstStyle/>
        <a:p>
          <a:endParaRPr kumimoji="1" lang="ja-JP" altLang="en-US">
            <a:solidFill>
              <a:schemeClr val="bg1"/>
            </a:solidFill>
          </a:endParaRPr>
        </a:p>
      </dgm:t>
    </dgm:pt>
    <dgm:pt modelId="{1F932A62-CB45-405B-9005-D66725AC520F}">
      <dgm:prSet phldrT="[テキスト]" custT="1"/>
      <dgm:spPr>
        <a:solidFill>
          <a:schemeClr val="accent6"/>
        </a:solidFill>
      </dgm:spPr>
      <dgm:t>
        <a:bodyPr anchor="b" anchorCtr="1"/>
        <a:lstStyle/>
        <a:p>
          <a:pPr>
            <a:lnSpc>
              <a:spcPct val="50000"/>
            </a:lnSpc>
          </a:pPr>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計画・設計・建設</a:t>
          </a:r>
          <a:endParaRPr kumimoji="1" lang="en-US" altLang="ja-JP" sz="2000" dirty="0" smtClean="0">
            <a:solidFill>
              <a:schemeClr val="bg1"/>
            </a:solidFill>
            <a:latin typeface="HG丸ｺﾞｼｯｸM-PRO" panose="020F0600000000000000" pitchFamily="50" charset="-128"/>
            <a:ea typeface="HG丸ｺﾞｼｯｸM-PRO" panose="020F0600000000000000" pitchFamily="50" charset="-128"/>
          </a:endParaRPr>
        </a:p>
        <a:p>
          <a:pPr>
            <a:lnSpc>
              <a:spcPct val="50000"/>
            </a:lnSpc>
          </a:pPr>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運転・保全・安全管理</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7967CB0F-3D5C-4BB7-937B-DDFA6A11D596}" type="parTrans" cxnId="{D52675AD-A95E-45E0-8047-3A69CE616ED1}">
      <dgm:prSet/>
      <dgm:spPr/>
      <dgm:t>
        <a:bodyPr/>
        <a:lstStyle/>
        <a:p>
          <a:endParaRPr kumimoji="1" lang="ja-JP" altLang="en-US" dirty="0">
            <a:solidFill>
              <a:schemeClr val="bg1"/>
            </a:solidFill>
          </a:endParaRPr>
        </a:p>
      </dgm:t>
    </dgm:pt>
    <dgm:pt modelId="{057259AB-F58E-485E-B689-8AD9BB8183E3}" type="sibTrans" cxnId="{D52675AD-A95E-45E0-8047-3A69CE616ED1}">
      <dgm:prSet/>
      <dgm:spPr/>
      <dgm:t>
        <a:bodyPr/>
        <a:lstStyle/>
        <a:p>
          <a:endParaRPr kumimoji="1" lang="ja-JP" altLang="en-US">
            <a:solidFill>
              <a:schemeClr val="bg1"/>
            </a:solidFill>
          </a:endParaRPr>
        </a:p>
      </dgm:t>
    </dgm:pt>
    <dgm:pt modelId="{36D84CA7-9EE3-45CE-9B6D-43E6D465BFB6}">
      <dgm:prSet phldrT="[テキスト]" custT="1"/>
      <dgm:spPr>
        <a:solidFill>
          <a:schemeClr val="accent2"/>
        </a:solidFill>
      </dgm:spPr>
      <dgm:t>
        <a:bodyPr/>
        <a:lstStyle/>
        <a:p>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その他</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AC37937A-1668-455C-A114-D7BB1F21C6BE}" type="parTrans" cxnId="{7E5CF9EC-CDEF-47FD-B180-6CB7B966C18E}">
      <dgm:prSet/>
      <dgm:spPr/>
      <dgm:t>
        <a:bodyPr/>
        <a:lstStyle/>
        <a:p>
          <a:endParaRPr kumimoji="1" lang="ja-JP" altLang="en-US" dirty="0">
            <a:solidFill>
              <a:schemeClr val="bg1"/>
            </a:solidFill>
          </a:endParaRPr>
        </a:p>
      </dgm:t>
    </dgm:pt>
    <dgm:pt modelId="{9412060B-C4C7-4EA4-9E6A-BF3DD084C27C}" type="sibTrans" cxnId="{7E5CF9EC-CDEF-47FD-B180-6CB7B966C18E}">
      <dgm:prSet/>
      <dgm:spPr/>
      <dgm:t>
        <a:bodyPr/>
        <a:lstStyle/>
        <a:p>
          <a:endParaRPr kumimoji="1" lang="ja-JP" altLang="en-US">
            <a:solidFill>
              <a:schemeClr val="bg1"/>
            </a:solidFill>
          </a:endParaRPr>
        </a:p>
      </dgm:t>
    </dgm:pt>
    <dgm:pt modelId="{7FD601DC-DE1F-429F-B9B9-45B725B9A366}">
      <dgm:prSet phldrT="[テキスト]" custT="1"/>
      <dgm:spPr>
        <a:solidFill>
          <a:schemeClr val="accent3"/>
        </a:solidFill>
      </dgm:spPr>
      <dgm:t>
        <a:bodyPr/>
        <a:lstStyle/>
        <a:p>
          <a:r>
            <a:rPr kumimoji="1" lang="ja-JP" altLang="en-US" sz="2000" dirty="0" smtClean="0">
              <a:solidFill>
                <a:schemeClr val="bg1"/>
              </a:solidFill>
              <a:latin typeface="HG丸ｺﾞｼｯｸM-PRO" panose="020F0600000000000000" pitchFamily="50" charset="-128"/>
              <a:ea typeface="HG丸ｺﾞｼｯｸM-PRO" panose="020F0600000000000000" pitchFamily="50" charset="-128"/>
            </a:rPr>
            <a:t>その他</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dgm:t>
    </dgm:pt>
    <dgm:pt modelId="{D6F05A66-EC86-4205-9D2A-6A9D44C995C2}" type="parTrans" cxnId="{76E6FFEB-BB24-4E8A-A51E-E77221667A96}">
      <dgm:prSet/>
      <dgm:spPr/>
      <dgm:t>
        <a:bodyPr/>
        <a:lstStyle/>
        <a:p>
          <a:endParaRPr kumimoji="1" lang="ja-JP" altLang="en-US" dirty="0">
            <a:solidFill>
              <a:schemeClr val="bg1"/>
            </a:solidFill>
          </a:endParaRPr>
        </a:p>
      </dgm:t>
    </dgm:pt>
    <dgm:pt modelId="{BD1BEBEC-7BDD-41AE-9F49-27BF0A9D9984}" type="sibTrans" cxnId="{76E6FFEB-BB24-4E8A-A51E-E77221667A96}">
      <dgm:prSet/>
      <dgm:spPr/>
      <dgm:t>
        <a:bodyPr/>
        <a:lstStyle/>
        <a:p>
          <a:endParaRPr kumimoji="1" lang="ja-JP" altLang="en-US">
            <a:solidFill>
              <a:schemeClr val="bg1"/>
            </a:solidFill>
          </a:endParaRPr>
        </a:p>
      </dgm:t>
    </dgm:pt>
    <dgm:pt modelId="{869FF62B-30CB-4964-9722-060BC9941A37}" type="pres">
      <dgm:prSet presAssocID="{C752DE0D-F160-4645-A62C-BEC744FF2968}" presName="diagram" presStyleCnt="0">
        <dgm:presLayoutVars>
          <dgm:chPref val="1"/>
          <dgm:dir/>
          <dgm:animOne val="branch"/>
          <dgm:animLvl val="lvl"/>
          <dgm:resizeHandles val="exact"/>
        </dgm:presLayoutVars>
      </dgm:prSet>
      <dgm:spPr/>
      <dgm:t>
        <a:bodyPr/>
        <a:lstStyle/>
        <a:p>
          <a:endParaRPr kumimoji="1" lang="ja-JP" altLang="en-US"/>
        </a:p>
      </dgm:t>
    </dgm:pt>
    <dgm:pt modelId="{B2F2C58D-2D3A-4F58-AFD7-4F2FD0318302}" type="pres">
      <dgm:prSet presAssocID="{E3747C39-198E-46C8-BDEE-68141CB167D9}" presName="root1" presStyleCnt="0"/>
      <dgm:spPr/>
      <dgm:t>
        <a:bodyPr/>
        <a:lstStyle/>
        <a:p>
          <a:endParaRPr kumimoji="1" lang="ja-JP" altLang="en-US"/>
        </a:p>
      </dgm:t>
    </dgm:pt>
    <dgm:pt modelId="{E129A167-365D-436A-A844-BD6D17942695}" type="pres">
      <dgm:prSet presAssocID="{E3747C39-198E-46C8-BDEE-68141CB167D9}" presName="LevelOneTextNode" presStyleLbl="node0" presStyleIdx="0" presStyleCnt="1" custScaleX="127937">
        <dgm:presLayoutVars>
          <dgm:chPref val="3"/>
        </dgm:presLayoutVars>
      </dgm:prSet>
      <dgm:spPr/>
      <dgm:t>
        <a:bodyPr/>
        <a:lstStyle/>
        <a:p>
          <a:endParaRPr kumimoji="1" lang="ja-JP" altLang="en-US"/>
        </a:p>
      </dgm:t>
    </dgm:pt>
    <dgm:pt modelId="{F99FBC76-30AD-4FF3-A9C8-5758E3BFA5C1}" type="pres">
      <dgm:prSet presAssocID="{E3747C39-198E-46C8-BDEE-68141CB167D9}" presName="level2hierChild" presStyleCnt="0"/>
      <dgm:spPr/>
      <dgm:t>
        <a:bodyPr/>
        <a:lstStyle/>
        <a:p>
          <a:endParaRPr kumimoji="1" lang="ja-JP" altLang="en-US"/>
        </a:p>
      </dgm:t>
    </dgm:pt>
    <dgm:pt modelId="{3A898CE3-BAC6-473A-80E3-7FD21CC9524F}" type="pres">
      <dgm:prSet presAssocID="{38CC26AD-8DF6-42B9-9953-A2A369FF809D}" presName="conn2-1" presStyleLbl="parChTrans1D2" presStyleIdx="0" presStyleCnt="3"/>
      <dgm:spPr/>
      <dgm:t>
        <a:bodyPr/>
        <a:lstStyle/>
        <a:p>
          <a:endParaRPr kumimoji="1" lang="ja-JP" altLang="en-US"/>
        </a:p>
      </dgm:t>
    </dgm:pt>
    <dgm:pt modelId="{B7936D1E-CD5A-46F6-A6DE-EDD2369BA9A6}" type="pres">
      <dgm:prSet presAssocID="{38CC26AD-8DF6-42B9-9953-A2A369FF809D}" presName="connTx" presStyleLbl="parChTrans1D2" presStyleIdx="0" presStyleCnt="3"/>
      <dgm:spPr/>
      <dgm:t>
        <a:bodyPr/>
        <a:lstStyle/>
        <a:p>
          <a:endParaRPr kumimoji="1" lang="ja-JP" altLang="en-US"/>
        </a:p>
      </dgm:t>
    </dgm:pt>
    <dgm:pt modelId="{7C6B646F-8A71-4117-966F-0B828155EC25}" type="pres">
      <dgm:prSet presAssocID="{C539C74F-36E5-4A9A-B219-3C6D07608D16}" presName="root2" presStyleCnt="0"/>
      <dgm:spPr/>
      <dgm:t>
        <a:bodyPr/>
        <a:lstStyle/>
        <a:p>
          <a:endParaRPr kumimoji="1" lang="ja-JP" altLang="en-US"/>
        </a:p>
      </dgm:t>
    </dgm:pt>
    <dgm:pt modelId="{E52535BE-F010-4FA8-A7A9-BDA36A890CB0}" type="pres">
      <dgm:prSet presAssocID="{C539C74F-36E5-4A9A-B219-3C6D07608D16}" presName="LevelTwoTextNode" presStyleLbl="node2" presStyleIdx="0" presStyleCnt="3" custScaleX="204699">
        <dgm:presLayoutVars>
          <dgm:chPref val="3"/>
        </dgm:presLayoutVars>
      </dgm:prSet>
      <dgm:spPr/>
      <dgm:t>
        <a:bodyPr/>
        <a:lstStyle/>
        <a:p>
          <a:endParaRPr kumimoji="1" lang="ja-JP" altLang="en-US"/>
        </a:p>
      </dgm:t>
    </dgm:pt>
    <dgm:pt modelId="{0047A65B-7AE5-446C-B852-5FF46894A705}" type="pres">
      <dgm:prSet presAssocID="{C539C74F-36E5-4A9A-B219-3C6D07608D16}" presName="level3hierChild" presStyleCnt="0"/>
      <dgm:spPr/>
      <dgm:t>
        <a:bodyPr/>
        <a:lstStyle/>
        <a:p>
          <a:endParaRPr kumimoji="1" lang="ja-JP" altLang="en-US"/>
        </a:p>
      </dgm:t>
    </dgm:pt>
    <dgm:pt modelId="{41DCA010-DFE8-4CE6-A4AF-0B7A8601D8EF}" type="pres">
      <dgm:prSet presAssocID="{2132D7A0-435F-40DA-BE07-B614D98CF9BB}" presName="conn2-1" presStyleLbl="parChTrans1D3" presStyleIdx="0" presStyleCnt="7"/>
      <dgm:spPr/>
      <dgm:t>
        <a:bodyPr/>
        <a:lstStyle/>
        <a:p>
          <a:endParaRPr kumimoji="1" lang="ja-JP" altLang="en-US"/>
        </a:p>
      </dgm:t>
    </dgm:pt>
    <dgm:pt modelId="{48AF6193-1EBD-4D60-AC51-BE4D8BFB586E}" type="pres">
      <dgm:prSet presAssocID="{2132D7A0-435F-40DA-BE07-B614D98CF9BB}" presName="connTx" presStyleLbl="parChTrans1D3" presStyleIdx="0" presStyleCnt="7"/>
      <dgm:spPr/>
      <dgm:t>
        <a:bodyPr/>
        <a:lstStyle/>
        <a:p>
          <a:endParaRPr kumimoji="1" lang="ja-JP" altLang="en-US"/>
        </a:p>
      </dgm:t>
    </dgm:pt>
    <dgm:pt modelId="{D6F25952-11A2-4271-8FD3-E587FE66A118}" type="pres">
      <dgm:prSet presAssocID="{B4785BD1-4059-4FD3-BE73-B19CEB65A196}" presName="root2" presStyleCnt="0"/>
      <dgm:spPr/>
      <dgm:t>
        <a:bodyPr/>
        <a:lstStyle/>
        <a:p>
          <a:endParaRPr kumimoji="1" lang="ja-JP" altLang="en-US"/>
        </a:p>
      </dgm:t>
    </dgm:pt>
    <dgm:pt modelId="{4A361F77-037B-4D29-9167-A058E1183003}" type="pres">
      <dgm:prSet presAssocID="{B4785BD1-4059-4FD3-BE73-B19CEB65A196}" presName="LevelTwoTextNode" presStyleLbl="node3" presStyleIdx="0" presStyleCnt="7" custScaleX="307048">
        <dgm:presLayoutVars>
          <dgm:chPref val="3"/>
        </dgm:presLayoutVars>
      </dgm:prSet>
      <dgm:spPr/>
      <dgm:t>
        <a:bodyPr/>
        <a:lstStyle/>
        <a:p>
          <a:endParaRPr kumimoji="1" lang="ja-JP" altLang="en-US"/>
        </a:p>
      </dgm:t>
    </dgm:pt>
    <dgm:pt modelId="{5BFAC1C9-F15B-4820-9322-61EC38C291BB}" type="pres">
      <dgm:prSet presAssocID="{B4785BD1-4059-4FD3-BE73-B19CEB65A196}" presName="level3hierChild" presStyleCnt="0"/>
      <dgm:spPr/>
      <dgm:t>
        <a:bodyPr/>
        <a:lstStyle/>
        <a:p>
          <a:endParaRPr kumimoji="1" lang="ja-JP" altLang="en-US"/>
        </a:p>
      </dgm:t>
    </dgm:pt>
    <dgm:pt modelId="{E18F5F28-A68D-427E-9EDF-EB95DA102D4E}" type="pres">
      <dgm:prSet presAssocID="{5E66B06C-314C-4646-83F0-C04348D59AA8}" presName="conn2-1" presStyleLbl="parChTrans1D3" presStyleIdx="1" presStyleCnt="7"/>
      <dgm:spPr/>
      <dgm:t>
        <a:bodyPr/>
        <a:lstStyle/>
        <a:p>
          <a:endParaRPr kumimoji="1" lang="ja-JP" altLang="en-US"/>
        </a:p>
      </dgm:t>
    </dgm:pt>
    <dgm:pt modelId="{5D10236D-EB97-4273-AC56-72CAFDD868EA}" type="pres">
      <dgm:prSet presAssocID="{5E66B06C-314C-4646-83F0-C04348D59AA8}" presName="connTx" presStyleLbl="parChTrans1D3" presStyleIdx="1" presStyleCnt="7"/>
      <dgm:spPr/>
      <dgm:t>
        <a:bodyPr/>
        <a:lstStyle/>
        <a:p>
          <a:endParaRPr kumimoji="1" lang="ja-JP" altLang="en-US"/>
        </a:p>
      </dgm:t>
    </dgm:pt>
    <dgm:pt modelId="{D5F14D87-E20C-4A5B-8F31-3BC883BD6940}" type="pres">
      <dgm:prSet presAssocID="{72E57CF4-5727-4C59-9EF0-CD5AA4831DB8}" presName="root2" presStyleCnt="0"/>
      <dgm:spPr/>
      <dgm:t>
        <a:bodyPr/>
        <a:lstStyle/>
        <a:p>
          <a:endParaRPr kumimoji="1" lang="ja-JP" altLang="en-US"/>
        </a:p>
      </dgm:t>
    </dgm:pt>
    <dgm:pt modelId="{91F4700D-6176-44C2-B77A-222FBDDDB69C}" type="pres">
      <dgm:prSet presAssocID="{72E57CF4-5727-4C59-9EF0-CD5AA4831DB8}" presName="LevelTwoTextNode" presStyleLbl="node3" presStyleIdx="1" presStyleCnt="7" custScaleX="307048">
        <dgm:presLayoutVars>
          <dgm:chPref val="3"/>
        </dgm:presLayoutVars>
      </dgm:prSet>
      <dgm:spPr/>
      <dgm:t>
        <a:bodyPr/>
        <a:lstStyle/>
        <a:p>
          <a:endParaRPr kumimoji="1" lang="ja-JP" altLang="en-US"/>
        </a:p>
      </dgm:t>
    </dgm:pt>
    <dgm:pt modelId="{5A80E63E-AB66-4745-B57B-53B7FE96AB7A}" type="pres">
      <dgm:prSet presAssocID="{72E57CF4-5727-4C59-9EF0-CD5AA4831DB8}" presName="level3hierChild" presStyleCnt="0"/>
      <dgm:spPr/>
      <dgm:t>
        <a:bodyPr/>
        <a:lstStyle/>
        <a:p>
          <a:endParaRPr kumimoji="1" lang="ja-JP" altLang="en-US"/>
        </a:p>
      </dgm:t>
    </dgm:pt>
    <dgm:pt modelId="{8BE4A9C8-DF45-4007-AE4A-6AAE434A66C9}" type="pres">
      <dgm:prSet presAssocID="{CF8155A2-37A6-4BFC-B04D-A3BC66E56A73}" presName="conn2-1" presStyleLbl="parChTrans1D3" presStyleIdx="2" presStyleCnt="7"/>
      <dgm:spPr/>
      <dgm:t>
        <a:bodyPr/>
        <a:lstStyle/>
        <a:p>
          <a:endParaRPr kumimoji="1" lang="ja-JP" altLang="en-US"/>
        </a:p>
      </dgm:t>
    </dgm:pt>
    <dgm:pt modelId="{24A13EA4-AFF1-4F12-87CF-76C9F3D44FFC}" type="pres">
      <dgm:prSet presAssocID="{CF8155A2-37A6-4BFC-B04D-A3BC66E56A73}" presName="connTx" presStyleLbl="parChTrans1D3" presStyleIdx="2" presStyleCnt="7"/>
      <dgm:spPr/>
      <dgm:t>
        <a:bodyPr/>
        <a:lstStyle/>
        <a:p>
          <a:endParaRPr kumimoji="1" lang="ja-JP" altLang="en-US"/>
        </a:p>
      </dgm:t>
    </dgm:pt>
    <dgm:pt modelId="{D7D83859-A728-4068-BC67-CE2F88F87211}" type="pres">
      <dgm:prSet presAssocID="{63E482AC-B04F-4DC5-BB2C-B2220B06B585}" presName="root2" presStyleCnt="0"/>
      <dgm:spPr/>
      <dgm:t>
        <a:bodyPr/>
        <a:lstStyle/>
        <a:p>
          <a:endParaRPr kumimoji="1" lang="ja-JP" altLang="en-US"/>
        </a:p>
      </dgm:t>
    </dgm:pt>
    <dgm:pt modelId="{5637E201-A38C-4B53-839C-E3990C85E4B5}" type="pres">
      <dgm:prSet presAssocID="{63E482AC-B04F-4DC5-BB2C-B2220B06B585}" presName="LevelTwoTextNode" presStyleLbl="node3" presStyleIdx="2" presStyleCnt="7" custScaleX="307048">
        <dgm:presLayoutVars>
          <dgm:chPref val="3"/>
        </dgm:presLayoutVars>
      </dgm:prSet>
      <dgm:spPr/>
      <dgm:t>
        <a:bodyPr/>
        <a:lstStyle/>
        <a:p>
          <a:endParaRPr kumimoji="1" lang="ja-JP" altLang="en-US"/>
        </a:p>
      </dgm:t>
    </dgm:pt>
    <dgm:pt modelId="{A5DE8CFA-DCA6-46B4-96EC-3D572402026B}" type="pres">
      <dgm:prSet presAssocID="{63E482AC-B04F-4DC5-BB2C-B2220B06B585}" presName="level3hierChild" presStyleCnt="0"/>
      <dgm:spPr/>
      <dgm:t>
        <a:bodyPr/>
        <a:lstStyle/>
        <a:p>
          <a:endParaRPr kumimoji="1" lang="ja-JP" altLang="en-US"/>
        </a:p>
      </dgm:t>
    </dgm:pt>
    <dgm:pt modelId="{925FDA0B-87C5-44EC-AE3B-D7D55B13A1B7}" type="pres">
      <dgm:prSet presAssocID="{AC37937A-1668-455C-A114-D7BB1F21C6BE}" presName="conn2-1" presStyleLbl="parChTrans1D3" presStyleIdx="3" presStyleCnt="7"/>
      <dgm:spPr/>
      <dgm:t>
        <a:bodyPr/>
        <a:lstStyle/>
        <a:p>
          <a:endParaRPr kumimoji="1" lang="ja-JP" altLang="en-US"/>
        </a:p>
      </dgm:t>
    </dgm:pt>
    <dgm:pt modelId="{2D60BA19-53FA-4F12-A129-91626FF42B38}" type="pres">
      <dgm:prSet presAssocID="{AC37937A-1668-455C-A114-D7BB1F21C6BE}" presName="connTx" presStyleLbl="parChTrans1D3" presStyleIdx="3" presStyleCnt="7"/>
      <dgm:spPr/>
      <dgm:t>
        <a:bodyPr/>
        <a:lstStyle/>
        <a:p>
          <a:endParaRPr kumimoji="1" lang="ja-JP" altLang="en-US"/>
        </a:p>
      </dgm:t>
    </dgm:pt>
    <dgm:pt modelId="{7DE14734-1DDC-47BF-B5DC-85EEE0894317}" type="pres">
      <dgm:prSet presAssocID="{36D84CA7-9EE3-45CE-9B6D-43E6D465BFB6}" presName="root2" presStyleCnt="0"/>
      <dgm:spPr/>
      <dgm:t>
        <a:bodyPr/>
        <a:lstStyle/>
        <a:p>
          <a:endParaRPr kumimoji="1" lang="ja-JP" altLang="en-US"/>
        </a:p>
      </dgm:t>
    </dgm:pt>
    <dgm:pt modelId="{512264BC-5FA3-42BA-8B1E-9141EBADE128}" type="pres">
      <dgm:prSet presAssocID="{36D84CA7-9EE3-45CE-9B6D-43E6D465BFB6}" presName="LevelTwoTextNode" presStyleLbl="node3" presStyleIdx="3" presStyleCnt="7" custScaleX="307048">
        <dgm:presLayoutVars>
          <dgm:chPref val="3"/>
        </dgm:presLayoutVars>
      </dgm:prSet>
      <dgm:spPr/>
      <dgm:t>
        <a:bodyPr/>
        <a:lstStyle/>
        <a:p>
          <a:endParaRPr kumimoji="1" lang="ja-JP" altLang="en-US"/>
        </a:p>
      </dgm:t>
    </dgm:pt>
    <dgm:pt modelId="{6ECF9BBD-E667-417B-AE75-EDED826B42BD}" type="pres">
      <dgm:prSet presAssocID="{36D84CA7-9EE3-45CE-9B6D-43E6D465BFB6}" presName="level3hierChild" presStyleCnt="0"/>
      <dgm:spPr/>
      <dgm:t>
        <a:bodyPr/>
        <a:lstStyle/>
        <a:p>
          <a:endParaRPr kumimoji="1" lang="ja-JP" altLang="en-US"/>
        </a:p>
      </dgm:t>
    </dgm:pt>
    <dgm:pt modelId="{E79AF985-7CA8-499C-95E2-182E121AEEBD}" type="pres">
      <dgm:prSet presAssocID="{5C7978EE-4A61-479E-A94A-20CB3D9948D7}" presName="conn2-1" presStyleLbl="parChTrans1D2" presStyleIdx="1" presStyleCnt="3"/>
      <dgm:spPr/>
      <dgm:t>
        <a:bodyPr/>
        <a:lstStyle/>
        <a:p>
          <a:endParaRPr kumimoji="1" lang="ja-JP" altLang="en-US"/>
        </a:p>
      </dgm:t>
    </dgm:pt>
    <dgm:pt modelId="{901CD0D1-3A08-4028-8D01-DB23DE07DBB8}" type="pres">
      <dgm:prSet presAssocID="{5C7978EE-4A61-479E-A94A-20CB3D9948D7}" presName="connTx" presStyleLbl="parChTrans1D2" presStyleIdx="1" presStyleCnt="3"/>
      <dgm:spPr/>
      <dgm:t>
        <a:bodyPr/>
        <a:lstStyle/>
        <a:p>
          <a:endParaRPr kumimoji="1" lang="ja-JP" altLang="en-US"/>
        </a:p>
      </dgm:t>
    </dgm:pt>
    <dgm:pt modelId="{EFCFEB66-82CD-4ACE-B592-B4C9EF7D025A}" type="pres">
      <dgm:prSet presAssocID="{3C30EDDC-A7E0-4454-BE91-0950AE3E4710}" presName="root2" presStyleCnt="0"/>
      <dgm:spPr/>
      <dgm:t>
        <a:bodyPr/>
        <a:lstStyle/>
        <a:p>
          <a:endParaRPr kumimoji="1" lang="ja-JP" altLang="en-US"/>
        </a:p>
      </dgm:t>
    </dgm:pt>
    <dgm:pt modelId="{4067347F-5D2E-4517-8C0E-55512D562D3C}" type="pres">
      <dgm:prSet presAssocID="{3C30EDDC-A7E0-4454-BE91-0950AE3E4710}" presName="LevelTwoTextNode" presStyleLbl="node2" presStyleIdx="1" presStyleCnt="3" custScaleX="204699">
        <dgm:presLayoutVars>
          <dgm:chPref val="3"/>
        </dgm:presLayoutVars>
      </dgm:prSet>
      <dgm:spPr/>
      <dgm:t>
        <a:bodyPr/>
        <a:lstStyle/>
        <a:p>
          <a:endParaRPr kumimoji="1" lang="ja-JP" altLang="en-US"/>
        </a:p>
      </dgm:t>
    </dgm:pt>
    <dgm:pt modelId="{22416F05-3A84-41F5-B232-209CC093DA5D}" type="pres">
      <dgm:prSet presAssocID="{3C30EDDC-A7E0-4454-BE91-0950AE3E4710}" presName="level3hierChild" presStyleCnt="0"/>
      <dgm:spPr/>
      <dgm:t>
        <a:bodyPr/>
        <a:lstStyle/>
        <a:p>
          <a:endParaRPr kumimoji="1" lang="ja-JP" altLang="en-US"/>
        </a:p>
      </dgm:t>
    </dgm:pt>
    <dgm:pt modelId="{1E8243FB-0FD8-49F8-B333-169FBD0A9E70}" type="pres">
      <dgm:prSet presAssocID="{84B429B3-A2EF-4FA2-8B50-7054B32B82D3}" presName="conn2-1" presStyleLbl="parChTrans1D3" presStyleIdx="4" presStyleCnt="7"/>
      <dgm:spPr/>
      <dgm:t>
        <a:bodyPr/>
        <a:lstStyle/>
        <a:p>
          <a:endParaRPr kumimoji="1" lang="ja-JP" altLang="en-US"/>
        </a:p>
      </dgm:t>
    </dgm:pt>
    <dgm:pt modelId="{12A21996-6BCA-4F1F-B93E-587C00199DB1}" type="pres">
      <dgm:prSet presAssocID="{84B429B3-A2EF-4FA2-8B50-7054B32B82D3}" presName="connTx" presStyleLbl="parChTrans1D3" presStyleIdx="4" presStyleCnt="7"/>
      <dgm:spPr/>
      <dgm:t>
        <a:bodyPr/>
        <a:lstStyle/>
        <a:p>
          <a:endParaRPr kumimoji="1" lang="ja-JP" altLang="en-US"/>
        </a:p>
      </dgm:t>
    </dgm:pt>
    <dgm:pt modelId="{B5A11DDF-73D4-48D0-959F-F6A504D086B7}" type="pres">
      <dgm:prSet presAssocID="{CD4C5284-4958-4A97-BB52-ED9661DF1A96}" presName="root2" presStyleCnt="0"/>
      <dgm:spPr/>
      <dgm:t>
        <a:bodyPr/>
        <a:lstStyle/>
        <a:p>
          <a:endParaRPr kumimoji="1" lang="ja-JP" altLang="en-US"/>
        </a:p>
      </dgm:t>
    </dgm:pt>
    <dgm:pt modelId="{D51119B2-76AD-48FD-A3D7-7395D36AE889}" type="pres">
      <dgm:prSet presAssocID="{CD4C5284-4958-4A97-BB52-ED9661DF1A96}" presName="LevelTwoTextNode" presStyleLbl="node3" presStyleIdx="4" presStyleCnt="7" custScaleX="307048">
        <dgm:presLayoutVars>
          <dgm:chPref val="3"/>
        </dgm:presLayoutVars>
      </dgm:prSet>
      <dgm:spPr/>
      <dgm:t>
        <a:bodyPr/>
        <a:lstStyle/>
        <a:p>
          <a:endParaRPr kumimoji="1" lang="ja-JP" altLang="en-US"/>
        </a:p>
      </dgm:t>
    </dgm:pt>
    <dgm:pt modelId="{1B12B419-E792-4F49-BF05-DF9D7AC57D2E}" type="pres">
      <dgm:prSet presAssocID="{CD4C5284-4958-4A97-BB52-ED9661DF1A96}" presName="level3hierChild" presStyleCnt="0"/>
      <dgm:spPr/>
      <dgm:t>
        <a:bodyPr/>
        <a:lstStyle/>
        <a:p>
          <a:endParaRPr kumimoji="1" lang="ja-JP" altLang="en-US"/>
        </a:p>
      </dgm:t>
    </dgm:pt>
    <dgm:pt modelId="{08EF95C0-3AEE-47B4-9AE7-FF0A8697A514}" type="pres">
      <dgm:prSet presAssocID="{D6F05A66-EC86-4205-9D2A-6A9D44C995C2}" presName="conn2-1" presStyleLbl="parChTrans1D3" presStyleIdx="5" presStyleCnt="7"/>
      <dgm:spPr/>
      <dgm:t>
        <a:bodyPr/>
        <a:lstStyle/>
        <a:p>
          <a:endParaRPr kumimoji="1" lang="ja-JP" altLang="en-US"/>
        </a:p>
      </dgm:t>
    </dgm:pt>
    <dgm:pt modelId="{95B355E9-2A4C-41AA-83B6-C5D0DC3E5A2D}" type="pres">
      <dgm:prSet presAssocID="{D6F05A66-EC86-4205-9D2A-6A9D44C995C2}" presName="connTx" presStyleLbl="parChTrans1D3" presStyleIdx="5" presStyleCnt="7"/>
      <dgm:spPr/>
      <dgm:t>
        <a:bodyPr/>
        <a:lstStyle/>
        <a:p>
          <a:endParaRPr kumimoji="1" lang="ja-JP" altLang="en-US"/>
        </a:p>
      </dgm:t>
    </dgm:pt>
    <dgm:pt modelId="{5A8B0C61-13BB-4F51-9234-DC9B03846FC3}" type="pres">
      <dgm:prSet presAssocID="{7FD601DC-DE1F-429F-B9B9-45B725B9A366}" presName="root2" presStyleCnt="0"/>
      <dgm:spPr/>
      <dgm:t>
        <a:bodyPr/>
        <a:lstStyle/>
        <a:p>
          <a:endParaRPr kumimoji="1" lang="ja-JP" altLang="en-US"/>
        </a:p>
      </dgm:t>
    </dgm:pt>
    <dgm:pt modelId="{8EADD294-FB02-4D89-B021-43E85323C959}" type="pres">
      <dgm:prSet presAssocID="{7FD601DC-DE1F-429F-B9B9-45B725B9A366}" presName="LevelTwoTextNode" presStyleLbl="node3" presStyleIdx="5" presStyleCnt="7" custScaleX="307048">
        <dgm:presLayoutVars>
          <dgm:chPref val="3"/>
        </dgm:presLayoutVars>
      </dgm:prSet>
      <dgm:spPr/>
      <dgm:t>
        <a:bodyPr/>
        <a:lstStyle/>
        <a:p>
          <a:endParaRPr kumimoji="1" lang="ja-JP" altLang="en-US"/>
        </a:p>
      </dgm:t>
    </dgm:pt>
    <dgm:pt modelId="{11772EED-45B6-45FB-A163-658C89723B0D}" type="pres">
      <dgm:prSet presAssocID="{7FD601DC-DE1F-429F-B9B9-45B725B9A366}" presName="level3hierChild" presStyleCnt="0"/>
      <dgm:spPr/>
      <dgm:t>
        <a:bodyPr/>
        <a:lstStyle/>
        <a:p>
          <a:endParaRPr kumimoji="1" lang="ja-JP" altLang="en-US"/>
        </a:p>
      </dgm:t>
    </dgm:pt>
    <dgm:pt modelId="{BF7C647E-C485-42EC-8A4A-5928D5831138}" type="pres">
      <dgm:prSet presAssocID="{9EB3C82A-AD33-41D9-B619-EEE3019808A3}" presName="conn2-1" presStyleLbl="parChTrans1D2" presStyleIdx="2" presStyleCnt="3"/>
      <dgm:spPr/>
      <dgm:t>
        <a:bodyPr/>
        <a:lstStyle/>
        <a:p>
          <a:endParaRPr kumimoji="1" lang="ja-JP" altLang="en-US"/>
        </a:p>
      </dgm:t>
    </dgm:pt>
    <dgm:pt modelId="{4A135D2F-64FF-4D22-8905-68E0F82CF31F}" type="pres">
      <dgm:prSet presAssocID="{9EB3C82A-AD33-41D9-B619-EEE3019808A3}" presName="connTx" presStyleLbl="parChTrans1D2" presStyleIdx="2" presStyleCnt="3"/>
      <dgm:spPr/>
      <dgm:t>
        <a:bodyPr/>
        <a:lstStyle/>
        <a:p>
          <a:endParaRPr kumimoji="1" lang="ja-JP" altLang="en-US"/>
        </a:p>
      </dgm:t>
    </dgm:pt>
    <dgm:pt modelId="{FE9BD68F-E91F-45A6-B31A-1EFEB81C3977}" type="pres">
      <dgm:prSet presAssocID="{A6F2F397-4452-4E08-B64F-AD2058D3ED20}" presName="root2" presStyleCnt="0"/>
      <dgm:spPr/>
      <dgm:t>
        <a:bodyPr/>
        <a:lstStyle/>
        <a:p>
          <a:endParaRPr kumimoji="1" lang="ja-JP" altLang="en-US"/>
        </a:p>
      </dgm:t>
    </dgm:pt>
    <dgm:pt modelId="{4388BD37-ABFB-4B9B-A84F-0BC9493746B7}" type="pres">
      <dgm:prSet presAssocID="{A6F2F397-4452-4E08-B64F-AD2058D3ED20}" presName="LevelTwoTextNode" presStyleLbl="node2" presStyleIdx="2" presStyleCnt="3" custScaleX="204699">
        <dgm:presLayoutVars>
          <dgm:chPref val="3"/>
        </dgm:presLayoutVars>
      </dgm:prSet>
      <dgm:spPr/>
      <dgm:t>
        <a:bodyPr/>
        <a:lstStyle/>
        <a:p>
          <a:endParaRPr kumimoji="1" lang="ja-JP" altLang="en-US"/>
        </a:p>
      </dgm:t>
    </dgm:pt>
    <dgm:pt modelId="{DC379CBD-9418-4ED1-974B-DEBC7C8A1513}" type="pres">
      <dgm:prSet presAssocID="{A6F2F397-4452-4E08-B64F-AD2058D3ED20}" presName="level3hierChild" presStyleCnt="0"/>
      <dgm:spPr/>
      <dgm:t>
        <a:bodyPr/>
        <a:lstStyle/>
        <a:p>
          <a:endParaRPr kumimoji="1" lang="ja-JP" altLang="en-US"/>
        </a:p>
      </dgm:t>
    </dgm:pt>
    <dgm:pt modelId="{9F0F5220-7CBC-4404-A207-6A48330D1A9D}" type="pres">
      <dgm:prSet presAssocID="{7967CB0F-3D5C-4BB7-937B-DDFA6A11D596}" presName="conn2-1" presStyleLbl="parChTrans1D3" presStyleIdx="6" presStyleCnt="7"/>
      <dgm:spPr/>
      <dgm:t>
        <a:bodyPr/>
        <a:lstStyle/>
        <a:p>
          <a:endParaRPr kumimoji="1" lang="ja-JP" altLang="en-US"/>
        </a:p>
      </dgm:t>
    </dgm:pt>
    <dgm:pt modelId="{7A5CFE98-50AD-4200-9A66-8716FA029B4C}" type="pres">
      <dgm:prSet presAssocID="{7967CB0F-3D5C-4BB7-937B-DDFA6A11D596}" presName="connTx" presStyleLbl="parChTrans1D3" presStyleIdx="6" presStyleCnt="7"/>
      <dgm:spPr/>
      <dgm:t>
        <a:bodyPr/>
        <a:lstStyle/>
        <a:p>
          <a:endParaRPr kumimoji="1" lang="ja-JP" altLang="en-US"/>
        </a:p>
      </dgm:t>
    </dgm:pt>
    <dgm:pt modelId="{C422B816-5BF7-49EA-A7D2-67CE63E8C9C2}" type="pres">
      <dgm:prSet presAssocID="{1F932A62-CB45-405B-9005-D66725AC520F}" presName="root2" presStyleCnt="0"/>
      <dgm:spPr/>
      <dgm:t>
        <a:bodyPr/>
        <a:lstStyle/>
        <a:p>
          <a:endParaRPr kumimoji="1" lang="ja-JP" altLang="en-US"/>
        </a:p>
      </dgm:t>
    </dgm:pt>
    <dgm:pt modelId="{3477BAE0-1F74-4067-BAE8-F402C797F19D}" type="pres">
      <dgm:prSet presAssocID="{1F932A62-CB45-405B-9005-D66725AC520F}" presName="LevelTwoTextNode" presStyleLbl="node3" presStyleIdx="6" presStyleCnt="7" custScaleX="307048">
        <dgm:presLayoutVars>
          <dgm:chPref val="3"/>
        </dgm:presLayoutVars>
      </dgm:prSet>
      <dgm:spPr/>
      <dgm:t>
        <a:bodyPr/>
        <a:lstStyle/>
        <a:p>
          <a:endParaRPr kumimoji="1" lang="ja-JP" altLang="en-US"/>
        </a:p>
      </dgm:t>
    </dgm:pt>
    <dgm:pt modelId="{5A37C34C-759F-4614-AF05-699709E7E083}" type="pres">
      <dgm:prSet presAssocID="{1F932A62-CB45-405B-9005-D66725AC520F}" presName="level3hierChild" presStyleCnt="0"/>
      <dgm:spPr/>
      <dgm:t>
        <a:bodyPr/>
        <a:lstStyle/>
        <a:p>
          <a:endParaRPr kumimoji="1" lang="ja-JP" altLang="en-US"/>
        </a:p>
      </dgm:t>
    </dgm:pt>
  </dgm:ptLst>
  <dgm:cxnLst>
    <dgm:cxn modelId="{4D9566CB-2FB4-4335-815B-51D77B238AF8}" srcId="{C539C74F-36E5-4A9A-B219-3C6D07608D16}" destId="{72E57CF4-5727-4C59-9EF0-CD5AA4831DB8}" srcOrd="1" destOrd="0" parTransId="{5E66B06C-314C-4646-83F0-C04348D59AA8}" sibTransId="{DDC17CED-8671-4166-97C3-A5693EC7A4C8}"/>
    <dgm:cxn modelId="{293DE685-27D3-4002-8D42-DEAB757E5F98}" type="presOf" srcId="{D6F05A66-EC86-4205-9D2A-6A9D44C995C2}" destId="{95B355E9-2A4C-41AA-83B6-C5D0DC3E5A2D}" srcOrd="1" destOrd="0" presId="urn:microsoft.com/office/officeart/2005/8/layout/hierarchy2"/>
    <dgm:cxn modelId="{D0080D37-216E-4884-A313-D6AA2CC65EF1}" type="presOf" srcId="{84B429B3-A2EF-4FA2-8B50-7054B32B82D3}" destId="{1E8243FB-0FD8-49F8-B333-169FBD0A9E70}" srcOrd="0" destOrd="0" presId="urn:microsoft.com/office/officeart/2005/8/layout/hierarchy2"/>
    <dgm:cxn modelId="{E3913FA1-6009-449E-9E32-21D8F2954268}" type="presOf" srcId="{9EB3C82A-AD33-41D9-B619-EEE3019808A3}" destId="{4A135D2F-64FF-4D22-8905-68E0F82CF31F}" srcOrd="1" destOrd="0" presId="urn:microsoft.com/office/officeart/2005/8/layout/hierarchy2"/>
    <dgm:cxn modelId="{F556E5B0-96E1-4E24-978A-13BE3A2D6F91}" srcId="{E3747C39-198E-46C8-BDEE-68141CB167D9}" destId="{3C30EDDC-A7E0-4454-BE91-0950AE3E4710}" srcOrd="1" destOrd="0" parTransId="{5C7978EE-4A61-479E-A94A-20CB3D9948D7}" sibTransId="{903EA447-B90D-4B5F-841E-4B80D9EC6DFF}"/>
    <dgm:cxn modelId="{1B24390C-292F-4F24-A364-61D458CEDB1E}" type="presOf" srcId="{3C30EDDC-A7E0-4454-BE91-0950AE3E4710}" destId="{4067347F-5D2E-4517-8C0E-55512D562D3C}" srcOrd="0" destOrd="0" presId="urn:microsoft.com/office/officeart/2005/8/layout/hierarchy2"/>
    <dgm:cxn modelId="{9E9F9F2E-4CA4-4041-9CF1-53073663C982}" type="presOf" srcId="{A6F2F397-4452-4E08-B64F-AD2058D3ED20}" destId="{4388BD37-ABFB-4B9B-A84F-0BC9493746B7}" srcOrd="0" destOrd="0" presId="urn:microsoft.com/office/officeart/2005/8/layout/hierarchy2"/>
    <dgm:cxn modelId="{9B7CA1CB-D803-4278-B231-795000B5074C}" type="presOf" srcId="{9EB3C82A-AD33-41D9-B619-EEE3019808A3}" destId="{BF7C647E-C485-42EC-8A4A-5928D5831138}" srcOrd="0" destOrd="0" presId="urn:microsoft.com/office/officeart/2005/8/layout/hierarchy2"/>
    <dgm:cxn modelId="{680F793B-321A-457D-92FB-92E7AA4B8887}" type="presOf" srcId="{63E482AC-B04F-4DC5-BB2C-B2220B06B585}" destId="{5637E201-A38C-4B53-839C-E3990C85E4B5}" srcOrd="0" destOrd="0" presId="urn:microsoft.com/office/officeart/2005/8/layout/hierarchy2"/>
    <dgm:cxn modelId="{42A5E209-FA3B-42EC-9F7B-C7BAD7904DD2}" type="presOf" srcId="{5C7978EE-4A61-479E-A94A-20CB3D9948D7}" destId="{901CD0D1-3A08-4028-8D01-DB23DE07DBB8}" srcOrd="1" destOrd="0" presId="urn:microsoft.com/office/officeart/2005/8/layout/hierarchy2"/>
    <dgm:cxn modelId="{0AF5118C-060E-4CAD-B736-A66AA802C4E2}" type="presOf" srcId="{2132D7A0-435F-40DA-BE07-B614D98CF9BB}" destId="{41DCA010-DFE8-4CE6-A4AF-0B7A8601D8EF}" srcOrd="0" destOrd="0" presId="urn:microsoft.com/office/officeart/2005/8/layout/hierarchy2"/>
    <dgm:cxn modelId="{789EAE51-C392-4D1E-A34D-B79CFEF4A270}" type="presOf" srcId="{2132D7A0-435F-40DA-BE07-B614D98CF9BB}" destId="{48AF6193-1EBD-4D60-AC51-BE4D8BFB586E}" srcOrd="1" destOrd="0" presId="urn:microsoft.com/office/officeart/2005/8/layout/hierarchy2"/>
    <dgm:cxn modelId="{C48BA230-C93B-4C0D-9BA8-134E24FD8B6F}" srcId="{E3747C39-198E-46C8-BDEE-68141CB167D9}" destId="{A6F2F397-4452-4E08-B64F-AD2058D3ED20}" srcOrd="2" destOrd="0" parTransId="{9EB3C82A-AD33-41D9-B619-EEE3019808A3}" sibTransId="{0310F97F-91FC-4B00-95BB-911A6F1A80AB}"/>
    <dgm:cxn modelId="{B3A447DA-CEE5-4937-B8A4-4D422FE7E74E}" type="presOf" srcId="{84B429B3-A2EF-4FA2-8B50-7054B32B82D3}" destId="{12A21996-6BCA-4F1F-B93E-587C00199DB1}" srcOrd="1" destOrd="0" presId="urn:microsoft.com/office/officeart/2005/8/layout/hierarchy2"/>
    <dgm:cxn modelId="{D2ACCE2D-C6BE-44A5-80EF-90BEBC583BF5}" type="presOf" srcId="{36D84CA7-9EE3-45CE-9B6D-43E6D465BFB6}" destId="{512264BC-5FA3-42BA-8B1E-9141EBADE128}" srcOrd="0" destOrd="0" presId="urn:microsoft.com/office/officeart/2005/8/layout/hierarchy2"/>
    <dgm:cxn modelId="{856DC015-4700-4901-88A3-D47636E5FF9D}" srcId="{C539C74F-36E5-4A9A-B219-3C6D07608D16}" destId="{63E482AC-B04F-4DC5-BB2C-B2220B06B585}" srcOrd="2" destOrd="0" parTransId="{CF8155A2-37A6-4BFC-B04D-A3BC66E56A73}" sibTransId="{869202D9-4C9A-48F6-8E6C-C2A327FEE590}"/>
    <dgm:cxn modelId="{7B3707EA-C994-4EBB-9AB9-11A87D5DFCF9}" type="presOf" srcId="{AC37937A-1668-455C-A114-D7BB1F21C6BE}" destId="{2D60BA19-53FA-4F12-A129-91626FF42B38}" srcOrd="1" destOrd="0" presId="urn:microsoft.com/office/officeart/2005/8/layout/hierarchy2"/>
    <dgm:cxn modelId="{51FD63E5-26D7-488D-906B-D846969E0852}" type="presOf" srcId="{CF8155A2-37A6-4BFC-B04D-A3BC66E56A73}" destId="{8BE4A9C8-DF45-4007-AE4A-6AAE434A66C9}" srcOrd="0" destOrd="0" presId="urn:microsoft.com/office/officeart/2005/8/layout/hierarchy2"/>
    <dgm:cxn modelId="{E4341066-13CA-4C51-8E48-E3FEF37FEC90}" type="presOf" srcId="{B4785BD1-4059-4FD3-BE73-B19CEB65A196}" destId="{4A361F77-037B-4D29-9167-A058E1183003}" srcOrd="0" destOrd="0" presId="urn:microsoft.com/office/officeart/2005/8/layout/hierarchy2"/>
    <dgm:cxn modelId="{C03F9F8F-C1C9-4DE7-AEBB-573C184BF8B9}" type="presOf" srcId="{CF8155A2-37A6-4BFC-B04D-A3BC66E56A73}" destId="{24A13EA4-AFF1-4F12-87CF-76C9F3D44FFC}" srcOrd="1" destOrd="0" presId="urn:microsoft.com/office/officeart/2005/8/layout/hierarchy2"/>
    <dgm:cxn modelId="{6010B785-01DA-42B0-A89C-2A343D245BC7}" type="presOf" srcId="{7FD601DC-DE1F-429F-B9B9-45B725B9A366}" destId="{8EADD294-FB02-4D89-B021-43E85323C959}" srcOrd="0" destOrd="0" presId="urn:microsoft.com/office/officeart/2005/8/layout/hierarchy2"/>
    <dgm:cxn modelId="{7D7AC4B9-ABDB-4691-BB82-30A71A3F231C}" srcId="{3C30EDDC-A7E0-4454-BE91-0950AE3E4710}" destId="{CD4C5284-4958-4A97-BB52-ED9661DF1A96}" srcOrd="0" destOrd="0" parTransId="{84B429B3-A2EF-4FA2-8B50-7054B32B82D3}" sibTransId="{B30E13C7-0BCD-4AD5-AD98-0E8B71589A98}"/>
    <dgm:cxn modelId="{5BC4145E-2FFE-4D24-8297-06140511394F}" type="presOf" srcId="{C539C74F-36E5-4A9A-B219-3C6D07608D16}" destId="{E52535BE-F010-4FA8-A7A9-BDA36A890CB0}" srcOrd="0" destOrd="0" presId="urn:microsoft.com/office/officeart/2005/8/layout/hierarchy2"/>
    <dgm:cxn modelId="{C5527AB7-5CD7-42BE-8837-E7700623B5AD}" type="presOf" srcId="{C752DE0D-F160-4645-A62C-BEC744FF2968}" destId="{869FF62B-30CB-4964-9722-060BC9941A37}" srcOrd="0" destOrd="0" presId="urn:microsoft.com/office/officeart/2005/8/layout/hierarchy2"/>
    <dgm:cxn modelId="{7E5CF9EC-CDEF-47FD-B180-6CB7B966C18E}" srcId="{C539C74F-36E5-4A9A-B219-3C6D07608D16}" destId="{36D84CA7-9EE3-45CE-9B6D-43E6D465BFB6}" srcOrd="3" destOrd="0" parTransId="{AC37937A-1668-455C-A114-D7BB1F21C6BE}" sibTransId="{9412060B-C4C7-4EA4-9E6A-BF3DD084C27C}"/>
    <dgm:cxn modelId="{CE8EBDB0-9891-4D68-BD04-88768CE97051}" type="presOf" srcId="{7967CB0F-3D5C-4BB7-937B-DDFA6A11D596}" destId="{7A5CFE98-50AD-4200-9A66-8716FA029B4C}" srcOrd="1" destOrd="0" presId="urn:microsoft.com/office/officeart/2005/8/layout/hierarchy2"/>
    <dgm:cxn modelId="{C39E22F1-E99A-45FB-B976-A59530755CE6}" srcId="{C539C74F-36E5-4A9A-B219-3C6D07608D16}" destId="{B4785BD1-4059-4FD3-BE73-B19CEB65A196}" srcOrd="0" destOrd="0" parTransId="{2132D7A0-435F-40DA-BE07-B614D98CF9BB}" sibTransId="{63A3FFCD-EB95-4A1F-BB77-E38F57F7D199}"/>
    <dgm:cxn modelId="{76E6FFEB-BB24-4E8A-A51E-E77221667A96}" srcId="{3C30EDDC-A7E0-4454-BE91-0950AE3E4710}" destId="{7FD601DC-DE1F-429F-B9B9-45B725B9A366}" srcOrd="1" destOrd="0" parTransId="{D6F05A66-EC86-4205-9D2A-6A9D44C995C2}" sibTransId="{BD1BEBEC-7BDD-41AE-9F49-27BF0A9D9984}"/>
    <dgm:cxn modelId="{D52675AD-A95E-45E0-8047-3A69CE616ED1}" srcId="{A6F2F397-4452-4E08-B64F-AD2058D3ED20}" destId="{1F932A62-CB45-405B-9005-D66725AC520F}" srcOrd="0" destOrd="0" parTransId="{7967CB0F-3D5C-4BB7-937B-DDFA6A11D596}" sibTransId="{057259AB-F58E-485E-B689-8AD9BB8183E3}"/>
    <dgm:cxn modelId="{2C0F309A-2364-48DE-9AC7-FDE2C151D82D}" type="presOf" srcId="{E3747C39-198E-46C8-BDEE-68141CB167D9}" destId="{E129A167-365D-436A-A844-BD6D17942695}" srcOrd="0" destOrd="0" presId="urn:microsoft.com/office/officeart/2005/8/layout/hierarchy2"/>
    <dgm:cxn modelId="{D09ECC1F-BE60-499F-8F30-8646BDC7909D}" type="presOf" srcId="{38CC26AD-8DF6-42B9-9953-A2A369FF809D}" destId="{B7936D1E-CD5A-46F6-A6DE-EDD2369BA9A6}" srcOrd="1" destOrd="0" presId="urn:microsoft.com/office/officeart/2005/8/layout/hierarchy2"/>
    <dgm:cxn modelId="{CBC6CB20-113A-4F14-A8EA-1538ECA11CCA}" type="presOf" srcId="{7967CB0F-3D5C-4BB7-937B-DDFA6A11D596}" destId="{9F0F5220-7CBC-4404-A207-6A48330D1A9D}" srcOrd="0" destOrd="0" presId="urn:microsoft.com/office/officeart/2005/8/layout/hierarchy2"/>
    <dgm:cxn modelId="{02CAFB81-4A97-4BF8-B901-8B157DC475AA}" type="presOf" srcId="{D6F05A66-EC86-4205-9D2A-6A9D44C995C2}" destId="{08EF95C0-3AEE-47B4-9AE7-FF0A8697A514}" srcOrd="0" destOrd="0" presId="urn:microsoft.com/office/officeart/2005/8/layout/hierarchy2"/>
    <dgm:cxn modelId="{1A103C4C-7843-41DD-8618-1E0914377E31}" type="presOf" srcId="{AC37937A-1668-455C-A114-D7BB1F21C6BE}" destId="{925FDA0B-87C5-44EC-AE3B-D7D55B13A1B7}" srcOrd="0" destOrd="0" presId="urn:microsoft.com/office/officeart/2005/8/layout/hierarchy2"/>
    <dgm:cxn modelId="{A1BC387F-5DE0-4C6E-BA15-41389F7DC557}" type="presOf" srcId="{5E66B06C-314C-4646-83F0-C04348D59AA8}" destId="{E18F5F28-A68D-427E-9EDF-EB95DA102D4E}" srcOrd="0" destOrd="0" presId="urn:microsoft.com/office/officeart/2005/8/layout/hierarchy2"/>
    <dgm:cxn modelId="{BFC6D8EA-ADAB-4C00-A231-2E73608053B9}" srcId="{E3747C39-198E-46C8-BDEE-68141CB167D9}" destId="{C539C74F-36E5-4A9A-B219-3C6D07608D16}" srcOrd="0" destOrd="0" parTransId="{38CC26AD-8DF6-42B9-9953-A2A369FF809D}" sibTransId="{5644B2E7-6D62-43AB-8195-0F63E8250241}"/>
    <dgm:cxn modelId="{7611AB5C-00B9-4F2C-9522-4AC601F7A31F}" type="presOf" srcId="{5E66B06C-314C-4646-83F0-C04348D59AA8}" destId="{5D10236D-EB97-4273-AC56-72CAFDD868EA}" srcOrd="1" destOrd="0" presId="urn:microsoft.com/office/officeart/2005/8/layout/hierarchy2"/>
    <dgm:cxn modelId="{6519714F-B803-4EE7-9A8B-6BFFD1F4923C}" type="presOf" srcId="{CD4C5284-4958-4A97-BB52-ED9661DF1A96}" destId="{D51119B2-76AD-48FD-A3D7-7395D36AE889}" srcOrd="0" destOrd="0" presId="urn:microsoft.com/office/officeart/2005/8/layout/hierarchy2"/>
    <dgm:cxn modelId="{27E0BCE0-3E88-45D2-872A-1E885B6D2B2E}" srcId="{C752DE0D-F160-4645-A62C-BEC744FF2968}" destId="{E3747C39-198E-46C8-BDEE-68141CB167D9}" srcOrd="0" destOrd="0" parTransId="{DABB169B-9E0A-4974-9B10-91BFC52E7DBA}" sibTransId="{062588E8-EA41-4D8B-9A77-6AE5F77CE6E7}"/>
    <dgm:cxn modelId="{F3DA386D-5C8C-4ABB-B63C-8200569E0343}" type="presOf" srcId="{1F932A62-CB45-405B-9005-D66725AC520F}" destId="{3477BAE0-1F74-4067-BAE8-F402C797F19D}" srcOrd="0" destOrd="0" presId="urn:microsoft.com/office/officeart/2005/8/layout/hierarchy2"/>
    <dgm:cxn modelId="{58766762-51B5-41A9-B4FB-67EDE2D51C7A}" type="presOf" srcId="{72E57CF4-5727-4C59-9EF0-CD5AA4831DB8}" destId="{91F4700D-6176-44C2-B77A-222FBDDDB69C}" srcOrd="0" destOrd="0" presId="urn:microsoft.com/office/officeart/2005/8/layout/hierarchy2"/>
    <dgm:cxn modelId="{3695B5F0-6C5F-4FCF-90A8-BA35B661C57E}" type="presOf" srcId="{38CC26AD-8DF6-42B9-9953-A2A369FF809D}" destId="{3A898CE3-BAC6-473A-80E3-7FD21CC9524F}" srcOrd="0" destOrd="0" presId="urn:microsoft.com/office/officeart/2005/8/layout/hierarchy2"/>
    <dgm:cxn modelId="{DF70F89D-07E7-4CAC-9F74-FCA03CF3986C}" type="presOf" srcId="{5C7978EE-4A61-479E-A94A-20CB3D9948D7}" destId="{E79AF985-7CA8-499C-95E2-182E121AEEBD}" srcOrd="0" destOrd="0" presId="urn:microsoft.com/office/officeart/2005/8/layout/hierarchy2"/>
    <dgm:cxn modelId="{BE6DA1EB-0EBF-4BAC-ABA5-A5170B7C7181}" type="presParOf" srcId="{869FF62B-30CB-4964-9722-060BC9941A37}" destId="{B2F2C58D-2D3A-4F58-AFD7-4F2FD0318302}" srcOrd="0" destOrd="0" presId="urn:microsoft.com/office/officeart/2005/8/layout/hierarchy2"/>
    <dgm:cxn modelId="{92B27851-8A3E-433D-9F29-4649CA1EF43D}" type="presParOf" srcId="{B2F2C58D-2D3A-4F58-AFD7-4F2FD0318302}" destId="{E129A167-365D-436A-A844-BD6D17942695}" srcOrd="0" destOrd="0" presId="urn:microsoft.com/office/officeart/2005/8/layout/hierarchy2"/>
    <dgm:cxn modelId="{03402B8C-1C64-44E2-BBAC-80405A245E3C}" type="presParOf" srcId="{B2F2C58D-2D3A-4F58-AFD7-4F2FD0318302}" destId="{F99FBC76-30AD-4FF3-A9C8-5758E3BFA5C1}" srcOrd="1" destOrd="0" presId="urn:microsoft.com/office/officeart/2005/8/layout/hierarchy2"/>
    <dgm:cxn modelId="{74C25697-E24A-411B-9E03-DFC6211F20AD}" type="presParOf" srcId="{F99FBC76-30AD-4FF3-A9C8-5758E3BFA5C1}" destId="{3A898CE3-BAC6-473A-80E3-7FD21CC9524F}" srcOrd="0" destOrd="0" presId="urn:microsoft.com/office/officeart/2005/8/layout/hierarchy2"/>
    <dgm:cxn modelId="{AEE57618-9875-448D-A4D8-6DA5A3379D0A}" type="presParOf" srcId="{3A898CE3-BAC6-473A-80E3-7FD21CC9524F}" destId="{B7936D1E-CD5A-46F6-A6DE-EDD2369BA9A6}" srcOrd="0" destOrd="0" presId="urn:microsoft.com/office/officeart/2005/8/layout/hierarchy2"/>
    <dgm:cxn modelId="{F1CDB099-952E-4A39-A549-C06F59A4ECA1}" type="presParOf" srcId="{F99FBC76-30AD-4FF3-A9C8-5758E3BFA5C1}" destId="{7C6B646F-8A71-4117-966F-0B828155EC25}" srcOrd="1" destOrd="0" presId="urn:microsoft.com/office/officeart/2005/8/layout/hierarchy2"/>
    <dgm:cxn modelId="{9C0D81B8-BCDB-44B8-976B-713CB4B0ECBB}" type="presParOf" srcId="{7C6B646F-8A71-4117-966F-0B828155EC25}" destId="{E52535BE-F010-4FA8-A7A9-BDA36A890CB0}" srcOrd="0" destOrd="0" presId="urn:microsoft.com/office/officeart/2005/8/layout/hierarchy2"/>
    <dgm:cxn modelId="{EDC11233-AD01-4E1B-807A-CD28720B3DD2}" type="presParOf" srcId="{7C6B646F-8A71-4117-966F-0B828155EC25}" destId="{0047A65B-7AE5-446C-B852-5FF46894A705}" srcOrd="1" destOrd="0" presId="urn:microsoft.com/office/officeart/2005/8/layout/hierarchy2"/>
    <dgm:cxn modelId="{B47C14A0-94D4-4FF9-B0C2-0859BED29471}" type="presParOf" srcId="{0047A65B-7AE5-446C-B852-5FF46894A705}" destId="{41DCA010-DFE8-4CE6-A4AF-0B7A8601D8EF}" srcOrd="0" destOrd="0" presId="urn:microsoft.com/office/officeart/2005/8/layout/hierarchy2"/>
    <dgm:cxn modelId="{CFF2FEDC-7414-4900-A3AB-F939C2B1FBEF}" type="presParOf" srcId="{41DCA010-DFE8-4CE6-A4AF-0B7A8601D8EF}" destId="{48AF6193-1EBD-4D60-AC51-BE4D8BFB586E}" srcOrd="0" destOrd="0" presId="urn:microsoft.com/office/officeart/2005/8/layout/hierarchy2"/>
    <dgm:cxn modelId="{F7DF243E-CD3B-44F6-8B75-7C6DBE598009}" type="presParOf" srcId="{0047A65B-7AE5-446C-B852-5FF46894A705}" destId="{D6F25952-11A2-4271-8FD3-E587FE66A118}" srcOrd="1" destOrd="0" presId="urn:microsoft.com/office/officeart/2005/8/layout/hierarchy2"/>
    <dgm:cxn modelId="{B0D132F9-5BA6-4792-85D1-861BCAA5AB28}" type="presParOf" srcId="{D6F25952-11A2-4271-8FD3-E587FE66A118}" destId="{4A361F77-037B-4D29-9167-A058E1183003}" srcOrd="0" destOrd="0" presId="urn:microsoft.com/office/officeart/2005/8/layout/hierarchy2"/>
    <dgm:cxn modelId="{B0F8F049-C990-4641-94C8-458BA7E2A389}" type="presParOf" srcId="{D6F25952-11A2-4271-8FD3-E587FE66A118}" destId="{5BFAC1C9-F15B-4820-9322-61EC38C291BB}" srcOrd="1" destOrd="0" presId="urn:microsoft.com/office/officeart/2005/8/layout/hierarchy2"/>
    <dgm:cxn modelId="{3AA0B382-4546-4256-A591-A6D691B62810}" type="presParOf" srcId="{0047A65B-7AE5-446C-B852-5FF46894A705}" destId="{E18F5F28-A68D-427E-9EDF-EB95DA102D4E}" srcOrd="2" destOrd="0" presId="urn:microsoft.com/office/officeart/2005/8/layout/hierarchy2"/>
    <dgm:cxn modelId="{71AFEBB0-68D6-42B5-9ED0-DF7ED0B20DDA}" type="presParOf" srcId="{E18F5F28-A68D-427E-9EDF-EB95DA102D4E}" destId="{5D10236D-EB97-4273-AC56-72CAFDD868EA}" srcOrd="0" destOrd="0" presId="urn:microsoft.com/office/officeart/2005/8/layout/hierarchy2"/>
    <dgm:cxn modelId="{08C4931B-A49A-4D2C-BBBF-5BBDA1870C55}" type="presParOf" srcId="{0047A65B-7AE5-446C-B852-5FF46894A705}" destId="{D5F14D87-E20C-4A5B-8F31-3BC883BD6940}" srcOrd="3" destOrd="0" presId="urn:microsoft.com/office/officeart/2005/8/layout/hierarchy2"/>
    <dgm:cxn modelId="{8C0A2D16-D136-4BEA-8727-6018AF560DF2}" type="presParOf" srcId="{D5F14D87-E20C-4A5B-8F31-3BC883BD6940}" destId="{91F4700D-6176-44C2-B77A-222FBDDDB69C}" srcOrd="0" destOrd="0" presId="urn:microsoft.com/office/officeart/2005/8/layout/hierarchy2"/>
    <dgm:cxn modelId="{6B1D430B-3394-48E0-9BD4-4F13DAE70233}" type="presParOf" srcId="{D5F14D87-E20C-4A5B-8F31-3BC883BD6940}" destId="{5A80E63E-AB66-4745-B57B-53B7FE96AB7A}" srcOrd="1" destOrd="0" presId="urn:microsoft.com/office/officeart/2005/8/layout/hierarchy2"/>
    <dgm:cxn modelId="{DFEE4361-A3E2-441E-BCFB-1F6B216E00B4}" type="presParOf" srcId="{0047A65B-7AE5-446C-B852-5FF46894A705}" destId="{8BE4A9C8-DF45-4007-AE4A-6AAE434A66C9}" srcOrd="4" destOrd="0" presId="urn:microsoft.com/office/officeart/2005/8/layout/hierarchy2"/>
    <dgm:cxn modelId="{134B8A80-7320-4F70-9074-3FBF8BCECD45}" type="presParOf" srcId="{8BE4A9C8-DF45-4007-AE4A-6AAE434A66C9}" destId="{24A13EA4-AFF1-4F12-87CF-76C9F3D44FFC}" srcOrd="0" destOrd="0" presId="urn:microsoft.com/office/officeart/2005/8/layout/hierarchy2"/>
    <dgm:cxn modelId="{66587A97-3DDE-4514-A2EF-ADAD30CD3DE0}" type="presParOf" srcId="{0047A65B-7AE5-446C-B852-5FF46894A705}" destId="{D7D83859-A728-4068-BC67-CE2F88F87211}" srcOrd="5" destOrd="0" presId="urn:microsoft.com/office/officeart/2005/8/layout/hierarchy2"/>
    <dgm:cxn modelId="{15A28A14-6C8A-4201-B757-C4BCA6E83161}" type="presParOf" srcId="{D7D83859-A728-4068-BC67-CE2F88F87211}" destId="{5637E201-A38C-4B53-839C-E3990C85E4B5}" srcOrd="0" destOrd="0" presId="urn:microsoft.com/office/officeart/2005/8/layout/hierarchy2"/>
    <dgm:cxn modelId="{A2DAF28A-9659-429D-8F2C-8A1A53EFC6A6}" type="presParOf" srcId="{D7D83859-A728-4068-BC67-CE2F88F87211}" destId="{A5DE8CFA-DCA6-46B4-96EC-3D572402026B}" srcOrd="1" destOrd="0" presId="urn:microsoft.com/office/officeart/2005/8/layout/hierarchy2"/>
    <dgm:cxn modelId="{A48E2FA4-7EC0-4DC0-8228-A9D69226CB81}" type="presParOf" srcId="{0047A65B-7AE5-446C-B852-5FF46894A705}" destId="{925FDA0B-87C5-44EC-AE3B-D7D55B13A1B7}" srcOrd="6" destOrd="0" presId="urn:microsoft.com/office/officeart/2005/8/layout/hierarchy2"/>
    <dgm:cxn modelId="{64376F26-495E-4646-85E3-9B77EA29289E}" type="presParOf" srcId="{925FDA0B-87C5-44EC-AE3B-D7D55B13A1B7}" destId="{2D60BA19-53FA-4F12-A129-91626FF42B38}" srcOrd="0" destOrd="0" presId="urn:microsoft.com/office/officeart/2005/8/layout/hierarchy2"/>
    <dgm:cxn modelId="{5614943C-8E25-4790-995E-9265DF7120AA}" type="presParOf" srcId="{0047A65B-7AE5-446C-B852-5FF46894A705}" destId="{7DE14734-1DDC-47BF-B5DC-85EEE0894317}" srcOrd="7" destOrd="0" presId="urn:microsoft.com/office/officeart/2005/8/layout/hierarchy2"/>
    <dgm:cxn modelId="{28D512A4-BB56-4268-90DD-AC03F130FA44}" type="presParOf" srcId="{7DE14734-1DDC-47BF-B5DC-85EEE0894317}" destId="{512264BC-5FA3-42BA-8B1E-9141EBADE128}" srcOrd="0" destOrd="0" presId="urn:microsoft.com/office/officeart/2005/8/layout/hierarchy2"/>
    <dgm:cxn modelId="{CD867671-1D67-4FEB-A292-D297B6D01D67}" type="presParOf" srcId="{7DE14734-1DDC-47BF-B5DC-85EEE0894317}" destId="{6ECF9BBD-E667-417B-AE75-EDED826B42BD}" srcOrd="1" destOrd="0" presId="urn:microsoft.com/office/officeart/2005/8/layout/hierarchy2"/>
    <dgm:cxn modelId="{41702550-254B-46E7-B848-1D87B7E46CD3}" type="presParOf" srcId="{F99FBC76-30AD-4FF3-A9C8-5758E3BFA5C1}" destId="{E79AF985-7CA8-499C-95E2-182E121AEEBD}" srcOrd="2" destOrd="0" presId="urn:microsoft.com/office/officeart/2005/8/layout/hierarchy2"/>
    <dgm:cxn modelId="{B8AE15AE-A2EF-4B97-A7E0-940EB39C4091}" type="presParOf" srcId="{E79AF985-7CA8-499C-95E2-182E121AEEBD}" destId="{901CD0D1-3A08-4028-8D01-DB23DE07DBB8}" srcOrd="0" destOrd="0" presId="urn:microsoft.com/office/officeart/2005/8/layout/hierarchy2"/>
    <dgm:cxn modelId="{A95608D2-901B-4005-A63F-EA0424653EA0}" type="presParOf" srcId="{F99FBC76-30AD-4FF3-A9C8-5758E3BFA5C1}" destId="{EFCFEB66-82CD-4ACE-B592-B4C9EF7D025A}" srcOrd="3" destOrd="0" presId="urn:microsoft.com/office/officeart/2005/8/layout/hierarchy2"/>
    <dgm:cxn modelId="{B14060F3-2AB2-4326-8116-C98414588EAA}" type="presParOf" srcId="{EFCFEB66-82CD-4ACE-B592-B4C9EF7D025A}" destId="{4067347F-5D2E-4517-8C0E-55512D562D3C}" srcOrd="0" destOrd="0" presId="urn:microsoft.com/office/officeart/2005/8/layout/hierarchy2"/>
    <dgm:cxn modelId="{9CD138C5-82AE-42CD-918B-690952A5B6FB}" type="presParOf" srcId="{EFCFEB66-82CD-4ACE-B592-B4C9EF7D025A}" destId="{22416F05-3A84-41F5-B232-209CC093DA5D}" srcOrd="1" destOrd="0" presId="urn:microsoft.com/office/officeart/2005/8/layout/hierarchy2"/>
    <dgm:cxn modelId="{7D179A95-6BB2-4A1A-A740-5BE3E2EEAB8B}" type="presParOf" srcId="{22416F05-3A84-41F5-B232-209CC093DA5D}" destId="{1E8243FB-0FD8-49F8-B333-169FBD0A9E70}" srcOrd="0" destOrd="0" presId="urn:microsoft.com/office/officeart/2005/8/layout/hierarchy2"/>
    <dgm:cxn modelId="{523EDA8D-06DA-4BE8-9E39-BD50FFF37334}" type="presParOf" srcId="{1E8243FB-0FD8-49F8-B333-169FBD0A9E70}" destId="{12A21996-6BCA-4F1F-B93E-587C00199DB1}" srcOrd="0" destOrd="0" presId="urn:microsoft.com/office/officeart/2005/8/layout/hierarchy2"/>
    <dgm:cxn modelId="{94F13295-2041-45DD-BFD3-E7594DEE9C46}" type="presParOf" srcId="{22416F05-3A84-41F5-B232-209CC093DA5D}" destId="{B5A11DDF-73D4-48D0-959F-F6A504D086B7}" srcOrd="1" destOrd="0" presId="urn:microsoft.com/office/officeart/2005/8/layout/hierarchy2"/>
    <dgm:cxn modelId="{F00EF9A5-4E05-4CB8-9FF3-670C45A2DE5E}" type="presParOf" srcId="{B5A11DDF-73D4-48D0-959F-F6A504D086B7}" destId="{D51119B2-76AD-48FD-A3D7-7395D36AE889}" srcOrd="0" destOrd="0" presId="urn:microsoft.com/office/officeart/2005/8/layout/hierarchy2"/>
    <dgm:cxn modelId="{F609AD0B-7534-4C25-A2DE-3497B5340A23}" type="presParOf" srcId="{B5A11DDF-73D4-48D0-959F-F6A504D086B7}" destId="{1B12B419-E792-4F49-BF05-DF9D7AC57D2E}" srcOrd="1" destOrd="0" presId="urn:microsoft.com/office/officeart/2005/8/layout/hierarchy2"/>
    <dgm:cxn modelId="{45D1E3CF-C12F-4929-AB95-4E2C9B808850}" type="presParOf" srcId="{22416F05-3A84-41F5-B232-209CC093DA5D}" destId="{08EF95C0-3AEE-47B4-9AE7-FF0A8697A514}" srcOrd="2" destOrd="0" presId="urn:microsoft.com/office/officeart/2005/8/layout/hierarchy2"/>
    <dgm:cxn modelId="{0F6CE651-E527-458E-B993-123081512708}" type="presParOf" srcId="{08EF95C0-3AEE-47B4-9AE7-FF0A8697A514}" destId="{95B355E9-2A4C-41AA-83B6-C5D0DC3E5A2D}" srcOrd="0" destOrd="0" presId="urn:microsoft.com/office/officeart/2005/8/layout/hierarchy2"/>
    <dgm:cxn modelId="{A1D4FE43-CAE8-4A9B-9271-C9F85AAD2429}" type="presParOf" srcId="{22416F05-3A84-41F5-B232-209CC093DA5D}" destId="{5A8B0C61-13BB-4F51-9234-DC9B03846FC3}" srcOrd="3" destOrd="0" presId="urn:microsoft.com/office/officeart/2005/8/layout/hierarchy2"/>
    <dgm:cxn modelId="{06D3EC00-B960-4B67-87AB-7398C84E409D}" type="presParOf" srcId="{5A8B0C61-13BB-4F51-9234-DC9B03846FC3}" destId="{8EADD294-FB02-4D89-B021-43E85323C959}" srcOrd="0" destOrd="0" presId="urn:microsoft.com/office/officeart/2005/8/layout/hierarchy2"/>
    <dgm:cxn modelId="{4B5324DC-E0FA-4401-865B-DD8EAD5864EC}" type="presParOf" srcId="{5A8B0C61-13BB-4F51-9234-DC9B03846FC3}" destId="{11772EED-45B6-45FB-A163-658C89723B0D}" srcOrd="1" destOrd="0" presId="urn:microsoft.com/office/officeart/2005/8/layout/hierarchy2"/>
    <dgm:cxn modelId="{3DF3A885-174B-482D-8E0F-1C01CD499850}" type="presParOf" srcId="{F99FBC76-30AD-4FF3-A9C8-5758E3BFA5C1}" destId="{BF7C647E-C485-42EC-8A4A-5928D5831138}" srcOrd="4" destOrd="0" presId="urn:microsoft.com/office/officeart/2005/8/layout/hierarchy2"/>
    <dgm:cxn modelId="{68D7AB11-CBCD-4CF9-9BCF-3C258473CC34}" type="presParOf" srcId="{BF7C647E-C485-42EC-8A4A-5928D5831138}" destId="{4A135D2F-64FF-4D22-8905-68E0F82CF31F}" srcOrd="0" destOrd="0" presId="urn:microsoft.com/office/officeart/2005/8/layout/hierarchy2"/>
    <dgm:cxn modelId="{33BD4E5B-32DF-488E-BB6E-B734CFE11CB3}" type="presParOf" srcId="{F99FBC76-30AD-4FF3-A9C8-5758E3BFA5C1}" destId="{FE9BD68F-E91F-45A6-B31A-1EFEB81C3977}" srcOrd="5" destOrd="0" presId="urn:microsoft.com/office/officeart/2005/8/layout/hierarchy2"/>
    <dgm:cxn modelId="{EC9A07E7-47C4-4528-BEE1-5E1073EE3D66}" type="presParOf" srcId="{FE9BD68F-E91F-45A6-B31A-1EFEB81C3977}" destId="{4388BD37-ABFB-4B9B-A84F-0BC9493746B7}" srcOrd="0" destOrd="0" presId="urn:microsoft.com/office/officeart/2005/8/layout/hierarchy2"/>
    <dgm:cxn modelId="{E81F781A-009E-4B20-8A7B-6F5FA22FC430}" type="presParOf" srcId="{FE9BD68F-E91F-45A6-B31A-1EFEB81C3977}" destId="{DC379CBD-9418-4ED1-974B-DEBC7C8A1513}" srcOrd="1" destOrd="0" presId="urn:microsoft.com/office/officeart/2005/8/layout/hierarchy2"/>
    <dgm:cxn modelId="{584FD618-E239-43A4-9F50-B45EA9F35F77}" type="presParOf" srcId="{DC379CBD-9418-4ED1-974B-DEBC7C8A1513}" destId="{9F0F5220-7CBC-4404-A207-6A48330D1A9D}" srcOrd="0" destOrd="0" presId="urn:microsoft.com/office/officeart/2005/8/layout/hierarchy2"/>
    <dgm:cxn modelId="{7A0F6DD2-D792-4D33-9804-CF42EFDF222A}" type="presParOf" srcId="{9F0F5220-7CBC-4404-A207-6A48330D1A9D}" destId="{7A5CFE98-50AD-4200-9A66-8716FA029B4C}" srcOrd="0" destOrd="0" presId="urn:microsoft.com/office/officeart/2005/8/layout/hierarchy2"/>
    <dgm:cxn modelId="{ED2122BD-EEF5-48AA-9050-FD4D3AD0648B}" type="presParOf" srcId="{DC379CBD-9418-4ED1-974B-DEBC7C8A1513}" destId="{C422B816-5BF7-49EA-A7D2-67CE63E8C9C2}" srcOrd="1" destOrd="0" presId="urn:microsoft.com/office/officeart/2005/8/layout/hierarchy2"/>
    <dgm:cxn modelId="{A29362E4-CCAA-461A-807F-4D12A89479EC}" type="presParOf" srcId="{C422B816-5BF7-49EA-A7D2-67CE63E8C9C2}" destId="{3477BAE0-1F74-4067-BAE8-F402C797F19D}" srcOrd="0" destOrd="0" presId="urn:microsoft.com/office/officeart/2005/8/layout/hierarchy2"/>
    <dgm:cxn modelId="{ED6ABEBD-7EDE-4567-99DD-6A247BC4903D}" type="presParOf" srcId="{C422B816-5BF7-49EA-A7D2-67CE63E8C9C2}" destId="{5A37C34C-759F-4614-AF05-699709E7E08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02354FD-0B61-4800-97B8-0272F551D693}"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kumimoji="1" lang="ja-JP" altLang="en-US"/>
        </a:p>
      </dgm:t>
    </dgm:pt>
    <dgm:pt modelId="{74A699C1-09CE-477F-BEAA-56C66DBA9E57}">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ＳＩ</a:t>
          </a:r>
          <a:endParaRPr kumimoji="1" lang="ja-JP" altLang="en-US" dirty="0">
            <a:latin typeface="HG丸ｺﾞｼｯｸM-PRO" panose="020F0600000000000000" pitchFamily="50" charset="-128"/>
            <a:ea typeface="HG丸ｺﾞｼｯｸM-PRO" panose="020F0600000000000000" pitchFamily="50" charset="-128"/>
          </a:endParaRPr>
        </a:p>
      </dgm:t>
    </dgm:pt>
    <dgm:pt modelId="{DCB6267C-B283-420B-B865-EA79BA65C1DC}" type="parTrans" cxnId="{EEA45CCE-D6DC-44B7-8CEC-1587F58919E5}">
      <dgm:prSet/>
      <dgm:spPr/>
      <dgm:t>
        <a:bodyPr/>
        <a:lstStyle/>
        <a:p>
          <a:endParaRPr kumimoji="1" lang="ja-JP" altLang="en-US"/>
        </a:p>
      </dgm:t>
    </dgm:pt>
    <dgm:pt modelId="{CABCA8E2-2056-4D73-AC63-AB0E26C8C2BC}" type="sibTrans" cxnId="{EEA45CCE-D6DC-44B7-8CEC-1587F58919E5}">
      <dgm:prSet/>
      <dgm:spPr/>
      <dgm:t>
        <a:bodyPr/>
        <a:lstStyle/>
        <a:p>
          <a:endParaRPr kumimoji="1" lang="ja-JP" altLang="en-US"/>
        </a:p>
      </dgm:t>
    </dgm:pt>
    <dgm:pt modelId="{D8A071E3-6039-4520-9E10-0204E992E1EF}">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ＳＩ単位</a:t>
          </a:r>
          <a:endParaRPr kumimoji="1" lang="ja-JP" altLang="en-US" dirty="0">
            <a:latin typeface="HG丸ｺﾞｼｯｸM-PRO" panose="020F0600000000000000" pitchFamily="50" charset="-128"/>
            <a:ea typeface="HG丸ｺﾞｼｯｸM-PRO" panose="020F0600000000000000" pitchFamily="50" charset="-128"/>
          </a:endParaRPr>
        </a:p>
      </dgm:t>
    </dgm:pt>
    <dgm:pt modelId="{19326F72-8029-4259-842A-573168FDE5A0}" type="parTrans" cxnId="{5094DB0D-4D68-4996-AE97-6B202597BB24}">
      <dgm:prSet/>
      <dgm:spPr/>
      <dgm:t>
        <a:bodyPr/>
        <a:lstStyle/>
        <a:p>
          <a:endParaRPr kumimoji="1" lang="ja-JP" altLang="en-US" dirty="0"/>
        </a:p>
      </dgm:t>
    </dgm:pt>
    <dgm:pt modelId="{29A15015-208D-4E0A-BE37-5B519A014480}" type="sibTrans" cxnId="{5094DB0D-4D68-4996-AE97-6B202597BB24}">
      <dgm:prSet/>
      <dgm:spPr/>
      <dgm:t>
        <a:bodyPr/>
        <a:lstStyle/>
        <a:p>
          <a:endParaRPr kumimoji="1" lang="ja-JP" altLang="en-US"/>
        </a:p>
      </dgm:t>
    </dgm:pt>
    <dgm:pt modelId="{21D607F1-74F1-4C6C-875E-FE794C04619A}">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七つの基本単位</a:t>
          </a:r>
          <a:endParaRPr kumimoji="1" lang="ja-JP" altLang="en-US" dirty="0">
            <a:latin typeface="HG丸ｺﾞｼｯｸM-PRO" panose="020F0600000000000000" pitchFamily="50" charset="-128"/>
            <a:ea typeface="HG丸ｺﾞｼｯｸM-PRO" panose="020F0600000000000000" pitchFamily="50" charset="-128"/>
          </a:endParaRPr>
        </a:p>
      </dgm:t>
    </dgm:pt>
    <dgm:pt modelId="{927010F6-D63F-4589-BAF4-F20F3EE311EA}" type="parTrans" cxnId="{156FA148-90AE-4498-84C9-13AEE746E22F}">
      <dgm:prSet/>
      <dgm:spPr/>
      <dgm:t>
        <a:bodyPr/>
        <a:lstStyle/>
        <a:p>
          <a:endParaRPr kumimoji="1" lang="ja-JP" altLang="en-US" dirty="0"/>
        </a:p>
      </dgm:t>
    </dgm:pt>
    <dgm:pt modelId="{6C7F49D2-3647-49F2-BD78-68AB6AB8276F}" type="sibTrans" cxnId="{156FA148-90AE-4498-84C9-13AEE746E22F}">
      <dgm:prSet/>
      <dgm:spPr/>
      <dgm:t>
        <a:bodyPr/>
        <a:lstStyle/>
        <a:p>
          <a:endParaRPr kumimoji="1" lang="ja-JP" altLang="en-US"/>
        </a:p>
      </dgm:t>
    </dgm:pt>
    <dgm:pt modelId="{1923D5F8-9987-4EB5-88FF-62AD9D0B5DB5}">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組立単位</a:t>
          </a:r>
          <a:endParaRPr kumimoji="1" lang="ja-JP" altLang="en-US" dirty="0">
            <a:latin typeface="HG丸ｺﾞｼｯｸM-PRO" panose="020F0600000000000000" pitchFamily="50" charset="-128"/>
            <a:ea typeface="HG丸ｺﾞｼｯｸM-PRO" panose="020F0600000000000000" pitchFamily="50" charset="-128"/>
          </a:endParaRPr>
        </a:p>
      </dgm:t>
    </dgm:pt>
    <dgm:pt modelId="{619D8F64-E400-49C7-9176-4C3E2A15A8B0}" type="parTrans" cxnId="{EAEB499E-4246-4068-BE7D-01895B61D8EC}">
      <dgm:prSet/>
      <dgm:spPr/>
      <dgm:t>
        <a:bodyPr/>
        <a:lstStyle/>
        <a:p>
          <a:endParaRPr kumimoji="1" lang="ja-JP" altLang="en-US" dirty="0"/>
        </a:p>
      </dgm:t>
    </dgm:pt>
    <dgm:pt modelId="{7A566749-BFCB-478E-A216-160B2D509145}" type="sibTrans" cxnId="{EAEB499E-4246-4068-BE7D-01895B61D8EC}">
      <dgm:prSet/>
      <dgm:spPr/>
      <dgm:t>
        <a:bodyPr/>
        <a:lstStyle/>
        <a:p>
          <a:endParaRPr kumimoji="1" lang="ja-JP" altLang="en-US"/>
        </a:p>
      </dgm:t>
    </dgm:pt>
    <dgm:pt modelId="{CEAC2866-B974-405F-8B71-93A356359283}">
      <dgm:prSet phldrT="[テキスト]"/>
      <dgm:spPr/>
      <dgm:t>
        <a:bodyPr/>
        <a:lstStyle/>
        <a:p>
          <a:r>
            <a:rPr kumimoji="1" lang="en-US" altLang="ja-JP" dirty="0" smtClean="0">
              <a:latin typeface="HG丸ｺﾞｼｯｸM-PRO" panose="020F0600000000000000" pitchFamily="50" charset="-128"/>
              <a:ea typeface="HG丸ｺﾞｼｯｸM-PRO" panose="020F0600000000000000" pitchFamily="50" charset="-128"/>
            </a:rPr>
            <a:t>10</a:t>
          </a:r>
          <a:r>
            <a:rPr kumimoji="1" lang="ja-JP" altLang="en-US" dirty="0" err="1" smtClean="0">
              <a:latin typeface="HG丸ｺﾞｼｯｸM-PRO" panose="020F0600000000000000" pitchFamily="50" charset="-128"/>
              <a:ea typeface="HG丸ｺﾞｼｯｸM-PRO" panose="020F0600000000000000" pitchFamily="50" charset="-128"/>
            </a:rPr>
            <a:t>の整数乗</a:t>
          </a:r>
          <a:r>
            <a:rPr kumimoji="1" lang="ja-JP" altLang="en-US" dirty="0" smtClean="0">
              <a:latin typeface="HG丸ｺﾞｼｯｸM-PRO" panose="020F0600000000000000" pitchFamily="50" charset="-128"/>
              <a:ea typeface="HG丸ｺﾞｼｯｸM-PRO" panose="020F0600000000000000" pitchFamily="50" charset="-128"/>
            </a:rPr>
            <a:t>倍の接頭語</a:t>
          </a:r>
          <a:endParaRPr kumimoji="1" lang="ja-JP" altLang="en-US" dirty="0">
            <a:latin typeface="HG丸ｺﾞｼｯｸM-PRO" panose="020F0600000000000000" pitchFamily="50" charset="-128"/>
            <a:ea typeface="HG丸ｺﾞｼｯｸM-PRO" panose="020F0600000000000000" pitchFamily="50" charset="-128"/>
          </a:endParaRPr>
        </a:p>
      </dgm:t>
    </dgm:pt>
    <dgm:pt modelId="{B2DB24E5-6E5D-43FC-B796-7755DC6F2BDA}" type="parTrans" cxnId="{E63D7C4D-FF31-4913-AF13-822BEB898007}">
      <dgm:prSet/>
      <dgm:spPr/>
      <dgm:t>
        <a:bodyPr/>
        <a:lstStyle/>
        <a:p>
          <a:endParaRPr kumimoji="1" lang="ja-JP" altLang="en-US" dirty="0"/>
        </a:p>
      </dgm:t>
    </dgm:pt>
    <dgm:pt modelId="{A195F74A-1E83-4435-9EC8-46F325AE8C78}" type="sibTrans" cxnId="{E63D7C4D-FF31-4913-AF13-822BEB898007}">
      <dgm:prSet/>
      <dgm:spPr/>
      <dgm:t>
        <a:bodyPr/>
        <a:lstStyle/>
        <a:p>
          <a:endParaRPr kumimoji="1" lang="ja-JP" altLang="en-US"/>
        </a:p>
      </dgm:t>
    </dgm:pt>
    <dgm:pt modelId="{704DCE23-9865-42AA-AD6D-C61DE32B97F9}" type="pres">
      <dgm:prSet presAssocID="{102354FD-0B61-4800-97B8-0272F551D693}" presName="diagram" presStyleCnt="0">
        <dgm:presLayoutVars>
          <dgm:chPref val="1"/>
          <dgm:dir/>
          <dgm:animOne val="branch"/>
          <dgm:animLvl val="lvl"/>
          <dgm:resizeHandles val="exact"/>
        </dgm:presLayoutVars>
      </dgm:prSet>
      <dgm:spPr/>
      <dgm:t>
        <a:bodyPr/>
        <a:lstStyle/>
        <a:p>
          <a:endParaRPr kumimoji="1" lang="ja-JP" altLang="en-US"/>
        </a:p>
      </dgm:t>
    </dgm:pt>
    <dgm:pt modelId="{54781C15-86C8-4B39-8948-79A999BA15A6}" type="pres">
      <dgm:prSet presAssocID="{74A699C1-09CE-477F-BEAA-56C66DBA9E57}" presName="root1" presStyleCnt="0"/>
      <dgm:spPr/>
      <dgm:t>
        <a:bodyPr/>
        <a:lstStyle/>
        <a:p>
          <a:endParaRPr kumimoji="1" lang="ja-JP" altLang="en-US"/>
        </a:p>
      </dgm:t>
    </dgm:pt>
    <dgm:pt modelId="{92DB52B5-1A1B-4410-B43E-814BDC61503B}" type="pres">
      <dgm:prSet presAssocID="{74A699C1-09CE-477F-BEAA-56C66DBA9E57}" presName="LevelOneTextNode" presStyleLbl="node0" presStyleIdx="0" presStyleCnt="1" custScaleX="86699">
        <dgm:presLayoutVars>
          <dgm:chPref val="3"/>
        </dgm:presLayoutVars>
      </dgm:prSet>
      <dgm:spPr/>
      <dgm:t>
        <a:bodyPr/>
        <a:lstStyle/>
        <a:p>
          <a:endParaRPr kumimoji="1" lang="ja-JP" altLang="en-US"/>
        </a:p>
      </dgm:t>
    </dgm:pt>
    <dgm:pt modelId="{AEDB62EB-2F2B-4D20-A617-64D58E9E789B}" type="pres">
      <dgm:prSet presAssocID="{74A699C1-09CE-477F-BEAA-56C66DBA9E57}" presName="level2hierChild" presStyleCnt="0"/>
      <dgm:spPr/>
      <dgm:t>
        <a:bodyPr/>
        <a:lstStyle/>
        <a:p>
          <a:endParaRPr kumimoji="1" lang="ja-JP" altLang="en-US"/>
        </a:p>
      </dgm:t>
    </dgm:pt>
    <dgm:pt modelId="{E7A3A4AC-DE0E-4B9E-A9CE-E68B26553A5B}" type="pres">
      <dgm:prSet presAssocID="{19326F72-8029-4259-842A-573168FDE5A0}" presName="conn2-1" presStyleLbl="parChTrans1D2" presStyleIdx="0" presStyleCnt="2"/>
      <dgm:spPr/>
      <dgm:t>
        <a:bodyPr/>
        <a:lstStyle/>
        <a:p>
          <a:endParaRPr kumimoji="1" lang="ja-JP" altLang="en-US"/>
        </a:p>
      </dgm:t>
    </dgm:pt>
    <dgm:pt modelId="{7089B5A8-AF07-48F6-B709-6B0F2C1C964C}" type="pres">
      <dgm:prSet presAssocID="{19326F72-8029-4259-842A-573168FDE5A0}" presName="connTx" presStyleLbl="parChTrans1D2" presStyleIdx="0" presStyleCnt="2"/>
      <dgm:spPr/>
      <dgm:t>
        <a:bodyPr/>
        <a:lstStyle/>
        <a:p>
          <a:endParaRPr kumimoji="1" lang="ja-JP" altLang="en-US"/>
        </a:p>
      </dgm:t>
    </dgm:pt>
    <dgm:pt modelId="{97E0008D-2D28-404C-A790-32802F6C56DA}" type="pres">
      <dgm:prSet presAssocID="{D8A071E3-6039-4520-9E10-0204E992E1EF}" presName="root2" presStyleCnt="0"/>
      <dgm:spPr/>
      <dgm:t>
        <a:bodyPr/>
        <a:lstStyle/>
        <a:p>
          <a:endParaRPr kumimoji="1" lang="ja-JP" altLang="en-US"/>
        </a:p>
      </dgm:t>
    </dgm:pt>
    <dgm:pt modelId="{1E631D4B-6BFD-40D4-B2B6-8E51A423B464}" type="pres">
      <dgm:prSet presAssocID="{D8A071E3-6039-4520-9E10-0204E992E1EF}" presName="LevelTwoTextNode" presStyleLbl="node2" presStyleIdx="0" presStyleCnt="2" custScaleX="86699">
        <dgm:presLayoutVars>
          <dgm:chPref val="3"/>
        </dgm:presLayoutVars>
      </dgm:prSet>
      <dgm:spPr/>
      <dgm:t>
        <a:bodyPr/>
        <a:lstStyle/>
        <a:p>
          <a:endParaRPr kumimoji="1" lang="ja-JP" altLang="en-US"/>
        </a:p>
      </dgm:t>
    </dgm:pt>
    <dgm:pt modelId="{32B4EE16-D6BF-42BC-BCD9-C4A559194E83}" type="pres">
      <dgm:prSet presAssocID="{D8A071E3-6039-4520-9E10-0204E992E1EF}" presName="level3hierChild" presStyleCnt="0"/>
      <dgm:spPr/>
      <dgm:t>
        <a:bodyPr/>
        <a:lstStyle/>
        <a:p>
          <a:endParaRPr kumimoji="1" lang="ja-JP" altLang="en-US"/>
        </a:p>
      </dgm:t>
    </dgm:pt>
    <dgm:pt modelId="{0AC0FF01-1C9D-4566-97F4-C6863E054893}" type="pres">
      <dgm:prSet presAssocID="{927010F6-D63F-4589-BAF4-F20F3EE311EA}" presName="conn2-1" presStyleLbl="parChTrans1D3" presStyleIdx="0" presStyleCnt="2"/>
      <dgm:spPr/>
      <dgm:t>
        <a:bodyPr/>
        <a:lstStyle/>
        <a:p>
          <a:endParaRPr kumimoji="1" lang="ja-JP" altLang="en-US"/>
        </a:p>
      </dgm:t>
    </dgm:pt>
    <dgm:pt modelId="{40E8D32F-B829-4739-83EA-ED7DB528150E}" type="pres">
      <dgm:prSet presAssocID="{927010F6-D63F-4589-BAF4-F20F3EE311EA}" presName="connTx" presStyleLbl="parChTrans1D3" presStyleIdx="0" presStyleCnt="2"/>
      <dgm:spPr/>
      <dgm:t>
        <a:bodyPr/>
        <a:lstStyle/>
        <a:p>
          <a:endParaRPr kumimoji="1" lang="ja-JP" altLang="en-US"/>
        </a:p>
      </dgm:t>
    </dgm:pt>
    <dgm:pt modelId="{36C39B6B-83AA-46B4-98C3-81AAE680A54E}" type="pres">
      <dgm:prSet presAssocID="{21D607F1-74F1-4C6C-875E-FE794C04619A}" presName="root2" presStyleCnt="0"/>
      <dgm:spPr/>
      <dgm:t>
        <a:bodyPr/>
        <a:lstStyle/>
        <a:p>
          <a:endParaRPr kumimoji="1" lang="ja-JP" altLang="en-US"/>
        </a:p>
      </dgm:t>
    </dgm:pt>
    <dgm:pt modelId="{9B230610-4C9C-4EC0-B902-A34100234F3D}" type="pres">
      <dgm:prSet presAssocID="{21D607F1-74F1-4C6C-875E-FE794C04619A}" presName="LevelTwoTextNode" presStyleLbl="node3" presStyleIdx="0" presStyleCnt="2" custScaleX="171125">
        <dgm:presLayoutVars>
          <dgm:chPref val="3"/>
        </dgm:presLayoutVars>
      </dgm:prSet>
      <dgm:spPr/>
      <dgm:t>
        <a:bodyPr/>
        <a:lstStyle/>
        <a:p>
          <a:endParaRPr kumimoji="1" lang="ja-JP" altLang="en-US"/>
        </a:p>
      </dgm:t>
    </dgm:pt>
    <dgm:pt modelId="{C719DF59-9ED2-4D15-9CEB-275E66477B52}" type="pres">
      <dgm:prSet presAssocID="{21D607F1-74F1-4C6C-875E-FE794C04619A}" presName="level3hierChild" presStyleCnt="0"/>
      <dgm:spPr/>
      <dgm:t>
        <a:bodyPr/>
        <a:lstStyle/>
        <a:p>
          <a:endParaRPr kumimoji="1" lang="ja-JP" altLang="en-US"/>
        </a:p>
      </dgm:t>
    </dgm:pt>
    <dgm:pt modelId="{EB29C4D7-8FD6-4A82-BB4F-521A3FD8552A}" type="pres">
      <dgm:prSet presAssocID="{619D8F64-E400-49C7-9176-4C3E2A15A8B0}" presName="conn2-1" presStyleLbl="parChTrans1D3" presStyleIdx="1" presStyleCnt="2"/>
      <dgm:spPr/>
      <dgm:t>
        <a:bodyPr/>
        <a:lstStyle/>
        <a:p>
          <a:endParaRPr kumimoji="1" lang="ja-JP" altLang="en-US"/>
        </a:p>
      </dgm:t>
    </dgm:pt>
    <dgm:pt modelId="{F83D68D1-5AF4-4233-BA55-8899BB1A8BF2}" type="pres">
      <dgm:prSet presAssocID="{619D8F64-E400-49C7-9176-4C3E2A15A8B0}" presName="connTx" presStyleLbl="parChTrans1D3" presStyleIdx="1" presStyleCnt="2"/>
      <dgm:spPr/>
      <dgm:t>
        <a:bodyPr/>
        <a:lstStyle/>
        <a:p>
          <a:endParaRPr kumimoji="1" lang="ja-JP" altLang="en-US"/>
        </a:p>
      </dgm:t>
    </dgm:pt>
    <dgm:pt modelId="{3AF3C8BD-DC5B-47C7-B9CA-BA960C1B19FE}" type="pres">
      <dgm:prSet presAssocID="{1923D5F8-9987-4EB5-88FF-62AD9D0B5DB5}" presName="root2" presStyleCnt="0"/>
      <dgm:spPr/>
      <dgm:t>
        <a:bodyPr/>
        <a:lstStyle/>
        <a:p>
          <a:endParaRPr kumimoji="1" lang="ja-JP" altLang="en-US"/>
        </a:p>
      </dgm:t>
    </dgm:pt>
    <dgm:pt modelId="{0864F6A1-6F9E-4891-8CAB-43139B0E324F}" type="pres">
      <dgm:prSet presAssocID="{1923D5F8-9987-4EB5-88FF-62AD9D0B5DB5}" presName="LevelTwoTextNode" presStyleLbl="node3" presStyleIdx="1" presStyleCnt="2" custScaleX="169174">
        <dgm:presLayoutVars>
          <dgm:chPref val="3"/>
        </dgm:presLayoutVars>
      </dgm:prSet>
      <dgm:spPr/>
      <dgm:t>
        <a:bodyPr/>
        <a:lstStyle/>
        <a:p>
          <a:endParaRPr kumimoji="1" lang="ja-JP" altLang="en-US"/>
        </a:p>
      </dgm:t>
    </dgm:pt>
    <dgm:pt modelId="{2ADE3382-7DFE-4023-8558-3738CBC73763}" type="pres">
      <dgm:prSet presAssocID="{1923D5F8-9987-4EB5-88FF-62AD9D0B5DB5}" presName="level3hierChild" presStyleCnt="0"/>
      <dgm:spPr/>
      <dgm:t>
        <a:bodyPr/>
        <a:lstStyle/>
        <a:p>
          <a:endParaRPr kumimoji="1" lang="ja-JP" altLang="en-US"/>
        </a:p>
      </dgm:t>
    </dgm:pt>
    <dgm:pt modelId="{69565A99-2D9D-4592-A247-FF87753E4B10}" type="pres">
      <dgm:prSet presAssocID="{B2DB24E5-6E5D-43FC-B796-7755DC6F2BDA}" presName="conn2-1" presStyleLbl="parChTrans1D2" presStyleIdx="1" presStyleCnt="2"/>
      <dgm:spPr/>
      <dgm:t>
        <a:bodyPr/>
        <a:lstStyle/>
        <a:p>
          <a:endParaRPr kumimoji="1" lang="ja-JP" altLang="en-US"/>
        </a:p>
      </dgm:t>
    </dgm:pt>
    <dgm:pt modelId="{87E0BBBD-58F1-49A6-8366-C3C28AE31979}" type="pres">
      <dgm:prSet presAssocID="{B2DB24E5-6E5D-43FC-B796-7755DC6F2BDA}" presName="connTx" presStyleLbl="parChTrans1D2" presStyleIdx="1" presStyleCnt="2"/>
      <dgm:spPr/>
      <dgm:t>
        <a:bodyPr/>
        <a:lstStyle/>
        <a:p>
          <a:endParaRPr kumimoji="1" lang="ja-JP" altLang="en-US"/>
        </a:p>
      </dgm:t>
    </dgm:pt>
    <dgm:pt modelId="{C747F053-EAFA-4B0A-9949-56E4E61C649B}" type="pres">
      <dgm:prSet presAssocID="{CEAC2866-B974-405F-8B71-93A356359283}" presName="root2" presStyleCnt="0"/>
      <dgm:spPr/>
      <dgm:t>
        <a:bodyPr/>
        <a:lstStyle/>
        <a:p>
          <a:endParaRPr kumimoji="1" lang="ja-JP" altLang="en-US"/>
        </a:p>
      </dgm:t>
    </dgm:pt>
    <dgm:pt modelId="{31E33BCA-D5C3-4E51-9C43-33E674C96A69}" type="pres">
      <dgm:prSet presAssocID="{CEAC2866-B974-405F-8B71-93A356359283}" presName="LevelTwoTextNode" presStyleLbl="node2" presStyleIdx="1" presStyleCnt="2" custScaleX="296645">
        <dgm:presLayoutVars>
          <dgm:chPref val="3"/>
        </dgm:presLayoutVars>
      </dgm:prSet>
      <dgm:spPr/>
      <dgm:t>
        <a:bodyPr/>
        <a:lstStyle/>
        <a:p>
          <a:endParaRPr kumimoji="1" lang="ja-JP" altLang="en-US"/>
        </a:p>
      </dgm:t>
    </dgm:pt>
    <dgm:pt modelId="{B59EB3A4-C5EF-47BB-9133-FB0E5B52C37A}" type="pres">
      <dgm:prSet presAssocID="{CEAC2866-B974-405F-8B71-93A356359283}" presName="level3hierChild" presStyleCnt="0"/>
      <dgm:spPr/>
      <dgm:t>
        <a:bodyPr/>
        <a:lstStyle/>
        <a:p>
          <a:endParaRPr kumimoji="1" lang="ja-JP" altLang="en-US"/>
        </a:p>
      </dgm:t>
    </dgm:pt>
  </dgm:ptLst>
  <dgm:cxnLst>
    <dgm:cxn modelId="{3EA0AD88-5F68-4307-A150-D488B172576E}" type="presOf" srcId="{102354FD-0B61-4800-97B8-0272F551D693}" destId="{704DCE23-9865-42AA-AD6D-C61DE32B97F9}" srcOrd="0" destOrd="0" presId="urn:microsoft.com/office/officeart/2005/8/layout/hierarchy2"/>
    <dgm:cxn modelId="{0781424C-D61C-4768-BDF7-6EBDC9BA3A03}" type="presOf" srcId="{927010F6-D63F-4589-BAF4-F20F3EE311EA}" destId="{40E8D32F-B829-4739-83EA-ED7DB528150E}" srcOrd="1" destOrd="0" presId="urn:microsoft.com/office/officeart/2005/8/layout/hierarchy2"/>
    <dgm:cxn modelId="{0A4AF33A-FB6F-4CA3-B349-9799D0FF6A52}" type="presOf" srcId="{B2DB24E5-6E5D-43FC-B796-7755DC6F2BDA}" destId="{69565A99-2D9D-4592-A247-FF87753E4B10}" srcOrd="0" destOrd="0" presId="urn:microsoft.com/office/officeart/2005/8/layout/hierarchy2"/>
    <dgm:cxn modelId="{156FA148-90AE-4498-84C9-13AEE746E22F}" srcId="{D8A071E3-6039-4520-9E10-0204E992E1EF}" destId="{21D607F1-74F1-4C6C-875E-FE794C04619A}" srcOrd="0" destOrd="0" parTransId="{927010F6-D63F-4589-BAF4-F20F3EE311EA}" sibTransId="{6C7F49D2-3647-49F2-BD78-68AB6AB8276F}"/>
    <dgm:cxn modelId="{5094DB0D-4D68-4996-AE97-6B202597BB24}" srcId="{74A699C1-09CE-477F-BEAA-56C66DBA9E57}" destId="{D8A071E3-6039-4520-9E10-0204E992E1EF}" srcOrd="0" destOrd="0" parTransId="{19326F72-8029-4259-842A-573168FDE5A0}" sibTransId="{29A15015-208D-4E0A-BE37-5B519A014480}"/>
    <dgm:cxn modelId="{EAEB499E-4246-4068-BE7D-01895B61D8EC}" srcId="{D8A071E3-6039-4520-9E10-0204E992E1EF}" destId="{1923D5F8-9987-4EB5-88FF-62AD9D0B5DB5}" srcOrd="1" destOrd="0" parTransId="{619D8F64-E400-49C7-9176-4C3E2A15A8B0}" sibTransId="{7A566749-BFCB-478E-A216-160B2D509145}"/>
    <dgm:cxn modelId="{99813929-B643-4170-8573-A73A4493C876}" type="presOf" srcId="{21D607F1-74F1-4C6C-875E-FE794C04619A}" destId="{9B230610-4C9C-4EC0-B902-A34100234F3D}" srcOrd="0" destOrd="0" presId="urn:microsoft.com/office/officeart/2005/8/layout/hierarchy2"/>
    <dgm:cxn modelId="{1C5A525B-0866-44F1-AC6A-97830F2F1BB0}" type="presOf" srcId="{CEAC2866-B974-405F-8B71-93A356359283}" destId="{31E33BCA-D5C3-4E51-9C43-33E674C96A69}" srcOrd="0" destOrd="0" presId="urn:microsoft.com/office/officeart/2005/8/layout/hierarchy2"/>
    <dgm:cxn modelId="{10FB7241-95F3-4B4B-8D5B-80DD24690FDA}" type="presOf" srcId="{19326F72-8029-4259-842A-573168FDE5A0}" destId="{E7A3A4AC-DE0E-4B9E-A9CE-E68B26553A5B}" srcOrd="0" destOrd="0" presId="urn:microsoft.com/office/officeart/2005/8/layout/hierarchy2"/>
    <dgm:cxn modelId="{E63D7C4D-FF31-4913-AF13-822BEB898007}" srcId="{74A699C1-09CE-477F-BEAA-56C66DBA9E57}" destId="{CEAC2866-B974-405F-8B71-93A356359283}" srcOrd="1" destOrd="0" parTransId="{B2DB24E5-6E5D-43FC-B796-7755DC6F2BDA}" sibTransId="{A195F74A-1E83-4435-9EC8-46F325AE8C78}"/>
    <dgm:cxn modelId="{F577C364-9398-4264-AA27-0AD5F0FA8AEF}" type="presOf" srcId="{1923D5F8-9987-4EB5-88FF-62AD9D0B5DB5}" destId="{0864F6A1-6F9E-4891-8CAB-43139B0E324F}" srcOrd="0" destOrd="0" presId="urn:microsoft.com/office/officeart/2005/8/layout/hierarchy2"/>
    <dgm:cxn modelId="{79B547E7-1C58-41B0-9917-6C90F40FD982}" type="presOf" srcId="{D8A071E3-6039-4520-9E10-0204E992E1EF}" destId="{1E631D4B-6BFD-40D4-B2B6-8E51A423B464}" srcOrd="0" destOrd="0" presId="urn:microsoft.com/office/officeart/2005/8/layout/hierarchy2"/>
    <dgm:cxn modelId="{FA3AB4DA-7D9C-4ED9-BA1F-9EBD369C7A51}" type="presOf" srcId="{619D8F64-E400-49C7-9176-4C3E2A15A8B0}" destId="{EB29C4D7-8FD6-4A82-BB4F-521A3FD8552A}" srcOrd="0" destOrd="0" presId="urn:microsoft.com/office/officeart/2005/8/layout/hierarchy2"/>
    <dgm:cxn modelId="{64308F66-8558-435B-B2C9-01E617882410}" type="presOf" srcId="{619D8F64-E400-49C7-9176-4C3E2A15A8B0}" destId="{F83D68D1-5AF4-4233-BA55-8899BB1A8BF2}" srcOrd="1" destOrd="0" presId="urn:microsoft.com/office/officeart/2005/8/layout/hierarchy2"/>
    <dgm:cxn modelId="{4185FC68-4489-4244-91B6-8080B48A53C3}" type="presOf" srcId="{B2DB24E5-6E5D-43FC-B796-7755DC6F2BDA}" destId="{87E0BBBD-58F1-49A6-8366-C3C28AE31979}" srcOrd="1" destOrd="0" presId="urn:microsoft.com/office/officeart/2005/8/layout/hierarchy2"/>
    <dgm:cxn modelId="{53A01AF9-59AE-4B0C-90D0-4ABF4B50D299}" type="presOf" srcId="{74A699C1-09CE-477F-BEAA-56C66DBA9E57}" destId="{92DB52B5-1A1B-4410-B43E-814BDC61503B}" srcOrd="0" destOrd="0" presId="urn:microsoft.com/office/officeart/2005/8/layout/hierarchy2"/>
    <dgm:cxn modelId="{E73AB624-D838-4F63-AA2F-D6D754949250}" type="presOf" srcId="{19326F72-8029-4259-842A-573168FDE5A0}" destId="{7089B5A8-AF07-48F6-B709-6B0F2C1C964C}" srcOrd="1" destOrd="0" presId="urn:microsoft.com/office/officeart/2005/8/layout/hierarchy2"/>
    <dgm:cxn modelId="{F8EEC89B-5D0A-41CF-824F-189BE93FAF8D}" type="presOf" srcId="{927010F6-D63F-4589-BAF4-F20F3EE311EA}" destId="{0AC0FF01-1C9D-4566-97F4-C6863E054893}" srcOrd="0" destOrd="0" presId="urn:microsoft.com/office/officeart/2005/8/layout/hierarchy2"/>
    <dgm:cxn modelId="{EEA45CCE-D6DC-44B7-8CEC-1587F58919E5}" srcId="{102354FD-0B61-4800-97B8-0272F551D693}" destId="{74A699C1-09CE-477F-BEAA-56C66DBA9E57}" srcOrd="0" destOrd="0" parTransId="{DCB6267C-B283-420B-B865-EA79BA65C1DC}" sibTransId="{CABCA8E2-2056-4D73-AC63-AB0E26C8C2BC}"/>
    <dgm:cxn modelId="{07F6B733-90C4-44F6-8955-C3DEF565257C}" type="presParOf" srcId="{704DCE23-9865-42AA-AD6D-C61DE32B97F9}" destId="{54781C15-86C8-4B39-8948-79A999BA15A6}" srcOrd="0" destOrd="0" presId="urn:microsoft.com/office/officeart/2005/8/layout/hierarchy2"/>
    <dgm:cxn modelId="{BD1CCD8D-374A-4BBC-AF80-525ED34A6DA8}" type="presParOf" srcId="{54781C15-86C8-4B39-8948-79A999BA15A6}" destId="{92DB52B5-1A1B-4410-B43E-814BDC61503B}" srcOrd="0" destOrd="0" presId="urn:microsoft.com/office/officeart/2005/8/layout/hierarchy2"/>
    <dgm:cxn modelId="{7E897448-7A0F-4283-A396-FC7E003093E3}" type="presParOf" srcId="{54781C15-86C8-4B39-8948-79A999BA15A6}" destId="{AEDB62EB-2F2B-4D20-A617-64D58E9E789B}" srcOrd="1" destOrd="0" presId="urn:microsoft.com/office/officeart/2005/8/layout/hierarchy2"/>
    <dgm:cxn modelId="{3E0388A9-CA9A-4A2F-B147-84385BFADBBA}" type="presParOf" srcId="{AEDB62EB-2F2B-4D20-A617-64D58E9E789B}" destId="{E7A3A4AC-DE0E-4B9E-A9CE-E68B26553A5B}" srcOrd="0" destOrd="0" presId="urn:microsoft.com/office/officeart/2005/8/layout/hierarchy2"/>
    <dgm:cxn modelId="{4829D8B0-E616-4B8A-8E5C-96B2B5DCCF90}" type="presParOf" srcId="{E7A3A4AC-DE0E-4B9E-A9CE-E68B26553A5B}" destId="{7089B5A8-AF07-48F6-B709-6B0F2C1C964C}" srcOrd="0" destOrd="0" presId="urn:microsoft.com/office/officeart/2005/8/layout/hierarchy2"/>
    <dgm:cxn modelId="{0F2AAC79-1270-448A-8DFC-FF1A50D82BDE}" type="presParOf" srcId="{AEDB62EB-2F2B-4D20-A617-64D58E9E789B}" destId="{97E0008D-2D28-404C-A790-32802F6C56DA}" srcOrd="1" destOrd="0" presId="urn:microsoft.com/office/officeart/2005/8/layout/hierarchy2"/>
    <dgm:cxn modelId="{615BB304-9479-403B-A9CB-55DF3295FD53}" type="presParOf" srcId="{97E0008D-2D28-404C-A790-32802F6C56DA}" destId="{1E631D4B-6BFD-40D4-B2B6-8E51A423B464}" srcOrd="0" destOrd="0" presId="urn:microsoft.com/office/officeart/2005/8/layout/hierarchy2"/>
    <dgm:cxn modelId="{31AD77C0-D534-45F9-A8C0-6ED85C857FF9}" type="presParOf" srcId="{97E0008D-2D28-404C-A790-32802F6C56DA}" destId="{32B4EE16-D6BF-42BC-BCD9-C4A559194E83}" srcOrd="1" destOrd="0" presId="urn:microsoft.com/office/officeart/2005/8/layout/hierarchy2"/>
    <dgm:cxn modelId="{85B9913B-AD52-4518-9FB0-732E0401E5E0}" type="presParOf" srcId="{32B4EE16-D6BF-42BC-BCD9-C4A559194E83}" destId="{0AC0FF01-1C9D-4566-97F4-C6863E054893}" srcOrd="0" destOrd="0" presId="urn:microsoft.com/office/officeart/2005/8/layout/hierarchy2"/>
    <dgm:cxn modelId="{C55FC8CC-5642-46B2-ABAA-6B00628286AD}" type="presParOf" srcId="{0AC0FF01-1C9D-4566-97F4-C6863E054893}" destId="{40E8D32F-B829-4739-83EA-ED7DB528150E}" srcOrd="0" destOrd="0" presId="urn:microsoft.com/office/officeart/2005/8/layout/hierarchy2"/>
    <dgm:cxn modelId="{23822F81-61CE-4C53-8881-26E950C5A53D}" type="presParOf" srcId="{32B4EE16-D6BF-42BC-BCD9-C4A559194E83}" destId="{36C39B6B-83AA-46B4-98C3-81AAE680A54E}" srcOrd="1" destOrd="0" presId="urn:microsoft.com/office/officeart/2005/8/layout/hierarchy2"/>
    <dgm:cxn modelId="{9C8E056D-957C-4787-AD28-A0E735AFBF0A}" type="presParOf" srcId="{36C39B6B-83AA-46B4-98C3-81AAE680A54E}" destId="{9B230610-4C9C-4EC0-B902-A34100234F3D}" srcOrd="0" destOrd="0" presId="urn:microsoft.com/office/officeart/2005/8/layout/hierarchy2"/>
    <dgm:cxn modelId="{7ED0D7A3-028D-4A4A-886E-DECD4B9DDFA4}" type="presParOf" srcId="{36C39B6B-83AA-46B4-98C3-81AAE680A54E}" destId="{C719DF59-9ED2-4D15-9CEB-275E66477B52}" srcOrd="1" destOrd="0" presId="urn:microsoft.com/office/officeart/2005/8/layout/hierarchy2"/>
    <dgm:cxn modelId="{978F22F8-D27A-48AA-B49E-333E2BA6E398}" type="presParOf" srcId="{32B4EE16-D6BF-42BC-BCD9-C4A559194E83}" destId="{EB29C4D7-8FD6-4A82-BB4F-521A3FD8552A}" srcOrd="2" destOrd="0" presId="urn:microsoft.com/office/officeart/2005/8/layout/hierarchy2"/>
    <dgm:cxn modelId="{200C31FF-A9DE-4F12-9121-B8F36070EE93}" type="presParOf" srcId="{EB29C4D7-8FD6-4A82-BB4F-521A3FD8552A}" destId="{F83D68D1-5AF4-4233-BA55-8899BB1A8BF2}" srcOrd="0" destOrd="0" presId="urn:microsoft.com/office/officeart/2005/8/layout/hierarchy2"/>
    <dgm:cxn modelId="{4334CEE1-5F29-4798-8315-B26704CF8A69}" type="presParOf" srcId="{32B4EE16-D6BF-42BC-BCD9-C4A559194E83}" destId="{3AF3C8BD-DC5B-47C7-B9CA-BA960C1B19FE}" srcOrd="3" destOrd="0" presId="urn:microsoft.com/office/officeart/2005/8/layout/hierarchy2"/>
    <dgm:cxn modelId="{99E9333C-D226-4515-AEF1-E4A99930DFDF}" type="presParOf" srcId="{3AF3C8BD-DC5B-47C7-B9CA-BA960C1B19FE}" destId="{0864F6A1-6F9E-4891-8CAB-43139B0E324F}" srcOrd="0" destOrd="0" presId="urn:microsoft.com/office/officeart/2005/8/layout/hierarchy2"/>
    <dgm:cxn modelId="{5BF5AD75-5A1D-486B-8639-674DA092724E}" type="presParOf" srcId="{3AF3C8BD-DC5B-47C7-B9CA-BA960C1B19FE}" destId="{2ADE3382-7DFE-4023-8558-3738CBC73763}" srcOrd="1" destOrd="0" presId="urn:microsoft.com/office/officeart/2005/8/layout/hierarchy2"/>
    <dgm:cxn modelId="{A3102740-FE84-44A1-8C62-29F698A7569F}" type="presParOf" srcId="{AEDB62EB-2F2B-4D20-A617-64D58E9E789B}" destId="{69565A99-2D9D-4592-A247-FF87753E4B10}" srcOrd="2" destOrd="0" presId="urn:microsoft.com/office/officeart/2005/8/layout/hierarchy2"/>
    <dgm:cxn modelId="{95F824C7-CF8E-44B8-8BD6-5145D077CE8F}" type="presParOf" srcId="{69565A99-2D9D-4592-A247-FF87753E4B10}" destId="{87E0BBBD-58F1-49A6-8366-C3C28AE31979}" srcOrd="0" destOrd="0" presId="urn:microsoft.com/office/officeart/2005/8/layout/hierarchy2"/>
    <dgm:cxn modelId="{DC9D20EF-25B4-4515-AF14-88E56824A0CA}" type="presParOf" srcId="{AEDB62EB-2F2B-4D20-A617-64D58E9E789B}" destId="{C747F053-EAFA-4B0A-9949-56E4E61C649B}" srcOrd="3" destOrd="0" presId="urn:microsoft.com/office/officeart/2005/8/layout/hierarchy2"/>
    <dgm:cxn modelId="{40EDABDC-E2D5-4603-AE9D-18EB8344AF75}" type="presParOf" srcId="{C747F053-EAFA-4B0A-9949-56E4E61C649B}" destId="{31E33BCA-D5C3-4E51-9C43-33E674C96A69}" srcOrd="0" destOrd="0" presId="urn:microsoft.com/office/officeart/2005/8/layout/hierarchy2"/>
    <dgm:cxn modelId="{5AC36340-FF9C-4947-89AC-B8F4E22C656F}" type="presParOf" srcId="{C747F053-EAFA-4B0A-9949-56E4E61C649B}" destId="{B59EB3A4-C5EF-47BB-9133-FB0E5B52C37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2F3A7D-367C-41C6-890E-904E96C15CE5}" type="doc">
      <dgm:prSet loTypeId="urn:microsoft.com/office/officeart/2008/layout/VerticalCircleList" loCatId="list" qsTypeId="urn:microsoft.com/office/officeart/2005/8/quickstyle/3d3" qsCatId="3D" csTypeId="urn:microsoft.com/office/officeart/2005/8/colors/accent1_2" csCatId="accent1" phldr="1"/>
      <dgm:spPr/>
      <dgm:t>
        <a:bodyPr/>
        <a:lstStyle/>
        <a:p>
          <a:endParaRPr kumimoji="1" lang="ja-JP" altLang="en-US"/>
        </a:p>
      </dgm:t>
    </dgm:pt>
    <dgm:pt modelId="{B6573102-82DB-44F2-A64A-8E80BEDF16F1}">
      <dgm:prSet phldrT="[テキスト]" custT="1"/>
      <dgm:spPr/>
      <dgm:t>
        <a:bodyPr/>
        <a:lstStyle/>
        <a:p>
          <a:r>
            <a:rPr lang="ja-JP" altLang="en-US" sz="3000" dirty="0" smtClean="0">
              <a:latin typeface="HG丸ｺﾞｼｯｸM-PRO" panose="020F0600000000000000" pitchFamily="50" charset="-128"/>
              <a:ea typeface="HG丸ｺﾞｼｯｸM-PRO" panose="020F0600000000000000" pitchFamily="50" charset="-128"/>
            </a:rPr>
            <a:t>先頭の</a:t>
          </a:r>
          <a:r>
            <a:rPr lang="en-US" altLang="ja-JP" sz="3000" dirty="0" smtClean="0">
              <a:latin typeface="HG丸ｺﾞｼｯｸM-PRO" panose="020F0600000000000000" pitchFamily="50" charset="-128"/>
              <a:ea typeface="HG丸ｺﾞｼｯｸM-PRO" panose="020F0600000000000000" pitchFamily="50" charset="-128"/>
            </a:rPr>
            <a:t>0</a:t>
          </a:r>
          <a:r>
            <a:rPr lang="ja-JP" altLang="en-US" sz="3000" dirty="0" smtClean="0">
              <a:latin typeface="HG丸ｺﾞｼｯｸM-PRO" panose="020F0600000000000000" pitchFamily="50" charset="-128"/>
              <a:ea typeface="HG丸ｺﾞｼｯｸM-PRO" panose="020F0600000000000000" pitchFamily="50" charset="-128"/>
            </a:rPr>
            <a:t>は有効数字に含まない</a:t>
          </a:r>
          <a:endParaRPr lang="en-US" altLang="ja-JP" sz="30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a:t>
          </a:r>
          <a:r>
            <a:rPr lang="en-US" altLang="ja-JP" sz="2800" dirty="0" smtClean="0">
              <a:latin typeface="HG丸ｺﾞｼｯｸM-PRO" panose="020F0600000000000000" pitchFamily="50" charset="-128"/>
              <a:ea typeface="HG丸ｺﾞｼｯｸM-PRO" panose="020F0600000000000000" pitchFamily="50" charset="-128"/>
            </a:rPr>
            <a:t>0</a:t>
          </a:r>
          <a:r>
            <a:rPr lang="ja-JP" altLang="en-US" sz="2800" dirty="0" smtClean="0">
              <a:latin typeface="HG丸ｺﾞｼｯｸM-PRO" panose="020F0600000000000000" pitchFamily="50" charset="-128"/>
              <a:ea typeface="HG丸ｺﾞｼｯｸM-PRO" panose="020F0600000000000000" pitchFamily="50" charset="-128"/>
            </a:rPr>
            <a:t>以外の数字が始まるまでは有効数字に含まない）</a:t>
          </a:r>
          <a:endParaRPr kumimoji="1" lang="ja-JP" altLang="en-US" sz="2800" dirty="0"/>
        </a:p>
      </dgm:t>
    </dgm:pt>
    <dgm:pt modelId="{DF9C3062-4885-4744-BA1C-C4487DF0599C}" type="parTrans" cxnId="{B0B3AE2F-32BB-4768-AEB1-A081AE404C0A}">
      <dgm:prSet/>
      <dgm:spPr/>
      <dgm:t>
        <a:bodyPr/>
        <a:lstStyle/>
        <a:p>
          <a:endParaRPr kumimoji="1" lang="ja-JP" altLang="en-US"/>
        </a:p>
      </dgm:t>
    </dgm:pt>
    <dgm:pt modelId="{77AB2F35-07B4-48BF-9D82-DDBB8D0C666D}" type="sibTrans" cxnId="{B0B3AE2F-32BB-4768-AEB1-A081AE404C0A}">
      <dgm:prSet/>
      <dgm:spPr/>
      <dgm:t>
        <a:bodyPr/>
        <a:lstStyle/>
        <a:p>
          <a:endParaRPr kumimoji="1" lang="ja-JP" altLang="en-US"/>
        </a:p>
      </dgm:t>
    </dgm:pt>
    <dgm:pt modelId="{935317C3-6386-4F89-ABB5-594A14FDC72A}">
      <dgm:prSet phldrT="[テキスト]" custT="1"/>
      <dgm:spPr/>
      <dgm:t>
        <a:bodyPr/>
        <a:lstStyle/>
        <a:p>
          <a:r>
            <a:rPr lang="ja-JP" altLang="en-US" sz="2800" dirty="0" smtClean="0">
              <a:latin typeface="HG丸ｺﾞｼｯｸM-PRO" panose="020F0600000000000000" pitchFamily="50" charset="-128"/>
              <a:ea typeface="HG丸ｺﾞｼｯｸM-PRO" panose="020F0600000000000000" pitchFamily="50" charset="-128"/>
            </a:rPr>
            <a:t>末尾の</a:t>
          </a:r>
          <a:r>
            <a:rPr lang="en-US" altLang="ja-JP" sz="2800" dirty="0" smtClean="0">
              <a:latin typeface="HG丸ｺﾞｼｯｸM-PRO" panose="020F0600000000000000" pitchFamily="50" charset="-128"/>
              <a:ea typeface="HG丸ｺﾞｼｯｸM-PRO" panose="020F0600000000000000" pitchFamily="50" charset="-128"/>
            </a:rPr>
            <a:t>0</a:t>
          </a:r>
          <a:r>
            <a:rPr lang="ja-JP" altLang="en-US" sz="2800" dirty="0" smtClean="0">
              <a:latin typeface="HG丸ｺﾞｼｯｸM-PRO" panose="020F0600000000000000" pitchFamily="50" charset="-128"/>
              <a:ea typeface="HG丸ｺﾞｼｯｸM-PRO" panose="020F0600000000000000" pitchFamily="50" charset="-128"/>
            </a:rPr>
            <a:t>は有効数字に含む</a:t>
          </a:r>
          <a:endParaRPr kumimoji="1" lang="ja-JP" altLang="en-US" sz="2800" dirty="0"/>
        </a:p>
      </dgm:t>
    </dgm:pt>
    <dgm:pt modelId="{75FFB5AD-B269-445D-9331-6F2F425B0A6A}" type="parTrans" cxnId="{9BA94D57-08A2-4F29-B644-D9B03932F888}">
      <dgm:prSet/>
      <dgm:spPr/>
      <dgm:t>
        <a:bodyPr/>
        <a:lstStyle/>
        <a:p>
          <a:endParaRPr kumimoji="1" lang="ja-JP" altLang="en-US"/>
        </a:p>
      </dgm:t>
    </dgm:pt>
    <dgm:pt modelId="{B50C1D46-AFDA-49C3-9B58-E484EC8E297F}" type="sibTrans" cxnId="{9BA94D57-08A2-4F29-B644-D9B03932F888}">
      <dgm:prSet/>
      <dgm:spPr/>
      <dgm:t>
        <a:bodyPr/>
        <a:lstStyle/>
        <a:p>
          <a:endParaRPr kumimoji="1" lang="ja-JP" altLang="en-US"/>
        </a:p>
      </dgm:t>
    </dgm:pt>
    <dgm:pt modelId="{C532818C-D7A8-454F-B74E-5B4FB7BA3213}">
      <dgm:prSet phldrT="[テキスト]" custT="1"/>
      <dgm:spPr/>
      <dgm:t>
        <a:bodyPr/>
        <a:lstStyle/>
        <a:p>
          <a:r>
            <a:rPr lang="ja-JP" altLang="en-US" sz="2800" dirty="0" smtClean="0">
              <a:latin typeface="HG丸ｺﾞｼｯｸM-PRO" panose="020F0600000000000000" pitchFamily="50" charset="-128"/>
              <a:ea typeface="HG丸ｺﾞｼｯｸM-PRO" panose="020F0600000000000000" pitchFamily="50" charset="-128"/>
            </a:rPr>
            <a:t>計算結果は，計算に用いた数値（測定値）の中で，有効数字の桁数の最も小さいものと同じ桁数にすることが適当</a:t>
          </a:r>
          <a:endParaRPr kumimoji="1" lang="ja-JP" altLang="en-US" sz="2800" dirty="0"/>
        </a:p>
      </dgm:t>
    </dgm:pt>
    <dgm:pt modelId="{5443AA8E-B756-40A6-BF20-2E7C12AE94BB}" type="parTrans" cxnId="{FB682A44-F03D-49D9-9B02-A3CA4F5967E0}">
      <dgm:prSet/>
      <dgm:spPr/>
      <dgm:t>
        <a:bodyPr/>
        <a:lstStyle/>
        <a:p>
          <a:endParaRPr kumimoji="1" lang="ja-JP" altLang="en-US"/>
        </a:p>
      </dgm:t>
    </dgm:pt>
    <dgm:pt modelId="{FC40712E-F0EC-4607-8924-8E9F069E52D0}" type="sibTrans" cxnId="{FB682A44-F03D-49D9-9B02-A3CA4F5967E0}">
      <dgm:prSet/>
      <dgm:spPr/>
      <dgm:t>
        <a:bodyPr/>
        <a:lstStyle/>
        <a:p>
          <a:endParaRPr kumimoji="1" lang="ja-JP" altLang="en-US"/>
        </a:p>
      </dgm:t>
    </dgm:pt>
    <dgm:pt modelId="{740DE48E-41F6-434A-9668-D5DE578C84FE}" type="pres">
      <dgm:prSet presAssocID="{7C2F3A7D-367C-41C6-890E-904E96C15CE5}" presName="Name0" presStyleCnt="0">
        <dgm:presLayoutVars>
          <dgm:dir/>
        </dgm:presLayoutVars>
      </dgm:prSet>
      <dgm:spPr/>
      <dgm:t>
        <a:bodyPr/>
        <a:lstStyle/>
        <a:p>
          <a:endParaRPr kumimoji="1" lang="ja-JP" altLang="en-US"/>
        </a:p>
      </dgm:t>
    </dgm:pt>
    <dgm:pt modelId="{23AE025D-CEE8-418A-87E6-D9452B5C1E48}" type="pres">
      <dgm:prSet presAssocID="{B6573102-82DB-44F2-A64A-8E80BEDF16F1}" presName="noChildren" presStyleCnt="0"/>
      <dgm:spPr/>
      <dgm:t>
        <a:bodyPr/>
        <a:lstStyle/>
        <a:p>
          <a:endParaRPr kumimoji="1" lang="ja-JP" altLang="en-US"/>
        </a:p>
      </dgm:t>
    </dgm:pt>
    <dgm:pt modelId="{9658B91C-B17F-4DDC-B8CE-C3DCD26E91EA}" type="pres">
      <dgm:prSet presAssocID="{B6573102-82DB-44F2-A64A-8E80BEDF16F1}" presName="gap" presStyleCnt="0"/>
      <dgm:spPr/>
      <dgm:t>
        <a:bodyPr/>
        <a:lstStyle/>
        <a:p>
          <a:endParaRPr kumimoji="1" lang="ja-JP" altLang="en-US"/>
        </a:p>
      </dgm:t>
    </dgm:pt>
    <dgm:pt modelId="{0BFE9CCF-D62D-4695-A35B-41D6D81F39DA}" type="pres">
      <dgm:prSet presAssocID="{B6573102-82DB-44F2-A64A-8E80BEDF16F1}" presName="medCircle2" presStyleLbl="vennNode1" presStyleIdx="0" presStyleCnt="3"/>
      <dgm:spPr/>
      <dgm:t>
        <a:bodyPr/>
        <a:lstStyle/>
        <a:p>
          <a:endParaRPr kumimoji="1" lang="ja-JP" altLang="en-US"/>
        </a:p>
      </dgm:t>
    </dgm:pt>
    <dgm:pt modelId="{799C2058-5F4E-4409-812C-0DFDE478E4BD}" type="pres">
      <dgm:prSet presAssocID="{B6573102-82DB-44F2-A64A-8E80BEDF16F1}" presName="txLvlOnly1" presStyleLbl="revTx" presStyleIdx="0" presStyleCnt="3"/>
      <dgm:spPr/>
      <dgm:t>
        <a:bodyPr/>
        <a:lstStyle/>
        <a:p>
          <a:endParaRPr kumimoji="1" lang="ja-JP" altLang="en-US"/>
        </a:p>
      </dgm:t>
    </dgm:pt>
    <dgm:pt modelId="{B6319DA3-87ED-4E8B-AF7E-74365B1FFF87}" type="pres">
      <dgm:prSet presAssocID="{935317C3-6386-4F89-ABB5-594A14FDC72A}" presName="noChildren" presStyleCnt="0"/>
      <dgm:spPr/>
      <dgm:t>
        <a:bodyPr/>
        <a:lstStyle/>
        <a:p>
          <a:endParaRPr kumimoji="1" lang="ja-JP" altLang="en-US"/>
        </a:p>
      </dgm:t>
    </dgm:pt>
    <dgm:pt modelId="{FAFDC90B-7A7A-42D9-AD21-B7A5B5CF3403}" type="pres">
      <dgm:prSet presAssocID="{935317C3-6386-4F89-ABB5-594A14FDC72A}" presName="gap" presStyleCnt="0"/>
      <dgm:spPr/>
      <dgm:t>
        <a:bodyPr/>
        <a:lstStyle/>
        <a:p>
          <a:endParaRPr kumimoji="1" lang="ja-JP" altLang="en-US"/>
        </a:p>
      </dgm:t>
    </dgm:pt>
    <dgm:pt modelId="{F1CAFA39-3B8A-4C3D-985B-8B31E101C1D0}" type="pres">
      <dgm:prSet presAssocID="{935317C3-6386-4F89-ABB5-594A14FDC72A}" presName="medCircle2" presStyleLbl="vennNode1" presStyleIdx="1" presStyleCnt="3"/>
      <dgm:spPr/>
      <dgm:t>
        <a:bodyPr/>
        <a:lstStyle/>
        <a:p>
          <a:endParaRPr kumimoji="1" lang="ja-JP" altLang="en-US"/>
        </a:p>
      </dgm:t>
    </dgm:pt>
    <dgm:pt modelId="{637AA29F-5C8C-4F82-B11F-808B97A9EEF6}" type="pres">
      <dgm:prSet presAssocID="{935317C3-6386-4F89-ABB5-594A14FDC72A}" presName="txLvlOnly1" presStyleLbl="revTx" presStyleIdx="1" presStyleCnt="3"/>
      <dgm:spPr/>
      <dgm:t>
        <a:bodyPr/>
        <a:lstStyle/>
        <a:p>
          <a:endParaRPr kumimoji="1" lang="ja-JP" altLang="en-US"/>
        </a:p>
      </dgm:t>
    </dgm:pt>
    <dgm:pt modelId="{49756208-3EC2-494C-84B7-5124D2221134}" type="pres">
      <dgm:prSet presAssocID="{C532818C-D7A8-454F-B74E-5B4FB7BA3213}" presName="noChildren" presStyleCnt="0"/>
      <dgm:spPr/>
      <dgm:t>
        <a:bodyPr/>
        <a:lstStyle/>
        <a:p>
          <a:endParaRPr kumimoji="1" lang="ja-JP" altLang="en-US"/>
        </a:p>
      </dgm:t>
    </dgm:pt>
    <dgm:pt modelId="{05879DDC-F2BD-46D2-98AD-BF41CF22C6B1}" type="pres">
      <dgm:prSet presAssocID="{C532818C-D7A8-454F-B74E-5B4FB7BA3213}" presName="gap" presStyleCnt="0"/>
      <dgm:spPr/>
      <dgm:t>
        <a:bodyPr/>
        <a:lstStyle/>
        <a:p>
          <a:endParaRPr kumimoji="1" lang="ja-JP" altLang="en-US"/>
        </a:p>
      </dgm:t>
    </dgm:pt>
    <dgm:pt modelId="{508D1A30-AB3F-4062-ABE4-480F8C85C738}" type="pres">
      <dgm:prSet presAssocID="{C532818C-D7A8-454F-B74E-5B4FB7BA3213}" presName="medCircle2" presStyleLbl="vennNode1" presStyleIdx="2" presStyleCnt="3"/>
      <dgm:spPr/>
      <dgm:t>
        <a:bodyPr/>
        <a:lstStyle/>
        <a:p>
          <a:endParaRPr kumimoji="1" lang="ja-JP" altLang="en-US"/>
        </a:p>
      </dgm:t>
    </dgm:pt>
    <dgm:pt modelId="{3202128A-43E2-4C3D-9F94-3F5EB29B1DD8}" type="pres">
      <dgm:prSet presAssocID="{C532818C-D7A8-454F-B74E-5B4FB7BA3213}" presName="txLvlOnly1" presStyleLbl="revTx" presStyleIdx="2" presStyleCnt="3"/>
      <dgm:spPr/>
      <dgm:t>
        <a:bodyPr/>
        <a:lstStyle/>
        <a:p>
          <a:endParaRPr kumimoji="1" lang="ja-JP" altLang="en-US"/>
        </a:p>
      </dgm:t>
    </dgm:pt>
  </dgm:ptLst>
  <dgm:cxnLst>
    <dgm:cxn modelId="{E35CEBDE-3CAC-4B49-8A24-91BF3912622B}" type="presOf" srcId="{7C2F3A7D-367C-41C6-890E-904E96C15CE5}" destId="{740DE48E-41F6-434A-9668-D5DE578C84FE}" srcOrd="0" destOrd="0" presId="urn:microsoft.com/office/officeart/2008/layout/VerticalCircleList"/>
    <dgm:cxn modelId="{398F5699-5646-443B-85CC-8682DE3FD8E5}" type="presOf" srcId="{935317C3-6386-4F89-ABB5-594A14FDC72A}" destId="{637AA29F-5C8C-4F82-B11F-808B97A9EEF6}" srcOrd="0" destOrd="0" presId="urn:microsoft.com/office/officeart/2008/layout/VerticalCircleList"/>
    <dgm:cxn modelId="{B0B3AE2F-32BB-4768-AEB1-A081AE404C0A}" srcId="{7C2F3A7D-367C-41C6-890E-904E96C15CE5}" destId="{B6573102-82DB-44F2-A64A-8E80BEDF16F1}" srcOrd="0" destOrd="0" parTransId="{DF9C3062-4885-4744-BA1C-C4487DF0599C}" sibTransId="{77AB2F35-07B4-48BF-9D82-DDBB8D0C666D}"/>
    <dgm:cxn modelId="{9BA94D57-08A2-4F29-B644-D9B03932F888}" srcId="{7C2F3A7D-367C-41C6-890E-904E96C15CE5}" destId="{935317C3-6386-4F89-ABB5-594A14FDC72A}" srcOrd="1" destOrd="0" parTransId="{75FFB5AD-B269-445D-9331-6F2F425B0A6A}" sibTransId="{B50C1D46-AFDA-49C3-9B58-E484EC8E297F}"/>
    <dgm:cxn modelId="{DB913BC3-5173-4D79-8EBA-12EB2AD6762E}" type="presOf" srcId="{B6573102-82DB-44F2-A64A-8E80BEDF16F1}" destId="{799C2058-5F4E-4409-812C-0DFDE478E4BD}" srcOrd="0" destOrd="0" presId="urn:microsoft.com/office/officeart/2008/layout/VerticalCircleList"/>
    <dgm:cxn modelId="{FB682A44-F03D-49D9-9B02-A3CA4F5967E0}" srcId="{7C2F3A7D-367C-41C6-890E-904E96C15CE5}" destId="{C532818C-D7A8-454F-B74E-5B4FB7BA3213}" srcOrd="2" destOrd="0" parTransId="{5443AA8E-B756-40A6-BF20-2E7C12AE94BB}" sibTransId="{FC40712E-F0EC-4607-8924-8E9F069E52D0}"/>
    <dgm:cxn modelId="{F017B485-B621-4C5D-B7FC-E03C658A2866}" type="presOf" srcId="{C532818C-D7A8-454F-B74E-5B4FB7BA3213}" destId="{3202128A-43E2-4C3D-9F94-3F5EB29B1DD8}" srcOrd="0" destOrd="0" presId="urn:microsoft.com/office/officeart/2008/layout/VerticalCircleList"/>
    <dgm:cxn modelId="{0C31BD3C-0D6F-4661-BC4E-A1E8F2F9B68C}" type="presParOf" srcId="{740DE48E-41F6-434A-9668-D5DE578C84FE}" destId="{23AE025D-CEE8-418A-87E6-D9452B5C1E48}" srcOrd="0" destOrd="0" presId="urn:microsoft.com/office/officeart/2008/layout/VerticalCircleList"/>
    <dgm:cxn modelId="{E3D45BD4-72D4-4A54-B4E6-1E28B105E6A8}" type="presParOf" srcId="{23AE025D-CEE8-418A-87E6-D9452B5C1E48}" destId="{9658B91C-B17F-4DDC-B8CE-C3DCD26E91EA}" srcOrd="0" destOrd="0" presId="urn:microsoft.com/office/officeart/2008/layout/VerticalCircleList"/>
    <dgm:cxn modelId="{B34A05CF-2B96-4BBD-8E3C-41ED1909C0F0}" type="presParOf" srcId="{23AE025D-CEE8-418A-87E6-D9452B5C1E48}" destId="{0BFE9CCF-D62D-4695-A35B-41D6D81F39DA}" srcOrd="1" destOrd="0" presId="urn:microsoft.com/office/officeart/2008/layout/VerticalCircleList"/>
    <dgm:cxn modelId="{702158F7-0EEA-46C9-BC66-735EF56F2955}" type="presParOf" srcId="{23AE025D-CEE8-418A-87E6-D9452B5C1E48}" destId="{799C2058-5F4E-4409-812C-0DFDE478E4BD}" srcOrd="2" destOrd="0" presId="urn:microsoft.com/office/officeart/2008/layout/VerticalCircleList"/>
    <dgm:cxn modelId="{04BD8935-531C-4E5E-BEC6-7B568B556C77}" type="presParOf" srcId="{740DE48E-41F6-434A-9668-D5DE578C84FE}" destId="{B6319DA3-87ED-4E8B-AF7E-74365B1FFF87}" srcOrd="1" destOrd="0" presId="urn:microsoft.com/office/officeart/2008/layout/VerticalCircleList"/>
    <dgm:cxn modelId="{C51B1C44-7EEB-46C4-9D17-1C236423C8E1}" type="presParOf" srcId="{B6319DA3-87ED-4E8B-AF7E-74365B1FFF87}" destId="{FAFDC90B-7A7A-42D9-AD21-B7A5B5CF3403}" srcOrd="0" destOrd="0" presId="urn:microsoft.com/office/officeart/2008/layout/VerticalCircleList"/>
    <dgm:cxn modelId="{08CF8E44-C7A9-4C41-AF48-D7102EBA7891}" type="presParOf" srcId="{B6319DA3-87ED-4E8B-AF7E-74365B1FFF87}" destId="{F1CAFA39-3B8A-4C3D-985B-8B31E101C1D0}" srcOrd="1" destOrd="0" presId="urn:microsoft.com/office/officeart/2008/layout/VerticalCircleList"/>
    <dgm:cxn modelId="{4A9F12F6-2409-4A4C-BA17-1169870B8A44}" type="presParOf" srcId="{B6319DA3-87ED-4E8B-AF7E-74365B1FFF87}" destId="{637AA29F-5C8C-4F82-B11F-808B97A9EEF6}" srcOrd="2" destOrd="0" presId="urn:microsoft.com/office/officeart/2008/layout/VerticalCircleList"/>
    <dgm:cxn modelId="{F41585E8-2A5B-4F11-939D-0C1A8A889DA0}" type="presParOf" srcId="{740DE48E-41F6-434A-9668-D5DE578C84FE}" destId="{49756208-3EC2-494C-84B7-5124D2221134}" srcOrd="2" destOrd="0" presId="urn:microsoft.com/office/officeart/2008/layout/VerticalCircleList"/>
    <dgm:cxn modelId="{1E397886-CD79-4941-878E-E60521B9574E}" type="presParOf" srcId="{49756208-3EC2-494C-84B7-5124D2221134}" destId="{05879DDC-F2BD-46D2-98AD-BF41CF22C6B1}" srcOrd="0" destOrd="0" presId="urn:microsoft.com/office/officeart/2008/layout/VerticalCircleList"/>
    <dgm:cxn modelId="{EA5033BC-B0B3-4388-9272-6BED88A644A2}" type="presParOf" srcId="{49756208-3EC2-494C-84B7-5124D2221134}" destId="{508D1A30-AB3F-4062-ABE4-480F8C85C738}" srcOrd="1" destOrd="0" presId="urn:microsoft.com/office/officeart/2008/layout/VerticalCircleList"/>
    <dgm:cxn modelId="{028CA003-ED02-4534-8305-563E9A0DB484}" type="presParOf" srcId="{49756208-3EC2-494C-84B7-5124D2221134}" destId="{3202128A-43E2-4C3D-9F94-3F5EB29B1DD8}"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2F3A7D-367C-41C6-890E-904E96C15CE5}" type="doc">
      <dgm:prSet loTypeId="urn:microsoft.com/office/officeart/2008/layout/VerticalCircleList" loCatId="list" qsTypeId="urn:microsoft.com/office/officeart/2005/8/quickstyle/3d3" qsCatId="3D" csTypeId="urn:microsoft.com/office/officeart/2005/8/colors/accent1_2" csCatId="accent1" phldr="1"/>
      <dgm:spPr/>
      <dgm:t>
        <a:bodyPr/>
        <a:lstStyle/>
        <a:p>
          <a:endParaRPr kumimoji="1" lang="ja-JP" altLang="en-US"/>
        </a:p>
      </dgm:t>
    </dgm:pt>
    <dgm:pt modelId="{B6573102-82DB-44F2-A64A-8E80BEDF16F1}">
      <dgm:prSet phldrT="[テキスト]" custT="1"/>
      <dgm:spPr/>
      <dgm:t>
        <a:bodyPr/>
        <a:lstStyle/>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先頭の</a:t>
          </a:r>
          <a:r>
            <a:rPr lang="en-US" altLang="ja-JP" sz="3200" b="1" dirty="0" smtClean="0">
              <a:solidFill>
                <a:srgbClr val="FF0000"/>
              </a:solidFill>
              <a:latin typeface="HG丸ｺﾞｼｯｸM-PRO" panose="020F0600000000000000" pitchFamily="50" charset="-128"/>
              <a:ea typeface="HG丸ｺﾞｼｯｸM-PRO" panose="020F0600000000000000" pitchFamily="50" charset="-128"/>
            </a:rPr>
            <a:t>0</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は含まない</a:t>
          </a:r>
          <a:endParaRPr lang="en-US" altLang="ja-JP" sz="3200" b="1" dirty="0" smtClean="0">
            <a:solidFill>
              <a:srgbClr val="FF0000"/>
            </a:solidFill>
            <a:latin typeface="HG丸ｺﾞｼｯｸM-PRO" panose="020F0600000000000000" pitchFamily="50" charset="-128"/>
            <a:ea typeface="HG丸ｺﾞｼｯｸM-PRO" panose="020F0600000000000000" pitchFamily="50" charset="-128"/>
          </a:endParaRPr>
        </a:p>
      </dgm:t>
    </dgm:pt>
    <dgm:pt modelId="{DF9C3062-4885-4744-BA1C-C4487DF0599C}" type="parTrans" cxnId="{B0B3AE2F-32BB-4768-AEB1-A081AE404C0A}">
      <dgm:prSet/>
      <dgm:spPr/>
      <dgm:t>
        <a:bodyPr/>
        <a:lstStyle/>
        <a:p>
          <a:endParaRPr kumimoji="1" lang="ja-JP" altLang="en-US" sz="3400"/>
        </a:p>
      </dgm:t>
    </dgm:pt>
    <dgm:pt modelId="{77AB2F35-07B4-48BF-9D82-DDBB8D0C666D}" type="sibTrans" cxnId="{B0B3AE2F-32BB-4768-AEB1-A081AE404C0A}">
      <dgm:prSet/>
      <dgm:spPr/>
      <dgm:t>
        <a:bodyPr/>
        <a:lstStyle/>
        <a:p>
          <a:endParaRPr kumimoji="1" lang="ja-JP" altLang="en-US" sz="3400"/>
        </a:p>
      </dgm:t>
    </dgm:pt>
    <dgm:pt modelId="{935317C3-6386-4F89-ABB5-594A14FDC72A}">
      <dgm:prSet phldrT="[テキスト]" custT="1"/>
      <dgm:spPr/>
      <dgm:t>
        <a:bodyPr/>
        <a:lstStyle/>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末尾の</a:t>
          </a:r>
          <a:r>
            <a:rPr lang="en-US" altLang="ja-JP" sz="3200" b="1" dirty="0" smtClean="0">
              <a:solidFill>
                <a:srgbClr val="FF0000"/>
              </a:solidFill>
              <a:latin typeface="HG丸ｺﾞｼｯｸM-PRO" panose="020F0600000000000000" pitchFamily="50" charset="-128"/>
              <a:ea typeface="HG丸ｺﾞｼｯｸM-PRO" panose="020F0600000000000000" pitchFamily="50" charset="-128"/>
            </a:rPr>
            <a:t>0</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は含む</a:t>
          </a:r>
          <a:endParaRPr kumimoji="1" lang="ja-JP" altLang="en-US" sz="3200" b="1" dirty="0">
            <a:solidFill>
              <a:srgbClr val="FF0000"/>
            </a:solidFill>
          </a:endParaRPr>
        </a:p>
      </dgm:t>
    </dgm:pt>
    <dgm:pt modelId="{75FFB5AD-B269-445D-9331-6F2F425B0A6A}" type="parTrans" cxnId="{9BA94D57-08A2-4F29-B644-D9B03932F888}">
      <dgm:prSet/>
      <dgm:spPr/>
      <dgm:t>
        <a:bodyPr/>
        <a:lstStyle/>
        <a:p>
          <a:endParaRPr kumimoji="1" lang="ja-JP" altLang="en-US" sz="3400"/>
        </a:p>
      </dgm:t>
    </dgm:pt>
    <dgm:pt modelId="{B50C1D46-AFDA-49C3-9B58-E484EC8E297F}" type="sibTrans" cxnId="{9BA94D57-08A2-4F29-B644-D9B03932F888}">
      <dgm:prSet/>
      <dgm:spPr/>
      <dgm:t>
        <a:bodyPr/>
        <a:lstStyle/>
        <a:p>
          <a:endParaRPr kumimoji="1" lang="ja-JP" altLang="en-US" sz="3400"/>
        </a:p>
      </dgm:t>
    </dgm:pt>
    <dgm:pt modelId="{C532818C-D7A8-454F-B74E-5B4FB7BA3213}">
      <dgm:prSet phldrT="[テキスト]" custT="1"/>
      <dgm:spPr/>
      <dgm:t>
        <a:bodyPr/>
        <a:lstStyle/>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計算結果は，最も小さいものと同じ桁数にする</a:t>
          </a:r>
          <a:endParaRPr kumimoji="1" lang="ja-JP" altLang="en-US" sz="3200" b="1" dirty="0">
            <a:solidFill>
              <a:srgbClr val="FF0000"/>
            </a:solidFill>
          </a:endParaRPr>
        </a:p>
      </dgm:t>
    </dgm:pt>
    <dgm:pt modelId="{5443AA8E-B756-40A6-BF20-2E7C12AE94BB}" type="parTrans" cxnId="{FB682A44-F03D-49D9-9B02-A3CA4F5967E0}">
      <dgm:prSet/>
      <dgm:spPr/>
      <dgm:t>
        <a:bodyPr/>
        <a:lstStyle/>
        <a:p>
          <a:endParaRPr kumimoji="1" lang="ja-JP" altLang="en-US" sz="3400"/>
        </a:p>
      </dgm:t>
    </dgm:pt>
    <dgm:pt modelId="{FC40712E-F0EC-4607-8924-8E9F069E52D0}" type="sibTrans" cxnId="{FB682A44-F03D-49D9-9B02-A3CA4F5967E0}">
      <dgm:prSet/>
      <dgm:spPr/>
      <dgm:t>
        <a:bodyPr/>
        <a:lstStyle/>
        <a:p>
          <a:endParaRPr kumimoji="1" lang="ja-JP" altLang="en-US" sz="3400"/>
        </a:p>
      </dgm:t>
    </dgm:pt>
    <dgm:pt modelId="{740DE48E-41F6-434A-9668-D5DE578C84FE}" type="pres">
      <dgm:prSet presAssocID="{7C2F3A7D-367C-41C6-890E-904E96C15CE5}" presName="Name0" presStyleCnt="0">
        <dgm:presLayoutVars>
          <dgm:dir/>
        </dgm:presLayoutVars>
      </dgm:prSet>
      <dgm:spPr/>
      <dgm:t>
        <a:bodyPr/>
        <a:lstStyle/>
        <a:p>
          <a:endParaRPr kumimoji="1" lang="ja-JP" altLang="en-US"/>
        </a:p>
      </dgm:t>
    </dgm:pt>
    <dgm:pt modelId="{23AE025D-CEE8-418A-87E6-D9452B5C1E48}" type="pres">
      <dgm:prSet presAssocID="{B6573102-82DB-44F2-A64A-8E80BEDF16F1}" presName="noChildren" presStyleCnt="0"/>
      <dgm:spPr/>
      <dgm:t>
        <a:bodyPr/>
        <a:lstStyle/>
        <a:p>
          <a:endParaRPr kumimoji="1" lang="ja-JP" altLang="en-US"/>
        </a:p>
      </dgm:t>
    </dgm:pt>
    <dgm:pt modelId="{9658B91C-B17F-4DDC-B8CE-C3DCD26E91EA}" type="pres">
      <dgm:prSet presAssocID="{B6573102-82DB-44F2-A64A-8E80BEDF16F1}" presName="gap" presStyleCnt="0"/>
      <dgm:spPr/>
      <dgm:t>
        <a:bodyPr/>
        <a:lstStyle/>
        <a:p>
          <a:endParaRPr kumimoji="1" lang="ja-JP" altLang="en-US"/>
        </a:p>
      </dgm:t>
    </dgm:pt>
    <dgm:pt modelId="{0BFE9CCF-D62D-4695-A35B-41D6D81F39DA}" type="pres">
      <dgm:prSet presAssocID="{B6573102-82DB-44F2-A64A-8E80BEDF16F1}" presName="medCircle2" presStyleLbl="vennNode1" presStyleIdx="0" presStyleCnt="3"/>
      <dgm:spPr/>
      <dgm:t>
        <a:bodyPr/>
        <a:lstStyle/>
        <a:p>
          <a:endParaRPr kumimoji="1" lang="ja-JP" altLang="en-US"/>
        </a:p>
      </dgm:t>
    </dgm:pt>
    <dgm:pt modelId="{799C2058-5F4E-4409-812C-0DFDE478E4BD}" type="pres">
      <dgm:prSet presAssocID="{B6573102-82DB-44F2-A64A-8E80BEDF16F1}" presName="txLvlOnly1" presStyleLbl="revTx" presStyleIdx="0" presStyleCnt="3"/>
      <dgm:spPr/>
      <dgm:t>
        <a:bodyPr/>
        <a:lstStyle/>
        <a:p>
          <a:endParaRPr kumimoji="1" lang="ja-JP" altLang="en-US"/>
        </a:p>
      </dgm:t>
    </dgm:pt>
    <dgm:pt modelId="{B6319DA3-87ED-4E8B-AF7E-74365B1FFF87}" type="pres">
      <dgm:prSet presAssocID="{935317C3-6386-4F89-ABB5-594A14FDC72A}" presName="noChildren" presStyleCnt="0"/>
      <dgm:spPr/>
      <dgm:t>
        <a:bodyPr/>
        <a:lstStyle/>
        <a:p>
          <a:endParaRPr kumimoji="1" lang="ja-JP" altLang="en-US"/>
        </a:p>
      </dgm:t>
    </dgm:pt>
    <dgm:pt modelId="{FAFDC90B-7A7A-42D9-AD21-B7A5B5CF3403}" type="pres">
      <dgm:prSet presAssocID="{935317C3-6386-4F89-ABB5-594A14FDC72A}" presName="gap" presStyleCnt="0"/>
      <dgm:spPr/>
      <dgm:t>
        <a:bodyPr/>
        <a:lstStyle/>
        <a:p>
          <a:endParaRPr kumimoji="1" lang="ja-JP" altLang="en-US"/>
        </a:p>
      </dgm:t>
    </dgm:pt>
    <dgm:pt modelId="{F1CAFA39-3B8A-4C3D-985B-8B31E101C1D0}" type="pres">
      <dgm:prSet presAssocID="{935317C3-6386-4F89-ABB5-594A14FDC72A}" presName="medCircle2" presStyleLbl="vennNode1" presStyleIdx="1" presStyleCnt="3"/>
      <dgm:spPr/>
      <dgm:t>
        <a:bodyPr/>
        <a:lstStyle/>
        <a:p>
          <a:endParaRPr kumimoji="1" lang="ja-JP" altLang="en-US"/>
        </a:p>
      </dgm:t>
    </dgm:pt>
    <dgm:pt modelId="{637AA29F-5C8C-4F82-B11F-808B97A9EEF6}" type="pres">
      <dgm:prSet presAssocID="{935317C3-6386-4F89-ABB5-594A14FDC72A}" presName="txLvlOnly1" presStyleLbl="revTx" presStyleIdx="1" presStyleCnt="3"/>
      <dgm:spPr/>
      <dgm:t>
        <a:bodyPr/>
        <a:lstStyle/>
        <a:p>
          <a:endParaRPr kumimoji="1" lang="ja-JP" altLang="en-US"/>
        </a:p>
      </dgm:t>
    </dgm:pt>
    <dgm:pt modelId="{49756208-3EC2-494C-84B7-5124D2221134}" type="pres">
      <dgm:prSet presAssocID="{C532818C-D7A8-454F-B74E-5B4FB7BA3213}" presName="noChildren" presStyleCnt="0"/>
      <dgm:spPr/>
      <dgm:t>
        <a:bodyPr/>
        <a:lstStyle/>
        <a:p>
          <a:endParaRPr kumimoji="1" lang="ja-JP" altLang="en-US"/>
        </a:p>
      </dgm:t>
    </dgm:pt>
    <dgm:pt modelId="{05879DDC-F2BD-46D2-98AD-BF41CF22C6B1}" type="pres">
      <dgm:prSet presAssocID="{C532818C-D7A8-454F-B74E-5B4FB7BA3213}" presName="gap" presStyleCnt="0"/>
      <dgm:spPr/>
      <dgm:t>
        <a:bodyPr/>
        <a:lstStyle/>
        <a:p>
          <a:endParaRPr kumimoji="1" lang="ja-JP" altLang="en-US"/>
        </a:p>
      </dgm:t>
    </dgm:pt>
    <dgm:pt modelId="{508D1A30-AB3F-4062-ABE4-480F8C85C738}" type="pres">
      <dgm:prSet presAssocID="{C532818C-D7A8-454F-B74E-5B4FB7BA3213}" presName="medCircle2" presStyleLbl="vennNode1" presStyleIdx="2" presStyleCnt="3"/>
      <dgm:spPr/>
      <dgm:t>
        <a:bodyPr/>
        <a:lstStyle/>
        <a:p>
          <a:endParaRPr kumimoji="1" lang="ja-JP" altLang="en-US"/>
        </a:p>
      </dgm:t>
    </dgm:pt>
    <dgm:pt modelId="{3202128A-43E2-4C3D-9F94-3F5EB29B1DD8}" type="pres">
      <dgm:prSet presAssocID="{C532818C-D7A8-454F-B74E-5B4FB7BA3213}" presName="txLvlOnly1" presStyleLbl="revTx" presStyleIdx="2" presStyleCnt="3"/>
      <dgm:spPr/>
      <dgm:t>
        <a:bodyPr/>
        <a:lstStyle/>
        <a:p>
          <a:endParaRPr kumimoji="1" lang="ja-JP" altLang="en-US"/>
        </a:p>
      </dgm:t>
    </dgm:pt>
  </dgm:ptLst>
  <dgm:cxnLst>
    <dgm:cxn modelId="{A16C3A50-095B-41A5-92B5-42249A953141}" type="presOf" srcId="{B6573102-82DB-44F2-A64A-8E80BEDF16F1}" destId="{799C2058-5F4E-4409-812C-0DFDE478E4BD}" srcOrd="0" destOrd="0" presId="urn:microsoft.com/office/officeart/2008/layout/VerticalCircleList"/>
    <dgm:cxn modelId="{9BA94D57-08A2-4F29-B644-D9B03932F888}" srcId="{7C2F3A7D-367C-41C6-890E-904E96C15CE5}" destId="{935317C3-6386-4F89-ABB5-594A14FDC72A}" srcOrd="1" destOrd="0" parTransId="{75FFB5AD-B269-445D-9331-6F2F425B0A6A}" sibTransId="{B50C1D46-AFDA-49C3-9B58-E484EC8E297F}"/>
    <dgm:cxn modelId="{0903C2FB-5FCE-48BA-850B-4C5274A7B020}" type="presOf" srcId="{935317C3-6386-4F89-ABB5-594A14FDC72A}" destId="{637AA29F-5C8C-4F82-B11F-808B97A9EEF6}" srcOrd="0" destOrd="0" presId="urn:microsoft.com/office/officeart/2008/layout/VerticalCircleList"/>
    <dgm:cxn modelId="{D95C50AF-49AF-40DB-B0D6-09C5B75EF7D9}" type="presOf" srcId="{7C2F3A7D-367C-41C6-890E-904E96C15CE5}" destId="{740DE48E-41F6-434A-9668-D5DE578C84FE}" srcOrd="0" destOrd="0" presId="urn:microsoft.com/office/officeart/2008/layout/VerticalCircleList"/>
    <dgm:cxn modelId="{FB682A44-F03D-49D9-9B02-A3CA4F5967E0}" srcId="{7C2F3A7D-367C-41C6-890E-904E96C15CE5}" destId="{C532818C-D7A8-454F-B74E-5B4FB7BA3213}" srcOrd="2" destOrd="0" parTransId="{5443AA8E-B756-40A6-BF20-2E7C12AE94BB}" sibTransId="{FC40712E-F0EC-4607-8924-8E9F069E52D0}"/>
    <dgm:cxn modelId="{7943C8BB-E762-4A32-ADED-72830D5B173B}" type="presOf" srcId="{C532818C-D7A8-454F-B74E-5B4FB7BA3213}" destId="{3202128A-43E2-4C3D-9F94-3F5EB29B1DD8}" srcOrd="0" destOrd="0" presId="urn:microsoft.com/office/officeart/2008/layout/VerticalCircleList"/>
    <dgm:cxn modelId="{B0B3AE2F-32BB-4768-AEB1-A081AE404C0A}" srcId="{7C2F3A7D-367C-41C6-890E-904E96C15CE5}" destId="{B6573102-82DB-44F2-A64A-8E80BEDF16F1}" srcOrd="0" destOrd="0" parTransId="{DF9C3062-4885-4744-BA1C-C4487DF0599C}" sibTransId="{77AB2F35-07B4-48BF-9D82-DDBB8D0C666D}"/>
    <dgm:cxn modelId="{90217F99-D251-4529-9715-87EAE0A3CFC5}" type="presParOf" srcId="{740DE48E-41F6-434A-9668-D5DE578C84FE}" destId="{23AE025D-CEE8-418A-87E6-D9452B5C1E48}" srcOrd="0" destOrd="0" presId="urn:microsoft.com/office/officeart/2008/layout/VerticalCircleList"/>
    <dgm:cxn modelId="{BEE993CB-3AA2-4615-92C6-600A4E6D45A2}" type="presParOf" srcId="{23AE025D-CEE8-418A-87E6-D9452B5C1E48}" destId="{9658B91C-B17F-4DDC-B8CE-C3DCD26E91EA}" srcOrd="0" destOrd="0" presId="urn:microsoft.com/office/officeart/2008/layout/VerticalCircleList"/>
    <dgm:cxn modelId="{30E72470-D110-4922-8450-6074B6D1F6D1}" type="presParOf" srcId="{23AE025D-CEE8-418A-87E6-D9452B5C1E48}" destId="{0BFE9CCF-D62D-4695-A35B-41D6D81F39DA}" srcOrd="1" destOrd="0" presId="urn:microsoft.com/office/officeart/2008/layout/VerticalCircleList"/>
    <dgm:cxn modelId="{09CCAABA-4CCC-4BEE-B318-355DA2828FBD}" type="presParOf" srcId="{23AE025D-CEE8-418A-87E6-D9452B5C1E48}" destId="{799C2058-5F4E-4409-812C-0DFDE478E4BD}" srcOrd="2" destOrd="0" presId="urn:microsoft.com/office/officeart/2008/layout/VerticalCircleList"/>
    <dgm:cxn modelId="{68B39C79-A5E8-4CA4-B7B1-59E042A66D10}" type="presParOf" srcId="{740DE48E-41F6-434A-9668-D5DE578C84FE}" destId="{B6319DA3-87ED-4E8B-AF7E-74365B1FFF87}" srcOrd="1" destOrd="0" presId="urn:microsoft.com/office/officeart/2008/layout/VerticalCircleList"/>
    <dgm:cxn modelId="{939DCFC5-2F16-4493-BA27-5ABBE664B5DE}" type="presParOf" srcId="{B6319DA3-87ED-4E8B-AF7E-74365B1FFF87}" destId="{FAFDC90B-7A7A-42D9-AD21-B7A5B5CF3403}" srcOrd="0" destOrd="0" presId="urn:microsoft.com/office/officeart/2008/layout/VerticalCircleList"/>
    <dgm:cxn modelId="{E50865DA-339E-4AF4-B5C6-D19869866BE3}" type="presParOf" srcId="{B6319DA3-87ED-4E8B-AF7E-74365B1FFF87}" destId="{F1CAFA39-3B8A-4C3D-985B-8B31E101C1D0}" srcOrd="1" destOrd="0" presId="urn:microsoft.com/office/officeart/2008/layout/VerticalCircleList"/>
    <dgm:cxn modelId="{832C77A1-5CB9-400C-9C41-5C4B717B99DC}" type="presParOf" srcId="{B6319DA3-87ED-4E8B-AF7E-74365B1FFF87}" destId="{637AA29F-5C8C-4F82-B11F-808B97A9EEF6}" srcOrd="2" destOrd="0" presId="urn:microsoft.com/office/officeart/2008/layout/VerticalCircleList"/>
    <dgm:cxn modelId="{C4EF71E4-A64F-4216-9B01-54D0AC192938}" type="presParOf" srcId="{740DE48E-41F6-434A-9668-D5DE578C84FE}" destId="{49756208-3EC2-494C-84B7-5124D2221134}" srcOrd="2" destOrd="0" presId="urn:microsoft.com/office/officeart/2008/layout/VerticalCircleList"/>
    <dgm:cxn modelId="{36EE490C-1D6F-4545-9EA5-A7520C7F4F9A}" type="presParOf" srcId="{49756208-3EC2-494C-84B7-5124D2221134}" destId="{05879DDC-F2BD-46D2-98AD-BF41CF22C6B1}" srcOrd="0" destOrd="0" presId="urn:microsoft.com/office/officeart/2008/layout/VerticalCircleList"/>
    <dgm:cxn modelId="{0875F624-0528-419E-823E-50A76F21DCBA}" type="presParOf" srcId="{49756208-3EC2-494C-84B7-5124D2221134}" destId="{508D1A30-AB3F-4062-ABE4-480F8C85C738}" srcOrd="1" destOrd="0" presId="urn:microsoft.com/office/officeart/2008/layout/VerticalCircleList"/>
    <dgm:cxn modelId="{6940BEA9-E8EC-4615-A5E5-988E5530013D}" type="presParOf" srcId="{49756208-3EC2-494C-84B7-5124D2221134}" destId="{3202128A-43E2-4C3D-9F94-3F5EB29B1DD8}"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E71F3-28E4-4B2B-B3D6-43B05D6E3996}"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kumimoji="1" lang="ja-JP" altLang="en-US"/>
        </a:p>
      </dgm:t>
    </dgm:pt>
    <dgm:pt modelId="{C37FC00F-38AC-4760-ACA9-A2BA6FC36E0C}">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有効数字４桁</a:t>
          </a:r>
          <a:endParaRPr kumimoji="1" lang="ja-JP" altLang="en-US" dirty="0">
            <a:latin typeface="HG丸ｺﾞｼｯｸM-PRO" panose="020F0600000000000000" pitchFamily="50" charset="-128"/>
            <a:ea typeface="HG丸ｺﾞｼｯｸM-PRO" panose="020F0600000000000000" pitchFamily="50" charset="-128"/>
          </a:endParaRPr>
        </a:p>
      </dgm:t>
    </dgm:pt>
    <dgm:pt modelId="{9D094E39-D9C3-42CF-A3F2-6D3420815682}" type="parTrans" cxnId="{6044056A-F872-4A52-96B7-AD8FCB4D65F2}">
      <dgm:prSet/>
      <dgm:spPr/>
      <dgm:t>
        <a:bodyPr/>
        <a:lstStyle/>
        <a:p>
          <a:endParaRPr kumimoji="1" lang="ja-JP" altLang="en-US"/>
        </a:p>
      </dgm:t>
    </dgm:pt>
    <dgm:pt modelId="{3CB55DFF-AA63-4481-AE70-E34A70261BE4}" type="sibTrans" cxnId="{6044056A-F872-4A52-96B7-AD8FCB4D65F2}">
      <dgm:prSet/>
      <dgm:spPr/>
      <dgm:t>
        <a:bodyPr/>
        <a:lstStyle/>
        <a:p>
          <a:endParaRPr kumimoji="1" lang="ja-JP" altLang="en-US"/>
        </a:p>
      </dgm:t>
    </dgm:pt>
    <dgm:pt modelId="{19153CD5-AB02-41C1-878F-4964D4659AA2}">
      <dgm:prSet phldrT="[テキスト]"/>
      <dgm:spPr/>
      <dgm:t>
        <a:bodyPr/>
        <a:lstStyle/>
        <a:p>
          <a:pPr algn="l"/>
          <a:r>
            <a:rPr kumimoji="1" lang="en-US" altLang="ja-JP" dirty="0" smtClean="0">
              <a:latin typeface="HG丸ｺﾞｼｯｸM-PRO" panose="020F0600000000000000" pitchFamily="50" charset="-128"/>
              <a:ea typeface="HG丸ｺﾞｼｯｸM-PRO" panose="020F0600000000000000" pitchFamily="50" charset="-128"/>
            </a:rPr>
            <a:t>11.90</a:t>
          </a:r>
          <a:endParaRPr kumimoji="1" lang="ja-JP" altLang="en-US" dirty="0">
            <a:latin typeface="HG丸ｺﾞｼｯｸM-PRO" panose="020F0600000000000000" pitchFamily="50" charset="-128"/>
            <a:ea typeface="HG丸ｺﾞｼｯｸM-PRO" panose="020F0600000000000000" pitchFamily="50" charset="-128"/>
          </a:endParaRPr>
        </a:p>
      </dgm:t>
    </dgm:pt>
    <dgm:pt modelId="{06F34AF0-4BCB-4C06-B2B1-4350119CB63B}" type="parTrans" cxnId="{3B332DD1-5449-4C0D-8436-B8F1486AF720}">
      <dgm:prSet/>
      <dgm:spPr/>
      <dgm:t>
        <a:bodyPr/>
        <a:lstStyle/>
        <a:p>
          <a:endParaRPr kumimoji="1" lang="ja-JP" altLang="en-US"/>
        </a:p>
      </dgm:t>
    </dgm:pt>
    <dgm:pt modelId="{50441C8B-928C-4E00-99A6-F85A76870E14}" type="sibTrans" cxnId="{3B332DD1-5449-4C0D-8436-B8F1486AF720}">
      <dgm:prSet/>
      <dgm:spPr/>
      <dgm:t>
        <a:bodyPr/>
        <a:lstStyle/>
        <a:p>
          <a:endParaRPr kumimoji="1" lang="ja-JP" altLang="en-US"/>
        </a:p>
      </dgm:t>
    </dgm:pt>
    <dgm:pt modelId="{DD8E4F33-E648-4EFB-83E5-CF813DA6E7C4}">
      <dgm:prSet phldrT="[テキスト]"/>
      <dgm:spPr/>
      <dgm:t>
        <a:bodyPr/>
        <a:lstStyle/>
        <a:p>
          <a:pPr algn="l"/>
          <a:r>
            <a:rPr kumimoji="1" lang="en-US" altLang="ja-JP" dirty="0" smtClean="0">
              <a:latin typeface="HG丸ｺﾞｼｯｸM-PRO" panose="020F0600000000000000" pitchFamily="50" charset="-128"/>
              <a:ea typeface="HG丸ｺﾞｼｯｸM-PRO" panose="020F0600000000000000" pitchFamily="50" charset="-128"/>
            </a:rPr>
            <a:t>0.2974</a:t>
          </a:r>
          <a:endParaRPr kumimoji="1" lang="ja-JP" altLang="en-US" dirty="0">
            <a:latin typeface="HG丸ｺﾞｼｯｸM-PRO" panose="020F0600000000000000" pitchFamily="50" charset="-128"/>
            <a:ea typeface="HG丸ｺﾞｼｯｸM-PRO" panose="020F0600000000000000" pitchFamily="50" charset="-128"/>
          </a:endParaRPr>
        </a:p>
      </dgm:t>
    </dgm:pt>
    <dgm:pt modelId="{142D9E7C-2B3C-4DF6-A7DF-2BAF30DA224F}" type="parTrans" cxnId="{A2168DB2-757D-4481-A926-0291C6890441}">
      <dgm:prSet/>
      <dgm:spPr/>
      <dgm:t>
        <a:bodyPr/>
        <a:lstStyle/>
        <a:p>
          <a:endParaRPr kumimoji="1" lang="ja-JP" altLang="en-US"/>
        </a:p>
      </dgm:t>
    </dgm:pt>
    <dgm:pt modelId="{A67E1066-7DEF-471B-AD70-7998101FE519}" type="sibTrans" cxnId="{A2168DB2-757D-4481-A926-0291C6890441}">
      <dgm:prSet/>
      <dgm:spPr/>
      <dgm:t>
        <a:bodyPr/>
        <a:lstStyle/>
        <a:p>
          <a:endParaRPr kumimoji="1" lang="ja-JP" altLang="en-US"/>
        </a:p>
      </dgm:t>
    </dgm:pt>
    <dgm:pt modelId="{DA511773-B588-44EA-9799-43128CE2ACEE}">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有効数字３桁</a:t>
          </a:r>
          <a:endParaRPr kumimoji="1" lang="ja-JP" altLang="en-US" dirty="0">
            <a:latin typeface="HG丸ｺﾞｼｯｸM-PRO" panose="020F0600000000000000" pitchFamily="50" charset="-128"/>
            <a:ea typeface="HG丸ｺﾞｼｯｸM-PRO" panose="020F0600000000000000" pitchFamily="50" charset="-128"/>
          </a:endParaRPr>
        </a:p>
      </dgm:t>
    </dgm:pt>
    <dgm:pt modelId="{AD3D342B-09C7-4F0F-9393-3637332480FC}" type="parTrans" cxnId="{D2834BBE-AE0F-4A9F-8651-918A546660FB}">
      <dgm:prSet/>
      <dgm:spPr/>
      <dgm:t>
        <a:bodyPr/>
        <a:lstStyle/>
        <a:p>
          <a:endParaRPr kumimoji="1" lang="ja-JP" altLang="en-US"/>
        </a:p>
      </dgm:t>
    </dgm:pt>
    <dgm:pt modelId="{F0F70296-99FD-4EE4-BDD8-C8A674E63601}" type="sibTrans" cxnId="{D2834BBE-AE0F-4A9F-8651-918A546660FB}">
      <dgm:prSet/>
      <dgm:spPr/>
      <dgm:t>
        <a:bodyPr/>
        <a:lstStyle/>
        <a:p>
          <a:endParaRPr kumimoji="1" lang="ja-JP" altLang="en-US"/>
        </a:p>
      </dgm:t>
    </dgm:pt>
    <dgm:pt modelId="{3508BB34-F70D-4552-88B8-D8EBF2387BC2}">
      <dgm:prSet phldrT="[テキスト]"/>
      <dgm:spPr/>
      <dgm:t>
        <a:bodyPr/>
        <a:lstStyle/>
        <a:p>
          <a:r>
            <a:rPr kumimoji="1" lang="en-US" altLang="ja-JP" dirty="0" smtClean="0">
              <a:latin typeface="HG丸ｺﾞｼｯｸM-PRO" panose="020F0600000000000000" pitchFamily="50" charset="-128"/>
              <a:ea typeface="HG丸ｺﾞｼｯｸM-PRO" panose="020F0600000000000000" pitchFamily="50" charset="-128"/>
            </a:rPr>
            <a:t>9.81</a:t>
          </a:r>
          <a:endParaRPr kumimoji="1" lang="ja-JP" altLang="en-US" dirty="0">
            <a:latin typeface="HG丸ｺﾞｼｯｸM-PRO" panose="020F0600000000000000" pitchFamily="50" charset="-128"/>
            <a:ea typeface="HG丸ｺﾞｼｯｸM-PRO" panose="020F0600000000000000" pitchFamily="50" charset="-128"/>
          </a:endParaRPr>
        </a:p>
      </dgm:t>
    </dgm:pt>
    <dgm:pt modelId="{346BE8CB-F16D-47B2-890A-30D867A275AF}" type="parTrans" cxnId="{8D4A201B-0982-4962-8FB0-965C84254039}">
      <dgm:prSet/>
      <dgm:spPr/>
      <dgm:t>
        <a:bodyPr/>
        <a:lstStyle/>
        <a:p>
          <a:endParaRPr kumimoji="1" lang="ja-JP" altLang="en-US"/>
        </a:p>
      </dgm:t>
    </dgm:pt>
    <dgm:pt modelId="{95DD8439-3759-481B-8637-3BFA9AD23DDD}" type="sibTrans" cxnId="{8D4A201B-0982-4962-8FB0-965C84254039}">
      <dgm:prSet/>
      <dgm:spPr/>
      <dgm:t>
        <a:bodyPr/>
        <a:lstStyle/>
        <a:p>
          <a:endParaRPr kumimoji="1" lang="ja-JP" altLang="en-US"/>
        </a:p>
      </dgm:t>
    </dgm:pt>
    <dgm:pt modelId="{ED798524-BD92-4E62-BE9A-7EF4A625A72B}">
      <dgm:prSet phldrT="[テキスト]"/>
      <dgm:spPr/>
      <dgm:t>
        <a:bodyPr/>
        <a:lstStyle/>
        <a:p>
          <a:r>
            <a:rPr kumimoji="1" lang="en-US" altLang="ja-JP" dirty="0" smtClean="0">
              <a:latin typeface="HG丸ｺﾞｼｯｸM-PRO" panose="020F0600000000000000" pitchFamily="50" charset="-128"/>
              <a:ea typeface="HG丸ｺﾞｼｯｸM-PRO" panose="020F0600000000000000" pitchFamily="50" charset="-128"/>
            </a:rPr>
            <a:t>0.297</a:t>
          </a:r>
          <a:endParaRPr kumimoji="1" lang="ja-JP" altLang="en-US" dirty="0">
            <a:latin typeface="HG丸ｺﾞｼｯｸM-PRO" panose="020F0600000000000000" pitchFamily="50" charset="-128"/>
            <a:ea typeface="HG丸ｺﾞｼｯｸM-PRO" panose="020F0600000000000000" pitchFamily="50" charset="-128"/>
          </a:endParaRPr>
        </a:p>
      </dgm:t>
    </dgm:pt>
    <dgm:pt modelId="{7528578E-1D8A-4F09-AF11-47C5ECFD9FD7}" type="parTrans" cxnId="{8EAA47A5-1B51-49FA-81C1-741F5CF39D21}">
      <dgm:prSet/>
      <dgm:spPr/>
      <dgm:t>
        <a:bodyPr/>
        <a:lstStyle/>
        <a:p>
          <a:endParaRPr kumimoji="1" lang="ja-JP" altLang="en-US"/>
        </a:p>
      </dgm:t>
    </dgm:pt>
    <dgm:pt modelId="{48FC7C5F-EDCE-4E5C-8ABA-E36739E16D73}" type="sibTrans" cxnId="{8EAA47A5-1B51-49FA-81C1-741F5CF39D21}">
      <dgm:prSet/>
      <dgm:spPr/>
      <dgm:t>
        <a:bodyPr/>
        <a:lstStyle/>
        <a:p>
          <a:endParaRPr kumimoji="1" lang="ja-JP" altLang="en-US"/>
        </a:p>
      </dgm:t>
    </dgm:pt>
    <dgm:pt modelId="{BB587C67-C835-437C-BFA2-581B7FCE33B4}">
      <dgm:prSet phldrT="[テキスト]"/>
      <dgm:spPr/>
      <dgm:t>
        <a:bodyPr/>
        <a:lstStyle/>
        <a:p>
          <a:r>
            <a:rPr kumimoji="1" lang="en-US" altLang="ja-JP" dirty="0" smtClean="0">
              <a:latin typeface="HG丸ｺﾞｼｯｸM-PRO" panose="020F0600000000000000" pitchFamily="50" charset="-128"/>
              <a:ea typeface="HG丸ｺﾞｼｯｸM-PRO" panose="020F0600000000000000" pitchFamily="50" charset="-128"/>
            </a:rPr>
            <a:t>0.0161</a:t>
          </a:r>
          <a:endParaRPr kumimoji="1" lang="ja-JP" altLang="en-US" dirty="0">
            <a:latin typeface="HG丸ｺﾞｼｯｸM-PRO" panose="020F0600000000000000" pitchFamily="50" charset="-128"/>
            <a:ea typeface="HG丸ｺﾞｼｯｸM-PRO" panose="020F0600000000000000" pitchFamily="50" charset="-128"/>
          </a:endParaRPr>
        </a:p>
      </dgm:t>
    </dgm:pt>
    <dgm:pt modelId="{625D8CF3-4ECB-4570-98B1-EAC46A42BECE}" type="parTrans" cxnId="{E9059ECB-5B6B-4385-9F98-0203D420BB51}">
      <dgm:prSet/>
      <dgm:spPr/>
      <dgm:t>
        <a:bodyPr/>
        <a:lstStyle/>
        <a:p>
          <a:endParaRPr kumimoji="1" lang="ja-JP" altLang="en-US"/>
        </a:p>
      </dgm:t>
    </dgm:pt>
    <dgm:pt modelId="{11D9FC1C-535B-4CDB-B930-884FADADA317}" type="sibTrans" cxnId="{E9059ECB-5B6B-4385-9F98-0203D420BB51}">
      <dgm:prSet/>
      <dgm:spPr/>
      <dgm:t>
        <a:bodyPr/>
        <a:lstStyle/>
        <a:p>
          <a:endParaRPr kumimoji="1" lang="ja-JP" altLang="en-US"/>
        </a:p>
      </dgm:t>
    </dgm:pt>
    <dgm:pt modelId="{C8512DBC-EDAF-4F23-A5EB-A9A3D8F3D7AD}">
      <dgm:prSet phldrT="[テキスト]"/>
      <dgm:spPr/>
      <dgm:t>
        <a:bodyPr/>
        <a:lstStyle/>
        <a:p>
          <a:pPr algn="l"/>
          <a:r>
            <a:rPr kumimoji="1" lang="en-US" altLang="ja-JP" dirty="0" smtClean="0">
              <a:latin typeface="HG丸ｺﾞｼｯｸM-PRO" panose="020F0600000000000000" pitchFamily="50" charset="-128"/>
              <a:ea typeface="HG丸ｺﾞｼｯｸM-PRO" panose="020F0600000000000000" pitchFamily="50" charset="-128"/>
            </a:rPr>
            <a:t>0.016</a:t>
          </a:r>
          <a:r>
            <a:rPr kumimoji="1" lang="ja-JP" altLang="en-US" dirty="0" smtClean="0">
              <a:latin typeface="HG丸ｺﾞｼｯｸM-PRO" panose="020F0600000000000000" pitchFamily="50" charset="-128"/>
              <a:ea typeface="HG丸ｺﾞｼｯｸM-PRO" panose="020F0600000000000000" pitchFamily="50" charset="-128"/>
            </a:rPr>
            <a:t>０</a:t>
          </a:r>
          <a:r>
            <a:rPr kumimoji="1" lang="en-US" altLang="ja-JP" dirty="0" smtClean="0">
              <a:latin typeface="HG丸ｺﾞｼｯｸM-PRO" panose="020F0600000000000000" pitchFamily="50" charset="-128"/>
              <a:ea typeface="HG丸ｺﾞｼｯｸM-PRO" panose="020F0600000000000000" pitchFamily="50" charset="-128"/>
            </a:rPr>
            <a:t>7</a:t>
          </a:r>
          <a:endParaRPr kumimoji="1" lang="ja-JP" altLang="en-US" dirty="0">
            <a:latin typeface="HG丸ｺﾞｼｯｸM-PRO" panose="020F0600000000000000" pitchFamily="50" charset="-128"/>
            <a:ea typeface="HG丸ｺﾞｼｯｸM-PRO" panose="020F0600000000000000" pitchFamily="50" charset="-128"/>
          </a:endParaRPr>
        </a:p>
      </dgm:t>
    </dgm:pt>
    <dgm:pt modelId="{F2C49874-52C2-453D-94DE-8815FC621B0F}" type="parTrans" cxnId="{4F8AA8BC-57EE-4B76-A7C2-B724F16D1ECF}">
      <dgm:prSet/>
      <dgm:spPr/>
      <dgm:t>
        <a:bodyPr/>
        <a:lstStyle/>
        <a:p>
          <a:endParaRPr kumimoji="1" lang="ja-JP" altLang="en-US"/>
        </a:p>
      </dgm:t>
    </dgm:pt>
    <dgm:pt modelId="{6875A22D-31CB-490B-827C-7D9CB02ACDD2}" type="sibTrans" cxnId="{4F8AA8BC-57EE-4B76-A7C2-B724F16D1ECF}">
      <dgm:prSet/>
      <dgm:spPr/>
      <dgm:t>
        <a:bodyPr/>
        <a:lstStyle/>
        <a:p>
          <a:endParaRPr kumimoji="1" lang="ja-JP" altLang="en-US"/>
        </a:p>
      </dgm:t>
    </dgm:pt>
    <dgm:pt modelId="{59D805CB-28DE-421C-BBE4-DC63DEF85064}">
      <dgm:prSet phldrT="[テキスト]"/>
      <dgm:spPr/>
      <dgm:t>
        <a:bodyPr/>
        <a:lstStyle/>
        <a:p>
          <a:pPr algn="l"/>
          <a:r>
            <a:rPr kumimoji="1" lang="en-US" altLang="ja-JP" dirty="0" smtClean="0">
              <a:latin typeface="HG丸ｺﾞｼｯｸM-PRO" panose="020F0600000000000000" pitchFamily="50" charset="-128"/>
              <a:ea typeface="HG丸ｺﾞｼｯｸM-PRO" panose="020F0600000000000000" pitchFamily="50" charset="-128"/>
            </a:rPr>
            <a:t>9.8</a:t>
          </a:r>
          <a:r>
            <a:rPr kumimoji="1" lang="ja-JP" altLang="en-US" dirty="0" smtClean="0">
              <a:latin typeface="HG丸ｺﾞｼｯｸM-PRO" panose="020F0600000000000000" pitchFamily="50" charset="-128"/>
              <a:ea typeface="HG丸ｺﾞｼｯｸM-PRO" panose="020F0600000000000000" pitchFamily="50" charset="-128"/>
            </a:rPr>
            <a:t>０</a:t>
          </a:r>
          <a:r>
            <a:rPr kumimoji="1" lang="en-US" altLang="ja-JP" dirty="0" smtClean="0">
              <a:latin typeface="HG丸ｺﾞｼｯｸM-PRO" panose="020F0600000000000000" pitchFamily="50" charset="-128"/>
              <a:ea typeface="HG丸ｺﾞｼｯｸM-PRO" panose="020F0600000000000000" pitchFamily="50" charset="-128"/>
            </a:rPr>
            <a:t>7</a:t>
          </a:r>
          <a:endParaRPr kumimoji="1" lang="ja-JP" altLang="en-US" dirty="0">
            <a:latin typeface="HG丸ｺﾞｼｯｸM-PRO" panose="020F0600000000000000" pitchFamily="50" charset="-128"/>
            <a:ea typeface="HG丸ｺﾞｼｯｸM-PRO" panose="020F0600000000000000" pitchFamily="50" charset="-128"/>
          </a:endParaRPr>
        </a:p>
      </dgm:t>
    </dgm:pt>
    <dgm:pt modelId="{11172605-369D-42D1-A47A-E1B1907F61EA}" type="parTrans" cxnId="{0986C46F-D352-4F8C-894E-B2EB394362DD}">
      <dgm:prSet/>
      <dgm:spPr/>
      <dgm:t>
        <a:bodyPr/>
        <a:lstStyle/>
        <a:p>
          <a:endParaRPr kumimoji="1" lang="ja-JP" altLang="en-US"/>
        </a:p>
      </dgm:t>
    </dgm:pt>
    <dgm:pt modelId="{BBAAA65E-99DD-4182-9FDD-8094625DD762}" type="sibTrans" cxnId="{0986C46F-D352-4F8C-894E-B2EB394362DD}">
      <dgm:prSet/>
      <dgm:spPr/>
      <dgm:t>
        <a:bodyPr/>
        <a:lstStyle/>
        <a:p>
          <a:endParaRPr kumimoji="1" lang="ja-JP" altLang="en-US"/>
        </a:p>
      </dgm:t>
    </dgm:pt>
    <dgm:pt modelId="{F7B55BFF-ADF0-42EC-92AD-8A828F813009}">
      <dgm:prSet phldrT="[テキスト]"/>
      <dgm:spPr/>
      <dgm:t>
        <a:bodyPr/>
        <a:lstStyle/>
        <a:p>
          <a:r>
            <a:rPr kumimoji="1" lang="en-US" altLang="ja-JP" dirty="0" smtClean="0">
              <a:latin typeface="HG丸ｺﾞｼｯｸM-PRO" panose="020F0600000000000000" pitchFamily="50" charset="-128"/>
              <a:ea typeface="HG丸ｺﾞｼｯｸM-PRO" panose="020F0600000000000000" pitchFamily="50" charset="-128"/>
            </a:rPr>
            <a:t>11.9</a:t>
          </a:r>
          <a:endParaRPr kumimoji="1" lang="ja-JP" altLang="en-US" dirty="0">
            <a:latin typeface="HG丸ｺﾞｼｯｸM-PRO" panose="020F0600000000000000" pitchFamily="50" charset="-128"/>
            <a:ea typeface="HG丸ｺﾞｼｯｸM-PRO" panose="020F0600000000000000" pitchFamily="50" charset="-128"/>
          </a:endParaRPr>
        </a:p>
      </dgm:t>
    </dgm:pt>
    <dgm:pt modelId="{2D5B3A9C-4E0D-4824-B318-A40B20F26D9B}" type="parTrans" cxnId="{32132563-851A-45DF-931F-260523CB4583}">
      <dgm:prSet/>
      <dgm:spPr/>
      <dgm:t>
        <a:bodyPr/>
        <a:lstStyle/>
        <a:p>
          <a:endParaRPr kumimoji="1" lang="ja-JP" altLang="en-US"/>
        </a:p>
      </dgm:t>
    </dgm:pt>
    <dgm:pt modelId="{38B96DA4-025B-4B45-A054-253D1F2EA600}" type="sibTrans" cxnId="{32132563-851A-45DF-931F-260523CB4583}">
      <dgm:prSet/>
      <dgm:spPr/>
      <dgm:t>
        <a:bodyPr/>
        <a:lstStyle/>
        <a:p>
          <a:endParaRPr kumimoji="1" lang="ja-JP" altLang="en-US"/>
        </a:p>
      </dgm:t>
    </dgm:pt>
    <dgm:pt modelId="{1D7E6124-63CB-4468-A42A-E1E33415AC76}">
      <dgm:prSet phldrT="[テキスト]"/>
      <dgm:spPr/>
      <dgm:t>
        <a:bodyPr/>
        <a:lstStyle/>
        <a:p>
          <a:pPr algn="l"/>
          <a:r>
            <a:rPr kumimoji="1" lang="en-US" altLang="ja-JP" dirty="0" smtClean="0">
              <a:latin typeface="HG丸ｺﾞｼｯｸM-PRO" panose="020F0600000000000000" pitchFamily="50" charset="-128"/>
              <a:ea typeface="HG丸ｺﾞｼｯｸM-PRO" panose="020F0600000000000000" pitchFamily="50" charset="-128"/>
            </a:rPr>
            <a:t>6.022×10</a:t>
          </a:r>
          <a:r>
            <a:rPr kumimoji="1" lang="en-US" altLang="ja-JP" baseline="30000" dirty="0" smtClean="0">
              <a:latin typeface="HG丸ｺﾞｼｯｸM-PRO" panose="020F0600000000000000" pitchFamily="50" charset="-128"/>
              <a:ea typeface="HG丸ｺﾞｼｯｸM-PRO" panose="020F0600000000000000" pitchFamily="50" charset="-128"/>
            </a:rPr>
            <a:t>23</a:t>
          </a:r>
          <a:endParaRPr kumimoji="1" lang="ja-JP" altLang="en-US" dirty="0">
            <a:latin typeface="HG丸ｺﾞｼｯｸM-PRO" panose="020F0600000000000000" pitchFamily="50" charset="-128"/>
            <a:ea typeface="HG丸ｺﾞｼｯｸM-PRO" panose="020F0600000000000000" pitchFamily="50" charset="-128"/>
          </a:endParaRPr>
        </a:p>
      </dgm:t>
    </dgm:pt>
    <dgm:pt modelId="{1FB5B49E-1660-4030-A17F-588BCD76CEE3}" type="parTrans" cxnId="{19F508F1-D4E0-44DD-B9C5-1AB7FC14188F}">
      <dgm:prSet/>
      <dgm:spPr/>
      <dgm:t>
        <a:bodyPr/>
        <a:lstStyle/>
        <a:p>
          <a:endParaRPr kumimoji="1" lang="ja-JP" altLang="en-US"/>
        </a:p>
      </dgm:t>
    </dgm:pt>
    <dgm:pt modelId="{1E0F1D80-F455-45B0-B10C-84042027F286}" type="sibTrans" cxnId="{19F508F1-D4E0-44DD-B9C5-1AB7FC14188F}">
      <dgm:prSet/>
      <dgm:spPr/>
      <dgm:t>
        <a:bodyPr/>
        <a:lstStyle/>
        <a:p>
          <a:endParaRPr kumimoji="1" lang="ja-JP" altLang="en-US"/>
        </a:p>
      </dgm:t>
    </dgm:pt>
    <dgm:pt modelId="{05F3D3B1-7A0C-47E7-B1C5-A9454B04C6D2}">
      <dgm:prSet phldrT="[テキスト]"/>
      <dgm:spPr/>
      <dgm:t>
        <a:bodyPr/>
        <a:lstStyle/>
        <a:p>
          <a:r>
            <a:rPr kumimoji="1" lang="en-US" altLang="ja-JP" dirty="0" smtClean="0">
              <a:latin typeface="HG丸ｺﾞｼｯｸM-PRO" panose="020F0600000000000000" pitchFamily="50" charset="-128"/>
              <a:ea typeface="HG丸ｺﾞｼｯｸM-PRO" panose="020F0600000000000000" pitchFamily="50" charset="-128"/>
            </a:rPr>
            <a:t>6.02×10</a:t>
          </a:r>
          <a:r>
            <a:rPr kumimoji="1" lang="en-US" altLang="ja-JP" baseline="30000" dirty="0" smtClean="0">
              <a:latin typeface="HG丸ｺﾞｼｯｸM-PRO" panose="020F0600000000000000" pitchFamily="50" charset="-128"/>
              <a:ea typeface="HG丸ｺﾞｼｯｸM-PRO" panose="020F0600000000000000" pitchFamily="50" charset="-128"/>
            </a:rPr>
            <a:t>23</a:t>
          </a:r>
          <a:endParaRPr kumimoji="1" lang="ja-JP" altLang="en-US" dirty="0">
            <a:latin typeface="HG丸ｺﾞｼｯｸM-PRO" panose="020F0600000000000000" pitchFamily="50" charset="-128"/>
            <a:ea typeface="HG丸ｺﾞｼｯｸM-PRO" panose="020F0600000000000000" pitchFamily="50" charset="-128"/>
          </a:endParaRPr>
        </a:p>
      </dgm:t>
    </dgm:pt>
    <dgm:pt modelId="{04E8FFFC-65EE-4672-A57E-EEC40726E2EA}" type="parTrans" cxnId="{27340B40-7A83-4A72-90E3-353E07676B48}">
      <dgm:prSet/>
      <dgm:spPr/>
      <dgm:t>
        <a:bodyPr/>
        <a:lstStyle/>
        <a:p>
          <a:endParaRPr kumimoji="1" lang="ja-JP" altLang="en-US"/>
        </a:p>
      </dgm:t>
    </dgm:pt>
    <dgm:pt modelId="{CDB565C7-367D-492B-902B-06157DB80AFC}" type="sibTrans" cxnId="{27340B40-7A83-4A72-90E3-353E07676B48}">
      <dgm:prSet/>
      <dgm:spPr/>
      <dgm:t>
        <a:bodyPr/>
        <a:lstStyle/>
        <a:p>
          <a:endParaRPr kumimoji="1" lang="ja-JP" altLang="en-US"/>
        </a:p>
      </dgm:t>
    </dgm:pt>
    <dgm:pt modelId="{1B1CC550-F5ED-43ED-A6EE-A58D8F933BFD}" type="pres">
      <dgm:prSet presAssocID="{597E71F3-28E4-4B2B-B3D6-43B05D6E3996}" presName="Name0" presStyleCnt="0">
        <dgm:presLayoutVars>
          <dgm:dir/>
          <dgm:animLvl val="lvl"/>
          <dgm:resizeHandles val="exact"/>
        </dgm:presLayoutVars>
      </dgm:prSet>
      <dgm:spPr/>
      <dgm:t>
        <a:bodyPr/>
        <a:lstStyle/>
        <a:p>
          <a:endParaRPr kumimoji="1" lang="ja-JP" altLang="en-US"/>
        </a:p>
      </dgm:t>
    </dgm:pt>
    <dgm:pt modelId="{82242E3A-0198-4A82-8286-20F918A9C99F}" type="pres">
      <dgm:prSet presAssocID="{C37FC00F-38AC-4760-ACA9-A2BA6FC36E0C}" presName="composite" presStyleCnt="0"/>
      <dgm:spPr/>
    </dgm:pt>
    <dgm:pt modelId="{CC8DB1C1-8783-41E7-8B2B-CCBDA7735B3C}" type="pres">
      <dgm:prSet presAssocID="{C37FC00F-38AC-4760-ACA9-A2BA6FC36E0C}" presName="parTx" presStyleLbl="alignNode1" presStyleIdx="0" presStyleCnt="2">
        <dgm:presLayoutVars>
          <dgm:chMax val="0"/>
          <dgm:chPref val="0"/>
          <dgm:bulletEnabled val="1"/>
        </dgm:presLayoutVars>
      </dgm:prSet>
      <dgm:spPr/>
      <dgm:t>
        <a:bodyPr/>
        <a:lstStyle/>
        <a:p>
          <a:endParaRPr kumimoji="1" lang="ja-JP" altLang="en-US"/>
        </a:p>
      </dgm:t>
    </dgm:pt>
    <dgm:pt modelId="{3B08F1AB-2A1C-4F43-A61A-02055EA09E63}" type="pres">
      <dgm:prSet presAssocID="{C37FC00F-38AC-4760-ACA9-A2BA6FC36E0C}" presName="desTx" presStyleLbl="alignAccFollowNode1" presStyleIdx="0" presStyleCnt="2">
        <dgm:presLayoutVars>
          <dgm:bulletEnabled val="1"/>
        </dgm:presLayoutVars>
      </dgm:prSet>
      <dgm:spPr/>
      <dgm:t>
        <a:bodyPr/>
        <a:lstStyle/>
        <a:p>
          <a:endParaRPr kumimoji="1" lang="ja-JP" altLang="en-US"/>
        </a:p>
      </dgm:t>
    </dgm:pt>
    <dgm:pt modelId="{E9B38405-6F52-48CB-987A-67A39F88F689}" type="pres">
      <dgm:prSet presAssocID="{3CB55DFF-AA63-4481-AE70-E34A70261BE4}" presName="space" presStyleCnt="0"/>
      <dgm:spPr/>
    </dgm:pt>
    <dgm:pt modelId="{B2CB1B7B-CC20-4EAB-B8E7-88AE4F84E749}" type="pres">
      <dgm:prSet presAssocID="{DA511773-B588-44EA-9799-43128CE2ACEE}" presName="composite" presStyleCnt="0"/>
      <dgm:spPr/>
    </dgm:pt>
    <dgm:pt modelId="{4BD29830-E95B-41D5-9F7A-35CA175485FC}" type="pres">
      <dgm:prSet presAssocID="{DA511773-B588-44EA-9799-43128CE2ACEE}" presName="parTx" presStyleLbl="alignNode1" presStyleIdx="1" presStyleCnt="2">
        <dgm:presLayoutVars>
          <dgm:chMax val="0"/>
          <dgm:chPref val="0"/>
          <dgm:bulletEnabled val="1"/>
        </dgm:presLayoutVars>
      </dgm:prSet>
      <dgm:spPr/>
      <dgm:t>
        <a:bodyPr/>
        <a:lstStyle/>
        <a:p>
          <a:endParaRPr kumimoji="1" lang="ja-JP" altLang="en-US"/>
        </a:p>
      </dgm:t>
    </dgm:pt>
    <dgm:pt modelId="{1308C227-1445-4E90-837B-0E370E7BAEEA}" type="pres">
      <dgm:prSet presAssocID="{DA511773-B588-44EA-9799-43128CE2ACEE}" presName="desTx" presStyleLbl="alignAccFollowNode1" presStyleIdx="1" presStyleCnt="2">
        <dgm:presLayoutVars>
          <dgm:bulletEnabled val="1"/>
        </dgm:presLayoutVars>
      </dgm:prSet>
      <dgm:spPr/>
      <dgm:t>
        <a:bodyPr/>
        <a:lstStyle/>
        <a:p>
          <a:endParaRPr kumimoji="1" lang="ja-JP" altLang="en-US"/>
        </a:p>
      </dgm:t>
    </dgm:pt>
  </dgm:ptLst>
  <dgm:cxnLst>
    <dgm:cxn modelId="{A2319B99-6429-4709-9472-54A994F91A0B}" type="presOf" srcId="{BB587C67-C835-437C-BFA2-581B7FCE33B4}" destId="{1308C227-1445-4E90-837B-0E370E7BAEEA}" srcOrd="0" destOrd="3" presId="urn:microsoft.com/office/officeart/2005/8/layout/hList1"/>
    <dgm:cxn modelId="{16207A56-4D04-4308-9A4B-9C0E0CD13B41}" type="presOf" srcId="{F7B55BFF-ADF0-42EC-92AD-8A828F813009}" destId="{1308C227-1445-4E90-837B-0E370E7BAEEA}" srcOrd="0" destOrd="0" presId="urn:microsoft.com/office/officeart/2005/8/layout/hList1"/>
    <dgm:cxn modelId="{4F8AA8BC-57EE-4B76-A7C2-B724F16D1ECF}" srcId="{C37FC00F-38AC-4760-ACA9-A2BA6FC36E0C}" destId="{C8512DBC-EDAF-4F23-A5EB-A9A3D8F3D7AD}" srcOrd="3" destOrd="0" parTransId="{F2C49874-52C2-453D-94DE-8815FC621B0F}" sibTransId="{6875A22D-31CB-490B-827C-7D9CB02ACDD2}"/>
    <dgm:cxn modelId="{27340B40-7A83-4A72-90E3-353E07676B48}" srcId="{DA511773-B588-44EA-9799-43128CE2ACEE}" destId="{05F3D3B1-7A0C-47E7-B1C5-A9454B04C6D2}" srcOrd="4" destOrd="0" parTransId="{04E8FFFC-65EE-4672-A57E-EEC40726E2EA}" sibTransId="{CDB565C7-367D-492B-902B-06157DB80AFC}"/>
    <dgm:cxn modelId="{1C1A84DE-5ABA-448A-8E2E-2EE7C6439832}" type="presOf" srcId="{59D805CB-28DE-421C-BBE4-DC63DEF85064}" destId="{3B08F1AB-2A1C-4F43-A61A-02055EA09E63}" srcOrd="0" destOrd="1" presId="urn:microsoft.com/office/officeart/2005/8/layout/hList1"/>
    <dgm:cxn modelId="{7A0D5A2E-7EE5-4A12-B4AB-65D986B501AD}" type="presOf" srcId="{C37FC00F-38AC-4760-ACA9-A2BA6FC36E0C}" destId="{CC8DB1C1-8783-41E7-8B2B-CCBDA7735B3C}" srcOrd="0" destOrd="0" presId="urn:microsoft.com/office/officeart/2005/8/layout/hList1"/>
    <dgm:cxn modelId="{F708C395-D6D4-4276-9F95-EBBC83BEF8B2}" type="presOf" srcId="{DD8E4F33-E648-4EFB-83E5-CF813DA6E7C4}" destId="{3B08F1AB-2A1C-4F43-A61A-02055EA09E63}" srcOrd="0" destOrd="2" presId="urn:microsoft.com/office/officeart/2005/8/layout/hList1"/>
    <dgm:cxn modelId="{C5516941-81B0-4A3E-94DD-4A06C6F75BE1}" type="presOf" srcId="{05F3D3B1-7A0C-47E7-B1C5-A9454B04C6D2}" destId="{1308C227-1445-4E90-837B-0E370E7BAEEA}" srcOrd="0" destOrd="4" presId="urn:microsoft.com/office/officeart/2005/8/layout/hList1"/>
    <dgm:cxn modelId="{D2834BBE-AE0F-4A9F-8651-918A546660FB}" srcId="{597E71F3-28E4-4B2B-B3D6-43B05D6E3996}" destId="{DA511773-B588-44EA-9799-43128CE2ACEE}" srcOrd="1" destOrd="0" parTransId="{AD3D342B-09C7-4F0F-9393-3637332480FC}" sibTransId="{F0F70296-99FD-4EE4-BDD8-C8A674E63601}"/>
    <dgm:cxn modelId="{6044056A-F872-4A52-96B7-AD8FCB4D65F2}" srcId="{597E71F3-28E4-4B2B-B3D6-43B05D6E3996}" destId="{C37FC00F-38AC-4760-ACA9-A2BA6FC36E0C}" srcOrd="0" destOrd="0" parTransId="{9D094E39-D9C3-42CF-A3F2-6D3420815682}" sibTransId="{3CB55DFF-AA63-4481-AE70-E34A70261BE4}"/>
    <dgm:cxn modelId="{CBCE8B21-81CA-4703-B99F-B6D8FA1EE935}" type="presOf" srcId="{DA511773-B588-44EA-9799-43128CE2ACEE}" destId="{4BD29830-E95B-41D5-9F7A-35CA175485FC}" srcOrd="0" destOrd="0" presId="urn:microsoft.com/office/officeart/2005/8/layout/hList1"/>
    <dgm:cxn modelId="{D0FFEC01-9E0A-4437-9F34-8B280962E8BF}" type="presOf" srcId="{ED798524-BD92-4E62-BE9A-7EF4A625A72B}" destId="{1308C227-1445-4E90-837B-0E370E7BAEEA}" srcOrd="0" destOrd="2" presId="urn:microsoft.com/office/officeart/2005/8/layout/hList1"/>
    <dgm:cxn modelId="{828EFB16-120A-4F45-94E1-D79DBDD911CD}" type="presOf" srcId="{19153CD5-AB02-41C1-878F-4964D4659AA2}" destId="{3B08F1AB-2A1C-4F43-A61A-02055EA09E63}" srcOrd="0" destOrd="0" presId="urn:microsoft.com/office/officeart/2005/8/layout/hList1"/>
    <dgm:cxn modelId="{8EAA47A5-1B51-49FA-81C1-741F5CF39D21}" srcId="{DA511773-B588-44EA-9799-43128CE2ACEE}" destId="{ED798524-BD92-4E62-BE9A-7EF4A625A72B}" srcOrd="2" destOrd="0" parTransId="{7528578E-1D8A-4F09-AF11-47C5ECFD9FD7}" sibTransId="{48FC7C5F-EDCE-4E5C-8ABA-E36739E16D73}"/>
    <dgm:cxn modelId="{3B332DD1-5449-4C0D-8436-B8F1486AF720}" srcId="{C37FC00F-38AC-4760-ACA9-A2BA6FC36E0C}" destId="{19153CD5-AB02-41C1-878F-4964D4659AA2}" srcOrd="0" destOrd="0" parTransId="{06F34AF0-4BCB-4C06-B2B1-4350119CB63B}" sibTransId="{50441C8B-928C-4E00-99A6-F85A76870E14}"/>
    <dgm:cxn modelId="{1D51182F-DF33-4425-AB2D-82F610FFE51D}" type="presOf" srcId="{597E71F3-28E4-4B2B-B3D6-43B05D6E3996}" destId="{1B1CC550-F5ED-43ED-A6EE-A58D8F933BFD}" srcOrd="0" destOrd="0" presId="urn:microsoft.com/office/officeart/2005/8/layout/hList1"/>
    <dgm:cxn modelId="{94A90BD5-235F-4CD8-8B11-D3C32CC2EFA9}" type="presOf" srcId="{3508BB34-F70D-4552-88B8-D8EBF2387BC2}" destId="{1308C227-1445-4E90-837B-0E370E7BAEEA}" srcOrd="0" destOrd="1" presId="urn:microsoft.com/office/officeart/2005/8/layout/hList1"/>
    <dgm:cxn modelId="{19F508F1-D4E0-44DD-B9C5-1AB7FC14188F}" srcId="{C37FC00F-38AC-4760-ACA9-A2BA6FC36E0C}" destId="{1D7E6124-63CB-4468-A42A-E1E33415AC76}" srcOrd="4" destOrd="0" parTransId="{1FB5B49E-1660-4030-A17F-588BCD76CEE3}" sibTransId="{1E0F1D80-F455-45B0-B10C-84042027F286}"/>
    <dgm:cxn modelId="{8D4A201B-0982-4962-8FB0-965C84254039}" srcId="{DA511773-B588-44EA-9799-43128CE2ACEE}" destId="{3508BB34-F70D-4552-88B8-D8EBF2387BC2}" srcOrd="1" destOrd="0" parTransId="{346BE8CB-F16D-47B2-890A-30D867A275AF}" sibTransId="{95DD8439-3759-481B-8637-3BFA9AD23DDD}"/>
    <dgm:cxn modelId="{A2168DB2-757D-4481-A926-0291C6890441}" srcId="{C37FC00F-38AC-4760-ACA9-A2BA6FC36E0C}" destId="{DD8E4F33-E648-4EFB-83E5-CF813DA6E7C4}" srcOrd="2" destOrd="0" parTransId="{142D9E7C-2B3C-4DF6-A7DF-2BAF30DA224F}" sibTransId="{A67E1066-7DEF-471B-AD70-7998101FE519}"/>
    <dgm:cxn modelId="{E9059ECB-5B6B-4385-9F98-0203D420BB51}" srcId="{DA511773-B588-44EA-9799-43128CE2ACEE}" destId="{BB587C67-C835-437C-BFA2-581B7FCE33B4}" srcOrd="3" destOrd="0" parTransId="{625D8CF3-4ECB-4570-98B1-EAC46A42BECE}" sibTransId="{11D9FC1C-535B-4CDB-B930-884FADADA317}"/>
    <dgm:cxn modelId="{0986C46F-D352-4F8C-894E-B2EB394362DD}" srcId="{C37FC00F-38AC-4760-ACA9-A2BA6FC36E0C}" destId="{59D805CB-28DE-421C-BBE4-DC63DEF85064}" srcOrd="1" destOrd="0" parTransId="{11172605-369D-42D1-A47A-E1B1907F61EA}" sibTransId="{BBAAA65E-99DD-4182-9FDD-8094625DD762}"/>
    <dgm:cxn modelId="{0E626FEF-A065-4906-8915-4894E9C17E8B}" type="presOf" srcId="{1D7E6124-63CB-4468-A42A-E1E33415AC76}" destId="{3B08F1AB-2A1C-4F43-A61A-02055EA09E63}" srcOrd="0" destOrd="4" presId="urn:microsoft.com/office/officeart/2005/8/layout/hList1"/>
    <dgm:cxn modelId="{32132563-851A-45DF-931F-260523CB4583}" srcId="{DA511773-B588-44EA-9799-43128CE2ACEE}" destId="{F7B55BFF-ADF0-42EC-92AD-8A828F813009}" srcOrd="0" destOrd="0" parTransId="{2D5B3A9C-4E0D-4824-B318-A40B20F26D9B}" sibTransId="{38B96DA4-025B-4B45-A054-253D1F2EA600}"/>
    <dgm:cxn modelId="{4C43AB9B-40EA-4B45-BAAE-842A293CA415}" type="presOf" srcId="{C8512DBC-EDAF-4F23-A5EB-A9A3D8F3D7AD}" destId="{3B08F1AB-2A1C-4F43-A61A-02055EA09E63}" srcOrd="0" destOrd="3" presId="urn:microsoft.com/office/officeart/2005/8/layout/hList1"/>
    <dgm:cxn modelId="{ED66BE3C-ECAD-4674-8B99-1471BBC23933}" type="presParOf" srcId="{1B1CC550-F5ED-43ED-A6EE-A58D8F933BFD}" destId="{82242E3A-0198-4A82-8286-20F918A9C99F}" srcOrd="0" destOrd="0" presId="urn:microsoft.com/office/officeart/2005/8/layout/hList1"/>
    <dgm:cxn modelId="{5422184E-3235-4817-8180-3E3796E856E7}" type="presParOf" srcId="{82242E3A-0198-4A82-8286-20F918A9C99F}" destId="{CC8DB1C1-8783-41E7-8B2B-CCBDA7735B3C}" srcOrd="0" destOrd="0" presId="urn:microsoft.com/office/officeart/2005/8/layout/hList1"/>
    <dgm:cxn modelId="{723B1832-5123-40AC-B9AE-EC99D5F9DB3C}" type="presParOf" srcId="{82242E3A-0198-4A82-8286-20F918A9C99F}" destId="{3B08F1AB-2A1C-4F43-A61A-02055EA09E63}" srcOrd="1" destOrd="0" presId="urn:microsoft.com/office/officeart/2005/8/layout/hList1"/>
    <dgm:cxn modelId="{41B60A4B-05DA-49A8-B925-3B9F1F8AA689}" type="presParOf" srcId="{1B1CC550-F5ED-43ED-A6EE-A58D8F933BFD}" destId="{E9B38405-6F52-48CB-987A-67A39F88F689}" srcOrd="1" destOrd="0" presId="urn:microsoft.com/office/officeart/2005/8/layout/hList1"/>
    <dgm:cxn modelId="{5F50DC7F-B3AD-41BD-AC45-FF554EB5D319}" type="presParOf" srcId="{1B1CC550-F5ED-43ED-A6EE-A58D8F933BFD}" destId="{B2CB1B7B-CC20-4EAB-B8E7-88AE4F84E749}" srcOrd="2" destOrd="0" presId="urn:microsoft.com/office/officeart/2005/8/layout/hList1"/>
    <dgm:cxn modelId="{28AD0305-655D-4F7A-9D7A-75214BFEA54C}" type="presParOf" srcId="{B2CB1B7B-CC20-4EAB-B8E7-88AE4F84E749}" destId="{4BD29830-E95B-41D5-9F7A-35CA175485FC}" srcOrd="0" destOrd="0" presId="urn:microsoft.com/office/officeart/2005/8/layout/hList1"/>
    <dgm:cxn modelId="{83DCDC47-6D82-4EF4-8235-E09B0AED4A74}" type="presParOf" srcId="{B2CB1B7B-CC20-4EAB-B8E7-88AE4F84E749}" destId="{1308C227-1445-4E90-837B-0E370E7BAEE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C5BF88-036D-4116-A6F3-DAEFEEB2E955}"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kumimoji="1" lang="ja-JP" altLang="en-US"/>
        </a:p>
      </dgm:t>
    </dgm:pt>
    <dgm:pt modelId="{4A332DEE-6ADA-4577-A08E-D6AFD00342FF}">
      <dgm:prSet phldrT="[テキスト]" custT="1"/>
      <dgm:spPr/>
      <dgm:t>
        <a:bodyPr/>
        <a:lstStyle/>
        <a:p>
          <a:endParaRPr kumimoji="1" lang="en-US" altLang="ja-JP" sz="900" dirty="0" smtClean="0">
            <a:latin typeface="HG丸ｺﾞｼｯｸM-PRO" panose="020F0600000000000000" pitchFamily="50" charset="-128"/>
            <a:ea typeface="HG丸ｺﾞｼｯｸM-PRO" panose="020F0600000000000000" pitchFamily="50" charset="-128"/>
          </a:endParaRPr>
        </a:p>
        <a:p>
          <a:endParaRPr kumimoji="1" lang="en-US" altLang="ja-JP" sz="1800" dirty="0" smtClean="0">
            <a:latin typeface="HG丸ｺﾞｼｯｸM-PRO" panose="020F0600000000000000" pitchFamily="50" charset="-128"/>
            <a:ea typeface="HG丸ｺﾞｼｯｸM-PRO" panose="020F0600000000000000" pitchFamily="50" charset="-128"/>
          </a:endParaRPr>
        </a:p>
        <a:p>
          <a:r>
            <a:rPr kumimoji="1" lang="ja-JP" altLang="en-US" sz="1800" dirty="0" smtClean="0">
              <a:latin typeface="HG丸ｺﾞｼｯｸM-PRO" panose="020F0600000000000000" pitchFamily="50" charset="-128"/>
              <a:ea typeface="HG丸ｺﾞｼｯｸM-PRO" panose="020F0600000000000000" pitchFamily="50" charset="-128"/>
            </a:rPr>
            <a:t>有効数字</a:t>
          </a:r>
          <a:endParaRPr kumimoji="1" lang="en-US" altLang="ja-JP" sz="1800" dirty="0" smtClean="0">
            <a:latin typeface="HG丸ｺﾞｼｯｸM-PRO" panose="020F0600000000000000" pitchFamily="50" charset="-128"/>
            <a:ea typeface="HG丸ｺﾞｼｯｸM-PRO" panose="020F0600000000000000" pitchFamily="50" charset="-128"/>
          </a:endParaRPr>
        </a:p>
        <a:p>
          <a:r>
            <a:rPr kumimoji="1" lang="en-US" altLang="ja-JP" sz="1800" dirty="0" smtClean="0">
              <a:latin typeface="HG丸ｺﾞｼｯｸM-PRO" panose="020F0600000000000000" pitchFamily="50" charset="-128"/>
              <a:ea typeface="HG丸ｺﾞｼｯｸM-PRO" panose="020F0600000000000000" pitchFamily="50" charset="-128"/>
            </a:rPr>
            <a:t>5</a:t>
          </a:r>
          <a:r>
            <a:rPr kumimoji="1" lang="ja-JP" altLang="en-US" sz="1800" dirty="0" smtClean="0">
              <a:latin typeface="HG丸ｺﾞｼｯｸM-PRO" panose="020F0600000000000000" pitchFamily="50" charset="-128"/>
              <a:ea typeface="HG丸ｺﾞｼｯｸM-PRO" panose="020F0600000000000000" pitchFamily="50" charset="-128"/>
            </a:rPr>
            <a:t>桁</a:t>
          </a:r>
          <a:endParaRPr kumimoji="1" lang="ja-JP" altLang="en-US" sz="1800" dirty="0">
            <a:latin typeface="HG丸ｺﾞｼｯｸM-PRO" panose="020F0600000000000000" pitchFamily="50" charset="-128"/>
            <a:ea typeface="HG丸ｺﾞｼｯｸM-PRO" panose="020F0600000000000000" pitchFamily="50" charset="-128"/>
          </a:endParaRPr>
        </a:p>
      </dgm:t>
    </dgm:pt>
    <dgm:pt modelId="{A866FFA1-C3FA-4331-B606-0AC39B345A76}" type="parTrans" cxnId="{E39FA070-AE55-4264-A5C5-F9DE78D2E088}">
      <dgm:prSet/>
      <dgm:spPr/>
      <dgm:t>
        <a:bodyPr/>
        <a:lstStyle/>
        <a:p>
          <a:endParaRPr kumimoji="1" lang="ja-JP" altLang="en-US"/>
        </a:p>
      </dgm:t>
    </dgm:pt>
    <dgm:pt modelId="{B080F757-E1E7-4DB4-BE93-AD42146ADDAC}" type="sibTrans" cxnId="{E39FA070-AE55-4264-A5C5-F9DE78D2E088}">
      <dgm:prSet/>
      <dgm:spPr/>
      <dgm:t>
        <a:bodyPr/>
        <a:lstStyle/>
        <a:p>
          <a:endParaRPr kumimoji="1" lang="ja-JP" altLang="en-US"/>
        </a:p>
      </dgm:t>
    </dgm:pt>
    <dgm:pt modelId="{86218E2F-2C16-4D1D-B827-A83C2D28BB00}">
      <dgm:prSet phldrT="[テキスト]" custT="1"/>
      <dgm:spPr/>
      <dgm:t>
        <a:bodyPr/>
        <a:lstStyle/>
        <a:p>
          <a:endParaRPr kumimoji="1" lang="en-US" altLang="ja-JP" sz="900" dirty="0" smtClean="0">
            <a:latin typeface="HG丸ｺﾞｼｯｸM-PRO" panose="020F0600000000000000" pitchFamily="50" charset="-128"/>
            <a:ea typeface="HG丸ｺﾞｼｯｸM-PRO" panose="020F0600000000000000" pitchFamily="50" charset="-128"/>
          </a:endParaRPr>
        </a:p>
        <a:p>
          <a:endParaRPr kumimoji="1" lang="en-US" altLang="ja-JP" sz="1800" dirty="0" smtClean="0">
            <a:latin typeface="HG丸ｺﾞｼｯｸM-PRO" panose="020F0600000000000000" pitchFamily="50" charset="-128"/>
            <a:ea typeface="HG丸ｺﾞｼｯｸM-PRO" panose="020F0600000000000000" pitchFamily="50" charset="-128"/>
          </a:endParaRPr>
        </a:p>
        <a:p>
          <a:r>
            <a:rPr kumimoji="1" lang="ja-JP" altLang="en-US" sz="1800" dirty="0" smtClean="0">
              <a:latin typeface="HG丸ｺﾞｼｯｸM-PRO" panose="020F0600000000000000" pitchFamily="50" charset="-128"/>
              <a:ea typeface="HG丸ｺﾞｼｯｸM-PRO" panose="020F0600000000000000" pitchFamily="50" charset="-128"/>
            </a:rPr>
            <a:t>有効数字</a:t>
          </a:r>
          <a:endParaRPr kumimoji="1" lang="en-US" altLang="ja-JP" sz="1800" dirty="0" smtClean="0">
            <a:latin typeface="HG丸ｺﾞｼｯｸM-PRO" panose="020F0600000000000000" pitchFamily="50" charset="-128"/>
            <a:ea typeface="HG丸ｺﾞｼｯｸM-PRO" panose="020F0600000000000000" pitchFamily="50" charset="-128"/>
          </a:endParaRPr>
        </a:p>
        <a:p>
          <a:r>
            <a:rPr kumimoji="1" lang="en-US" altLang="ja-JP" sz="1800" dirty="0" smtClean="0">
              <a:latin typeface="HG丸ｺﾞｼｯｸM-PRO" panose="020F0600000000000000" pitchFamily="50" charset="-128"/>
              <a:ea typeface="HG丸ｺﾞｼｯｸM-PRO" panose="020F0600000000000000" pitchFamily="50" charset="-128"/>
            </a:rPr>
            <a:t>4</a:t>
          </a:r>
          <a:r>
            <a:rPr kumimoji="1" lang="ja-JP" altLang="en-US" sz="1800" dirty="0" smtClean="0">
              <a:latin typeface="HG丸ｺﾞｼｯｸM-PRO" panose="020F0600000000000000" pitchFamily="50" charset="-128"/>
              <a:ea typeface="HG丸ｺﾞｼｯｸM-PRO" panose="020F0600000000000000" pitchFamily="50" charset="-128"/>
            </a:rPr>
            <a:t>桁</a:t>
          </a:r>
          <a:endParaRPr kumimoji="1" lang="ja-JP" altLang="en-US" sz="1800" dirty="0">
            <a:latin typeface="HG丸ｺﾞｼｯｸM-PRO" panose="020F0600000000000000" pitchFamily="50" charset="-128"/>
            <a:ea typeface="HG丸ｺﾞｼｯｸM-PRO" panose="020F0600000000000000" pitchFamily="50" charset="-128"/>
          </a:endParaRPr>
        </a:p>
      </dgm:t>
    </dgm:pt>
    <dgm:pt modelId="{8CE658DC-1C9D-4FBF-8404-57AD4C4232BC}" type="parTrans" cxnId="{92333FF2-6320-4402-9FFE-9B1474AC5C6F}">
      <dgm:prSet/>
      <dgm:spPr/>
      <dgm:t>
        <a:bodyPr/>
        <a:lstStyle/>
        <a:p>
          <a:endParaRPr kumimoji="1" lang="ja-JP" altLang="en-US"/>
        </a:p>
      </dgm:t>
    </dgm:pt>
    <dgm:pt modelId="{967DC87D-D890-446D-9A9E-1C03EA2F7CCD}" type="sibTrans" cxnId="{92333FF2-6320-4402-9FFE-9B1474AC5C6F}">
      <dgm:prSet/>
      <dgm:spPr/>
      <dgm:t>
        <a:bodyPr/>
        <a:lstStyle/>
        <a:p>
          <a:endParaRPr kumimoji="1" lang="ja-JP" altLang="en-US"/>
        </a:p>
      </dgm:t>
    </dgm:pt>
    <dgm:pt modelId="{BAE7B45E-DAFE-46A0-83EE-73BBCBA05584}">
      <dgm:prSet phldrT="[テキスト]" custT="1"/>
      <dgm:spPr/>
      <dgm:t>
        <a:bodyPr/>
        <a:lstStyle/>
        <a:p>
          <a:endParaRPr kumimoji="1" lang="en-US" altLang="ja-JP" sz="1800" dirty="0" smtClean="0">
            <a:latin typeface="HG丸ｺﾞｼｯｸM-PRO" panose="020F0600000000000000" pitchFamily="50" charset="-128"/>
            <a:ea typeface="HG丸ｺﾞｼｯｸM-PRO" panose="020F0600000000000000" pitchFamily="50" charset="-128"/>
          </a:endParaRPr>
        </a:p>
        <a:p>
          <a:r>
            <a:rPr kumimoji="1" lang="ja-JP" altLang="en-US" sz="1800" dirty="0" smtClean="0">
              <a:latin typeface="HG丸ｺﾞｼｯｸM-PRO" panose="020F0600000000000000" pitchFamily="50" charset="-128"/>
              <a:ea typeface="HG丸ｺﾞｼｯｸM-PRO" panose="020F0600000000000000" pitchFamily="50" charset="-128"/>
            </a:rPr>
            <a:t>有効数字</a:t>
          </a:r>
          <a:endParaRPr kumimoji="1" lang="en-US" altLang="ja-JP" sz="1800" dirty="0" smtClean="0">
            <a:latin typeface="HG丸ｺﾞｼｯｸM-PRO" panose="020F0600000000000000" pitchFamily="50" charset="-128"/>
            <a:ea typeface="HG丸ｺﾞｼｯｸM-PRO" panose="020F0600000000000000" pitchFamily="50" charset="-128"/>
          </a:endParaRPr>
        </a:p>
        <a:p>
          <a:r>
            <a:rPr kumimoji="1" lang="en-US" altLang="ja-JP" sz="1800" dirty="0" smtClean="0">
              <a:latin typeface="HG丸ｺﾞｼｯｸM-PRO" panose="020F0600000000000000" pitchFamily="50" charset="-128"/>
              <a:ea typeface="HG丸ｺﾞｼｯｸM-PRO" panose="020F0600000000000000" pitchFamily="50" charset="-128"/>
            </a:rPr>
            <a:t>3</a:t>
          </a:r>
          <a:r>
            <a:rPr kumimoji="1" lang="ja-JP" altLang="en-US" sz="1800" dirty="0" smtClean="0">
              <a:latin typeface="HG丸ｺﾞｼｯｸM-PRO" panose="020F0600000000000000" pitchFamily="50" charset="-128"/>
              <a:ea typeface="HG丸ｺﾞｼｯｸM-PRO" panose="020F0600000000000000" pitchFamily="50" charset="-128"/>
            </a:rPr>
            <a:t>桁</a:t>
          </a:r>
          <a:endParaRPr kumimoji="1" lang="ja-JP" altLang="en-US" sz="1800" dirty="0">
            <a:latin typeface="HG丸ｺﾞｼｯｸM-PRO" panose="020F0600000000000000" pitchFamily="50" charset="-128"/>
            <a:ea typeface="HG丸ｺﾞｼｯｸM-PRO" panose="020F0600000000000000" pitchFamily="50" charset="-128"/>
          </a:endParaRPr>
        </a:p>
      </dgm:t>
    </dgm:pt>
    <dgm:pt modelId="{CDD70A7B-0B6C-43E8-9BDD-8B688F724193}" type="parTrans" cxnId="{200A1D34-F9D0-43F5-8674-463519E20D96}">
      <dgm:prSet/>
      <dgm:spPr/>
      <dgm:t>
        <a:bodyPr/>
        <a:lstStyle/>
        <a:p>
          <a:endParaRPr kumimoji="1" lang="ja-JP" altLang="en-US"/>
        </a:p>
      </dgm:t>
    </dgm:pt>
    <dgm:pt modelId="{7F223F86-18C9-49F3-980D-709EF82325C5}" type="sibTrans" cxnId="{200A1D34-F9D0-43F5-8674-463519E20D96}">
      <dgm:prSet/>
      <dgm:spPr/>
      <dgm:t>
        <a:bodyPr/>
        <a:lstStyle/>
        <a:p>
          <a:endParaRPr kumimoji="1" lang="ja-JP" altLang="en-US"/>
        </a:p>
      </dgm:t>
    </dgm:pt>
    <dgm:pt modelId="{1F0EA49D-10D3-49F1-BAF4-5BE8EB69126E}">
      <dgm:prSet phldrT="[テキスト]"/>
      <dgm:spPr/>
      <dgm:t>
        <a:bodyPr/>
        <a:lstStyle/>
        <a:p>
          <a:endParaRPr kumimoji="1" lang="ja-JP" altLang="en-US" dirty="0"/>
        </a:p>
      </dgm:t>
    </dgm:pt>
    <dgm:pt modelId="{1E43C379-523A-40C7-B890-69EA25257324}" type="parTrans" cxnId="{46F772DF-90DE-49E8-8B83-351515B8637C}">
      <dgm:prSet/>
      <dgm:spPr/>
      <dgm:t>
        <a:bodyPr/>
        <a:lstStyle/>
        <a:p>
          <a:endParaRPr kumimoji="1" lang="ja-JP" altLang="en-US"/>
        </a:p>
      </dgm:t>
    </dgm:pt>
    <dgm:pt modelId="{381730FE-8F4F-4640-A060-165ACA8469D1}" type="sibTrans" cxnId="{46F772DF-90DE-49E8-8B83-351515B8637C}">
      <dgm:prSet/>
      <dgm:spPr/>
      <dgm:t>
        <a:bodyPr/>
        <a:lstStyle/>
        <a:p>
          <a:endParaRPr kumimoji="1" lang="ja-JP" altLang="en-US"/>
        </a:p>
      </dgm:t>
    </dgm:pt>
    <dgm:pt modelId="{263BDA4D-911D-4D81-8C1B-26F112887DD0}">
      <dgm:prSet phldrT="[テキスト]"/>
      <dgm:spPr/>
      <dgm:t>
        <a:bodyPr/>
        <a:lstStyle/>
        <a:p>
          <a:r>
            <a:rPr kumimoji="1" lang="en-US" altLang="ja-JP" dirty="0" smtClean="0"/>
            <a:t>8.31446</a:t>
          </a:r>
          <a:endParaRPr kumimoji="1" lang="ja-JP" altLang="en-US" dirty="0"/>
        </a:p>
      </dgm:t>
    </dgm:pt>
    <dgm:pt modelId="{8437DACB-0DBE-4C36-9318-C6F09E46A6D9}" type="sibTrans" cxnId="{AE45B66A-0F43-47A5-A6EC-0C299AC7F752}">
      <dgm:prSet/>
      <dgm:spPr/>
      <dgm:t>
        <a:bodyPr/>
        <a:lstStyle/>
        <a:p>
          <a:endParaRPr kumimoji="1" lang="ja-JP" altLang="en-US"/>
        </a:p>
      </dgm:t>
    </dgm:pt>
    <dgm:pt modelId="{71588D56-38BE-468A-B637-A414AF42C485}" type="parTrans" cxnId="{AE45B66A-0F43-47A5-A6EC-0C299AC7F752}">
      <dgm:prSet/>
      <dgm:spPr/>
      <dgm:t>
        <a:bodyPr/>
        <a:lstStyle/>
        <a:p>
          <a:endParaRPr kumimoji="1" lang="ja-JP" altLang="en-US"/>
        </a:p>
      </dgm:t>
    </dgm:pt>
    <dgm:pt modelId="{C20C1694-8D63-477E-965F-40E050C2D635}">
      <dgm:prSet phldrT="[テキスト]"/>
      <dgm:spPr/>
      <dgm:t>
        <a:bodyPr/>
        <a:lstStyle/>
        <a:p>
          <a:r>
            <a:rPr kumimoji="1" lang="en-US" altLang="ja-JP" baseline="0" dirty="0" smtClean="0"/>
            <a:t>8.3144</a:t>
          </a:r>
          <a:endParaRPr kumimoji="1" lang="ja-JP" altLang="en-US" baseline="0" dirty="0"/>
        </a:p>
      </dgm:t>
    </dgm:pt>
    <dgm:pt modelId="{477DF8D3-9AF3-4935-98B5-B97340174D06}" type="parTrans" cxnId="{BF2FF6EE-F6E5-4FA2-A1B4-3E4918468697}">
      <dgm:prSet/>
      <dgm:spPr/>
      <dgm:t>
        <a:bodyPr/>
        <a:lstStyle/>
        <a:p>
          <a:endParaRPr kumimoji="1" lang="ja-JP" altLang="en-US"/>
        </a:p>
      </dgm:t>
    </dgm:pt>
    <dgm:pt modelId="{187AD1F7-209F-47A3-A7C6-58DB77148B20}" type="sibTrans" cxnId="{BF2FF6EE-F6E5-4FA2-A1B4-3E4918468697}">
      <dgm:prSet/>
      <dgm:spPr/>
      <dgm:t>
        <a:bodyPr/>
        <a:lstStyle/>
        <a:p>
          <a:endParaRPr kumimoji="1" lang="ja-JP" altLang="en-US"/>
        </a:p>
      </dgm:t>
    </dgm:pt>
    <dgm:pt modelId="{0A7F8DC7-8E60-419F-940A-774DB627EAE8}">
      <dgm:prSet phldrT="[テキスト]"/>
      <dgm:spPr/>
      <dgm:t>
        <a:bodyPr/>
        <a:lstStyle/>
        <a:p>
          <a:r>
            <a:rPr kumimoji="1" lang="en-US" altLang="ja-JP" baseline="0" dirty="0" smtClean="0"/>
            <a:t>8.314</a:t>
          </a:r>
          <a:endParaRPr kumimoji="1" lang="ja-JP" altLang="en-US" baseline="0" dirty="0"/>
        </a:p>
      </dgm:t>
    </dgm:pt>
    <dgm:pt modelId="{1503985C-38A3-4A0A-BC2C-5600A9DFE822}" type="parTrans" cxnId="{F2633F2D-E384-4956-B448-6653A44D716F}">
      <dgm:prSet/>
      <dgm:spPr/>
      <dgm:t>
        <a:bodyPr/>
        <a:lstStyle/>
        <a:p>
          <a:endParaRPr kumimoji="1" lang="ja-JP" altLang="en-US"/>
        </a:p>
      </dgm:t>
    </dgm:pt>
    <dgm:pt modelId="{63AE50E4-F754-4F1C-BE73-B6A1E3099CDA}" type="sibTrans" cxnId="{F2633F2D-E384-4956-B448-6653A44D716F}">
      <dgm:prSet/>
      <dgm:spPr/>
      <dgm:t>
        <a:bodyPr/>
        <a:lstStyle/>
        <a:p>
          <a:endParaRPr kumimoji="1" lang="ja-JP" altLang="en-US"/>
        </a:p>
      </dgm:t>
    </dgm:pt>
    <dgm:pt modelId="{EA710CE5-386E-4EFD-AC89-B8213A668B46}">
      <dgm:prSet phldrT="[テキスト]"/>
      <dgm:spPr/>
      <dgm:t>
        <a:bodyPr/>
        <a:lstStyle/>
        <a:p>
          <a:endParaRPr kumimoji="1" lang="ja-JP" altLang="en-US" baseline="0" dirty="0"/>
        </a:p>
      </dgm:t>
    </dgm:pt>
    <dgm:pt modelId="{D54BCAC0-4FC3-4F88-A7CB-CD112ECADF18}" type="parTrans" cxnId="{743608F4-36EB-4F2D-AA92-FD6D4E3107FB}">
      <dgm:prSet/>
      <dgm:spPr/>
      <dgm:t>
        <a:bodyPr/>
        <a:lstStyle/>
        <a:p>
          <a:endParaRPr kumimoji="1" lang="ja-JP" altLang="en-US"/>
        </a:p>
      </dgm:t>
    </dgm:pt>
    <dgm:pt modelId="{60E52433-D360-42C4-9D7E-632AA83EE9A4}" type="sibTrans" cxnId="{743608F4-36EB-4F2D-AA92-FD6D4E3107FB}">
      <dgm:prSet/>
      <dgm:spPr/>
      <dgm:t>
        <a:bodyPr/>
        <a:lstStyle/>
        <a:p>
          <a:endParaRPr kumimoji="1" lang="ja-JP" altLang="en-US"/>
        </a:p>
      </dgm:t>
    </dgm:pt>
    <dgm:pt modelId="{B0F3FC6E-CACE-4A2D-873C-DB79C381106A}">
      <dgm:prSet phldrT="[テキスト]"/>
      <dgm:spPr/>
      <dgm:t>
        <a:bodyPr/>
        <a:lstStyle/>
        <a:p>
          <a:endParaRPr kumimoji="1" lang="ja-JP" altLang="en-US" baseline="0" dirty="0"/>
        </a:p>
      </dgm:t>
    </dgm:pt>
    <dgm:pt modelId="{54A53921-E97A-47C3-9C2E-EEFE577C8FE4}" type="parTrans" cxnId="{20F78EF8-FA04-48E4-9F97-88E4D6F6C1DA}">
      <dgm:prSet/>
      <dgm:spPr/>
      <dgm:t>
        <a:bodyPr/>
        <a:lstStyle/>
        <a:p>
          <a:endParaRPr kumimoji="1" lang="ja-JP" altLang="en-US"/>
        </a:p>
      </dgm:t>
    </dgm:pt>
    <dgm:pt modelId="{33EF1273-E23A-4658-88AC-936D92E37FAB}" type="sibTrans" cxnId="{20F78EF8-FA04-48E4-9F97-88E4D6F6C1DA}">
      <dgm:prSet/>
      <dgm:spPr/>
      <dgm:t>
        <a:bodyPr/>
        <a:lstStyle/>
        <a:p>
          <a:endParaRPr kumimoji="1" lang="ja-JP" altLang="en-US"/>
        </a:p>
      </dgm:t>
    </dgm:pt>
    <dgm:pt modelId="{197BE2E6-F872-46FB-B721-0027C8333069}" type="pres">
      <dgm:prSet presAssocID="{8EC5BF88-036D-4116-A6F3-DAEFEEB2E955}" presName="linearFlow" presStyleCnt="0">
        <dgm:presLayoutVars>
          <dgm:dir/>
          <dgm:animLvl val="lvl"/>
          <dgm:resizeHandles val="exact"/>
        </dgm:presLayoutVars>
      </dgm:prSet>
      <dgm:spPr/>
      <dgm:t>
        <a:bodyPr/>
        <a:lstStyle/>
        <a:p>
          <a:endParaRPr kumimoji="1" lang="ja-JP" altLang="en-US"/>
        </a:p>
      </dgm:t>
    </dgm:pt>
    <dgm:pt modelId="{9BAEB935-F5F4-4A98-B458-5C9B72BDCFB1}" type="pres">
      <dgm:prSet presAssocID="{4A332DEE-6ADA-4577-A08E-D6AFD00342FF}" presName="composite" presStyleCnt="0"/>
      <dgm:spPr/>
    </dgm:pt>
    <dgm:pt modelId="{BC972B39-00FE-4AA6-BCA0-8C9727911993}" type="pres">
      <dgm:prSet presAssocID="{4A332DEE-6ADA-4577-A08E-D6AFD00342FF}" presName="parentText" presStyleLbl="alignNode1" presStyleIdx="0" presStyleCnt="3">
        <dgm:presLayoutVars>
          <dgm:chMax val="1"/>
          <dgm:bulletEnabled val="1"/>
        </dgm:presLayoutVars>
      </dgm:prSet>
      <dgm:spPr/>
      <dgm:t>
        <a:bodyPr/>
        <a:lstStyle/>
        <a:p>
          <a:endParaRPr kumimoji="1" lang="ja-JP" altLang="en-US"/>
        </a:p>
      </dgm:t>
    </dgm:pt>
    <dgm:pt modelId="{3D9DDC7B-D4C9-4BEC-BD6E-F692D799BC8A}" type="pres">
      <dgm:prSet presAssocID="{4A332DEE-6ADA-4577-A08E-D6AFD00342FF}" presName="descendantText" presStyleLbl="alignAcc1" presStyleIdx="0" presStyleCnt="3">
        <dgm:presLayoutVars>
          <dgm:bulletEnabled val="1"/>
        </dgm:presLayoutVars>
      </dgm:prSet>
      <dgm:spPr/>
      <dgm:t>
        <a:bodyPr/>
        <a:lstStyle/>
        <a:p>
          <a:endParaRPr kumimoji="1" lang="ja-JP" altLang="en-US"/>
        </a:p>
      </dgm:t>
    </dgm:pt>
    <dgm:pt modelId="{9EBF31D2-73A2-4116-834C-1199DBD4CA44}" type="pres">
      <dgm:prSet presAssocID="{B080F757-E1E7-4DB4-BE93-AD42146ADDAC}" presName="sp" presStyleCnt="0"/>
      <dgm:spPr/>
    </dgm:pt>
    <dgm:pt modelId="{5C05B639-32A3-47E1-B195-5D1687B66B36}" type="pres">
      <dgm:prSet presAssocID="{86218E2F-2C16-4D1D-B827-A83C2D28BB00}" presName="composite" presStyleCnt="0"/>
      <dgm:spPr/>
    </dgm:pt>
    <dgm:pt modelId="{50587E63-ADB2-49EA-88BC-11CD5F2AFDD2}" type="pres">
      <dgm:prSet presAssocID="{86218E2F-2C16-4D1D-B827-A83C2D28BB00}" presName="parentText" presStyleLbl="alignNode1" presStyleIdx="1" presStyleCnt="3">
        <dgm:presLayoutVars>
          <dgm:chMax val="1"/>
          <dgm:bulletEnabled val="1"/>
        </dgm:presLayoutVars>
      </dgm:prSet>
      <dgm:spPr/>
      <dgm:t>
        <a:bodyPr/>
        <a:lstStyle/>
        <a:p>
          <a:endParaRPr kumimoji="1" lang="ja-JP" altLang="en-US"/>
        </a:p>
      </dgm:t>
    </dgm:pt>
    <dgm:pt modelId="{A246A54F-F173-45F4-B9EE-58ED6FB6DAA8}" type="pres">
      <dgm:prSet presAssocID="{86218E2F-2C16-4D1D-B827-A83C2D28BB00}" presName="descendantText" presStyleLbl="alignAcc1" presStyleIdx="1" presStyleCnt="3">
        <dgm:presLayoutVars>
          <dgm:bulletEnabled val="1"/>
        </dgm:presLayoutVars>
      </dgm:prSet>
      <dgm:spPr/>
      <dgm:t>
        <a:bodyPr/>
        <a:lstStyle/>
        <a:p>
          <a:endParaRPr kumimoji="1" lang="ja-JP" altLang="en-US"/>
        </a:p>
      </dgm:t>
    </dgm:pt>
    <dgm:pt modelId="{E09F6983-6633-45EB-8444-FE0370D1237F}" type="pres">
      <dgm:prSet presAssocID="{967DC87D-D890-446D-9A9E-1C03EA2F7CCD}" presName="sp" presStyleCnt="0"/>
      <dgm:spPr/>
    </dgm:pt>
    <dgm:pt modelId="{5A60EF83-31EF-4665-8267-E0D02852A208}" type="pres">
      <dgm:prSet presAssocID="{BAE7B45E-DAFE-46A0-83EE-73BBCBA05584}" presName="composite" presStyleCnt="0"/>
      <dgm:spPr/>
    </dgm:pt>
    <dgm:pt modelId="{555D2115-DA4B-4858-B8AB-7E3BE61A30A1}" type="pres">
      <dgm:prSet presAssocID="{BAE7B45E-DAFE-46A0-83EE-73BBCBA05584}" presName="parentText" presStyleLbl="alignNode1" presStyleIdx="2" presStyleCnt="3">
        <dgm:presLayoutVars>
          <dgm:chMax val="1"/>
          <dgm:bulletEnabled val="1"/>
        </dgm:presLayoutVars>
      </dgm:prSet>
      <dgm:spPr/>
      <dgm:t>
        <a:bodyPr/>
        <a:lstStyle/>
        <a:p>
          <a:endParaRPr kumimoji="1" lang="ja-JP" altLang="en-US"/>
        </a:p>
      </dgm:t>
    </dgm:pt>
    <dgm:pt modelId="{48DAD7B3-8CD7-4B48-8987-F1028C05291E}" type="pres">
      <dgm:prSet presAssocID="{BAE7B45E-DAFE-46A0-83EE-73BBCBA05584}" presName="descendantText" presStyleLbl="alignAcc1" presStyleIdx="2" presStyleCnt="3">
        <dgm:presLayoutVars>
          <dgm:bulletEnabled val="1"/>
        </dgm:presLayoutVars>
      </dgm:prSet>
      <dgm:spPr/>
      <dgm:t>
        <a:bodyPr/>
        <a:lstStyle/>
        <a:p>
          <a:endParaRPr kumimoji="1" lang="ja-JP" altLang="en-US"/>
        </a:p>
      </dgm:t>
    </dgm:pt>
  </dgm:ptLst>
  <dgm:cxnLst>
    <dgm:cxn modelId="{AE45B66A-0F43-47A5-A6EC-0C299AC7F752}" srcId="{4A332DEE-6ADA-4577-A08E-D6AFD00342FF}" destId="{263BDA4D-911D-4D81-8C1B-26F112887DD0}" srcOrd="1" destOrd="0" parTransId="{71588D56-38BE-468A-B637-A414AF42C485}" sibTransId="{8437DACB-0DBE-4C36-9318-C6F09E46A6D9}"/>
    <dgm:cxn modelId="{20F78EF8-FA04-48E4-9F97-88E4D6F6C1DA}" srcId="{BAE7B45E-DAFE-46A0-83EE-73BBCBA05584}" destId="{B0F3FC6E-CACE-4A2D-873C-DB79C381106A}" srcOrd="0" destOrd="0" parTransId="{54A53921-E97A-47C3-9C2E-EEFE577C8FE4}" sibTransId="{33EF1273-E23A-4658-88AC-936D92E37FAB}"/>
    <dgm:cxn modelId="{80D10374-2963-423F-9AD5-D12E21C15A51}" type="presOf" srcId="{0A7F8DC7-8E60-419F-940A-774DB627EAE8}" destId="{48DAD7B3-8CD7-4B48-8987-F1028C05291E}" srcOrd="0" destOrd="1" presId="urn:microsoft.com/office/officeart/2005/8/layout/chevron2"/>
    <dgm:cxn modelId="{948C90E9-7FB8-47EC-B294-8BC475C7DCAE}" type="presOf" srcId="{1F0EA49D-10D3-49F1-BAF4-5BE8EB69126E}" destId="{3D9DDC7B-D4C9-4BEC-BD6E-F692D799BC8A}" srcOrd="0" destOrd="0" presId="urn:microsoft.com/office/officeart/2005/8/layout/chevron2"/>
    <dgm:cxn modelId="{92333FF2-6320-4402-9FFE-9B1474AC5C6F}" srcId="{8EC5BF88-036D-4116-A6F3-DAEFEEB2E955}" destId="{86218E2F-2C16-4D1D-B827-A83C2D28BB00}" srcOrd="1" destOrd="0" parTransId="{8CE658DC-1C9D-4FBF-8404-57AD4C4232BC}" sibTransId="{967DC87D-D890-446D-9A9E-1C03EA2F7CCD}"/>
    <dgm:cxn modelId="{F2633F2D-E384-4956-B448-6653A44D716F}" srcId="{BAE7B45E-DAFE-46A0-83EE-73BBCBA05584}" destId="{0A7F8DC7-8E60-419F-940A-774DB627EAE8}" srcOrd="1" destOrd="0" parTransId="{1503985C-38A3-4A0A-BC2C-5600A9DFE822}" sibTransId="{63AE50E4-F754-4F1C-BE73-B6A1E3099CDA}"/>
    <dgm:cxn modelId="{2ED0D264-9497-4E72-9FF4-E88D80F6B7C9}" type="presOf" srcId="{B0F3FC6E-CACE-4A2D-873C-DB79C381106A}" destId="{48DAD7B3-8CD7-4B48-8987-F1028C05291E}" srcOrd="0" destOrd="0" presId="urn:microsoft.com/office/officeart/2005/8/layout/chevron2"/>
    <dgm:cxn modelId="{4F1A85DD-C8A1-44E5-BC6E-BDF1D43894A8}" type="presOf" srcId="{263BDA4D-911D-4D81-8C1B-26F112887DD0}" destId="{3D9DDC7B-D4C9-4BEC-BD6E-F692D799BC8A}" srcOrd="0" destOrd="1" presId="urn:microsoft.com/office/officeart/2005/8/layout/chevron2"/>
    <dgm:cxn modelId="{249C608F-C4A8-4237-9301-073E8EC031F7}" type="presOf" srcId="{C20C1694-8D63-477E-965F-40E050C2D635}" destId="{A246A54F-F173-45F4-B9EE-58ED6FB6DAA8}" srcOrd="0" destOrd="1" presId="urn:microsoft.com/office/officeart/2005/8/layout/chevron2"/>
    <dgm:cxn modelId="{E39FA070-AE55-4264-A5C5-F9DE78D2E088}" srcId="{8EC5BF88-036D-4116-A6F3-DAEFEEB2E955}" destId="{4A332DEE-6ADA-4577-A08E-D6AFD00342FF}" srcOrd="0" destOrd="0" parTransId="{A866FFA1-C3FA-4331-B606-0AC39B345A76}" sibTransId="{B080F757-E1E7-4DB4-BE93-AD42146ADDAC}"/>
    <dgm:cxn modelId="{743608F4-36EB-4F2D-AA92-FD6D4E3107FB}" srcId="{86218E2F-2C16-4D1D-B827-A83C2D28BB00}" destId="{EA710CE5-386E-4EFD-AC89-B8213A668B46}" srcOrd="0" destOrd="0" parTransId="{D54BCAC0-4FC3-4F88-A7CB-CD112ECADF18}" sibTransId="{60E52433-D360-42C4-9D7E-632AA83EE9A4}"/>
    <dgm:cxn modelId="{CF4C67D6-85CA-470E-99FA-70D291717ED2}" type="presOf" srcId="{4A332DEE-6ADA-4577-A08E-D6AFD00342FF}" destId="{BC972B39-00FE-4AA6-BCA0-8C9727911993}" srcOrd="0" destOrd="0" presId="urn:microsoft.com/office/officeart/2005/8/layout/chevron2"/>
    <dgm:cxn modelId="{327E1DF6-E910-4635-B7EE-AAA0D59EF6EA}" type="presOf" srcId="{86218E2F-2C16-4D1D-B827-A83C2D28BB00}" destId="{50587E63-ADB2-49EA-88BC-11CD5F2AFDD2}" srcOrd="0" destOrd="0" presId="urn:microsoft.com/office/officeart/2005/8/layout/chevron2"/>
    <dgm:cxn modelId="{3E92C67F-BCBE-40EA-B98A-481EDD6F266A}" type="presOf" srcId="{8EC5BF88-036D-4116-A6F3-DAEFEEB2E955}" destId="{197BE2E6-F872-46FB-B721-0027C8333069}" srcOrd="0" destOrd="0" presId="urn:microsoft.com/office/officeart/2005/8/layout/chevron2"/>
    <dgm:cxn modelId="{46F772DF-90DE-49E8-8B83-351515B8637C}" srcId="{4A332DEE-6ADA-4577-A08E-D6AFD00342FF}" destId="{1F0EA49D-10D3-49F1-BAF4-5BE8EB69126E}" srcOrd="0" destOrd="0" parTransId="{1E43C379-523A-40C7-B890-69EA25257324}" sibTransId="{381730FE-8F4F-4640-A060-165ACA8469D1}"/>
    <dgm:cxn modelId="{200A1D34-F9D0-43F5-8674-463519E20D96}" srcId="{8EC5BF88-036D-4116-A6F3-DAEFEEB2E955}" destId="{BAE7B45E-DAFE-46A0-83EE-73BBCBA05584}" srcOrd="2" destOrd="0" parTransId="{CDD70A7B-0B6C-43E8-9BDD-8B688F724193}" sibTransId="{7F223F86-18C9-49F3-980D-709EF82325C5}"/>
    <dgm:cxn modelId="{330803A0-9682-436D-9979-85BDEB896672}" type="presOf" srcId="{BAE7B45E-DAFE-46A0-83EE-73BBCBA05584}" destId="{555D2115-DA4B-4858-B8AB-7E3BE61A30A1}" srcOrd="0" destOrd="0" presId="urn:microsoft.com/office/officeart/2005/8/layout/chevron2"/>
    <dgm:cxn modelId="{BF2FF6EE-F6E5-4FA2-A1B4-3E4918468697}" srcId="{86218E2F-2C16-4D1D-B827-A83C2D28BB00}" destId="{C20C1694-8D63-477E-965F-40E050C2D635}" srcOrd="1" destOrd="0" parTransId="{477DF8D3-9AF3-4935-98B5-B97340174D06}" sibTransId="{187AD1F7-209F-47A3-A7C6-58DB77148B20}"/>
    <dgm:cxn modelId="{FEE0C165-F4AB-4660-B60C-FFCFEE01B65B}" type="presOf" srcId="{EA710CE5-386E-4EFD-AC89-B8213A668B46}" destId="{A246A54F-F173-45F4-B9EE-58ED6FB6DAA8}" srcOrd="0" destOrd="0" presId="urn:microsoft.com/office/officeart/2005/8/layout/chevron2"/>
    <dgm:cxn modelId="{21B000D7-68E2-4A39-837F-9F4376C356CB}" type="presParOf" srcId="{197BE2E6-F872-46FB-B721-0027C8333069}" destId="{9BAEB935-F5F4-4A98-B458-5C9B72BDCFB1}" srcOrd="0" destOrd="0" presId="urn:microsoft.com/office/officeart/2005/8/layout/chevron2"/>
    <dgm:cxn modelId="{FBEB94DD-4795-4A5B-AFEA-4B3DD6D5F64F}" type="presParOf" srcId="{9BAEB935-F5F4-4A98-B458-5C9B72BDCFB1}" destId="{BC972B39-00FE-4AA6-BCA0-8C9727911993}" srcOrd="0" destOrd="0" presId="urn:microsoft.com/office/officeart/2005/8/layout/chevron2"/>
    <dgm:cxn modelId="{AA68FA93-9890-4039-98C8-A84ED58BF39A}" type="presParOf" srcId="{9BAEB935-F5F4-4A98-B458-5C9B72BDCFB1}" destId="{3D9DDC7B-D4C9-4BEC-BD6E-F692D799BC8A}" srcOrd="1" destOrd="0" presId="urn:microsoft.com/office/officeart/2005/8/layout/chevron2"/>
    <dgm:cxn modelId="{78AF0CBA-92B8-4486-8891-286AC5A42C50}" type="presParOf" srcId="{197BE2E6-F872-46FB-B721-0027C8333069}" destId="{9EBF31D2-73A2-4116-834C-1199DBD4CA44}" srcOrd="1" destOrd="0" presId="urn:microsoft.com/office/officeart/2005/8/layout/chevron2"/>
    <dgm:cxn modelId="{43687650-29EC-467B-AA3D-6061FD639C27}" type="presParOf" srcId="{197BE2E6-F872-46FB-B721-0027C8333069}" destId="{5C05B639-32A3-47E1-B195-5D1687B66B36}" srcOrd="2" destOrd="0" presId="urn:microsoft.com/office/officeart/2005/8/layout/chevron2"/>
    <dgm:cxn modelId="{F88544A2-D0C4-4160-9096-3906D1317263}" type="presParOf" srcId="{5C05B639-32A3-47E1-B195-5D1687B66B36}" destId="{50587E63-ADB2-49EA-88BC-11CD5F2AFDD2}" srcOrd="0" destOrd="0" presId="urn:microsoft.com/office/officeart/2005/8/layout/chevron2"/>
    <dgm:cxn modelId="{8BAE4DC2-25F9-4819-B25B-40E4B5A110AD}" type="presParOf" srcId="{5C05B639-32A3-47E1-B195-5D1687B66B36}" destId="{A246A54F-F173-45F4-B9EE-58ED6FB6DAA8}" srcOrd="1" destOrd="0" presId="urn:microsoft.com/office/officeart/2005/8/layout/chevron2"/>
    <dgm:cxn modelId="{D4098C1A-156A-4F00-90EA-CF175BE95D45}" type="presParOf" srcId="{197BE2E6-F872-46FB-B721-0027C8333069}" destId="{E09F6983-6633-45EB-8444-FE0370D1237F}" srcOrd="3" destOrd="0" presId="urn:microsoft.com/office/officeart/2005/8/layout/chevron2"/>
    <dgm:cxn modelId="{A614A7AB-9A10-4F86-BCB9-407D02924906}" type="presParOf" srcId="{197BE2E6-F872-46FB-B721-0027C8333069}" destId="{5A60EF83-31EF-4665-8267-E0D02852A208}" srcOrd="4" destOrd="0" presId="urn:microsoft.com/office/officeart/2005/8/layout/chevron2"/>
    <dgm:cxn modelId="{212783AB-58A5-47F4-B0BC-167A071BD981}" type="presParOf" srcId="{5A60EF83-31EF-4665-8267-E0D02852A208}" destId="{555D2115-DA4B-4858-B8AB-7E3BE61A30A1}" srcOrd="0" destOrd="0" presId="urn:microsoft.com/office/officeart/2005/8/layout/chevron2"/>
    <dgm:cxn modelId="{509557F9-EBA0-4B5E-B775-98F738E66275}" type="presParOf" srcId="{5A60EF83-31EF-4665-8267-E0D02852A208}" destId="{48DAD7B3-8CD7-4B48-8987-F1028C05291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9A167-365D-436A-A844-BD6D17942695}">
      <dsp:nvSpPr>
        <dsp:cNvPr id="0" name=""/>
        <dsp:cNvSpPr/>
      </dsp:nvSpPr>
      <dsp:spPr>
        <a:xfrm>
          <a:off x="1180164" y="2835172"/>
          <a:ext cx="1679262" cy="656285"/>
        </a:xfrm>
        <a:prstGeom prst="roundRect">
          <a:avLst>
            <a:gd name="adj" fmla="val 10000"/>
          </a:avLst>
        </a:prstGeom>
        <a:solidFill>
          <a:schemeClr val="accent1">
            <a:hueOff val="0"/>
            <a:satOff val="0"/>
            <a:lumOff val="0"/>
            <a:alphaOff val="0"/>
          </a:schemeClr>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化学工学</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1199386" y="2854394"/>
        <a:ext cx="1640818" cy="617841"/>
      </dsp:txXfrm>
    </dsp:sp>
    <dsp:sp modelId="{3A898CE3-BAC6-473A-80E3-7FD21CC9524F}">
      <dsp:nvSpPr>
        <dsp:cNvPr id="0" name=""/>
        <dsp:cNvSpPr/>
      </dsp:nvSpPr>
      <dsp:spPr>
        <a:xfrm rot="17230830">
          <a:off x="2233216" y="2302875"/>
          <a:ext cx="1777449" cy="22741"/>
        </a:xfrm>
        <a:custGeom>
          <a:avLst/>
          <a:gdLst/>
          <a:ahLst/>
          <a:cxnLst/>
          <a:rect l="0" t="0" r="0" b="0"/>
          <a:pathLst>
            <a:path>
              <a:moveTo>
                <a:pt x="0" y="11370"/>
              </a:moveTo>
              <a:lnTo>
                <a:pt x="1777449" y="11370"/>
              </a:lnTo>
            </a:path>
          </a:pathLst>
        </a:custGeom>
        <a:noFill/>
        <a:ln w="1905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dirty="0">
            <a:solidFill>
              <a:schemeClr val="bg1"/>
            </a:solidFill>
          </a:endParaRPr>
        </a:p>
      </dsp:txBody>
      <dsp:txXfrm>
        <a:off x="3077505" y="2269810"/>
        <a:ext cx="88872" cy="88872"/>
      </dsp:txXfrm>
    </dsp:sp>
    <dsp:sp modelId="{E52535BE-F010-4FA8-A7A9-BDA36A890CB0}">
      <dsp:nvSpPr>
        <dsp:cNvPr id="0" name=""/>
        <dsp:cNvSpPr/>
      </dsp:nvSpPr>
      <dsp:spPr>
        <a:xfrm>
          <a:off x="3384455" y="1137035"/>
          <a:ext cx="2686817" cy="656285"/>
        </a:xfrm>
        <a:prstGeom prst="roundRect">
          <a:avLst>
            <a:gd name="adj" fmla="val 10000"/>
          </a:avLst>
        </a:prstGeom>
        <a:solidFill>
          <a:schemeClr val="accent2"/>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単位操作</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3403677" y="1156257"/>
        <a:ext cx="2648373" cy="617841"/>
      </dsp:txXfrm>
    </dsp:sp>
    <dsp:sp modelId="{41DCA010-DFE8-4CE6-A4AF-0B7A8601D8EF}">
      <dsp:nvSpPr>
        <dsp:cNvPr id="0" name=""/>
        <dsp:cNvSpPr/>
      </dsp:nvSpPr>
      <dsp:spPr>
        <a:xfrm rot="17692822">
          <a:off x="5709830" y="887761"/>
          <a:ext cx="1247912" cy="22741"/>
        </a:xfrm>
        <a:custGeom>
          <a:avLst/>
          <a:gdLst/>
          <a:ahLst/>
          <a:cxnLst/>
          <a:rect l="0" t="0" r="0" b="0"/>
          <a:pathLst>
            <a:path>
              <a:moveTo>
                <a:pt x="0" y="11370"/>
              </a:moveTo>
              <a:lnTo>
                <a:pt x="1247912" y="11370"/>
              </a:lnTo>
            </a:path>
          </a:pathLst>
        </a:custGeom>
        <a:noFill/>
        <a:ln w="1905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solidFill>
              <a:schemeClr val="bg1"/>
            </a:solidFill>
          </a:endParaRPr>
        </a:p>
      </dsp:txBody>
      <dsp:txXfrm>
        <a:off x="6302589" y="867934"/>
        <a:ext cx="62395" cy="62395"/>
      </dsp:txXfrm>
    </dsp:sp>
    <dsp:sp modelId="{4A361F77-037B-4D29-9167-A058E1183003}">
      <dsp:nvSpPr>
        <dsp:cNvPr id="0" name=""/>
        <dsp:cNvSpPr/>
      </dsp:nvSpPr>
      <dsp:spPr>
        <a:xfrm>
          <a:off x="6596301" y="4943"/>
          <a:ext cx="4030220" cy="656285"/>
        </a:xfrm>
        <a:prstGeom prst="roundRect">
          <a:avLst>
            <a:gd name="adj" fmla="val 10000"/>
          </a:avLst>
        </a:prstGeom>
        <a:solidFill>
          <a:schemeClr val="accent2"/>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物質・エネルギーの移動</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6615523" y="24165"/>
        <a:ext cx="3991776" cy="617841"/>
      </dsp:txXfrm>
    </dsp:sp>
    <dsp:sp modelId="{E18F5F28-A68D-427E-9EDF-EB95DA102D4E}">
      <dsp:nvSpPr>
        <dsp:cNvPr id="0" name=""/>
        <dsp:cNvSpPr/>
      </dsp:nvSpPr>
      <dsp:spPr>
        <a:xfrm rot="19457599">
          <a:off x="6010500" y="1265125"/>
          <a:ext cx="646573" cy="22741"/>
        </a:xfrm>
        <a:custGeom>
          <a:avLst/>
          <a:gdLst/>
          <a:ahLst/>
          <a:cxnLst/>
          <a:rect l="0" t="0" r="0" b="0"/>
          <a:pathLst>
            <a:path>
              <a:moveTo>
                <a:pt x="0" y="11370"/>
              </a:moveTo>
              <a:lnTo>
                <a:pt x="646573" y="11370"/>
              </a:lnTo>
            </a:path>
          </a:pathLst>
        </a:custGeom>
        <a:noFill/>
        <a:ln w="1905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solidFill>
              <a:schemeClr val="bg1"/>
            </a:solidFill>
          </a:endParaRPr>
        </a:p>
      </dsp:txBody>
      <dsp:txXfrm>
        <a:off x="6317622" y="1260331"/>
        <a:ext cx="32328" cy="32328"/>
      </dsp:txXfrm>
    </dsp:sp>
    <dsp:sp modelId="{91F4700D-6176-44C2-B77A-222FBDDDB69C}">
      <dsp:nvSpPr>
        <dsp:cNvPr id="0" name=""/>
        <dsp:cNvSpPr/>
      </dsp:nvSpPr>
      <dsp:spPr>
        <a:xfrm>
          <a:off x="6596301" y="759671"/>
          <a:ext cx="4030220" cy="656285"/>
        </a:xfrm>
        <a:prstGeom prst="roundRect">
          <a:avLst>
            <a:gd name="adj" fmla="val 10000"/>
          </a:avLst>
        </a:prstGeom>
        <a:solidFill>
          <a:schemeClr val="accent2"/>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固体・液体・気体の取り扱い</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6615523" y="778893"/>
        <a:ext cx="3991776" cy="617841"/>
      </dsp:txXfrm>
    </dsp:sp>
    <dsp:sp modelId="{8BE4A9C8-DF45-4007-AE4A-6AAE434A66C9}">
      <dsp:nvSpPr>
        <dsp:cNvPr id="0" name=""/>
        <dsp:cNvSpPr/>
      </dsp:nvSpPr>
      <dsp:spPr>
        <a:xfrm rot="2142401">
          <a:off x="6010500" y="1642489"/>
          <a:ext cx="646573" cy="22741"/>
        </a:xfrm>
        <a:custGeom>
          <a:avLst/>
          <a:gdLst/>
          <a:ahLst/>
          <a:cxnLst/>
          <a:rect l="0" t="0" r="0" b="0"/>
          <a:pathLst>
            <a:path>
              <a:moveTo>
                <a:pt x="0" y="11370"/>
              </a:moveTo>
              <a:lnTo>
                <a:pt x="646573" y="11370"/>
              </a:lnTo>
            </a:path>
          </a:pathLst>
        </a:custGeom>
        <a:noFill/>
        <a:ln w="1905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solidFill>
              <a:schemeClr val="bg1"/>
            </a:solidFill>
          </a:endParaRPr>
        </a:p>
      </dsp:txBody>
      <dsp:txXfrm>
        <a:off x="6317622" y="1637695"/>
        <a:ext cx="32328" cy="32328"/>
      </dsp:txXfrm>
    </dsp:sp>
    <dsp:sp modelId="{5637E201-A38C-4B53-839C-E3990C85E4B5}">
      <dsp:nvSpPr>
        <dsp:cNvPr id="0" name=""/>
        <dsp:cNvSpPr/>
      </dsp:nvSpPr>
      <dsp:spPr>
        <a:xfrm>
          <a:off x="6596301" y="1514399"/>
          <a:ext cx="4030220" cy="656285"/>
        </a:xfrm>
        <a:prstGeom prst="roundRect">
          <a:avLst>
            <a:gd name="adj" fmla="val 10000"/>
          </a:avLst>
        </a:prstGeom>
        <a:solidFill>
          <a:schemeClr val="accent2"/>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分離操作</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6615523" y="1533621"/>
        <a:ext cx="3991776" cy="617841"/>
      </dsp:txXfrm>
    </dsp:sp>
    <dsp:sp modelId="{925FDA0B-87C5-44EC-AE3B-D7D55B13A1B7}">
      <dsp:nvSpPr>
        <dsp:cNvPr id="0" name=""/>
        <dsp:cNvSpPr/>
      </dsp:nvSpPr>
      <dsp:spPr>
        <a:xfrm rot="3907178">
          <a:off x="5709830" y="2019852"/>
          <a:ext cx="1247912" cy="22741"/>
        </a:xfrm>
        <a:custGeom>
          <a:avLst/>
          <a:gdLst/>
          <a:ahLst/>
          <a:cxnLst/>
          <a:rect l="0" t="0" r="0" b="0"/>
          <a:pathLst>
            <a:path>
              <a:moveTo>
                <a:pt x="0" y="11370"/>
              </a:moveTo>
              <a:lnTo>
                <a:pt x="1247912" y="11370"/>
              </a:lnTo>
            </a:path>
          </a:pathLst>
        </a:custGeom>
        <a:noFill/>
        <a:ln w="1905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solidFill>
              <a:schemeClr val="bg1"/>
            </a:solidFill>
          </a:endParaRPr>
        </a:p>
      </dsp:txBody>
      <dsp:txXfrm>
        <a:off x="6302589" y="2000025"/>
        <a:ext cx="62395" cy="62395"/>
      </dsp:txXfrm>
    </dsp:sp>
    <dsp:sp modelId="{512264BC-5FA3-42BA-8B1E-9141EBADE128}">
      <dsp:nvSpPr>
        <dsp:cNvPr id="0" name=""/>
        <dsp:cNvSpPr/>
      </dsp:nvSpPr>
      <dsp:spPr>
        <a:xfrm>
          <a:off x="6596301" y="2269126"/>
          <a:ext cx="4030220" cy="656285"/>
        </a:xfrm>
        <a:prstGeom prst="roundRect">
          <a:avLst>
            <a:gd name="adj" fmla="val 10000"/>
          </a:avLst>
        </a:prstGeom>
        <a:solidFill>
          <a:schemeClr val="accent2"/>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その他</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6615523" y="2288348"/>
        <a:ext cx="3991776" cy="617841"/>
      </dsp:txXfrm>
    </dsp:sp>
    <dsp:sp modelId="{E79AF985-7CA8-499C-95E2-182E121AEEBD}">
      <dsp:nvSpPr>
        <dsp:cNvPr id="0" name=""/>
        <dsp:cNvSpPr/>
      </dsp:nvSpPr>
      <dsp:spPr>
        <a:xfrm rot="2829178">
          <a:off x="2735916" y="3434967"/>
          <a:ext cx="772050" cy="22741"/>
        </a:xfrm>
        <a:custGeom>
          <a:avLst/>
          <a:gdLst/>
          <a:ahLst/>
          <a:cxnLst/>
          <a:rect l="0" t="0" r="0" b="0"/>
          <a:pathLst>
            <a:path>
              <a:moveTo>
                <a:pt x="0" y="11370"/>
              </a:moveTo>
              <a:lnTo>
                <a:pt x="772050" y="11370"/>
              </a:lnTo>
            </a:path>
          </a:pathLst>
        </a:custGeom>
        <a:noFill/>
        <a:ln w="1905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solidFill>
              <a:schemeClr val="bg1"/>
            </a:solidFill>
          </a:endParaRPr>
        </a:p>
      </dsp:txBody>
      <dsp:txXfrm>
        <a:off x="3102640" y="3427036"/>
        <a:ext cx="38602" cy="38602"/>
      </dsp:txXfrm>
    </dsp:sp>
    <dsp:sp modelId="{4067347F-5D2E-4517-8C0E-55512D562D3C}">
      <dsp:nvSpPr>
        <dsp:cNvPr id="0" name=""/>
        <dsp:cNvSpPr/>
      </dsp:nvSpPr>
      <dsp:spPr>
        <a:xfrm>
          <a:off x="3384455" y="3401218"/>
          <a:ext cx="2686817" cy="656285"/>
        </a:xfrm>
        <a:prstGeom prst="roundRect">
          <a:avLst>
            <a:gd name="adj" fmla="val 10000"/>
          </a:avLst>
        </a:prstGeom>
        <a:solidFill>
          <a:schemeClr val="accent3"/>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反応操作</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3403677" y="3420440"/>
        <a:ext cx="2648373" cy="617841"/>
      </dsp:txXfrm>
    </dsp:sp>
    <dsp:sp modelId="{1E8243FB-0FD8-49F8-B333-169FBD0A9E70}">
      <dsp:nvSpPr>
        <dsp:cNvPr id="0" name=""/>
        <dsp:cNvSpPr/>
      </dsp:nvSpPr>
      <dsp:spPr>
        <a:xfrm rot="19457599">
          <a:off x="6010500" y="3529308"/>
          <a:ext cx="646573" cy="22741"/>
        </a:xfrm>
        <a:custGeom>
          <a:avLst/>
          <a:gdLst/>
          <a:ahLst/>
          <a:cxnLst/>
          <a:rect l="0" t="0" r="0" b="0"/>
          <a:pathLst>
            <a:path>
              <a:moveTo>
                <a:pt x="0" y="11370"/>
              </a:moveTo>
              <a:lnTo>
                <a:pt x="646573" y="11370"/>
              </a:lnTo>
            </a:path>
          </a:pathLst>
        </a:custGeom>
        <a:noFill/>
        <a:ln w="1905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solidFill>
              <a:schemeClr val="bg1"/>
            </a:solidFill>
          </a:endParaRPr>
        </a:p>
      </dsp:txBody>
      <dsp:txXfrm>
        <a:off x="6317622" y="3524514"/>
        <a:ext cx="32328" cy="32328"/>
      </dsp:txXfrm>
    </dsp:sp>
    <dsp:sp modelId="{D51119B2-76AD-48FD-A3D7-7395D36AE889}">
      <dsp:nvSpPr>
        <dsp:cNvPr id="0" name=""/>
        <dsp:cNvSpPr/>
      </dsp:nvSpPr>
      <dsp:spPr>
        <a:xfrm>
          <a:off x="6596301" y="3023854"/>
          <a:ext cx="4030220" cy="656285"/>
        </a:xfrm>
        <a:prstGeom prst="roundRect">
          <a:avLst>
            <a:gd name="adj" fmla="val 10000"/>
          </a:avLst>
        </a:prstGeom>
        <a:solidFill>
          <a:schemeClr val="accent3"/>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化学反応・反応装置</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6615523" y="3043076"/>
        <a:ext cx="3991776" cy="617841"/>
      </dsp:txXfrm>
    </dsp:sp>
    <dsp:sp modelId="{08EF95C0-3AEE-47B4-9AE7-FF0A8697A514}">
      <dsp:nvSpPr>
        <dsp:cNvPr id="0" name=""/>
        <dsp:cNvSpPr/>
      </dsp:nvSpPr>
      <dsp:spPr>
        <a:xfrm rot="2142401">
          <a:off x="6010500" y="3906672"/>
          <a:ext cx="646573" cy="22741"/>
        </a:xfrm>
        <a:custGeom>
          <a:avLst/>
          <a:gdLst/>
          <a:ahLst/>
          <a:cxnLst/>
          <a:rect l="0" t="0" r="0" b="0"/>
          <a:pathLst>
            <a:path>
              <a:moveTo>
                <a:pt x="0" y="11370"/>
              </a:moveTo>
              <a:lnTo>
                <a:pt x="646573" y="11370"/>
              </a:lnTo>
            </a:path>
          </a:pathLst>
        </a:custGeom>
        <a:noFill/>
        <a:ln w="1905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solidFill>
              <a:schemeClr val="bg1"/>
            </a:solidFill>
          </a:endParaRPr>
        </a:p>
      </dsp:txBody>
      <dsp:txXfrm>
        <a:off x="6317622" y="3901878"/>
        <a:ext cx="32328" cy="32328"/>
      </dsp:txXfrm>
    </dsp:sp>
    <dsp:sp modelId="{8EADD294-FB02-4D89-B021-43E85323C959}">
      <dsp:nvSpPr>
        <dsp:cNvPr id="0" name=""/>
        <dsp:cNvSpPr/>
      </dsp:nvSpPr>
      <dsp:spPr>
        <a:xfrm>
          <a:off x="6596301" y="3778582"/>
          <a:ext cx="4030220" cy="656285"/>
        </a:xfrm>
        <a:prstGeom prst="roundRect">
          <a:avLst>
            <a:gd name="adj" fmla="val 10000"/>
          </a:avLst>
        </a:prstGeom>
        <a:solidFill>
          <a:schemeClr val="accent3"/>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その他</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6615523" y="3797804"/>
        <a:ext cx="3991776" cy="617841"/>
      </dsp:txXfrm>
    </dsp:sp>
    <dsp:sp modelId="{BF7C647E-C485-42EC-8A4A-5928D5831138}">
      <dsp:nvSpPr>
        <dsp:cNvPr id="0" name=""/>
        <dsp:cNvSpPr/>
      </dsp:nvSpPr>
      <dsp:spPr>
        <a:xfrm rot="4369170">
          <a:off x="2233216" y="4001013"/>
          <a:ext cx="1777449" cy="22741"/>
        </a:xfrm>
        <a:custGeom>
          <a:avLst/>
          <a:gdLst/>
          <a:ahLst/>
          <a:cxnLst/>
          <a:rect l="0" t="0" r="0" b="0"/>
          <a:pathLst>
            <a:path>
              <a:moveTo>
                <a:pt x="0" y="11370"/>
              </a:moveTo>
              <a:lnTo>
                <a:pt x="1777449" y="11370"/>
              </a:lnTo>
            </a:path>
          </a:pathLst>
        </a:custGeom>
        <a:noFill/>
        <a:ln w="1905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dirty="0">
            <a:solidFill>
              <a:schemeClr val="bg1"/>
            </a:solidFill>
          </a:endParaRPr>
        </a:p>
      </dsp:txBody>
      <dsp:txXfrm>
        <a:off x="3077505" y="3967947"/>
        <a:ext cx="88872" cy="88872"/>
      </dsp:txXfrm>
    </dsp:sp>
    <dsp:sp modelId="{4388BD37-ABFB-4B9B-A84F-0BC9493746B7}">
      <dsp:nvSpPr>
        <dsp:cNvPr id="0" name=""/>
        <dsp:cNvSpPr/>
      </dsp:nvSpPr>
      <dsp:spPr>
        <a:xfrm>
          <a:off x="3384455" y="4533310"/>
          <a:ext cx="2686817" cy="656285"/>
        </a:xfrm>
        <a:prstGeom prst="roundRect">
          <a:avLst>
            <a:gd name="adj" fmla="val 10000"/>
          </a:avLst>
        </a:prstGeom>
        <a:solidFill>
          <a:schemeClr val="accent6"/>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b" anchorCtr="0">
          <a:noAutofit/>
        </a:bodyPr>
        <a:lstStyle/>
        <a:p>
          <a:pPr lvl="0" algn="ctr" defTabSz="889000">
            <a:lnSpc>
              <a:spcPct val="5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化学工場の</a:t>
          </a:r>
          <a:endParaRPr kumimoji="1" lang="en-US" altLang="ja-JP" sz="2000" kern="1200" dirty="0" smtClean="0">
            <a:solidFill>
              <a:schemeClr val="bg1"/>
            </a:solidFill>
            <a:latin typeface="HG丸ｺﾞｼｯｸM-PRO" panose="020F0600000000000000" pitchFamily="50" charset="-128"/>
            <a:ea typeface="HG丸ｺﾞｼｯｸM-PRO" panose="020F0600000000000000" pitchFamily="50" charset="-128"/>
          </a:endParaRPr>
        </a:p>
        <a:p>
          <a:pPr lvl="0" algn="ctr" defTabSz="889000">
            <a:lnSpc>
              <a:spcPct val="5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管理・運営</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3403677" y="4552532"/>
        <a:ext cx="2648373" cy="617841"/>
      </dsp:txXfrm>
    </dsp:sp>
    <dsp:sp modelId="{9F0F5220-7CBC-4404-A207-6A48330D1A9D}">
      <dsp:nvSpPr>
        <dsp:cNvPr id="0" name=""/>
        <dsp:cNvSpPr/>
      </dsp:nvSpPr>
      <dsp:spPr>
        <a:xfrm>
          <a:off x="6071273" y="4850082"/>
          <a:ext cx="525028" cy="22741"/>
        </a:xfrm>
        <a:custGeom>
          <a:avLst/>
          <a:gdLst/>
          <a:ahLst/>
          <a:cxnLst/>
          <a:rect l="0" t="0" r="0" b="0"/>
          <a:pathLst>
            <a:path>
              <a:moveTo>
                <a:pt x="0" y="11370"/>
              </a:moveTo>
              <a:lnTo>
                <a:pt x="525028" y="11370"/>
              </a:lnTo>
            </a:path>
          </a:pathLst>
        </a:custGeom>
        <a:noFill/>
        <a:ln w="1905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solidFill>
              <a:schemeClr val="bg1"/>
            </a:solidFill>
          </a:endParaRPr>
        </a:p>
      </dsp:txBody>
      <dsp:txXfrm>
        <a:off x="6320661" y="4848327"/>
        <a:ext cx="26251" cy="26251"/>
      </dsp:txXfrm>
    </dsp:sp>
    <dsp:sp modelId="{3477BAE0-1F74-4067-BAE8-F402C797F19D}">
      <dsp:nvSpPr>
        <dsp:cNvPr id="0" name=""/>
        <dsp:cNvSpPr/>
      </dsp:nvSpPr>
      <dsp:spPr>
        <a:xfrm>
          <a:off x="6596301" y="4533310"/>
          <a:ext cx="4030220" cy="656285"/>
        </a:xfrm>
        <a:prstGeom prst="roundRect">
          <a:avLst>
            <a:gd name="adj" fmla="val 10000"/>
          </a:avLst>
        </a:prstGeom>
        <a:solidFill>
          <a:schemeClr val="accent6"/>
        </a:solidFill>
        <a:ln>
          <a:noFill/>
        </a:ln>
        <a:effectLst>
          <a:glow rad="63500">
            <a:schemeClr val="accent1">
              <a:hueOff val="0"/>
              <a:satOff val="0"/>
              <a:lumOff val="0"/>
              <a:alphaOff val="0"/>
              <a:tint val="30000"/>
              <a:shade val="95000"/>
              <a:satMod val="300000"/>
              <a:alpha val="5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b" anchorCtr="1">
          <a:noAutofit/>
        </a:bodyPr>
        <a:lstStyle/>
        <a:p>
          <a:pPr lvl="0" algn="ctr" defTabSz="889000">
            <a:lnSpc>
              <a:spcPct val="5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計画・設計・建設</a:t>
          </a:r>
          <a:endParaRPr kumimoji="1" lang="en-US" altLang="ja-JP" sz="2000" kern="1200" dirty="0" smtClean="0">
            <a:solidFill>
              <a:schemeClr val="bg1"/>
            </a:solidFill>
            <a:latin typeface="HG丸ｺﾞｼｯｸM-PRO" panose="020F0600000000000000" pitchFamily="50" charset="-128"/>
            <a:ea typeface="HG丸ｺﾞｼｯｸM-PRO" panose="020F0600000000000000" pitchFamily="50" charset="-128"/>
          </a:endParaRPr>
        </a:p>
        <a:p>
          <a:pPr lvl="0" algn="ctr" defTabSz="889000">
            <a:lnSpc>
              <a:spcPct val="50000"/>
            </a:lnSpc>
            <a:spcBef>
              <a:spcPct val="0"/>
            </a:spcBef>
            <a:spcAft>
              <a:spcPct val="35000"/>
            </a:spcAft>
          </a:pPr>
          <a:r>
            <a:rPr kumimoji="1" lang="ja-JP" altLang="en-US" sz="2000" kern="1200" dirty="0" smtClean="0">
              <a:solidFill>
                <a:schemeClr val="bg1"/>
              </a:solidFill>
              <a:latin typeface="HG丸ｺﾞｼｯｸM-PRO" panose="020F0600000000000000" pitchFamily="50" charset="-128"/>
              <a:ea typeface="HG丸ｺﾞｼｯｸM-PRO" panose="020F0600000000000000" pitchFamily="50" charset="-128"/>
            </a:rPr>
            <a:t>運転・保全・安全管理</a:t>
          </a:r>
          <a:endParaRPr kumimoji="1" lang="ja-JP" altLang="en-US" sz="20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6615523" y="4552532"/>
        <a:ext cx="3991776" cy="617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B52B5-1A1B-4410-B43E-814BDC61503B}">
      <dsp:nvSpPr>
        <dsp:cNvPr id="0" name=""/>
        <dsp:cNvSpPr/>
      </dsp:nvSpPr>
      <dsp:spPr>
        <a:xfrm>
          <a:off x="4236" y="1798240"/>
          <a:ext cx="2114713" cy="1219572"/>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kumimoji="1" lang="ja-JP" altLang="en-US" sz="3700" kern="1200" dirty="0" smtClean="0">
              <a:latin typeface="HG丸ｺﾞｼｯｸM-PRO" panose="020F0600000000000000" pitchFamily="50" charset="-128"/>
              <a:ea typeface="HG丸ｺﾞｼｯｸM-PRO" panose="020F0600000000000000" pitchFamily="50" charset="-128"/>
            </a:rPr>
            <a:t>ＳＩ</a:t>
          </a:r>
          <a:endParaRPr kumimoji="1" lang="ja-JP" altLang="en-US" sz="3700" kern="1200" dirty="0">
            <a:latin typeface="HG丸ｺﾞｼｯｸM-PRO" panose="020F0600000000000000" pitchFamily="50" charset="-128"/>
            <a:ea typeface="HG丸ｺﾞｼｯｸM-PRO" panose="020F0600000000000000" pitchFamily="50" charset="-128"/>
          </a:endParaRPr>
        </a:p>
      </dsp:txBody>
      <dsp:txXfrm>
        <a:off x="39956" y="1833960"/>
        <a:ext cx="2043273" cy="1148132"/>
      </dsp:txXfrm>
    </dsp:sp>
    <dsp:sp modelId="{E7A3A4AC-DE0E-4B9E-A9CE-E68B26553A5B}">
      <dsp:nvSpPr>
        <dsp:cNvPr id="0" name=""/>
        <dsp:cNvSpPr/>
      </dsp:nvSpPr>
      <dsp:spPr>
        <a:xfrm rot="18770822">
          <a:off x="1889428" y="1855411"/>
          <a:ext cx="1434699" cy="53349"/>
        </a:xfrm>
        <a:custGeom>
          <a:avLst/>
          <a:gdLst/>
          <a:ahLst/>
          <a:cxnLst/>
          <a:rect l="0" t="0" r="0" b="0"/>
          <a:pathLst>
            <a:path>
              <a:moveTo>
                <a:pt x="0" y="26674"/>
              </a:moveTo>
              <a:lnTo>
                <a:pt x="1434699" y="26674"/>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p>
      </dsp:txBody>
      <dsp:txXfrm>
        <a:off x="2570910" y="1846219"/>
        <a:ext cx="71734" cy="71734"/>
      </dsp:txXfrm>
    </dsp:sp>
    <dsp:sp modelId="{1E631D4B-6BFD-40D4-B2B6-8E51A423B464}">
      <dsp:nvSpPr>
        <dsp:cNvPr id="0" name=""/>
        <dsp:cNvSpPr/>
      </dsp:nvSpPr>
      <dsp:spPr>
        <a:xfrm>
          <a:off x="3094607" y="746360"/>
          <a:ext cx="2114713" cy="1219572"/>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kumimoji="1" lang="ja-JP" altLang="en-US" sz="3700" kern="1200" dirty="0" smtClean="0">
              <a:latin typeface="HG丸ｺﾞｼｯｸM-PRO" panose="020F0600000000000000" pitchFamily="50" charset="-128"/>
              <a:ea typeface="HG丸ｺﾞｼｯｸM-PRO" panose="020F0600000000000000" pitchFamily="50" charset="-128"/>
            </a:rPr>
            <a:t>ＳＩ単位</a:t>
          </a:r>
          <a:endParaRPr kumimoji="1" lang="ja-JP" altLang="en-US" sz="3700" kern="1200" dirty="0">
            <a:latin typeface="HG丸ｺﾞｼｯｸM-PRO" panose="020F0600000000000000" pitchFamily="50" charset="-128"/>
            <a:ea typeface="HG丸ｺﾞｼｯｸM-PRO" panose="020F0600000000000000" pitchFamily="50" charset="-128"/>
          </a:endParaRPr>
        </a:p>
      </dsp:txBody>
      <dsp:txXfrm>
        <a:off x="3130327" y="782080"/>
        <a:ext cx="2043273" cy="1148132"/>
      </dsp:txXfrm>
    </dsp:sp>
    <dsp:sp modelId="{0AC0FF01-1C9D-4566-97F4-C6863E054893}">
      <dsp:nvSpPr>
        <dsp:cNvPr id="0" name=""/>
        <dsp:cNvSpPr/>
      </dsp:nvSpPr>
      <dsp:spPr>
        <a:xfrm rot="19457599">
          <a:off x="5096386" y="978844"/>
          <a:ext cx="1201526" cy="53349"/>
        </a:xfrm>
        <a:custGeom>
          <a:avLst/>
          <a:gdLst/>
          <a:ahLst/>
          <a:cxnLst/>
          <a:rect l="0" t="0" r="0" b="0"/>
          <a:pathLst>
            <a:path>
              <a:moveTo>
                <a:pt x="0" y="26674"/>
              </a:moveTo>
              <a:lnTo>
                <a:pt x="1201526" y="26674"/>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p>
      </dsp:txBody>
      <dsp:txXfrm>
        <a:off x="5667111" y="975480"/>
        <a:ext cx="60076" cy="60076"/>
      </dsp:txXfrm>
    </dsp:sp>
    <dsp:sp modelId="{9B230610-4C9C-4EC0-B902-A34100234F3D}">
      <dsp:nvSpPr>
        <dsp:cNvPr id="0" name=""/>
        <dsp:cNvSpPr/>
      </dsp:nvSpPr>
      <dsp:spPr>
        <a:xfrm>
          <a:off x="6184978" y="45106"/>
          <a:ext cx="4173985" cy="1219572"/>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kumimoji="1" lang="ja-JP" altLang="en-US" sz="3700" kern="1200" dirty="0" smtClean="0">
              <a:latin typeface="HG丸ｺﾞｼｯｸM-PRO" panose="020F0600000000000000" pitchFamily="50" charset="-128"/>
              <a:ea typeface="HG丸ｺﾞｼｯｸM-PRO" panose="020F0600000000000000" pitchFamily="50" charset="-128"/>
            </a:rPr>
            <a:t>七つの基本単位</a:t>
          </a:r>
          <a:endParaRPr kumimoji="1" lang="ja-JP" altLang="en-US" sz="3700" kern="1200" dirty="0">
            <a:latin typeface="HG丸ｺﾞｼｯｸM-PRO" panose="020F0600000000000000" pitchFamily="50" charset="-128"/>
            <a:ea typeface="HG丸ｺﾞｼｯｸM-PRO" panose="020F0600000000000000" pitchFamily="50" charset="-128"/>
          </a:endParaRPr>
        </a:p>
      </dsp:txBody>
      <dsp:txXfrm>
        <a:off x="6220698" y="80826"/>
        <a:ext cx="4102545" cy="1148132"/>
      </dsp:txXfrm>
    </dsp:sp>
    <dsp:sp modelId="{EB29C4D7-8FD6-4A82-BB4F-521A3FD8552A}">
      <dsp:nvSpPr>
        <dsp:cNvPr id="0" name=""/>
        <dsp:cNvSpPr/>
      </dsp:nvSpPr>
      <dsp:spPr>
        <a:xfrm rot="2142401">
          <a:off x="5096386" y="1680098"/>
          <a:ext cx="1201526" cy="53349"/>
        </a:xfrm>
        <a:custGeom>
          <a:avLst/>
          <a:gdLst/>
          <a:ahLst/>
          <a:cxnLst/>
          <a:rect l="0" t="0" r="0" b="0"/>
          <a:pathLst>
            <a:path>
              <a:moveTo>
                <a:pt x="0" y="26674"/>
              </a:moveTo>
              <a:lnTo>
                <a:pt x="1201526" y="26674"/>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p>
      </dsp:txBody>
      <dsp:txXfrm>
        <a:off x="5667111" y="1676734"/>
        <a:ext cx="60076" cy="60076"/>
      </dsp:txXfrm>
    </dsp:sp>
    <dsp:sp modelId="{0864F6A1-6F9E-4891-8CAB-43139B0E324F}">
      <dsp:nvSpPr>
        <dsp:cNvPr id="0" name=""/>
        <dsp:cNvSpPr/>
      </dsp:nvSpPr>
      <dsp:spPr>
        <a:xfrm>
          <a:off x="6184978" y="1447613"/>
          <a:ext cx="4126397" cy="1219572"/>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kumimoji="1" lang="ja-JP" altLang="en-US" sz="3700" kern="1200" dirty="0" smtClean="0">
              <a:latin typeface="HG丸ｺﾞｼｯｸM-PRO" panose="020F0600000000000000" pitchFamily="50" charset="-128"/>
              <a:ea typeface="HG丸ｺﾞｼｯｸM-PRO" panose="020F0600000000000000" pitchFamily="50" charset="-128"/>
            </a:rPr>
            <a:t>組立単位</a:t>
          </a:r>
          <a:endParaRPr kumimoji="1" lang="ja-JP" altLang="en-US" sz="3700" kern="1200" dirty="0">
            <a:latin typeface="HG丸ｺﾞｼｯｸM-PRO" panose="020F0600000000000000" pitchFamily="50" charset="-128"/>
            <a:ea typeface="HG丸ｺﾞｼｯｸM-PRO" panose="020F0600000000000000" pitchFamily="50" charset="-128"/>
          </a:endParaRPr>
        </a:p>
      </dsp:txBody>
      <dsp:txXfrm>
        <a:off x="6220698" y="1483333"/>
        <a:ext cx="4054957" cy="1148132"/>
      </dsp:txXfrm>
    </dsp:sp>
    <dsp:sp modelId="{69565A99-2D9D-4592-A247-FF87753E4B10}">
      <dsp:nvSpPr>
        <dsp:cNvPr id="0" name=""/>
        <dsp:cNvSpPr/>
      </dsp:nvSpPr>
      <dsp:spPr>
        <a:xfrm rot="2829178">
          <a:off x="1889428" y="2907292"/>
          <a:ext cx="1434699" cy="53349"/>
        </a:xfrm>
        <a:custGeom>
          <a:avLst/>
          <a:gdLst/>
          <a:ahLst/>
          <a:cxnLst/>
          <a:rect l="0" t="0" r="0" b="0"/>
          <a:pathLst>
            <a:path>
              <a:moveTo>
                <a:pt x="0" y="26674"/>
              </a:moveTo>
              <a:lnTo>
                <a:pt x="1434699" y="26674"/>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dirty="0"/>
        </a:p>
      </dsp:txBody>
      <dsp:txXfrm>
        <a:off x="2570910" y="2898099"/>
        <a:ext cx="71734" cy="71734"/>
      </dsp:txXfrm>
    </dsp:sp>
    <dsp:sp modelId="{31E33BCA-D5C3-4E51-9C43-33E674C96A69}">
      <dsp:nvSpPr>
        <dsp:cNvPr id="0" name=""/>
        <dsp:cNvSpPr/>
      </dsp:nvSpPr>
      <dsp:spPr>
        <a:xfrm>
          <a:off x="3094607" y="2850121"/>
          <a:ext cx="7235599" cy="1219572"/>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kumimoji="1" lang="en-US" altLang="ja-JP" sz="3700" kern="1200" dirty="0" smtClean="0">
              <a:latin typeface="HG丸ｺﾞｼｯｸM-PRO" panose="020F0600000000000000" pitchFamily="50" charset="-128"/>
              <a:ea typeface="HG丸ｺﾞｼｯｸM-PRO" panose="020F0600000000000000" pitchFamily="50" charset="-128"/>
            </a:rPr>
            <a:t>10</a:t>
          </a:r>
          <a:r>
            <a:rPr kumimoji="1" lang="ja-JP" altLang="en-US" sz="3700" kern="1200" dirty="0" err="1" smtClean="0">
              <a:latin typeface="HG丸ｺﾞｼｯｸM-PRO" panose="020F0600000000000000" pitchFamily="50" charset="-128"/>
              <a:ea typeface="HG丸ｺﾞｼｯｸM-PRO" panose="020F0600000000000000" pitchFamily="50" charset="-128"/>
            </a:rPr>
            <a:t>の整数乗</a:t>
          </a:r>
          <a:r>
            <a:rPr kumimoji="1" lang="ja-JP" altLang="en-US" sz="3700" kern="1200" dirty="0" smtClean="0">
              <a:latin typeface="HG丸ｺﾞｼｯｸM-PRO" panose="020F0600000000000000" pitchFamily="50" charset="-128"/>
              <a:ea typeface="HG丸ｺﾞｼｯｸM-PRO" panose="020F0600000000000000" pitchFamily="50" charset="-128"/>
            </a:rPr>
            <a:t>倍の接頭語</a:t>
          </a:r>
          <a:endParaRPr kumimoji="1" lang="ja-JP" altLang="en-US" sz="3700" kern="1200" dirty="0">
            <a:latin typeface="HG丸ｺﾞｼｯｸM-PRO" panose="020F0600000000000000" pitchFamily="50" charset="-128"/>
            <a:ea typeface="HG丸ｺﾞｼｯｸM-PRO" panose="020F0600000000000000" pitchFamily="50" charset="-128"/>
          </a:endParaRPr>
        </a:p>
      </dsp:txBody>
      <dsp:txXfrm>
        <a:off x="3130327" y="2885841"/>
        <a:ext cx="7164159" cy="1148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25C8F6E-9FAB-4D38-9DC6-26E6FCCC13BA}" type="datetimeFigureOut">
              <a:rPr kumimoji="1" lang="ja-JP" altLang="en-US" smtClean="0"/>
              <a:t>2016/5/12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D7683A0-320B-4F41-8418-ECB6D34B57D4}" type="slidenum">
              <a:rPr kumimoji="1" lang="ja-JP" altLang="en-US" smtClean="0"/>
              <a:t>‹#›</a:t>
            </a:fld>
            <a:endParaRPr kumimoji="1" lang="ja-JP" altLang="en-US"/>
          </a:p>
        </p:txBody>
      </p:sp>
    </p:spTree>
    <p:extLst>
      <p:ext uri="{BB962C8B-B14F-4D97-AF65-F5344CB8AC3E}">
        <p14:creationId xmlns:p14="http://schemas.microsoft.com/office/powerpoint/2010/main" val="15194833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a:t>
            </a:fld>
            <a:endParaRPr kumimoji="1" lang="ja-JP" altLang="en-US"/>
          </a:p>
        </p:txBody>
      </p:sp>
    </p:spTree>
    <p:extLst>
      <p:ext uri="{BB962C8B-B14F-4D97-AF65-F5344CB8AC3E}">
        <p14:creationId xmlns:p14="http://schemas.microsoft.com/office/powerpoint/2010/main" val="3922286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rPr>
              <a:t>補助単位について説明する。</a:t>
            </a:r>
            <a:endParaRPr kumimoji="1" lang="ja-JP" altLang="en-US" dirty="0"/>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10</a:t>
            </a:fld>
            <a:endParaRPr kumimoji="1" lang="ja-JP" altLang="en-US"/>
          </a:p>
        </p:txBody>
      </p:sp>
    </p:spTree>
    <p:extLst>
      <p:ext uri="{BB962C8B-B14F-4D97-AF65-F5344CB8AC3E}">
        <p14:creationId xmlns:p14="http://schemas.microsoft.com/office/powerpoint/2010/main" val="258615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組立単位について説明する。</a:t>
            </a:r>
            <a:endParaRPr kumimoji="1" lang="en-US" altLang="ja-JP" dirty="0" smtClean="0">
              <a:solidFill>
                <a:srgbClr val="0070C0"/>
              </a:solidFill>
              <a:latin typeface="+mn-ea"/>
              <a:ea typeface="+mn-ea"/>
            </a:endParaRPr>
          </a:p>
          <a:p>
            <a:endParaRPr kumimoji="1" lang="en-US" altLang="ja-JP" dirty="0" smtClean="0">
              <a:solidFill>
                <a:srgbClr val="0070C0"/>
              </a:solidFill>
              <a:latin typeface="+mn-ea"/>
              <a:ea typeface="+mn-ea"/>
            </a:endParaRPr>
          </a:p>
          <a:p>
            <a:r>
              <a:rPr kumimoji="1" lang="ja-JP" altLang="en-US" dirty="0" smtClean="0">
                <a:solidFill>
                  <a:srgbClr val="0070C0"/>
                </a:solidFill>
                <a:latin typeface="+mn-ea"/>
                <a:ea typeface="+mn-ea"/>
              </a:rPr>
              <a:t>面積・体積・速さ・加速度・密度など，重要なものについては発問し，確認するとよい。</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11</a:t>
            </a:fld>
            <a:endParaRPr kumimoji="1" lang="ja-JP" altLang="en-US"/>
          </a:p>
        </p:txBody>
      </p:sp>
    </p:spTree>
    <p:extLst>
      <p:ext uri="{BB962C8B-B14F-4D97-AF65-F5344CB8AC3E}">
        <p14:creationId xmlns:p14="http://schemas.microsoft.com/office/powerpoint/2010/main" val="87085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rgbClr val="0070C0"/>
                </a:solidFill>
                <a:latin typeface="+mn-ea"/>
                <a:ea typeface="+mn-ea"/>
              </a:rPr>
              <a:t>組立単位（固有の名称をもつもの）</a:t>
            </a:r>
            <a:r>
              <a:rPr kumimoji="1" lang="ja-JP" altLang="en-US" dirty="0" smtClean="0">
                <a:latin typeface="+mn-ea"/>
                <a:ea typeface="+mn-ea"/>
              </a:rPr>
              <a:t>について説明する。</a:t>
            </a:r>
            <a:endParaRPr kumimoji="1" lang="en-US" altLang="ja-JP" dirty="0" smtClean="0">
              <a:latin typeface="+mn-ea"/>
              <a:ea typeface="+mn-ea"/>
            </a:endParaRPr>
          </a:p>
          <a:p>
            <a:r>
              <a:rPr kumimoji="1" lang="ja-JP" altLang="en-US" dirty="0" smtClean="0">
                <a:latin typeface="+mn-ea"/>
                <a:ea typeface="+mn-ea"/>
              </a:rPr>
              <a:t>力・圧力（応力）・エネルギー（熱量など）・仕事率（電力など）・電荷（電気量）・電位（電圧など）・静電容量（キャパシタンス）など，物理で使用される単位が多く，発問して，確認するとよい。</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12</a:t>
            </a:fld>
            <a:endParaRPr kumimoji="1" lang="ja-JP" altLang="en-US"/>
          </a:p>
        </p:txBody>
      </p:sp>
    </p:spTree>
    <p:extLst>
      <p:ext uri="{BB962C8B-B14F-4D97-AF65-F5344CB8AC3E}">
        <p14:creationId xmlns:p14="http://schemas.microsoft.com/office/powerpoint/2010/main" val="322644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組立単位（固有の名称をもつもの）について説明する。</a:t>
            </a:r>
            <a:endParaRPr kumimoji="1" lang="ja-JP" altLang="en-US"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13</a:t>
            </a:fld>
            <a:endParaRPr kumimoji="1" lang="ja-JP" altLang="en-US"/>
          </a:p>
        </p:txBody>
      </p:sp>
    </p:spTree>
    <p:extLst>
      <p:ext uri="{BB962C8B-B14F-4D97-AF65-F5344CB8AC3E}">
        <p14:creationId xmlns:p14="http://schemas.microsoft.com/office/powerpoint/2010/main" val="3808629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rPr>
              <a:t>組立単位（固有の単位を含むもの）について説明する。</a:t>
            </a:r>
            <a:endParaRPr kumimoji="1" lang="ja-JP" altLang="en-US" dirty="0"/>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14</a:t>
            </a:fld>
            <a:endParaRPr kumimoji="1" lang="ja-JP" altLang="en-US"/>
          </a:p>
        </p:txBody>
      </p:sp>
    </p:spTree>
    <p:extLst>
      <p:ext uri="{BB962C8B-B14F-4D97-AF65-F5344CB8AC3E}">
        <p14:creationId xmlns:p14="http://schemas.microsoft.com/office/powerpoint/2010/main" val="231814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rgbClr val="0070C0"/>
                </a:solidFill>
                <a:latin typeface="+mn-ea"/>
                <a:ea typeface="+mn-ea"/>
              </a:rPr>
              <a:t>接頭語は，単位換算する際に必要であるため，確実に身に付けさせる。</a:t>
            </a:r>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15</a:t>
            </a:fld>
            <a:endParaRPr kumimoji="1" lang="ja-JP" altLang="en-US"/>
          </a:p>
        </p:txBody>
      </p:sp>
    </p:spTree>
    <p:extLst>
      <p:ext uri="{BB962C8B-B14F-4D97-AF65-F5344CB8AC3E}">
        <p14:creationId xmlns:p14="http://schemas.microsoft.com/office/powerpoint/2010/main" val="273670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16</a:t>
            </a:fld>
            <a:endParaRPr kumimoji="1" lang="ja-JP" altLang="en-US"/>
          </a:p>
        </p:txBody>
      </p:sp>
    </p:spTree>
    <p:extLst>
      <p:ext uri="{BB962C8B-B14F-4D97-AF65-F5344CB8AC3E}">
        <p14:creationId xmlns:p14="http://schemas.microsoft.com/office/powerpoint/2010/main" val="223512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17</a:t>
            </a:fld>
            <a:endParaRPr kumimoji="1" lang="ja-JP" altLang="en-US"/>
          </a:p>
        </p:txBody>
      </p:sp>
    </p:spTree>
    <p:extLst>
      <p:ext uri="{BB962C8B-B14F-4D97-AF65-F5344CB8AC3E}">
        <p14:creationId xmlns:p14="http://schemas.microsoft.com/office/powerpoint/2010/main" val="62127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dirty="0" smtClean="0">
                <a:latin typeface="+mn-ea"/>
                <a:ea typeface="+mn-ea"/>
              </a:rPr>
              <a:t>例題１　次の単位換算をしなさい。</a:t>
            </a:r>
            <a:endParaRPr lang="en-US" altLang="ja-JP" sz="1200" dirty="0" smtClean="0">
              <a:latin typeface="+mn-ea"/>
              <a:ea typeface="+mn-ea"/>
            </a:endParaRPr>
          </a:p>
          <a:p>
            <a:pPr marL="0" indent="0">
              <a:buFont typeface="Wingdings" panose="05000000000000000000" pitchFamily="2" charset="2"/>
              <a:buNone/>
            </a:pPr>
            <a:r>
              <a:rPr lang="ja-JP" altLang="en-US" sz="1200" dirty="0" smtClean="0">
                <a:latin typeface="+mn-ea"/>
                <a:ea typeface="+mn-ea"/>
              </a:rPr>
              <a:t>　・アルミニウムの密度　</a:t>
            </a:r>
            <a:r>
              <a:rPr lang="en-US" altLang="ja-JP" sz="1200" dirty="0" smtClean="0">
                <a:latin typeface="+mn-ea"/>
                <a:ea typeface="+mn-ea"/>
              </a:rPr>
              <a:t>8.96[g/cm</a:t>
            </a:r>
            <a:r>
              <a:rPr lang="en-US" altLang="ja-JP" sz="1200" baseline="30000" dirty="0" smtClean="0">
                <a:latin typeface="+mn-ea"/>
                <a:ea typeface="+mn-ea"/>
              </a:rPr>
              <a:t>3</a:t>
            </a:r>
            <a:r>
              <a:rPr lang="en-US" altLang="ja-JP" sz="1200" dirty="0" smtClean="0">
                <a:latin typeface="+mn-ea"/>
                <a:ea typeface="+mn-ea"/>
              </a:rPr>
              <a:t>]</a:t>
            </a:r>
            <a:r>
              <a:rPr lang="ja-JP" altLang="en-US" sz="1200" dirty="0" smtClean="0">
                <a:latin typeface="+mn-ea"/>
                <a:ea typeface="+mn-ea"/>
              </a:rPr>
              <a:t>　→　</a:t>
            </a:r>
            <a:r>
              <a:rPr lang="en-US" altLang="ja-JP" sz="1200" dirty="0" smtClean="0">
                <a:latin typeface="+mn-ea"/>
                <a:ea typeface="+mn-ea"/>
              </a:rPr>
              <a:t>[kg/m</a:t>
            </a:r>
            <a:r>
              <a:rPr lang="en-US" altLang="ja-JP" sz="1200" baseline="30000" dirty="0" smtClean="0">
                <a:latin typeface="+mn-ea"/>
                <a:ea typeface="+mn-ea"/>
              </a:rPr>
              <a:t>3</a:t>
            </a:r>
            <a:r>
              <a:rPr lang="en-US" altLang="ja-JP" sz="1200" dirty="0" smtClean="0">
                <a:latin typeface="+mn-ea"/>
                <a:ea typeface="+mn-ea"/>
              </a:rPr>
              <a:t>]</a:t>
            </a:r>
            <a:r>
              <a:rPr lang="ja-JP" altLang="en-US" sz="1200" dirty="0" smtClean="0">
                <a:latin typeface="+mn-ea"/>
                <a:ea typeface="+mn-ea"/>
              </a:rPr>
              <a:t>　答え　</a:t>
            </a:r>
            <a:r>
              <a:rPr lang="en-US" altLang="ja-JP" sz="1200" dirty="0" smtClean="0">
                <a:latin typeface="+mn-ea"/>
                <a:ea typeface="+mn-ea"/>
              </a:rPr>
              <a:t>8960[kg/m</a:t>
            </a:r>
            <a:r>
              <a:rPr lang="en-US" altLang="ja-JP" sz="1200" baseline="30000" dirty="0" smtClean="0">
                <a:latin typeface="+mn-ea"/>
                <a:ea typeface="+mn-ea"/>
              </a:rPr>
              <a:t>3</a:t>
            </a:r>
            <a:r>
              <a:rPr lang="en-US" altLang="ja-JP" sz="1200" dirty="0" smtClean="0">
                <a:latin typeface="+mn-ea"/>
                <a:ea typeface="+mn-ea"/>
              </a:rPr>
              <a:t>]</a:t>
            </a:r>
            <a:r>
              <a:rPr lang="ja-JP" altLang="en-US" sz="1200" dirty="0" smtClean="0">
                <a:latin typeface="+mn-ea"/>
                <a:ea typeface="+mn-ea"/>
              </a:rPr>
              <a:t>　</a:t>
            </a:r>
            <a:endParaRPr lang="en-US" altLang="ja-JP" sz="1200" dirty="0" smtClean="0">
              <a:latin typeface="+mn-ea"/>
              <a:ea typeface="+mn-ea"/>
            </a:endParaRPr>
          </a:p>
          <a:p>
            <a:pPr marL="0" indent="0">
              <a:buNone/>
            </a:pPr>
            <a:r>
              <a:rPr lang="ja-JP" altLang="en-US" sz="1200" dirty="0" smtClean="0">
                <a:latin typeface="+mn-ea"/>
                <a:ea typeface="+mn-ea"/>
              </a:rPr>
              <a:t>　・</a:t>
            </a:r>
            <a:r>
              <a:rPr kumimoji="1" lang="ja-JP" altLang="en-US" sz="1200" dirty="0" smtClean="0">
                <a:latin typeface="+mn-ea"/>
                <a:ea typeface="+mn-ea"/>
              </a:rPr>
              <a:t>自動車の速度　</a:t>
            </a:r>
            <a:r>
              <a:rPr kumimoji="1" lang="en-US" altLang="ja-JP" sz="1200" dirty="0" smtClean="0">
                <a:latin typeface="+mn-ea"/>
                <a:ea typeface="+mn-ea"/>
              </a:rPr>
              <a:t>80.0[km/h] </a:t>
            </a:r>
            <a:r>
              <a:rPr kumimoji="1" lang="ja-JP" altLang="en-US" sz="1200" dirty="0" smtClean="0">
                <a:latin typeface="+mn-ea"/>
                <a:ea typeface="+mn-ea"/>
              </a:rPr>
              <a:t>　→　</a:t>
            </a:r>
            <a:r>
              <a:rPr kumimoji="1" lang="en-US" altLang="ja-JP" sz="1200" dirty="0" smtClean="0">
                <a:latin typeface="+mn-ea"/>
                <a:ea typeface="+mn-ea"/>
              </a:rPr>
              <a:t>[m/s]</a:t>
            </a:r>
            <a:r>
              <a:rPr kumimoji="1" lang="ja-JP" altLang="en-US" sz="1200" dirty="0" smtClean="0">
                <a:latin typeface="+mn-ea"/>
                <a:ea typeface="+mn-ea"/>
              </a:rPr>
              <a:t>　</a:t>
            </a:r>
            <a:r>
              <a:rPr lang="ja-JP" altLang="en-US" sz="1200" dirty="0" smtClean="0">
                <a:latin typeface="+mn-ea"/>
                <a:ea typeface="+mn-ea"/>
              </a:rPr>
              <a:t>答え</a:t>
            </a:r>
            <a:r>
              <a:rPr lang="en-US" altLang="ja-JP" sz="1200" dirty="0" smtClean="0">
                <a:latin typeface="+mn-ea"/>
                <a:ea typeface="+mn-ea"/>
              </a:rPr>
              <a:t> </a:t>
            </a:r>
            <a:r>
              <a:rPr lang="ja-JP" altLang="en-US" sz="1200" dirty="0" smtClean="0">
                <a:latin typeface="+mn-ea"/>
                <a:ea typeface="+mn-ea"/>
              </a:rPr>
              <a:t>　</a:t>
            </a:r>
            <a:r>
              <a:rPr lang="en-US" altLang="ja-JP" sz="1200" dirty="0" smtClean="0">
                <a:latin typeface="+mn-ea"/>
                <a:ea typeface="+mn-ea"/>
              </a:rPr>
              <a:t>22.2[m/s]</a:t>
            </a:r>
          </a:p>
          <a:p>
            <a:endParaRPr kumimoji="1" lang="en-US" altLang="ja-JP" sz="1200" dirty="0" smtClean="0">
              <a:latin typeface="+mn-ea"/>
              <a:ea typeface="+mn-ea"/>
            </a:endParaRPr>
          </a:p>
          <a:p>
            <a:r>
              <a:rPr kumimoji="1" lang="ja-JP" altLang="en-US" sz="1200" dirty="0" smtClean="0">
                <a:latin typeface="+mn-ea"/>
                <a:ea typeface="+mn-ea"/>
              </a:rPr>
              <a:t>分からない生徒には，画面上のヒントをクリックさせる。</a:t>
            </a:r>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18</a:t>
            </a:fld>
            <a:endParaRPr kumimoji="1" lang="ja-JP" altLang="en-US"/>
          </a:p>
        </p:txBody>
      </p:sp>
    </p:spTree>
    <p:extLst>
      <p:ext uri="{BB962C8B-B14F-4D97-AF65-F5344CB8AC3E}">
        <p14:creationId xmlns:p14="http://schemas.microsoft.com/office/powerpoint/2010/main" val="1709236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dirty="0" smtClean="0">
                <a:latin typeface="+mn-ea"/>
                <a:ea typeface="+mn-ea"/>
              </a:rPr>
              <a:t>例題２　次の単位換算をしなさい。</a:t>
            </a:r>
            <a:endParaRPr lang="en-US" altLang="ja-JP" sz="1200" dirty="0" smtClean="0">
              <a:latin typeface="+mn-ea"/>
              <a:ea typeface="+mn-ea"/>
            </a:endParaRPr>
          </a:p>
          <a:p>
            <a:pPr marL="0" lvl="1" algn="l">
              <a:buFont typeface="Wingdings" panose="05000000000000000000" pitchFamily="2" charset="2"/>
              <a:buNone/>
            </a:pPr>
            <a:r>
              <a:rPr lang="ja-JP" altLang="en-US" sz="1200" dirty="0" smtClean="0">
                <a:latin typeface="+mn-ea"/>
                <a:ea typeface="+mn-ea"/>
              </a:rPr>
              <a:t>　・</a:t>
            </a:r>
            <a:r>
              <a:rPr lang="en-US" altLang="ja-JP" sz="1200" dirty="0" smtClean="0">
                <a:latin typeface="+mn-ea"/>
                <a:ea typeface="+mn-ea"/>
              </a:rPr>
              <a:t>1</a:t>
            </a:r>
            <a:r>
              <a:rPr lang="ja-JP" altLang="en-US" sz="1200" dirty="0" smtClean="0">
                <a:latin typeface="+mn-ea"/>
                <a:ea typeface="+mn-ea"/>
              </a:rPr>
              <a:t>回のシャワーの平均水量　</a:t>
            </a:r>
            <a:r>
              <a:rPr lang="en-US" altLang="ja-JP" sz="1200" dirty="0" smtClean="0">
                <a:latin typeface="+mn-ea"/>
                <a:ea typeface="+mn-ea"/>
              </a:rPr>
              <a:t>10.0[L/min]</a:t>
            </a:r>
            <a:r>
              <a:rPr lang="ja-JP" altLang="en-US" sz="1200" dirty="0" smtClean="0">
                <a:latin typeface="+mn-ea"/>
                <a:ea typeface="+mn-ea"/>
              </a:rPr>
              <a:t>　→　</a:t>
            </a:r>
            <a:r>
              <a:rPr lang="en-US" altLang="ja-JP" sz="1200" dirty="0" smtClean="0">
                <a:latin typeface="+mn-ea"/>
                <a:ea typeface="+mn-ea"/>
              </a:rPr>
              <a:t>[m</a:t>
            </a:r>
            <a:r>
              <a:rPr lang="en-US" altLang="ja-JP" sz="1200" baseline="30000" dirty="0" smtClean="0">
                <a:latin typeface="+mn-ea"/>
                <a:ea typeface="+mn-ea"/>
              </a:rPr>
              <a:t>3</a:t>
            </a:r>
            <a:r>
              <a:rPr lang="en-US" altLang="ja-JP" sz="1200" dirty="0" smtClean="0">
                <a:latin typeface="+mn-ea"/>
                <a:ea typeface="+mn-ea"/>
              </a:rPr>
              <a:t>/s]</a:t>
            </a:r>
            <a:r>
              <a:rPr lang="ja-JP" altLang="en-US" sz="1200" dirty="0" smtClean="0">
                <a:latin typeface="+mn-ea"/>
                <a:ea typeface="+mn-ea"/>
              </a:rPr>
              <a:t>　答え　</a:t>
            </a:r>
            <a:r>
              <a:rPr lang="en-US" altLang="ja-JP" sz="1200" dirty="0" smtClean="0">
                <a:latin typeface="+mn-ea"/>
                <a:ea typeface="+mn-ea"/>
              </a:rPr>
              <a:t>1.67×10</a:t>
            </a:r>
            <a:r>
              <a:rPr lang="en-US" altLang="ja-JP" sz="1200" baseline="30000" dirty="0" smtClean="0">
                <a:latin typeface="+mn-ea"/>
                <a:ea typeface="+mn-ea"/>
              </a:rPr>
              <a:t>-4</a:t>
            </a:r>
            <a:r>
              <a:rPr lang="en-US" altLang="ja-JP" sz="1200" dirty="0" smtClean="0">
                <a:latin typeface="+mn-ea"/>
                <a:ea typeface="+mn-ea"/>
              </a:rPr>
              <a:t>[m</a:t>
            </a:r>
            <a:r>
              <a:rPr lang="en-US" altLang="ja-JP" sz="1200" baseline="30000" dirty="0" smtClean="0">
                <a:latin typeface="+mn-ea"/>
                <a:ea typeface="+mn-ea"/>
              </a:rPr>
              <a:t>3</a:t>
            </a:r>
            <a:r>
              <a:rPr lang="en-US" altLang="ja-JP" sz="1200" dirty="0" smtClean="0">
                <a:latin typeface="+mn-ea"/>
                <a:ea typeface="+mn-ea"/>
              </a:rPr>
              <a:t>/s]</a:t>
            </a:r>
          </a:p>
          <a:p>
            <a:pPr marL="0" lvl="1" algn="l">
              <a:buFont typeface="Wingdings" panose="05000000000000000000" pitchFamily="2" charset="2"/>
              <a:buNone/>
            </a:pPr>
            <a:r>
              <a:rPr kumimoji="1" lang="ja-JP" altLang="en-US" sz="1200" dirty="0" smtClean="0">
                <a:latin typeface="+mn-ea"/>
                <a:ea typeface="+mn-ea"/>
              </a:rPr>
              <a:t>　・</a:t>
            </a:r>
            <a:r>
              <a:rPr kumimoji="1" lang="en-US" altLang="ja-JP" sz="1200" dirty="0" smtClean="0">
                <a:latin typeface="+mn-ea"/>
                <a:ea typeface="+mn-ea"/>
              </a:rPr>
              <a:t>1</a:t>
            </a:r>
            <a:r>
              <a:rPr kumimoji="1" lang="ja-JP" altLang="en-US" sz="1200" dirty="0" smtClean="0">
                <a:latin typeface="+mn-ea"/>
                <a:ea typeface="+mn-ea"/>
              </a:rPr>
              <a:t>世帯当りの</a:t>
            </a:r>
            <a:r>
              <a:rPr kumimoji="1" lang="en-US" altLang="ja-JP" sz="1200" dirty="0" smtClean="0">
                <a:latin typeface="+mn-ea"/>
                <a:ea typeface="+mn-ea"/>
              </a:rPr>
              <a:t>CO</a:t>
            </a:r>
            <a:r>
              <a:rPr kumimoji="1" lang="en-US" altLang="ja-JP" sz="1200" baseline="-25000" dirty="0" smtClean="0">
                <a:latin typeface="+mn-ea"/>
                <a:ea typeface="+mn-ea"/>
              </a:rPr>
              <a:t>2</a:t>
            </a:r>
            <a:r>
              <a:rPr kumimoji="1" lang="ja-JP" altLang="en-US" sz="1200" dirty="0" smtClean="0">
                <a:latin typeface="+mn-ea"/>
                <a:ea typeface="+mn-ea"/>
              </a:rPr>
              <a:t>排出量　</a:t>
            </a:r>
            <a:r>
              <a:rPr kumimoji="1" lang="en-US" altLang="ja-JP" sz="1200" dirty="0" smtClean="0">
                <a:latin typeface="+mn-ea"/>
                <a:ea typeface="+mn-ea"/>
              </a:rPr>
              <a:t>3600[kg/y]</a:t>
            </a:r>
            <a:r>
              <a:rPr kumimoji="1" lang="ja-JP" altLang="en-US" sz="1200" dirty="0" smtClean="0">
                <a:latin typeface="+mn-ea"/>
                <a:ea typeface="+mn-ea"/>
              </a:rPr>
              <a:t>　→　</a:t>
            </a:r>
            <a:r>
              <a:rPr kumimoji="1" lang="en-US" altLang="ja-JP" sz="1200" dirty="0" smtClean="0">
                <a:latin typeface="+mn-ea"/>
                <a:ea typeface="+mn-ea"/>
              </a:rPr>
              <a:t>[g/d]</a:t>
            </a:r>
            <a:r>
              <a:rPr kumimoji="1" lang="ja-JP" altLang="en-US" sz="1200" dirty="0" smtClean="0">
                <a:latin typeface="+mn-ea"/>
                <a:ea typeface="+mn-ea"/>
              </a:rPr>
              <a:t>　</a:t>
            </a:r>
            <a:r>
              <a:rPr lang="ja-JP" altLang="en-US" sz="1200" dirty="0" smtClean="0">
                <a:latin typeface="+mn-ea"/>
                <a:ea typeface="+mn-ea"/>
              </a:rPr>
              <a:t>答え　</a:t>
            </a:r>
            <a:r>
              <a:rPr lang="en-US" altLang="ja-JP" sz="1200" dirty="0" smtClean="0">
                <a:latin typeface="+mn-ea"/>
                <a:ea typeface="+mn-ea"/>
              </a:rPr>
              <a:t> 9863[g/d] </a:t>
            </a:r>
            <a:r>
              <a:rPr lang="ja-JP" altLang="en-US" sz="1200" dirty="0" smtClean="0">
                <a:latin typeface="+mn-ea"/>
                <a:ea typeface="+mn-ea"/>
              </a:rPr>
              <a:t>　</a:t>
            </a:r>
            <a:endParaRPr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分からない生徒には，画面上のヒントをクリックさせる。</a:t>
            </a:r>
          </a:p>
          <a:p>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19</a:t>
            </a:fld>
            <a:endParaRPr kumimoji="1" lang="ja-JP" altLang="en-US"/>
          </a:p>
        </p:txBody>
      </p:sp>
    </p:spTree>
    <p:extLst>
      <p:ext uri="{BB962C8B-B14F-4D97-AF65-F5344CB8AC3E}">
        <p14:creationId xmlns:p14="http://schemas.microsoft.com/office/powerpoint/2010/main" val="73731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各タイトル</a:t>
            </a:r>
            <a:r>
              <a:rPr kumimoji="1" lang="ja-JP" altLang="en-US" dirty="0" smtClean="0"/>
              <a:t>をクリックするとそのページに移動する。</a:t>
            </a:r>
            <a:endParaRPr kumimoji="1" lang="ja-JP" altLang="en-US" dirty="0"/>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a:t>
            </a:fld>
            <a:endParaRPr kumimoji="1" lang="ja-JP" altLang="en-US"/>
          </a:p>
        </p:txBody>
      </p:sp>
    </p:spTree>
    <p:extLst>
      <p:ext uri="{BB962C8B-B14F-4D97-AF65-F5344CB8AC3E}">
        <p14:creationId xmlns:p14="http://schemas.microsoft.com/office/powerpoint/2010/main" val="310996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20</a:t>
            </a:fld>
            <a:endParaRPr kumimoji="1" lang="ja-JP" altLang="en-US"/>
          </a:p>
        </p:txBody>
      </p:sp>
    </p:spTree>
    <p:extLst>
      <p:ext uri="{BB962C8B-B14F-4D97-AF65-F5344CB8AC3E}">
        <p14:creationId xmlns:p14="http://schemas.microsoft.com/office/powerpoint/2010/main" val="3911082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n-ea"/>
                <a:ea typeface="+mn-ea"/>
              </a:rPr>
              <a:t>0.1kg</a:t>
            </a:r>
            <a:r>
              <a:rPr kumimoji="1" lang="ja-JP" altLang="en-US" dirty="0" smtClean="0">
                <a:latin typeface="+mn-ea"/>
                <a:ea typeface="+mn-ea"/>
              </a:rPr>
              <a:t>の桁まで測れる体重計で体重を測定したところ，</a:t>
            </a:r>
            <a:r>
              <a:rPr lang="en-US" altLang="ja-JP" dirty="0" smtClean="0">
                <a:latin typeface="+mn-ea"/>
                <a:ea typeface="+mn-ea"/>
              </a:rPr>
              <a:t>76</a:t>
            </a:r>
            <a:r>
              <a:rPr kumimoji="1" lang="en-US" altLang="ja-JP" dirty="0" smtClean="0">
                <a:latin typeface="+mn-ea"/>
                <a:ea typeface="+mn-ea"/>
              </a:rPr>
              <a:t>.5kg</a:t>
            </a:r>
            <a:r>
              <a:rPr lang="ja-JP" altLang="en-US" dirty="0" smtClean="0">
                <a:latin typeface="+mn-ea"/>
                <a:ea typeface="+mn-ea"/>
              </a:rPr>
              <a:t>であった。</a:t>
            </a:r>
            <a:endParaRPr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この場合，</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体重は，</a:t>
            </a:r>
            <a:r>
              <a:rPr lang="en-US" altLang="ja-JP" dirty="0" smtClean="0">
                <a:latin typeface="+mn-ea"/>
                <a:ea typeface="+mn-ea"/>
              </a:rPr>
              <a:t>76</a:t>
            </a:r>
            <a:r>
              <a:rPr kumimoji="1" lang="en-US" altLang="ja-JP" dirty="0" smtClean="0">
                <a:latin typeface="+mn-ea"/>
                <a:ea typeface="+mn-ea"/>
              </a:rPr>
              <a:t>.54kg</a:t>
            </a:r>
            <a:r>
              <a:rPr kumimoji="1" lang="ja-JP" altLang="en-US" dirty="0" smtClean="0">
                <a:latin typeface="+mn-ea"/>
                <a:ea typeface="+mn-ea"/>
              </a:rPr>
              <a:t>以下，</a:t>
            </a:r>
            <a:r>
              <a:rPr lang="en-US" altLang="ja-JP" dirty="0" smtClean="0">
                <a:latin typeface="+mn-ea"/>
                <a:ea typeface="+mn-ea"/>
              </a:rPr>
              <a:t>76</a:t>
            </a:r>
            <a:r>
              <a:rPr kumimoji="1" lang="en-US" altLang="ja-JP" dirty="0" smtClean="0">
                <a:latin typeface="+mn-ea"/>
                <a:ea typeface="+mn-ea"/>
              </a:rPr>
              <a:t>.45kg</a:t>
            </a:r>
            <a:r>
              <a:rPr kumimoji="1" lang="ja-JP" altLang="en-US" smtClean="0">
                <a:latin typeface="+mn-ea"/>
                <a:ea typeface="+mn-ea"/>
              </a:rPr>
              <a:t>以上で</a:t>
            </a:r>
            <a:r>
              <a:rPr kumimoji="1" lang="ja-JP" altLang="en-US" dirty="0" smtClean="0">
                <a:latin typeface="+mn-ea"/>
                <a:ea typeface="+mn-ea"/>
              </a:rPr>
              <a:t>あると言える。</a:t>
            </a: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つまり，</a:t>
            </a:r>
            <a:endParaRPr kumimoji="1" lang="ja-JP" altLang="en-US"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体重計で測定した体重は，真の値ではなく，近似値であると言える。</a:t>
            </a: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n-ea"/>
                <a:ea typeface="+mn-ea"/>
              </a:rPr>
              <a:t>※</a:t>
            </a:r>
            <a:r>
              <a:rPr kumimoji="1" lang="ja-JP" altLang="en-US" dirty="0" smtClean="0">
                <a:latin typeface="+mn-ea"/>
                <a:ea typeface="+mn-ea"/>
              </a:rPr>
              <a:t>私たちが扱う測定値のほとんどが，近似値であると考えても差し支えない。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21</a:t>
            </a:fld>
            <a:endParaRPr kumimoji="1" lang="ja-JP" altLang="en-US"/>
          </a:p>
        </p:txBody>
      </p:sp>
    </p:spTree>
    <p:extLst>
      <p:ext uri="{BB962C8B-B14F-4D97-AF65-F5344CB8AC3E}">
        <p14:creationId xmlns:p14="http://schemas.microsoft.com/office/powerpoint/2010/main" val="1364609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mn-ea"/>
                <a:ea typeface="+mn-ea"/>
              </a:rPr>
              <a:t>76.5kg</a:t>
            </a:r>
            <a:r>
              <a:rPr lang="ja-JP" altLang="en-US" dirty="0" smtClean="0">
                <a:latin typeface="+mn-ea"/>
                <a:ea typeface="+mn-ea"/>
              </a:rPr>
              <a:t>の単位を</a:t>
            </a:r>
            <a:r>
              <a:rPr lang="en-US" altLang="ja-JP" dirty="0" smtClean="0">
                <a:latin typeface="+mn-ea"/>
                <a:ea typeface="+mn-ea"/>
              </a:rPr>
              <a:t>g</a:t>
            </a:r>
            <a:r>
              <a:rPr lang="ja-JP" altLang="en-US" dirty="0" smtClean="0">
                <a:latin typeface="+mn-ea"/>
                <a:ea typeface="+mn-ea"/>
              </a:rPr>
              <a:t>にすると，</a:t>
            </a:r>
            <a:r>
              <a:rPr lang="en-US" altLang="ja-JP" dirty="0" smtClean="0">
                <a:latin typeface="+mn-ea"/>
                <a:ea typeface="+mn-ea"/>
              </a:rPr>
              <a:t>76500g</a:t>
            </a:r>
            <a:r>
              <a:rPr lang="ja-JP" altLang="en-US" dirty="0" smtClean="0">
                <a:latin typeface="+mn-ea"/>
                <a:ea typeface="+mn-ea"/>
              </a:rPr>
              <a:t>になるが，意味のある数字について理解させる。</a:t>
            </a:r>
            <a:endParaRPr kumimoji="1" lang="ja-JP" altLang="en-US"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意味のある数字は，</a:t>
            </a:r>
            <a:r>
              <a:rPr lang="en-US" altLang="ja-JP" dirty="0" smtClean="0">
                <a:latin typeface="+mn-ea"/>
                <a:ea typeface="+mn-ea"/>
              </a:rPr>
              <a:t>7</a:t>
            </a:r>
            <a:r>
              <a:rPr lang="ja-JP" altLang="en-US" dirty="0" smtClean="0">
                <a:latin typeface="+mn-ea"/>
                <a:ea typeface="+mn-ea"/>
              </a:rPr>
              <a:t>と</a:t>
            </a:r>
            <a:r>
              <a:rPr lang="en-US" altLang="ja-JP" dirty="0" smtClean="0">
                <a:latin typeface="+mn-ea"/>
                <a:ea typeface="+mn-ea"/>
              </a:rPr>
              <a:t>6</a:t>
            </a:r>
            <a:r>
              <a:rPr lang="ja-JP" altLang="en-US" dirty="0" smtClean="0">
                <a:latin typeface="+mn-ea"/>
                <a:ea typeface="+mn-ea"/>
              </a:rPr>
              <a:t>と</a:t>
            </a:r>
            <a:r>
              <a:rPr lang="en-US" altLang="ja-JP" dirty="0" smtClean="0">
                <a:latin typeface="+mn-ea"/>
                <a:ea typeface="+mn-ea"/>
              </a:rPr>
              <a:t>5</a:t>
            </a:r>
            <a:r>
              <a:rPr lang="ja-JP" altLang="en-US" dirty="0" smtClean="0">
                <a:latin typeface="+mn-ea"/>
                <a:ea typeface="+mn-ea"/>
              </a:rPr>
              <a:t>の</a:t>
            </a:r>
            <a:r>
              <a:rPr lang="en-US" altLang="ja-JP" dirty="0" smtClean="0">
                <a:latin typeface="+mn-ea"/>
                <a:ea typeface="+mn-ea"/>
              </a:rPr>
              <a:t>3</a:t>
            </a:r>
            <a:r>
              <a:rPr lang="ja-JP" altLang="en-US" dirty="0" err="1" smtClean="0">
                <a:latin typeface="+mn-ea"/>
                <a:ea typeface="+mn-ea"/>
              </a:rPr>
              <a:t>つだけで</a:t>
            </a:r>
            <a:r>
              <a:rPr lang="ja-JP" altLang="en-US" dirty="0" smtClean="0">
                <a:latin typeface="+mn-ea"/>
                <a:ea typeface="+mn-ea"/>
              </a:rPr>
              <a:t>ある。</a:t>
            </a:r>
            <a:endParaRPr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最後の</a:t>
            </a:r>
            <a:r>
              <a:rPr kumimoji="1" lang="en-US" altLang="ja-JP" dirty="0" smtClean="0">
                <a:latin typeface="+mn-ea"/>
                <a:ea typeface="+mn-ea"/>
              </a:rPr>
              <a:t>2</a:t>
            </a:r>
            <a:r>
              <a:rPr kumimoji="1" lang="ja-JP" altLang="en-US" dirty="0" smtClean="0">
                <a:latin typeface="+mn-ea"/>
                <a:ea typeface="+mn-ea"/>
              </a:rPr>
              <a:t>桁の</a:t>
            </a:r>
            <a:r>
              <a:rPr kumimoji="1" lang="en-US" altLang="ja-JP" dirty="0" smtClean="0">
                <a:latin typeface="+mn-ea"/>
                <a:ea typeface="+mn-ea"/>
              </a:rPr>
              <a:t>00</a:t>
            </a:r>
            <a:r>
              <a:rPr lang="ja-JP" altLang="en-US" dirty="0" smtClean="0">
                <a:latin typeface="+mn-ea"/>
                <a:ea typeface="+mn-ea"/>
              </a:rPr>
              <a:t>は，値が</a:t>
            </a:r>
            <a:r>
              <a:rPr kumimoji="1" lang="en-US" altLang="ja-JP" dirty="0" smtClean="0">
                <a:latin typeface="+mn-ea"/>
                <a:ea typeface="+mn-ea"/>
              </a:rPr>
              <a:t>0</a:t>
            </a:r>
            <a:r>
              <a:rPr kumimoji="1" lang="ja-JP" altLang="en-US" dirty="0" smtClean="0">
                <a:latin typeface="+mn-ea"/>
                <a:ea typeface="+mn-ea"/>
              </a:rPr>
              <a:t>であるということではない。</a:t>
            </a: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この</a:t>
            </a:r>
            <a:r>
              <a:rPr lang="en-US" altLang="ja-JP" dirty="0" smtClean="0">
                <a:latin typeface="+mn-ea"/>
                <a:ea typeface="+mn-ea"/>
              </a:rPr>
              <a:t>3</a:t>
            </a:r>
            <a:r>
              <a:rPr lang="ja-JP" altLang="en-US" dirty="0" err="1" smtClean="0">
                <a:latin typeface="+mn-ea"/>
                <a:ea typeface="+mn-ea"/>
              </a:rPr>
              <a:t>つの</a:t>
            </a:r>
            <a:r>
              <a:rPr lang="ja-JP" altLang="en-US" dirty="0" smtClean="0">
                <a:latin typeface="+mn-ea"/>
                <a:ea typeface="+mn-ea"/>
              </a:rPr>
              <a:t>数字を有効数字という。</a:t>
            </a:r>
            <a:endParaRPr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76.5kg</a:t>
            </a:r>
            <a:r>
              <a:rPr lang="ja-JP" altLang="en-US" sz="1200" dirty="0" smtClean="0">
                <a:latin typeface="+mn-ea"/>
                <a:ea typeface="+mn-ea"/>
              </a:rPr>
              <a:t>の</a:t>
            </a:r>
            <a:r>
              <a:rPr kumimoji="1" lang="ja-JP" altLang="en-US" sz="1200" dirty="0" smtClean="0">
                <a:latin typeface="+mn-ea"/>
                <a:ea typeface="+mn-ea"/>
              </a:rPr>
              <a:t>有効数字は，</a:t>
            </a:r>
            <a:r>
              <a:rPr kumimoji="1" lang="en-US" altLang="ja-JP" sz="1200" dirty="0" smtClean="0">
                <a:latin typeface="+mn-ea"/>
                <a:ea typeface="+mn-ea"/>
              </a:rPr>
              <a:t>3</a:t>
            </a:r>
            <a:r>
              <a:rPr kumimoji="1" lang="ja-JP" altLang="en-US" sz="1200" dirty="0" smtClean="0">
                <a:latin typeface="+mn-ea"/>
                <a:ea typeface="+mn-ea"/>
              </a:rPr>
              <a:t>桁であるという</a:t>
            </a:r>
            <a:r>
              <a:rPr kumimoji="1" lang="ja-JP" altLang="en-US" dirty="0" smtClean="0">
                <a:latin typeface="+mn-ea"/>
                <a:ea typeface="+mn-ea"/>
              </a:rPr>
              <a:t>ことを説明する。</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22</a:t>
            </a:fld>
            <a:endParaRPr kumimoji="1" lang="ja-JP" altLang="en-US"/>
          </a:p>
        </p:txBody>
      </p:sp>
    </p:spTree>
    <p:extLst>
      <p:ext uri="{BB962C8B-B14F-4D97-AF65-F5344CB8AC3E}">
        <p14:creationId xmlns:p14="http://schemas.microsoft.com/office/powerpoint/2010/main" val="1940345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rgbClr val="0070C0"/>
                </a:solidFill>
                <a:latin typeface="+mn-ea"/>
                <a:ea typeface="+mn-ea"/>
              </a:rPr>
              <a:t>有効数字のポイント</a:t>
            </a:r>
            <a:endParaRPr kumimoji="1" lang="en-US" altLang="ja-JP" sz="1200" dirty="0" smtClean="0">
              <a:solidFill>
                <a:srgbClr val="0070C0"/>
              </a:solidFill>
              <a:latin typeface="+mn-ea"/>
              <a:ea typeface="+mn-ea"/>
            </a:endParaRPr>
          </a:p>
          <a:p>
            <a:r>
              <a:rPr kumimoji="1" lang="ja-JP" altLang="en-US" sz="1200" dirty="0" smtClean="0">
                <a:solidFill>
                  <a:srgbClr val="0070C0"/>
                </a:solidFill>
                <a:latin typeface="+mn-ea"/>
                <a:ea typeface="+mn-ea"/>
              </a:rPr>
              <a:t>　①</a:t>
            </a:r>
            <a:r>
              <a:rPr lang="ja-JP" altLang="en-US" sz="1200" dirty="0" smtClean="0">
                <a:latin typeface="+mn-ea"/>
                <a:ea typeface="+mn-ea"/>
              </a:rPr>
              <a:t>先頭の</a:t>
            </a:r>
            <a:r>
              <a:rPr lang="en-US" altLang="ja-JP" sz="1200" dirty="0" smtClean="0">
                <a:latin typeface="+mn-ea"/>
                <a:ea typeface="+mn-ea"/>
              </a:rPr>
              <a:t>0</a:t>
            </a:r>
            <a:r>
              <a:rPr lang="ja-JP" altLang="en-US" sz="1200" dirty="0" smtClean="0">
                <a:latin typeface="+mn-ea"/>
                <a:ea typeface="+mn-ea"/>
              </a:rPr>
              <a:t>は有効数字に含まない</a:t>
            </a:r>
            <a:endParaRPr lang="en-US" altLang="ja-JP" sz="1200" dirty="0" smtClean="0">
              <a:latin typeface="+mn-ea"/>
              <a:ea typeface="+mn-ea"/>
            </a:endParaRPr>
          </a:p>
          <a:p>
            <a:pPr lvl="0"/>
            <a:r>
              <a:rPr lang="ja-JP" altLang="en-US" sz="1200" dirty="0" smtClean="0">
                <a:latin typeface="+mn-ea"/>
                <a:ea typeface="+mn-ea"/>
              </a:rPr>
              <a:t>　　（</a:t>
            </a:r>
            <a:r>
              <a:rPr lang="en-US" altLang="ja-JP" sz="1200" dirty="0" smtClean="0">
                <a:latin typeface="+mn-ea"/>
                <a:ea typeface="+mn-ea"/>
              </a:rPr>
              <a:t>0</a:t>
            </a:r>
            <a:r>
              <a:rPr lang="ja-JP" altLang="en-US" sz="1200" dirty="0" smtClean="0">
                <a:latin typeface="+mn-ea"/>
                <a:ea typeface="+mn-ea"/>
              </a:rPr>
              <a:t>以外の数字が始まるまでは有効数字に含まない）</a:t>
            </a:r>
            <a:endParaRPr kumimoji="1" lang="ja-JP" altLang="en-US" sz="1200" dirty="0" smtClean="0">
              <a:latin typeface="+mn-ea"/>
              <a:ea typeface="+mn-ea"/>
            </a:endParaRPr>
          </a:p>
          <a:p>
            <a:r>
              <a:rPr kumimoji="1" lang="ja-JP" altLang="en-US" sz="1200" dirty="0" smtClean="0">
                <a:latin typeface="+mn-ea"/>
                <a:ea typeface="+mn-ea"/>
              </a:rPr>
              <a:t>　②</a:t>
            </a:r>
            <a:r>
              <a:rPr lang="ja-JP" altLang="en-US" sz="1200" dirty="0" smtClean="0">
                <a:latin typeface="+mn-ea"/>
                <a:ea typeface="+mn-ea"/>
              </a:rPr>
              <a:t>末尾の</a:t>
            </a:r>
            <a:r>
              <a:rPr lang="en-US" altLang="ja-JP" sz="1200" dirty="0" smtClean="0">
                <a:latin typeface="+mn-ea"/>
                <a:ea typeface="+mn-ea"/>
              </a:rPr>
              <a:t>0</a:t>
            </a:r>
            <a:r>
              <a:rPr lang="ja-JP" altLang="en-US" sz="1200" dirty="0" smtClean="0">
                <a:latin typeface="+mn-ea"/>
                <a:ea typeface="+mn-ea"/>
              </a:rPr>
              <a:t>は有効数字に含む</a:t>
            </a:r>
            <a:endParaRPr kumimoji="1" lang="ja-JP" altLang="en-US" sz="1200" dirty="0" smtClean="0">
              <a:latin typeface="+mn-ea"/>
              <a:ea typeface="+mn-ea"/>
            </a:endParaRPr>
          </a:p>
          <a:p>
            <a:r>
              <a:rPr kumimoji="1" lang="ja-JP" altLang="en-US" sz="1200" dirty="0" smtClean="0">
                <a:latin typeface="+mn-ea"/>
                <a:ea typeface="+mn-ea"/>
              </a:rPr>
              <a:t>　③</a:t>
            </a:r>
            <a:r>
              <a:rPr lang="ja-JP" altLang="en-US" sz="1200" dirty="0" smtClean="0">
                <a:latin typeface="+mn-ea"/>
                <a:ea typeface="+mn-ea"/>
              </a:rPr>
              <a:t>計算結果は，計算に用いた数値（測定値）の中で，有効数字の</a:t>
            </a:r>
            <a:endParaRPr lang="en-US" altLang="ja-JP" sz="1200" dirty="0" smtClean="0">
              <a:latin typeface="+mn-ea"/>
              <a:ea typeface="+mn-ea"/>
            </a:endParaRPr>
          </a:p>
          <a:p>
            <a:r>
              <a:rPr lang="ja-JP" altLang="en-US" sz="1200" dirty="0" smtClean="0">
                <a:latin typeface="+mn-ea"/>
                <a:ea typeface="+mn-ea"/>
              </a:rPr>
              <a:t>　　　桁数の最も小さいものと同じ桁数にすることが適当</a:t>
            </a:r>
            <a:endParaRPr kumimoji="1" lang="ja-JP" altLang="en-US" sz="1200" dirty="0" smtClean="0">
              <a:latin typeface="+mn-ea"/>
              <a:ea typeface="+mn-ea"/>
            </a:endParaRPr>
          </a:p>
          <a:p>
            <a:endParaRPr kumimoji="1" lang="en-US" altLang="ja-JP" sz="1200" dirty="0" smtClean="0">
              <a:latin typeface="+mn-ea"/>
              <a:ea typeface="+mn-ea"/>
            </a:endParaRPr>
          </a:p>
          <a:p>
            <a:r>
              <a:rPr kumimoji="1" lang="ja-JP" altLang="en-US" sz="1200" dirty="0" smtClean="0">
                <a:latin typeface="+mn-ea"/>
                <a:ea typeface="+mn-ea"/>
              </a:rPr>
              <a:t>であることを説明する。</a:t>
            </a:r>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23</a:t>
            </a:fld>
            <a:endParaRPr kumimoji="1" lang="ja-JP" altLang="en-US"/>
          </a:p>
        </p:txBody>
      </p:sp>
    </p:spTree>
    <p:extLst>
      <p:ext uri="{BB962C8B-B14F-4D97-AF65-F5344CB8AC3E}">
        <p14:creationId xmlns:p14="http://schemas.microsoft.com/office/powerpoint/2010/main" val="2171498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有効数字のポイントを確認させる。</a:t>
            </a:r>
            <a:endParaRPr kumimoji="1" lang="en-US" altLang="ja-JP" dirty="0" smtClean="0">
              <a:solidFill>
                <a:srgbClr val="0070C0"/>
              </a:solidFill>
              <a:latin typeface="+mn-ea"/>
              <a:ea typeface="+mn-ea"/>
            </a:endParaRPr>
          </a:p>
          <a:p>
            <a:r>
              <a:rPr kumimoji="1" lang="ja-JP" altLang="en-US" dirty="0" smtClean="0">
                <a:solidFill>
                  <a:srgbClr val="0070C0"/>
                </a:solidFill>
                <a:latin typeface="+mn-ea"/>
                <a:ea typeface="+mn-ea"/>
              </a:rPr>
              <a:t>　①</a:t>
            </a:r>
            <a:r>
              <a:rPr lang="ja-JP" altLang="en-US" sz="1200" dirty="0" smtClean="0">
                <a:solidFill>
                  <a:srgbClr val="FF0000"/>
                </a:solidFill>
                <a:latin typeface="+mn-ea"/>
                <a:ea typeface="+mn-ea"/>
              </a:rPr>
              <a:t>先頭の</a:t>
            </a:r>
            <a:r>
              <a:rPr lang="en-US" altLang="ja-JP" sz="1200" dirty="0" smtClean="0">
                <a:solidFill>
                  <a:srgbClr val="FF0000"/>
                </a:solidFill>
                <a:latin typeface="+mn-ea"/>
                <a:ea typeface="+mn-ea"/>
              </a:rPr>
              <a:t>0</a:t>
            </a:r>
            <a:r>
              <a:rPr lang="ja-JP" altLang="en-US" sz="1200" dirty="0" smtClean="0">
                <a:solidFill>
                  <a:srgbClr val="FF0000"/>
                </a:solidFill>
                <a:latin typeface="+mn-ea"/>
                <a:ea typeface="+mn-ea"/>
              </a:rPr>
              <a:t>は含まない</a:t>
            </a:r>
            <a:endParaRPr lang="en-US" altLang="ja-JP" sz="1200" dirty="0" smtClean="0">
              <a:solidFill>
                <a:srgbClr val="FF0000"/>
              </a:solidFill>
              <a:latin typeface="+mn-ea"/>
              <a:ea typeface="+mn-ea"/>
            </a:endParaRPr>
          </a:p>
          <a:p>
            <a:r>
              <a:rPr kumimoji="1" lang="ja-JP" altLang="en-US" dirty="0" smtClean="0">
                <a:latin typeface="+mn-ea"/>
                <a:ea typeface="+mn-ea"/>
              </a:rPr>
              <a:t>　②</a:t>
            </a:r>
            <a:r>
              <a:rPr lang="ja-JP" altLang="en-US" sz="1200" dirty="0" smtClean="0">
                <a:solidFill>
                  <a:srgbClr val="FF0000"/>
                </a:solidFill>
                <a:latin typeface="+mn-ea"/>
                <a:ea typeface="+mn-ea"/>
              </a:rPr>
              <a:t>末尾の</a:t>
            </a:r>
            <a:r>
              <a:rPr lang="en-US" altLang="ja-JP" sz="1200" dirty="0" smtClean="0">
                <a:solidFill>
                  <a:srgbClr val="FF0000"/>
                </a:solidFill>
                <a:latin typeface="+mn-ea"/>
                <a:ea typeface="+mn-ea"/>
              </a:rPr>
              <a:t>0</a:t>
            </a:r>
            <a:r>
              <a:rPr lang="ja-JP" altLang="en-US" sz="1200" dirty="0" smtClean="0">
                <a:solidFill>
                  <a:srgbClr val="FF0000"/>
                </a:solidFill>
                <a:latin typeface="+mn-ea"/>
                <a:ea typeface="+mn-ea"/>
              </a:rPr>
              <a:t>は含む</a:t>
            </a:r>
            <a:endParaRPr kumimoji="1" lang="ja-JP" altLang="en-US" sz="1200" dirty="0" smtClean="0">
              <a:solidFill>
                <a:srgbClr val="FF0000"/>
              </a:solidFill>
              <a:latin typeface="+mn-ea"/>
              <a:ea typeface="+mn-ea"/>
            </a:endParaRPr>
          </a:p>
          <a:p>
            <a:r>
              <a:rPr kumimoji="1" lang="ja-JP" altLang="en-US" dirty="0" smtClean="0">
                <a:latin typeface="+mn-ea"/>
                <a:ea typeface="+mn-ea"/>
              </a:rPr>
              <a:t>　③</a:t>
            </a:r>
            <a:r>
              <a:rPr lang="ja-JP" altLang="en-US" sz="1200" dirty="0" smtClean="0">
                <a:solidFill>
                  <a:srgbClr val="FF0000"/>
                </a:solidFill>
                <a:latin typeface="+mn-ea"/>
                <a:ea typeface="+mn-ea"/>
              </a:rPr>
              <a:t>計算結果は，最も小さいものと同じ桁数にする</a:t>
            </a:r>
            <a:endParaRPr kumimoji="1" lang="ja-JP" altLang="en-US" sz="1200" dirty="0" smtClean="0">
              <a:solidFill>
                <a:srgbClr val="FF0000"/>
              </a:solidFill>
              <a:latin typeface="+mn-ea"/>
              <a:ea typeface="+mn-ea"/>
            </a:endParaRPr>
          </a:p>
          <a:p>
            <a:endParaRPr kumimoji="1" lang="en-US" altLang="ja-JP" dirty="0" smtClean="0">
              <a:latin typeface="+mn-ea"/>
              <a:ea typeface="+mn-ea"/>
            </a:endParaRPr>
          </a:p>
          <a:p>
            <a:r>
              <a:rPr kumimoji="1" lang="ja-JP" altLang="en-US" dirty="0" smtClean="0">
                <a:latin typeface="+mn-ea"/>
                <a:ea typeface="+mn-ea"/>
              </a:rPr>
              <a:t>この三つがポイントであることを再確認させ，確実に理解させる。</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24</a:t>
            </a:fld>
            <a:endParaRPr kumimoji="1" lang="ja-JP" altLang="en-US"/>
          </a:p>
        </p:txBody>
      </p:sp>
    </p:spTree>
    <p:extLst>
      <p:ext uri="{BB962C8B-B14F-4D97-AF65-F5344CB8AC3E}">
        <p14:creationId xmlns:p14="http://schemas.microsoft.com/office/powerpoint/2010/main" val="3465318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HG丸ｺﾞｼｯｸM-PRO" panose="020F0600000000000000" pitchFamily="50" charset="-128"/>
                <a:ea typeface="HG丸ｺﾞｼｯｸM-PRO" panose="020F0600000000000000" pitchFamily="50" charset="-128"/>
              </a:rPr>
              <a:t>有効数字４桁</a:t>
            </a:r>
          </a:p>
          <a:p>
            <a:pPr lvl="0" algn="l"/>
            <a:r>
              <a:rPr kumimoji="1" lang="en-US" altLang="ja-JP" dirty="0" smtClean="0">
                <a:latin typeface="HG丸ｺﾞｼｯｸM-PRO" panose="020F0600000000000000" pitchFamily="50" charset="-128"/>
                <a:ea typeface="HG丸ｺﾞｼｯｸM-PRO" panose="020F0600000000000000" pitchFamily="50" charset="-128"/>
              </a:rPr>
              <a:t>11.90</a:t>
            </a:r>
            <a:endParaRPr kumimoji="1" lang="ja-JP" altLang="en-US" dirty="0" smtClean="0">
              <a:latin typeface="HG丸ｺﾞｼｯｸM-PRO" panose="020F0600000000000000" pitchFamily="50" charset="-128"/>
              <a:ea typeface="HG丸ｺﾞｼｯｸM-PRO" panose="020F0600000000000000" pitchFamily="50" charset="-128"/>
            </a:endParaRPr>
          </a:p>
          <a:p>
            <a:pPr lvl="0" algn="l"/>
            <a:r>
              <a:rPr kumimoji="1" lang="en-US" altLang="ja-JP" dirty="0" smtClean="0">
                <a:latin typeface="HG丸ｺﾞｼｯｸM-PRO" panose="020F0600000000000000" pitchFamily="50" charset="-128"/>
                <a:ea typeface="HG丸ｺﾞｼｯｸM-PRO" panose="020F0600000000000000" pitchFamily="50" charset="-128"/>
              </a:rPr>
              <a:t>9.8</a:t>
            </a:r>
            <a:r>
              <a:rPr kumimoji="1" lang="ja-JP" altLang="en-US" dirty="0" smtClean="0">
                <a:latin typeface="HG丸ｺﾞｼｯｸM-PRO" panose="020F0600000000000000" pitchFamily="50" charset="-128"/>
                <a:ea typeface="HG丸ｺﾞｼｯｸM-PRO" panose="020F0600000000000000" pitchFamily="50" charset="-128"/>
              </a:rPr>
              <a:t>０</a:t>
            </a:r>
            <a:r>
              <a:rPr kumimoji="1" lang="en-US" altLang="ja-JP" dirty="0" smtClean="0">
                <a:latin typeface="HG丸ｺﾞｼｯｸM-PRO" panose="020F0600000000000000" pitchFamily="50" charset="-128"/>
                <a:ea typeface="HG丸ｺﾞｼｯｸM-PRO" panose="020F0600000000000000" pitchFamily="50" charset="-128"/>
              </a:rPr>
              <a:t>7</a:t>
            </a:r>
            <a:endParaRPr kumimoji="1" lang="ja-JP" altLang="en-US" dirty="0" smtClean="0">
              <a:latin typeface="HG丸ｺﾞｼｯｸM-PRO" panose="020F0600000000000000" pitchFamily="50" charset="-128"/>
              <a:ea typeface="HG丸ｺﾞｼｯｸM-PRO" panose="020F0600000000000000" pitchFamily="50" charset="-128"/>
            </a:endParaRPr>
          </a:p>
          <a:p>
            <a:pPr lvl="0" algn="l"/>
            <a:r>
              <a:rPr kumimoji="1" lang="en-US" altLang="ja-JP" dirty="0" smtClean="0">
                <a:latin typeface="HG丸ｺﾞｼｯｸM-PRO" panose="020F0600000000000000" pitchFamily="50" charset="-128"/>
                <a:ea typeface="HG丸ｺﾞｼｯｸM-PRO" panose="020F0600000000000000" pitchFamily="50" charset="-128"/>
              </a:rPr>
              <a:t>0.2974</a:t>
            </a:r>
            <a:endParaRPr kumimoji="1" lang="ja-JP" altLang="en-US" dirty="0" smtClean="0">
              <a:latin typeface="HG丸ｺﾞｼｯｸM-PRO" panose="020F0600000000000000" pitchFamily="50" charset="-128"/>
              <a:ea typeface="HG丸ｺﾞｼｯｸM-PRO" panose="020F0600000000000000" pitchFamily="50" charset="-128"/>
            </a:endParaRPr>
          </a:p>
          <a:p>
            <a:pPr lvl="0" algn="l"/>
            <a:r>
              <a:rPr kumimoji="1" lang="en-US" altLang="ja-JP" dirty="0" smtClean="0">
                <a:latin typeface="HG丸ｺﾞｼｯｸM-PRO" panose="020F0600000000000000" pitchFamily="50" charset="-128"/>
                <a:ea typeface="HG丸ｺﾞｼｯｸM-PRO" panose="020F0600000000000000" pitchFamily="50" charset="-128"/>
              </a:rPr>
              <a:t>0.016</a:t>
            </a:r>
            <a:r>
              <a:rPr kumimoji="1" lang="ja-JP" altLang="en-US" dirty="0" smtClean="0">
                <a:latin typeface="HG丸ｺﾞｼｯｸM-PRO" panose="020F0600000000000000" pitchFamily="50" charset="-128"/>
                <a:ea typeface="HG丸ｺﾞｼｯｸM-PRO" panose="020F0600000000000000" pitchFamily="50" charset="-128"/>
              </a:rPr>
              <a:t>０</a:t>
            </a:r>
            <a:r>
              <a:rPr kumimoji="1" lang="en-US" altLang="ja-JP" dirty="0" smtClean="0">
                <a:latin typeface="HG丸ｺﾞｼｯｸM-PRO" panose="020F0600000000000000" pitchFamily="50" charset="-128"/>
                <a:ea typeface="HG丸ｺﾞｼｯｸM-PRO" panose="020F0600000000000000" pitchFamily="50" charset="-128"/>
              </a:rPr>
              <a:t>7</a:t>
            </a:r>
            <a:endParaRPr kumimoji="1" lang="ja-JP" altLang="en-US" dirty="0" smtClean="0">
              <a:latin typeface="HG丸ｺﾞｼｯｸM-PRO" panose="020F0600000000000000" pitchFamily="50" charset="-128"/>
              <a:ea typeface="HG丸ｺﾞｼｯｸM-PRO" panose="020F0600000000000000" pitchFamily="50" charset="-128"/>
            </a:endParaRPr>
          </a:p>
          <a:p>
            <a:pPr lvl="0" algn="l"/>
            <a:r>
              <a:rPr kumimoji="1" lang="en-US" altLang="ja-JP" dirty="0" smtClean="0">
                <a:latin typeface="HG丸ｺﾞｼｯｸM-PRO" panose="020F0600000000000000" pitchFamily="50" charset="-128"/>
                <a:ea typeface="HG丸ｺﾞｼｯｸM-PRO" panose="020F0600000000000000" pitchFamily="50" charset="-128"/>
              </a:rPr>
              <a:t>6.022×10</a:t>
            </a:r>
            <a:r>
              <a:rPr kumimoji="1" lang="en-US" altLang="ja-JP" baseline="30000" dirty="0" smtClean="0">
                <a:latin typeface="HG丸ｺﾞｼｯｸM-PRO" panose="020F0600000000000000" pitchFamily="50" charset="-128"/>
                <a:ea typeface="HG丸ｺﾞｼｯｸM-PRO" panose="020F0600000000000000" pitchFamily="50" charset="-128"/>
              </a:rPr>
              <a:t>23</a:t>
            </a:r>
            <a:endParaRPr kumimoji="1" lang="ja-JP" altLang="en-US" dirty="0" smtClean="0">
              <a:latin typeface="HG丸ｺﾞｼｯｸM-PRO" panose="020F0600000000000000" pitchFamily="50" charset="-128"/>
              <a:ea typeface="HG丸ｺﾞｼｯｸM-PRO" panose="020F0600000000000000" pitchFamily="50" charset="-128"/>
            </a:endParaRPr>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HG丸ｺﾞｼｯｸM-PRO" panose="020F0600000000000000" pitchFamily="50" charset="-128"/>
                <a:ea typeface="HG丸ｺﾞｼｯｸM-PRO" panose="020F0600000000000000" pitchFamily="50" charset="-128"/>
              </a:rPr>
              <a:t>有効数字３桁</a:t>
            </a:r>
          </a:p>
          <a:p>
            <a:pPr lvl="0"/>
            <a:r>
              <a:rPr kumimoji="1" lang="en-US" altLang="ja-JP" dirty="0" smtClean="0">
                <a:latin typeface="HG丸ｺﾞｼｯｸM-PRO" panose="020F0600000000000000" pitchFamily="50" charset="-128"/>
                <a:ea typeface="HG丸ｺﾞｼｯｸM-PRO" panose="020F0600000000000000" pitchFamily="50" charset="-128"/>
              </a:rPr>
              <a:t>11.9</a:t>
            </a:r>
            <a:endParaRPr kumimoji="1" lang="ja-JP" altLang="en-US" dirty="0" smtClean="0">
              <a:latin typeface="HG丸ｺﾞｼｯｸM-PRO" panose="020F0600000000000000" pitchFamily="50" charset="-128"/>
              <a:ea typeface="HG丸ｺﾞｼｯｸM-PRO" panose="020F0600000000000000" pitchFamily="50" charset="-128"/>
            </a:endParaRPr>
          </a:p>
          <a:p>
            <a:pPr lvl="0"/>
            <a:r>
              <a:rPr kumimoji="1" lang="en-US" altLang="ja-JP" dirty="0" smtClean="0">
                <a:latin typeface="HG丸ｺﾞｼｯｸM-PRO" panose="020F0600000000000000" pitchFamily="50" charset="-128"/>
                <a:ea typeface="HG丸ｺﾞｼｯｸM-PRO" panose="020F0600000000000000" pitchFamily="50" charset="-128"/>
              </a:rPr>
              <a:t>9.81</a:t>
            </a:r>
            <a:endParaRPr kumimoji="1" lang="ja-JP" altLang="en-US" dirty="0" smtClean="0">
              <a:latin typeface="HG丸ｺﾞｼｯｸM-PRO" panose="020F0600000000000000" pitchFamily="50" charset="-128"/>
              <a:ea typeface="HG丸ｺﾞｼｯｸM-PRO" panose="020F0600000000000000" pitchFamily="50" charset="-128"/>
            </a:endParaRPr>
          </a:p>
          <a:p>
            <a:pPr lvl="0"/>
            <a:r>
              <a:rPr kumimoji="1" lang="en-US" altLang="ja-JP" dirty="0" smtClean="0">
                <a:latin typeface="HG丸ｺﾞｼｯｸM-PRO" panose="020F0600000000000000" pitchFamily="50" charset="-128"/>
                <a:ea typeface="HG丸ｺﾞｼｯｸM-PRO" panose="020F0600000000000000" pitchFamily="50" charset="-128"/>
              </a:rPr>
              <a:t>0.297</a:t>
            </a:r>
            <a:endParaRPr kumimoji="1" lang="ja-JP" altLang="en-US" dirty="0" smtClean="0">
              <a:latin typeface="HG丸ｺﾞｼｯｸM-PRO" panose="020F0600000000000000" pitchFamily="50" charset="-128"/>
              <a:ea typeface="HG丸ｺﾞｼｯｸM-PRO" panose="020F0600000000000000" pitchFamily="50" charset="-128"/>
            </a:endParaRPr>
          </a:p>
          <a:p>
            <a:pPr lvl="0"/>
            <a:r>
              <a:rPr kumimoji="1" lang="en-US" altLang="ja-JP" dirty="0" smtClean="0">
                <a:latin typeface="HG丸ｺﾞｼｯｸM-PRO" panose="020F0600000000000000" pitchFamily="50" charset="-128"/>
                <a:ea typeface="HG丸ｺﾞｼｯｸM-PRO" panose="020F0600000000000000" pitchFamily="50" charset="-128"/>
              </a:rPr>
              <a:t>0.0161</a:t>
            </a:r>
            <a:endParaRPr kumimoji="1" lang="ja-JP" altLang="en-US" dirty="0" smtClean="0">
              <a:latin typeface="HG丸ｺﾞｼｯｸM-PRO" panose="020F0600000000000000" pitchFamily="50" charset="-128"/>
              <a:ea typeface="HG丸ｺﾞｼｯｸM-PRO" panose="020F0600000000000000" pitchFamily="50" charset="-128"/>
            </a:endParaRPr>
          </a:p>
          <a:p>
            <a:pPr lvl="0"/>
            <a:r>
              <a:rPr kumimoji="1" lang="en-US" altLang="ja-JP" dirty="0" smtClean="0">
                <a:latin typeface="HG丸ｺﾞｼｯｸM-PRO" panose="020F0600000000000000" pitchFamily="50" charset="-128"/>
                <a:ea typeface="HG丸ｺﾞｼｯｸM-PRO" panose="020F0600000000000000" pitchFamily="50" charset="-128"/>
              </a:rPr>
              <a:t>6.02×10</a:t>
            </a:r>
            <a:r>
              <a:rPr kumimoji="1" lang="en-US" altLang="ja-JP" baseline="30000" dirty="0" smtClean="0">
                <a:latin typeface="HG丸ｺﾞｼｯｸM-PRO" panose="020F0600000000000000" pitchFamily="50" charset="-128"/>
                <a:ea typeface="HG丸ｺﾞｼｯｸM-PRO" panose="020F0600000000000000" pitchFamily="50" charset="-128"/>
              </a:rPr>
              <a:t>23</a:t>
            </a:r>
            <a:endParaRPr kumimoji="1" lang="ja-JP" altLang="en-US" dirty="0" smtClean="0">
              <a:latin typeface="HG丸ｺﾞｼｯｸM-PRO" panose="020F0600000000000000" pitchFamily="50" charset="-128"/>
              <a:ea typeface="HG丸ｺﾞｼｯｸM-PRO" panose="020F0600000000000000" pitchFamily="50" charset="-128"/>
            </a:endParaRPr>
          </a:p>
          <a:p>
            <a:endParaRPr kumimoji="1" lang="en-US" altLang="ja-JP" dirty="0" smtClean="0"/>
          </a:p>
          <a:p>
            <a:r>
              <a:rPr kumimoji="1" lang="ja-JP" altLang="en-US" dirty="0" smtClean="0"/>
              <a:t>確実に定着したかどうか、発問し、確認する。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25</a:t>
            </a:fld>
            <a:endParaRPr kumimoji="1" lang="ja-JP" altLang="en-US"/>
          </a:p>
        </p:txBody>
      </p:sp>
    </p:spTree>
    <p:extLst>
      <p:ext uri="{BB962C8B-B14F-4D97-AF65-F5344CB8AC3E}">
        <p14:creationId xmlns:p14="http://schemas.microsoft.com/office/powerpoint/2010/main" val="3878385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有効数字の丸め方をイメージさせる。</a:t>
            </a:r>
            <a:endParaRPr kumimoji="1" lang="en-US" altLang="ja-JP" dirty="0" smtClean="0">
              <a:solidFill>
                <a:srgbClr val="0070C0"/>
              </a:solidFill>
              <a:latin typeface="+mn-ea"/>
              <a:ea typeface="+mn-ea"/>
            </a:endParaRPr>
          </a:p>
          <a:p>
            <a:endParaRPr kumimoji="1" lang="en-US" altLang="ja-JP" sz="12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気体定数（</a:t>
            </a:r>
            <a:r>
              <a:rPr kumimoji="1" lang="en-US" altLang="ja-JP" dirty="0" smtClean="0">
                <a:latin typeface="+mn-ea"/>
                <a:ea typeface="+mn-ea"/>
              </a:rPr>
              <a:t>R=</a:t>
            </a:r>
            <a:r>
              <a:rPr kumimoji="1" lang="ja-JP" altLang="en-US" dirty="0" smtClean="0">
                <a:latin typeface="+mn-ea"/>
                <a:ea typeface="+mn-ea"/>
              </a:rPr>
              <a:t>８．３１４４６２１）を指定された有効数字に丸める場合</a:t>
            </a:r>
          </a:p>
          <a:p>
            <a:pPr lvl="0"/>
            <a:r>
              <a:rPr kumimoji="1" lang="ja-JP" altLang="en-US" sz="1200" dirty="0" smtClean="0">
                <a:latin typeface="+mn-ea"/>
                <a:ea typeface="+mn-ea"/>
              </a:rPr>
              <a:t>　有効数字</a:t>
            </a:r>
            <a:r>
              <a:rPr kumimoji="1" lang="en-US" altLang="ja-JP" sz="1200" dirty="0" smtClean="0">
                <a:latin typeface="+mn-ea"/>
                <a:ea typeface="+mn-ea"/>
              </a:rPr>
              <a:t>5</a:t>
            </a:r>
            <a:r>
              <a:rPr kumimoji="1" lang="ja-JP" altLang="en-US" sz="1200" dirty="0" smtClean="0">
                <a:latin typeface="+mn-ea"/>
                <a:ea typeface="+mn-ea"/>
              </a:rPr>
              <a:t>桁　</a:t>
            </a:r>
            <a:r>
              <a:rPr lang="en-US" altLang="ja-JP" sz="1200" dirty="0" smtClean="0">
                <a:latin typeface="+mn-ea"/>
                <a:ea typeface="+mn-ea"/>
                <a:cs typeface="メイリオ" panose="020B0604030504040204" pitchFamily="50" charset="-128"/>
              </a:rPr>
              <a:t>8.31446</a:t>
            </a:r>
            <a:r>
              <a:rPr lang="ja-JP" altLang="en-US" sz="1200" dirty="0" smtClean="0">
                <a:latin typeface="+mn-ea"/>
                <a:ea typeface="+mn-ea"/>
                <a:cs typeface="メイリオ" panose="020B0604030504040204" pitchFamily="50" charset="-128"/>
              </a:rPr>
              <a:t>　６</a:t>
            </a:r>
            <a:r>
              <a:rPr kumimoji="1" lang="ja-JP" altLang="en-US" sz="1200" b="0" i="0" u="none" strike="noStrike" cap="none" normalizeH="0" baseline="0" dirty="0" smtClean="0">
                <a:ln>
                  <a:noFill/>
                </a:ln>
                <a:solidFill>
                  <a:schemeClr val="tx1"/>
                </a:solidFill>
                <a:effectLst/>
                <a:latin typeface="+mn-ea"/>
                <a:ea typeface="+mn-ea"/>
                <a:cs typeface="メイリオ" panose="020B0604030504040204" pitchFamily="50" charset="-128"/>
              </a:rPr>
              <a:t>桁目の６を四捨五入して切り上げて，</a:t>
            </a:r>
            <a:r>
              <a:rPr kumimoji="1" lang="en-US" altLang="ja-JP" sz="1200" b="0" i="0" u="none" strike="noStrike" cap="none" normalizeH="0" baseline="0" dirty="0" smtClean="0">
                <a:ln>
                  <a:noFill/>
                </a:ln>
                <a:solidFill>
                  <a:schemeClr val="tx1"/>
                </a:solidFill>
                <a:effectLst/>
                <a:latin typeface="+mn-ea"/>
                <a:ea typeface="+mn-ea"/>
                <a:cs typeface="メイリオ" panose="020B0604030504040204" pitchFamily="50" charset="-128"/>
              </a:rPr>
              <a:t>8.3145</a:t>
            </a:r>
            <a:r>
              <a:rPr kumimoji="1" lang="ja-JP" altLang="en-US" sz="1200" b="0" i="0" u="none" strike="noStrike" cap="none" normalizeH="0" baseline="0" dirty="0" smtClean="0">
                <a:ln>
                  <a:noFill/>
                </a:ln>
                <a:solidFill>
                  <a:schemeClr val="tx1"/>
                </a:solidFill>
                <a:effectLst/>
                <a:latin typeface="+mn-ea"/>
                <a:ea typeface="+mn-ea"/>
                <a:cs typeface="メイリオ" panose="020B0604030504040204" pitchFamily="50" charset="-128"/>
              </a:rPr>
              <a:t>となる</a:t>
            </a:r>
          </a:p>
          <a:p>
            <a:pPr lvl="0"/>
            <a:r>
              <a:rPr kumimoji="1" lang="ja-JP" altLang="en-US" sz="1200" dirty="0" smtClean="0">
                <a:latin typeface="+mn-ea"/>
                <a:ea typeface="+mn-ea"/>
              </a:rPr>
              <a:t>　有効数字</a:t>
            </a:r>
            <a:r>
              <a:rPr kumimoji="1" lang="en-US" altLang="ja-JP" sz="1200" dirty="0" smtClean="0">
                <a:latin typeface="+mn-ea"/>
                <a:ea typeface="+mn-ea"/>
              </a:rPr>
              <a:t>4</a:t>
            </a:r>
            <a:r>
              <a:rPr kumimoji="1" lang="ja-JP" altLang="en-US" sz="1200" dirty="0" smtClean="0">
                <a:latin typeface="+mn-ea"/>
                <a:ea typeface="+mn-ea"/>
              </a:rPr>
              <a:t>桁　</a:t>
            </a:r>
            <a:r>
              <a:rPr kumimoji="1" lang="en-US" altLang="ja-JP" sz="1200" dirty="0" smtClean="0">
                <a:latin typeface="+mn-ea"/>
                <a:ea typeface="+mn-ea"/>
              </a:rPr>
              <a:t>8.3144</a:t>
            </a:r>
            <a:r>
              <a:rPr kumimoji="1" lang="ja-JP" altLang="en-US" sz="1200" dirty="0" smtClean="0">
                <a:latin typeface="+mn-ea"/>
                <a:ea typeface="+mn-ea"/>
              </a:rPr>
              <a:t>　　５桁目の４を四捨五入して切り捨てて，</a:t>
            </a:r>
            <a:r>
              <a:rPr kumimoji="1" lang="en-US" altLang="ja-JP" sz="1200" dirty="0" smtClean="0">
                <a:latin typeface="+mn-ea"/>
                <a:ea typeface="+mn-ea"/>
              </a:rPr>
              <a:t>8.314</a:t>
            </a:r>
            <a:r>
              <a:rPr kumimoji="1" lang="ja-JP" altLang="en-US" sz="1200" dirty="0" smtClean="0">
                <a:latin typeface="+mn-ea"/>
                <a:ea typeface="+mn-ea"/>
              </a:rPr>
              <a:t>となる</a:t>
            </a:r>
            <a:endParaRPr kumimoji="1" lang="en-US" altLang="ja-JP" sz="12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有効数字</a:t>
            </a:r>
            <a:r>
              <a:rPr kumimoji="1" lang="en-US" altLang="ja-JP" sz="1200" dirty="0" smtClean="0">
                <a:latin typeface="+mn-ea"/>
                <a:ea typeface="+mn-ea"/>
              </a:rPr>
              <a:t>3</a:t>
            </a:r>
            <a:r>
              <a:rPr kumimoji="1" lang="ja-JP" altLang="en-US" sz="1200" dirty="0" smtClean="0">
                <a:latin typeface="+mn-ea"/>
                <a:ea typeface="+mn-ea"/>
              </a:rPr>
              <a:t>桁　</a:t>
            </a:r>
            <a:r>
              <a:rPr kumimoji="1" lang="en-US" altLang="ja-JP" sz="1200" dirty="0" smtClean="0">
                <a:latin typeface="+mn-ea"/>
                <a:ea typeface="+mn-ea"/>
              </a:rPr>
              <a:t>8.314</a:t>
            </a:r>
            <a:r>
              <a:rPr kumimoji="1" lang="ja-JP" altLang="en-US" sz="1200" dirty="0" smtClean="0">
                <a:latin typeface="+mn-ea"/>
                <a:ea typeface="+mn-ea"/>
              </a:rPr>
              <a:t>　　　４桁目の４を四捨五入して切り捨てて，</a:t>
            </a:r>
            <a:r>
              <a:rPr kumimoji="1" lang="en-US" altLang="ja-JP" sz="1200" dirty="0" smtClean="0">
                <a:latin typeface="+mn-ea"/>
                <a:ea typeface="+mn-ea"/>
              </a:rPr>
              <a:t>8.31</a:t>
            </a:r>
            <a:r>
              <a:rPr kumimoji="1" lang="ja-JP" altLang="en-US" sz="1200" dirty="0" smtClean="0">
                <a:latin typeface="+mn-ea"/>
                <a:ea typeface="+mn-ea"/>
              </a:rPr>
              <a:t>となる</a:t>
            </a:r>
            <a:endParaRPr kumimoji="1" lang="en-US" altLang="ja-JP" sz="12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ことを発問しながら確認する。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報告書等で必要である内容であるため，確実に理解させる。</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26</a:t>
            </a:fld>
            <a:endParaRPr kumimoji="1" lang="ja-JP" altLang="en-US"/>
          </a:p>
        </p:txBody>
      </p:sp>
    </p:spTree>
    <p:extLst>
      <p:ext uri="{BB962C8B-B14F-4D97-AF65-F5344CB8AC3E}">
        <p14:creationId xmlns:p14="http://schemas.microsoft.com/office/powerpoint/2010/main" val="2814405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例題３</a:t>
            </a:r>
            <a:r>
              <a:rPr kumimoji="1" lang="ja-JP" altLang="en-US" sz="1200" dirty="0" smtClean="0">
                <a:latin typeface="+mn-ea"/>
                <a:ea typeface="+mn-ea"/>
              </a:rPr>
              <a:t>　次の測定値の有効数字は何桁か求めなさい。</a:t>
            </a:r>
            <a:endParaRPr kumimoji="1" lang="en-US" altLang="ja-JP" sz="1200" dirty="0" smtClean="0">
              <a:latin typeface="+mn-ea"/>
              <a:ea typeface="+mn-ea"/>
            </a:endParaRPr>
          </a:p>
          <a:p>
            <a:r>
              <a:rPr lang="en-US" altLang="ja-JP" sz="1200" dirty="0" smtClean="0">
                <a:latin typeface="+mn-ea"/>
                <a:ea typeface="+mn-ea"/>
              </a:rPr>
              <a:t>8.31[Pa</a:t>
            </a:r>
            <a:r>
              <a:rPr lang="ja-JP" altLang="en-US" sz="1200" dirty="0" smtClean="0">
                <a:latin typeface="+mn-ea"/>
                <a:ea typeface="+mn-ea"/>
              </a:rPr>
              <a:t>･</a:t>
            </a:r>
            <a:r>
              <a:rPr lang="en-US" altLang="ja-JP" sz="1200" dirty="0" smtClean="0">
                <a:latin typeface="+mn-ea"/>
                <a:ea typeface="+mn-ea"/>
              </a:rPr>
              <a:t>m</a:t>
            </a:r>
            <a:r>
              <a:rPr lang="en-US" altLang="ja-JP" sz="1200" baseline="30000" dirty="0" smtClean="0">
                <a:latin typeface="+mn-ea"/>
                <a:ea typeface="+mn-ea"/>
              </a:rPr>
              <a:t>3</a:t>
            </a:r>
            <a:r>
              <a:rPr lang="en-US" altLang="ja-JP" sz="1200" dirty="0" smtClean="0">
                <a:latin typeface="+mn-ea"/>
                <a:ea typeface="+mn-ea"/>
              </a:rPr>
              <a:t>/(</a:t>
            </a:r>
            <a:r>
              <a:rPr lang="en-US" altLang="ja-JP" sz="1200" dirty="0" err="1" smtClean="0">
                <a:latin typeface="+mn-ea"/>
                <a:ea typeface="+mn-ea"/>
              </a:rPr>
              <a:t>mol</a:t>
            </a:r>
            <a:r>
              <a:rPr lang="ja-JP" altLang="en-US" sz="1200" dirty="0" smtClean="0">
                <a:latin typeface="+mn-ea"/>
                <a:ea typeface="+mn-ea"/>
              </a:rPr>
              <a:t>･</a:t>
            </a:r>
            <a:r>
              <a:rPr lang="en-US" altLang="ja-JP" sz="1200" dirty="0" smtClean="0">
                <a:latin typeface="+mn-ea"/>
                <a:ea typeface="+mn-ea"/>
              </a:rPr>
              <a:t>K)]</a:t>
            </a:r>
          </a:p>
          <a:p>
            <a:r>
              <a:rPr lang="en-US" altLang="ja-JP" sz="1200" dirty="0" smtClean="0">
                <a:latin typeface="+mn-ea"/>
                <a:ea typeface="+mn-ea"/>
              </a:rPr>
              <a:t>273.15[K]</a:t>
            </a:r>
          </a:p>
          <a:p>
            <a:r>
              <a:rPr lang="en-US" altLang="ja-JP" sz="1200" dirty="0" smtClean="0">
                <a:latin typeface="+mn-ea"/>
                <a:ea typeface="+mn-ea"/>
              </a:rPr>
              <a:t>22.4[L]</a:t>
            </a:r>
          </a:p>
          <a:p>
            <a:r>
              <a:rPr lang="en-US" altLang="ja-JP" sz="1200" dirty="0" smtClean="0">
                <a:latin typeface="+mn-ea"/>
                <a:ea typeface="+mn-ea"/>
              </a:rPr>
              <a:t>101.3[</a:t>
            </a:r>
            <a:r>
              <a:rPr lang="en-US" altLang="ja-JP" sz="1200" dirty="0" err="1" smtClean="0">
                <a:latin typeface="+mn-ea"/>
                <a:ea typeface="+mn-ea"/>
              </a:rPr>
              <a:t>kPa</a:t>
            </a:r>
            <a:r>
              <a:rPr lang="en-US" altLang="ja-JP" sz="1200" dirty="0" smtClean="0">
                <a:latin typeface="+mn-ea"/>
                <a:ea typeface="+mn-ea"/>
              </a:rPr>
              <a:t>]</a:t>
            </a:r>
          </a:p>
          <a:p>
            <a:r>
              <a:rPr lang="en-US" altLang="ja-JP" sz="1200" dirty="0" smtClean="0">
                <a:latin typeface="+mn-ea"/>
                <a:ea typeface="+mn-ea"/>
              </a:rPr>
              <a:t>0.0821[</a:t>
            </a:r>
            <a:r>
              <a:rPr lang="en-US" altLang="ja-JP" sz="1200" dirty="0" err="1" smtClean="0">
                <a:latin typeface="+mn-ea"/>
                <a:ea typeface="+mn-ea"/>
              </a:rPr>
              <a:t>atm</a:t>
            </a:r>
            <a:r>
              <a:rPr lang="ja-JP" altLang="en-US" sz="1200" dirty="0" smtClean="0">
                <a:latin typeface="+mn-ea"/>
                <a:ea typeface="+mn-ea"/>
              </a:rPr>
              <a:t>･</a:t>
            </a:r>
            <a:r>
              <a:rPr lang="en-US" altLang="ja-JP" sz="1200" dirty="0" smtClean="0">
                <a:latin typeface="+mn-ea"/>
                <a:ea typeface="+mn-ea"/>
              </a:rPr>
              <a:t>L/(</a:t>
            </a:r>
            <a:r>
              <a:rPr lang="en-US" altLang="ja-JP" sz="1200" dirty="0" err="1" smtClean="0">
                <a:latin typeface="+mn-ea"/>
                <a:ea typeface="+mn-ea"/>
              </a:rPr>
              <a:t>mol</a:t>
            </a:r>
            <a:r>
              <a:rPr lang="ja-JP" altLang="en-US" sz="1200" dirty="0" smtClean="0">
                <a:latin typeface="+mn-ea"/>
                <a:ea typeface="+mn-ea"/>
              </a:rPr>
              <a:t>･</a:t>
            </a:r>
            <a:r>
              <a:rPr lang="en-US" altLang="ja-JP" sz="1200" dirty="0" smtClean="0">
                <a:latin typeface="+mn-ea"/>
                <a:ea typeface="+mn-ea"/>
              </a:rPr>
              <a:t>K)]</a:t>
            </a:r>
          </a:p>
          <a:p>
            <a:r>
              <a:rPr lang="en-US" altLang="ja-JP" sz="1200" dirty="0" smtClean="0">
                <a:latin typeface="+mn-ea"/>
                <a:ea typeface="+mn-ea"/>
              </a:rPr>
              <a:t>6.02×10</a:t>
            </a:r>
            <a:r>
              <a:rPr lang="en-US" altLang="ja-JP" sz="1200" baseline="30000" dirty="0" smtClean="0">
                <a:latin typeface="+mn-ea"/>
                <a:ea typeface="+mn-ea"/>
              </a:rPr>
              <a:t>23</a:t>
            </a:r>
            <a:r>
              <a:rPr lang="ja-JP" altLang="en-US" sz="1200" dirty="0" smtClean="0">
                <a:latin typeface="+mn-ea"/>
                <a:ea typeface="+mn-ea"/>
              </a:rPr>
              <a:t>個</a:t>
            </a:r>
            <a:endParaRPr lang="en-US" altLang="ja-JP" sz="1200" dirty="0" smtClean="0">
              <a:latin typeface="+mn-ea"/>
              <a:ea typeface="+mn-ea"/>
            </a:endParaRPr>
          </a:p>
          <a:p>
            <a:r>
              <a:rPr lang="en-US" altLang="ja-JP" sz="1200" dirty="0" smtClean="0">
                <a:latin typeface="+mn-ea"/>
                <a:ea typeface="+mn-ea"/>
              </a:rPr>
              <a:t>8.9112[g]</a:t>
            </a:r>
            <a:endParaRPr lang="ja-JP" altLang="en-US" sz="1200"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答え</a:t>
            </a:r>
            <a:endParaRPr kumimoji="1" lang="en-US" altLang="ja-JP" dirty="0" smtClean="0">
              <a:latin typeface="+mn-ea"/>
              <a:ea typeface="+mn-ea"/>
            </a:endParaRPr>
          </a:p>
          <a:p>
            <a:r>
              <a:rPr lang="ja-JP" altLang="en-US" sz="1200" dirty="0" smtClean="0">
                <a:latin typeface="+mn-ea"/>
                <a:ea typeface="+mn-ea"/>
              </a:rPr>
              <a:t>３桁</a:t>
            </a:r>
            <a:endParaRPr lang="en-US" altLang="ja-JP" sz="1200" dirty="0" smtClean="0">
              <a:latin typeface="+mn-ea"/>
              <a:ea typeface="+mn-ea"/>
            </a:endParaRPr>
          </a:p>
          <a:p>
            <a:r>
              <a:rPr kumimoji="1" lang="ja-JP" altLang="en-US" sz="1200" dirty="0" smtClean="0">
                <a:latin typeface="+mn-ea"/>
                <a:ea typeface="+mn-ea"/>
              </a:rPr>
              <a:t>５桁</a:t>
            </a:r>
            <a:endParaRPr kumimoji="1" lang="en-US" altLang="ja-JP" sz="1200" dirty="0" smtClean="0">
              <a:latin typeface="+mn-ea"/>
              <a:ea typeface="+mn-ea"/>
            </a:endParaRPr>
          </a:p>
          <a:p>
            <a:r>
              <a:rPr kumimoji="1" lang="ja-JP" altLang="en-US" sz="1200" dirty="0" smtClean="0">
                <a:latin typeface="+mn-ea"/>
                <a:ea typeface="+mn-ea"/>
              </a:rPr>
              <a:t>３桁</a:t>
            </a:r>
            <a:endParaRPr kumimoji="1" lang="en-US" altLang="ja-JP" sz="1200" dirty="0" smtClean="0">
              <a:latin typeface="+mn-ea"/>
              <a:ea typeface="+mn-ea"/>
            </a:endParaRPr>
          </a:p>
          <a:p>
            <a:r>
              <a:rPr lang="ja-JP" altLang="en-US" sz="1200" dirty="0" smtClean="0">
                <a:latin typeface="+mn-ea"/>
                <a:ea typeface="+mn-ea"/>
              </a:rPr>
              <a:t>４桁</a:t>
            </a:r>
            <a:endParaRPr lang="en-US" altLang="ja-JP" sz="1200" dirty="0" smtClean="0">
              <a:latin typeface="+mn-ea"/>
              <a:ea typeface="+mn-ea"/>
            </a:endParaRPr>
          </a:p>
          <a:p>
            <a:r>
              <a:rPr kumimoji="1" lang="ja-JP" altLang="en-US" sz="1200" dirty="0" smtClean="0">
                <a:latin typeface="+mn-ea"/>
                <a:ea typeface="+mn-ea"/>
              </a:rPr>
              <a:t>３桁</a:t>
            </a:r>
            <a:endParaRPr kumimoji="1" lang="en-US" altLang="ja-JP" sz="1200" dirty="0" smtClean="0">
              <a:latin typeface="+mn-ea"/>
              <a:ea typeface="+mn-ea"/>
            </a:endParaRPr>
          </a:p>
          <a:p>
            <a:r>
              <a:rPr lang="ja-JP" altLang="en-US" sz="1200" dirty="0" smtClean="0">
                <a:latin typeface="+mn-ea"/>
                <a:ea typeface="+mn-ea"/>
              </a:rPr>
              <a:t>３桁</a:t>
            </a:r>
            <a:endParaRPr lang="en-US" altLang="ja-JP" sz="1200" dirty="0" smtClean="0">
              <a:latin typeface="+mn-ea"/>
              <a:ea typeface="+mn-ea"/>
            </a:endParaRPr>
          </a:p>
          <a:p>
            <a:r>
              <a:rPr kumimoji="1" lang="ja-JP" altLang="en-US" sz="1200" dirty="0" smtClean="0">
                <a:latin typeface="+mn-ea"/>
                <a:ea typeface="+mn-ea"/>
              </a:rPr>
              <a:t>５桁</a:t>
            </a:r>
            <a:endParaRPr kumimoji="1" lang="en-US" altLang="ja-JP" sz="1200"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発問し，生徒の理解度を確認する。</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27</a:t>
            </a:fld>
            <a:endParaRPr kumimoji="1" lang="ja-JP" altLang="en-US"/>
          </a:p>
        </p:txBody>
      </p:sp>
    </p:spTree>
    <p:extLst>
      <p:ext uri="{BB962C8B-B14F-4D97-AF65-F5344CB8AC3E}">
        <p14:creationId xmlns:p14="http://schemas.microsoft.com/office/powerpoint/2010/main" val="1083759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例題４</a:t>
                </a:r>
                <a:endParaRPr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　電車が一定の速度で</a:t>
                </a:r>
                <a:r>
                  <a:rPr lang="en-US" altLang="ja-JP" sz="1200" dirty="0" smtClean="0">
                    <a:latin typeface="+mn-ea"/>
                    <a:ea typeface="+mn-ea"/>
                  </a:rPr>
                  <a:t>19.8km</a:t>
                </a:r>
                <a:r>
                  <a:rPr lang="ja-JP" altLang="en-US" sz="1200" dirty="0" smtClean="0">
                    <a:latin typeface="+mn-ea"/>
                    <a:ea typeface="+mn-ea"/>
                  </a:rPr>
                  <a:t>を走るのに</a:t>
                </a:r>
                <a:r>
                  <a:rPr lang="en-US" altLang="ja-JP" sz="1200" dirty="0" smtClean="0">
                    <a:latin typeface="+mn-ea"/>
                    <a:ea typeface="+mn-ea"/>
                  </a:rPr>
                  <a:t>5.10min</a:t>
                </a:r>
                <a:r>
                  <a:rPr lang="ja-JP" altLang="en-US" sz="1200" dirty="0" smtClean="0">
                    <a:latin typeface="+mn-ea"/>
                    <a:ea typeface="+mn-ea"/>
                  </a:rPr>
                  <a:t>を要したときの速度</a:t>
                </a:r>
                <a:r>
                  <a:rPr lang="en-US" altLang="ja-JP" sz="1200" dirty="0" smtClean="0">
                    <a:latin typeface="+mn-ea"/>
                    <a:ea typeface="+mn-ea"/>
                  </a:rPr>
                  <a:t>[km/h]</a:t>
                </a:r>
                <a:r>
                  <a:rPr lang="ja-JP" altLang="en-US" sz="1200" dirty="0" smtClean="0">
                    <a:latin typeface="+mn-ea"/>
                    <a:ea typeface="+mn-ea"/>
                  </a:rPr>
                  <a:t>を求めなさい。</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ja-JP" altLang="en-US" sz="1200" i="1" smtClean="0">
                          <a:latin typeface="Cambria Math" panose="02040503050406030204" pitchFamily="18" charset="0"/>
                          <a:ea typeface="+mn-ea"/>
                        </a:rPr>
                        <m:t>速度</m:t>
                      </m:r>
                      <m:r>
                        <a:rPr kumimoji="1" lang="en-US" altLang="ja-JP" sz="1200" i="1" smtClean="0">
                          <a:latin typeface="Cambria Math" panose="02040503050406030204" pitchFamily="18" charset="0"/>
                          <a:ea typeface="+mn-ea"/>
                        </a:rPr>
                        <m:t>=</m:t>
                      </m:r>
                      <m:f>
                        <m:fPr>
                          <m:ctrlPr>
                            <a:rPr kumimoji="1" lang="en-US" altLang="ja-JP" sz="1200" i="1" smtClean="0">
                              <a:latin typeface="Cambria Math" panose="02040503050406030204" pitchFamily="18" charset="0"/>
                              <a:ea typeface="+mn-ea"/>
                            </a:rPr>
                          </m:ctrlPr>
                        </m:fPr>
                        <m:num>
                          <m:r>
                            <a:rPr lang="en-US" altLang="ja-JP" sz="1200" i="1">
                              <a:latin typeface="Cambria Math" panose="02040503050406030204" pitchFamily="18" charset="0"/>
                              <a:ea typeface="+mn-ea"/>
                            </a:rPr>
                            <m:t>19.8</m:t>
                          </m:r>
                        </m:num>
                        <m:den>
                          <m:r>
                            <a:rPr lang="en-US" altLang="ja-JP" sz="1200" i="1">
                              <a:latin typeface="Cambria Math" panose="02040503050406030204" pitchFamily="18" charset="0"/>
                              <a:ea typeface="+mn-ea"/>
                            </a:rPr>
                            <m:t>5.1</m:t>
                          </m:r>
                          <m:r>
                            <a:rPr lang="en-US" altLang="ja-JP" sz="1200" b="0" i="1" smtClean="0">
                              <a:latin typeface="Cambria Math" panose="02040503050406030204" pitchFamily="18" charset="0"/>
                              <a:ea typeface="+mn-ea"/>
                            </a:rPr>
                            <m:t>0</m:t>
                          </m:r>
                        </m:den>
                      </m:f>
                      <m:r>
                        <a:rPr kumimoji="1" lang="en-US" altLang="ja-JP" sz="1200" b="0" i="1" smtClean="0">
                          <a:latin typeface="Cambria Math" panose="02040503050406030204" pitchFamily="18" charset="0"/>
                          <a:ea typeface="+mn-ea"/>
                        </a:rPr>
                        <m:t>[</m:t>
                      </m:r>
                      <m:r>
                        <a:rPr kumimoji="1" lang="en-US" altLang="ja-JP" sz="1200" b="0" i="1" smtClean="0">
                          <a:latin typeface="Cambria Math" panose="02040503050406030204" pitchFamily="18" charset="0"/>
                          <a:ea typeface="+mn-ea"/>
                        </a:rPr>
                        <m:t>𝑘𝑚</m:t>
                      </m:r>
                      <m:r>
                        <a:rPr kumimoji="1" lang="en-US" altLang="ja-JP" sz="1200" b="0" i="1" smtClean="0">
                          <a:latin typeface="Cambria Math" panose="02040503050406030204" pitchFamily="18" charset="0"/>
                          <a:ea typeface="+mn-ea"/>
                        </a:rPr>
                        <m:t>/</m:t>
                      </m:r>
                      <m:r>
                        <m:rPr>
                          <m:sty m:val="p"/>
                        </m:rPr>
                        <a:rPr lang="en-US" altLang="ja-JP" sz="1200" i="1">
                          <a:latin typeface="Cambria Math" panose="02040503050406030204" pitchFamily="18" charset="0"/>
                          <a:ea typeface="+mn-ea"/>
                        </a:rPr>
                        <m:t>min</m:t>
                      </m:r>
                      <m:r>
                        <a:rPr kumimoji="1" lang="en-US" altLang="ja-JP" sz="1200" b="0" i="1" smtClean="0">
                          <a:latin typeface="Cambria Math" panose="02040503050406030204" pitchFamily="18" charset="0"/>
                          <a:ea typeface="+mn-ea"/>
                        </a:rPr>
                        <m:t>]</m:t>
                      </m:r>
                      <m:r>
                        <a:rPr kumimoji="1" lang="en-US" altLang="ja-JP" sz="1200" i="1" smtClean="0">
                          <a:latin typeface="Cambria Math" panose="02040503050406030204" pitchFamily="18" charset="0"/>
                          <a:ea typeface="+mn-ea"/>
                        </a:rPr>
                        <m:t>=</m:t>
                      </m:r>
                      <m:r>
                        <a:rPr lang="en-US" altLang="ja-JP" sz="1200" i="1">
                          <a:latin typeface="Cambria Math" panose="02040503050406030204" pitchFamily="18" charset="0"/>
                          <a:ea typeface="+mn-ea"/>
                        </a:rPr>
                        <m:t>3.88</m:t>
                      </m:r>
                      <m:r>
                        <a:rPr lang="en-US" altLang="ja-JP" sz="1200" b="0" i="1" smtClean="0">
                          <a:latin typeface="Cambria Math" panose="02040503050406030204" pitchFamily="18" charset="0"/>
                          <a:ea typeface="+mn-ea"/>
                        </a:rPr>
                        <m:t>×</m:t>
                      </m:r>
                      <m:r>
                        <a:rPr lang="en-US" altLang="ja-JP" sz="1200" i="1">
                          <a:latin typeface="Cambria Math" panose="02040503050406030204" pitchFamily="18" charset="0"/>
                          <a:ea typeface="+mn-ea"/>
                        </a:rPr>
                        <m:t>60</m:t>
                      </m:r>
                      <m:r>
                        <a:rPr kumimoji="1" lang="en-US" altLang="ja-JP" sz="1200" i="1" smtClean="0">
                          <a:latin typeface="Cambria Math" panose="02040503050406030204" pitchFamily="18" charset="0"/>
                          <a:ea typeface="+mn-ea"/>
                        </a:rPr>
                        <m:t>=</m:t>
                      </m:r>
                      <m:r>
                        <a:rPr kumimoji="1" lang="en-US" altLang="ja-JP" sz="1200" b="0" i="1" smtClean="0">
                          <a:latin typeface="Cambria Math" panose="02040503050406030204" pitchFamily="18" charset="0"/>
                          <a:ea typeface="+mn-ea"/>
                        </a:rPr>
                        <m:t>232.9</m:t>
                      </m:r>
                      <m:r>
                        <a:rPr lang="en-US" altLang="ja-JP" sz="1200" i="1">
                          <a:latin typeface="Cambria Math" panose="02040503050406030204" pitchFamily="18" charset="0"/>
                          <a:ea typeface="+mn-ea"/>
                        </a:rPr>
                        <m:t>[</m:t>
                      </m:r>
                      <m:r>
                        <a:rPr lang="en-US" altLang="ja-JP" sz="1200" i="1">
                          <a:latin typeface="Cambria Math" panose="02040503050406030204" pitchFamily="18" charset="0"/>
                          <a:ea typeface="+mn-ea"/>
                        </a:rPr>
                        <m:t>𝑘𝑚</m:t>
                      </m:r>
                      <m:r>
                        <a:rPr lang="en-US" altLang="ja-JP" sz="1200" i="1">
                          <a:latin typeface="Cambria Math" panose="02040503050406030204" pitchFamily="18" charset="0"/>
                          <a:ea typeface="+mn-ea"/>
                        </a:rPr>
                        <m:t>/</m:t>
                      </m:r>
                      <m:r>
                        <a:rPr lang="en-US" altLang="ja-JP" sz="1200" i="1">
                          <a:latin typeface="Cambria Math" panose="02040503050406030204" pitchFamily="18" charset="0"/>
                          <a:ea typeface="+mn-ea"/>
                        </a:rPr>
                        <m:t>h</m:t>
                      </m:r>
                      <m:r>
                        <a:rPr lang="en-US" altLang="ja-JP" sz="1200" i="1">
                          <a:latin typeface="Cambria Math" panose="02040503050406030204" pitchFamily="18" charset="0"/>
                          <a:ea typeface="+mn-ea"/>
                        </a:rPr>
                        <m:t>]</m:t>
                      </m:r>
                    </m:oMath>
                  </m:oMathPara>
                </a14:m>
                <a:endParaRPr lang="ja-JP" altLang="en-US" sz="1200" dirty="0">
                  <a:latin typeface="+mn-ea"/>
                  <a:ea typeface="+mn-ea"/>
                </a:endParaRPr>
              </a:p>
              <a:p>
                <a:pPr algn="l"/>
                <a:r>
                  <a:rPr kumimoji="1" lang="en-US" altLang="ja-JP" dirty="0" smtClean="0">
                    <a:latin typeface="+mn-ea"/>
                    <a:ea typeface="+mn-ea"/>
                  </a:rPr>
                  <a:t>1</a:t>
                </a:r>
                <a:r>
                  <a:rPr kumimoji="1" lang="ja-JP" altLang="en-US" dirty="0" smtClean="0">
                    <a:latin typeface="+mn-ea"/>
                    <a:ea typeface="+mn-ea"/>
                  </a:rPr>
                  <a:t>時間は</a:t>
                </a:r>
                <a:r>
                  <a:rPr kumimoji="1" lang="en-US" altLang="ja-JP" dirty="0" smtClean="0">
                    <a:latin typeface="+mn-ea"/>
                    <a:ea typeface="+mn-ea"/>
                  </a:rPr>
                  <a:t>60</a:t>
                </a:r>
                <a:r>
                  <a:rPr kumimoji="1" lang="ja-JP" altLang="en-US" dirty="0" smtClean="0">
                    <a:latin typeface="+mn-ea"/>
                    <a:ea typeface="+mn-ea"/>
                  </a:rPr>
                  <a:t>分であることから，</a:t>
                </a:r>
                <a:r>
                  <a:rPr kumimoji="1" lang="en-US" altLang="ja-JP" dirty="0" smtClean="0">
                    <a:latin typeface="+mn-ea"/>
                    <a:ea typeface="+mn-ea"/>
                  </a:rPr>
                  <a:t>60</a:t>
                </a:r>
                <a:r>
                  <a:rPr kumimoji="1" lang="ja-JP" altLang="en-US" dirty="0" smtClean="0">
                    <a:latin typeface="+mn-ea"/>
                    <a:ea typeface="+mn-ea"/>
                  </a:rPr>
                  <a:t>をかけることを確認する。</a:t>
                </a:r>
                <a:endParaRPr kumimoji="1" lang="ja-JP" altLang="en-US" dirty="0">
                  <a:latin typeface="+mn-ea"/>
                  <a:ea typeface="+mn-ea"/>
                </a:endParaRPr>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例題３　電車が一定の速度で</a:t>
                </a:r>
                <a:r>
                  <a:rPr lang="en-US" altLang="ja-JP" sz="1200" dirty="0" smtClean="0"/>
                  <a:t>19.8km</a:t>
                </a:r>
                <a:r>
                  <a:rPr lang="ja-JP" altLang="en-US" sz="1200" dirty="0" smtClean="0">
                    <a:latin typeface="+mn-ea"/>
                  </a:rPr>
                  <a:t>を走るのに</a:t>
                </a:r>
                <a:r>
                  <a:rPr lang="en-US" altLang="ja-JP" sz="1200" dirty="0" smtClean="0"/>
                  <a:t>5.10min</a:t>
                </a:r>
                <a:r>
                  <a:rPr lang="ja-JP" altLang="en-US" sz="1200" dirty="0" smtClean="0">
                    <a:latin typeface="+mn-ea"/>
                  </a:rPr>
                  <a:t>を要したときの速度</a:t>
                </a:r>
                <a:r>
                  <a:rPr lang="en-US" altLang="ja-JP" sz="1200" dirty="0" smtClean="0"/>
                  <a:t>[km/h]</a:t>
                </a:r>
                <a:r>
                  <a:rPr lang="ja-JP" altLang="en-US" sz="1200" dirty="0" smtClean="0">
                    <a:latin typeface="+mn-ea"/>
                  </a:rPr>
                  <a:t>を求めなさい。</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速度</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19.8</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5.1</a:t>
                </a:r>
                <a:r>
                  <a:rPr lang="en-US" altLang="ja-JP" sz="1200" b="0" i="0" smtClean="0">
                    <a:latin typeface="Cambria Math" panose="02040503050406030204" pitchFamily="18" charset="0"/>
                    <a:ea typeface="Cambria Math" panose="02040503050406030204" pitchFamily="18" charset="0"/>
                  </a:rPr>
                  <a:t>0</a:t>
                </a:r>
                <a:r>
                  <a:rPr kumimoji="1" lang="en-US" altLang="ja-JP" sz="1200" b="0" i="0" smtClean="0">
                    <a:latin typeface="Cambria Math" panose="02040503050406030204" pitchFamily="18" charset="0"/>
                    <a:ea typeface="Cambria Math" panose="02040503050406030204" pitchFamily="18" charset="0"/>
                  </a:rPr>
                  <a:t>[𝑘𝑚/</a:t>
                </a:r>
                <a:r>
                  <a:rPr lang="en-US" altLang="ja-JP" sz="1200" i="0">
                    <a:latin typeface="Cambria Math" panose="02040503050406030204" pitchFamily="18" charset="0"/>
                    <a:ea typeface="Cambria Math" panose="02040503050406030204" pitchFamily="18" charset="0"/>
                  </a:rPr>
                  <a:t>min</a:t>
                </a:r>
                <a:r>
                  <a:rPr kumimoji="1" lang="en-US" altLang="ja-JP" sz="1200" b="0" i="0" smtClean="0">
                    <a:latin typeface="Cambria Math" panose="02040503050406030204" pitchFamily="18" charset="0"/>
                    <a:ea typeface="Cambria Math" panose="02040503050406030204" pitchFamily="18" charset="0"/>
                  </a:rPr>
                  <a:t>]</a:t>
                </a: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3.88</a:t>
                </a:r>
                <a:r>
                  <a:rPr lang="en-US" altLang="ja-JP" sz="1200" b="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60</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232.9</a:t>
                </a:r>
                <a:r>
                  <a:rPr lang="en-US" altLang="ja-JP" sz="1200" i="0">
                    <a:latin typeface="Cambria Math" panose="02040503050406030204" pitchFamily="18" charset="0"/>
                    <a:ea typeface="Cambria Math" panose="02040503050406030204" pitchFamily="18" charset="0"/>
                  </a:rPr>
                  <a:t>[𝑘𝑚/ℎ]</a:t>
                </a:r>
                <a:endParaRPr lang="ja-JP" altLang="en-US"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28</a:t>
            </a:fld>
            <a:endParaRPr kumimoji="1" lang="ja-JP" altLang="en-US"/>
          </a:p>
        </p:txBody>
      </p:sp>
    </p:spTree>
    <p:extLst>
      <p:ext uri="{BB962C8B-B14F-4D97-AF65-F5344CB8AC3E}">
        <p14:creationId xmlns:p14="http://schemas.microsoft.com/office/powerpoint/2010/main" val="1922152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29</a:t>
            </a:fld>
            <a:endParaRPr kumimoji="1" lang="ja-JP" altLang="en-US"/>
          </a:p>
        </p:txBody>
      </p:sp>
    </p:spTree>
    <p:extLst>
      <p:ext uri="{BB962C8B-B14F-4D97-AF65-F5344CB8AC3E}">
        <p14:creationId xmlns:p14="http://schemas.microsoft.com/office/powerpoint/2010/main" val="66469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a:t>
            </a:fld>
            <a:endParaRPr kumimoji="1" lang="ja-JP" altLang="en-US"/>
          </a:p>
        </p:txBody>
      </p:sp>
    </p:spTree>
    <p:extLst>
      <p:ext uri="{BB962C8B-B14F-4D97-AF65-F5344CB8AC3E}">
        <p14:creationId xmlns:p14="http://schemas.microsoft.com/office/powerpoint/2010/main" val="462254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0070C0"/>
                    </a:solidFill>
                    <a:latin typeface="+mn-ea"/>
                    <a:ea typeface="+mn-ea"/>
                  </a:rPr>
                  <a:t>管の内径は下記の三つの考え方を理解すれば解けることを説明する。</a:t>
                </a:r>
                <a:endParaRPr kumimoji="1" lang="en-US" altLang="ja-JP" dirty="0" smtClean="0">
                  <a:solidFill>
                    <a:srgbClr val="0070C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ja-JP" altLang="en-US" sz="1200" i="0" smtClean="0">
                          <a:latin typeface="Cambria Math" panose="02040503050406030204" pitchFamily="18" charset="0"/>
                          <a:ea typeface="+mn-ea"/>
                        </a:rPr>
                        <m:t>内径</m:t>
                      </m:r>
                      <m:r>
                        <a:rPr kumimoji="1" lang="en-US" altLang="ja-JP" sz="1200" i="0" smtClean="0">
                          <a:latin typeface="Cambria Math" panose="02040503050406030204" pitchFamily="18" charset="0"/>
                          <a:ea typeface="+mn-ea"/>
                        </a:rPr>
                        <m:t>=</m:t>
                      </m:r>
                      <m:r>
                        <a:rPr lang="ja-JP" altLang="en-US" sz="1200" i="0">
                          <a:latin typeface="Cambria Math" panose="02040503050406030204" pitchFamily="18" charset="0"/>
                          <a:ea typeface="+mn-ea"/>
                        </a:rPr>
                        <m:t>外径</m:t>
                      </m:r>
                      <m:r>
                        <a:rPr lang="ja-JP" altLang="en-US" sz="1200" i="0" smtClean="0">
                          <a:latin typeface="Cambria Math" panose="02040503050406030204" pitchFamily="18" charset="0"/>
                          <a:ea typeface="+mn-ea"/>
                        </a:rPr>
                        <m:t>−</m:t>
                      </m:r>
                      <m:r>
                        <a:rPr lang="ja-JP" altLang="en-US" sz="1200" i="0">
                          <a:latin typeface="Cambria Math" panose="02040503050406030204" pitchFamily="18" charset="0"/>
                          <a:ea typeface="+mn-ea"/>
                        </a:rPr>
                        <m:t>厚さ</m:t>
                      </m:r>
                      <m:r>
                        <a:rPr lang="en-US" altLang="ja-JP" sz="1200" i="0" smtClean="0">
                          <a:latin typeface="Cambria Math" panose="02040503050406030204" pitchFamily="18" charset="0"/>
                          <a:ea typeface="+mn-ea"/>
                        </a:rPr>
                        <m:t>×</m:t>
                      </m:r>
                      <m:r>
                        <a:rPr lang="en-US" altLang="ja-JP" sz="1200" b="0" i="0" smtClean="0">
                          <a:latin typeface="Cambria Math" panose="02040503050406030204" pitchFamily="18" charset="0"/>
                          <a:ea typeface="+mn-ea"/>
                        </a:rPr>
                        <m:t>2</m:t>
                      </m:r>
                    </m:oMath>
                  </m:oMathPara>
                </a14:m>
                <a:endParaRPr kumimoji="1" lang="ja-JP" altLang="en-US"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ja-JP" altLang="en-US" sz="1200" i="0" smtClean="0">
                          <a:latin typeface="Cambria Math" panose="02040503050406030204" pitchFamily="18" charset="0"/>
                          <a:ea typeface="+mn-ea"/>
                        </a:rPr>
                        <m:t>外径</m:t>
                      </m:r>
                      <m:r>
                        <a:rPr kumimoji="1" lang="en-US" altLang="ja-JP" sz="1200" i="0" smtClean="0">
                          <a:latin typeface="Cambria Math" panose="02040503050406030204" pitchFamily="18" charset="0"/>
                          <a:ea typeface="+mn-ea"/>
                        </a:rPr>
                        <m:t>=</m:t>
                      </m:r>
                      <m:r>
                        <a:rPr lang="ja-JP" altLang="en-US" sz="1200" i="0">
                          <a:latin typeface="Cambria Math" panose="02040503050406030204" pitchFamily="18" charset="0"/>
                          <a:ea typeface="+mn-ea"/>
                        </a:rPr>
                        <m:t>内径</m:t>
                      </m:r>
                      <m:r>
                        <a:rPr lang="ja-JP" altLang="en-US" sz="1200" i="0" smtClean="0">
                          <a:latin typeface="Cambria Math" panose="02040503050406030204" pitchFamily="18" charset="0"/>
                          <a:ea typeface="+mn-ea"/>
                        </a:rPr>
                        <m:t>＋</m:t>
                      </m:r>
                      <m:r>
                        <a:rPr lang="ja-JP" altLang="en-US" sz="1200" i="0">
                          <a:latin typeface="Cambria Math" panose="02040503050406030204" pitchFamily="18" charset="0"/>
                          <a:ea typeface="+mn-ea"/>
                        </a:rPr>
                        <m:t>厚さ</m:t>
                      </m:r>
                      <m:r>
                        <a:rPr lang="en-US" altLang="ja-JP" sz="1200" i="0" smtClean="0">
                          <a:latin typeface="Cambria Math" panose="02040503050406030204" pitchFamily="18" charset="0"/>
                          <a:ea typeface="+mn-ea"/>
                        </a:rPr>
                        <m:t>×</m:t>
                      </m:r>
                      <m:r>
                        <a:rPr lang="en-US" altLang="ja-JP" sz="1200" b="0" i="0" smtClean="0">
                          <a:latin typeface="Cambria Math" panose="02040503050406030204" pitchFamily="18" charset="0"/>
                          <a:ea typeface="+mn-ea"/>
                        </a:rPr>
                        <m:t>2</m:t>
                      </m:r>
                    </m:oMath>
                  </m:oMathPara>
                </a14:m>
                <a:endParaRPr kumimoji="1" lang="ja-JP" altLang="en-US"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ja-JP" altLang="en-US" sz="1200" i="1" smtClean="0">
                        <a:latin typeface="Cambria Math" panose="02040503050406030204" pitchFamily="18" charset="0"/>
                        <a:ea typeface="+mn-ea"/>
                      </a:rPr>
                      <m:t>厚さ</m:t>
                    </m:r>
                    <m:r>
                      <a:rPr kumimoji="1" lang="en-US" altLang="ja-JP" sz="1200" i="1" smtClean="0">
                        <a:latin typeface="Cambria Math" panose="02040503050406030204" pitchFamily="18" charset="0"/>
                        <a:ea typeface="+mn-ea"/>
                      </a:rPr>
                      <m:t>=</m:t>
                    </m:r>
                    <m:r>
                      <a:rPr lang="ja-JP" altLang="en-US" sz="1200" i="1">
                        <a:latin typeface="Cambria Math" panose="02040503050406030204" pitchFamily="18" charset="0"/>
                        <a:ea typeface="+mn-ea"/>
                      </a:rPr>
                      <m:t>（外径</m:t>
                    </m:r>
                    <m:r>
                      <a:rPr lang="ja-JP" altLang="en-US" sz="1200" i="1" smtClean="0">
                        <a:latin typeface="Cambria Math" panose="02040503050406030204" pitchFamily="18" charset="0"/>
                        <a:ea typeface="+mn-ea"/>
                      </a:rPr>
                      <m:t>－</m:t>
                    </m:r>
                    <m:r>
                      <a:rPr lang="ja-JP" altLang="en-US" sz="1200" i="1">
                        <a:latin typeface="Cambria Math" panose="02040503050406030204" pitchFamily="18" charset="0"/>
                        <a:ea typeface="+mn-ea"/>
                      </a:rPr>
                      <m:t>内径</m:t>
                    </m:r>
                    <m:r>
                      <a:rPr lang="ja-JP" altLang="en-US" sz="1200" i="1" smtClean="0">
                        <a:latin typeface="Cambria Math" panose="02040503050406030204" pitchFamily="18" charset="0"/>
                        <a:ea typeface="+mn-ea"/>
                      </a:rPr>
                      <m:t>）</m:t>
                    </m:r>
                  </m:oMath>
                </a14:m>
                <a:r>
                  <a:rPr lang="en-US" altLang="ja-JP" sz="1200" dirty="0" smtClean="0">
                    <a:latin typeface="+mn-ea"/>
                    <a:ea typeface="+mn-ea"/>
                  </a:rPr>
                  <a:t>÷2</a:t>
                </a:r>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1" dirty="0" smtClean="0">
                    <a:latin typeface="Cambria Math" panose="02040503050406030204" pitchFamily="18" charset="0"/>
                    <a:ea typeface="Cambria Math" panose="02040503050406030204" pitchFamily="18" charset="0"/>
                  </a:rPr>
                  <a:t>管の内径の求め方は</a:t>
                </a:r>
                <a:endParaRPr lang="en-US" altLang="ja-JP" sz="1200" i="1" dirty="0" smtClean="0">
                  <a:latin typeface="Cambria Math" panose="02040503050406030204" pitchFamily="18" charset="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i="1" dirty="0" smtClean="0">
                  <a:latin typeface="Cambria Math" panose="02040503050406030204" pitchFamily="18" charset="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内径</a:t>
                </a:r>
                <a:r>
                  <a:rPr kumimoji="1" lang="en-US" altLang="ja-JP"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外径</a:t>
                </a:r>
                <a:r>
                  <a:rPr lang="ja-JP" altLang="en-US"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厚さ</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endParaRPr kumimoji="1" lang="ja-JP" altLang="en-US" sz="1200" dirty="0"/>
              </a:p>
              <a:p>
                <a:r>
                  <a:rPr kumimoji="1" lang="ja-JP" altLang="en-US" dirty="0" smtClean="0"/>
                  <a:t>で求めることができる。</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30</a:t>
            </a:fld>
            <a:endParaRPr kumimoji="1" lang="ja-JP" altLang="en-US"/>
          </a:p>
        </p:txBody>
      </p:sp>
    </p:spTree>
    <p:extLst>
      <p:ext uri="{BB962C8B-B14F-4D97-AF65-F5344CB8AC3E}">
        <p14:creationId xmlns:p14="http://schemas.microsoft.com/office/powerpoint/2010/main" val="3605085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実際に，</a:t>
                </a:r>
                <a:r>
                  <a:rPr kumimoji="1" lang="en-US" altLang="ja-JP" dirty="0" smtClean="0">
                    <a:latin typeface="+mn-ea"/>
                    <a:ea typeface="+mn-ea"/>
                  </a:rPr>
                  <a:t>25A</a:t>
                </a:r>
                <a:r>
                  <a:rPr kumimoji="1" lang="ja-JP" altLang="en-US" dirty="0" smtClean="0">
                    <a:latin typeface="+mn-ea"/>
                    <a:ea typeface="+mn-ea"/>
                  </a:rPr>
                  <a:t>鋼管の場合を考えさせる。</a:t>
                </a: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ja-JP" altLang="en-US" sz="1200" i="1" smtClean="0">
                          <a:latin typeface="Cambria Math" panose="02040503050406030204" pitchFamily="18" charset="0"/>
                          <a:ea typeface="+mn-ea"/>
                        </a:rPr>
                        <m:t>内径</m:t>
                      </m:r>
                      <m:r>
                        <a:rPr kumimoji="1" lang="en-US" altLang="ja-JP" sz="1200" i="1" smtClean="0">
                          <a:latin typeface="Cambria Math" panose="02040503050406030204" pitchFamily="18" charset="0"/>
                          <a:ea typeface="+mn-ea"/>
                        </a:rPr>
                        <m:t>=</m:t>
                      </m:r>
                      <m:r>
                        <a:rPr lang="ja-JP" altLang="en-US" sz="1200" i="1">
                          <a:latin typeface="Cambria Math" panose="02040503050406030204" pitchFamily="18" charset="0"/>
                          <a:ea typeface="+mn-ea"/>
                        </a:rPr>
                        <m:t>外径</m:t>
                      </m:r>
                      <m:r>
                        <a:rPr lang="ja-JP" altLang="en-US" sz="1200" i="1" smtClean="0">
                          <a:latin typeface="Cambria Math" panose="02040503050406030204" pitchFamily="18" charset="0"/>
                          <a:ea typeface="+mn-ea"/>
                        </a:rPr>
                        <m:t>−</m:t>
                      </m:r>
                      <m:r>
                        <a:rPr lang="ja-JP" altLang="en-US" sz="1200" i="1">
                          <a:latin typeface="Cambria Math" panose="02040503050406030204" pitchFamily="18" charset="0"/>
                          <a:ea typeface="+mn-ea"/>
                        </a:rPr>
                        <m:t>厚さ</m:t>
                      </m:r>
                      <m:r>
                        <a:rPr lang="en-US" altLang="ja-JP" sz="1200" i="1" smtClean="0">
                          <a:latin typeface="Cambria Math" panose="02040503050406030204" pitchFamily="18" charset="0"/>
                          <a:ea typeface="+mn-ea"/>
                        </a:rPr>
                        <m:t>×</m:t>
                      </m:r>
                      <m:r>
                        <a:rPr lang="en-US" altLang="ja-JP" sz="1200" b="0" i="1" smtClean="0">
                          <a:latin typeface="Cambria Math" panose="02040503050406030204" pitchFamily="18" charset="0"/>
                          <a:ea typeface="+mn-ea"/>
                        </a:rPr>
                        <m:t>2</m:t>
                      </m:r>
                    </m:oMath>
                  </m:oMathPara>
                </a14:m>
                <a:endParaRPr kumimoji="1" lang="ja-JP" altLang="en-US"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　</a:t>
                </a:r>
                <a14:m>
                  <m:oMath xmlns:m="http://schemas.openxmlformats.org/officeDocument/2006/math">
                    <m:r>
                      <a:rPr lang="ja-JP" altLang="en-US" sz="1200" i="1" smtClean="0">
                        <a:latin typeface="Cambria Math" panose="02040503050406030204" pitchFamily="18" charset="0"/>
                        <a:ea typeface="+mn-ea"/>
                      </a:rPr>
                      <m:t>内径</m:t>
                    </m:r>
                    <m:r>
                      <a:rPr kumimoji="1" lang="en-US" altLang="ja-JP" sz="1200" i="1" smtClean="0">
                        <a:latin typeface="Cambria Math" panose="02040503050406030204" pitchFamily="18" charset="0"/>
                        <a:ea typeface="+mn-ea"/>
                      </a:rPr>
                      <m:t>=</m:t>
                    </m:r>
                    <m:r>
                      <a:rPr lang="en-US" altLang="ja-JP" sz="1200" i="1">
                        <a:latin typeface="Cambria Math" panose="02040503050406030204" pitchFamily="18" charset="0"/>
                        <a:ea typeface="+mn-ea"/>
                      </a:rPr>
                      <m:t>34.0</m:t>
                    </m:r>
                    <m:r>
                      <a:rPr lang="ja-JP" altLang="en-US" sz="1200" i="1" smtClean="0">
                        <a:latin typeface="Cambria Math" panose="02040503050406030204" pitchFamily="18" charset="0"/>
                        <a:ea typeface="+mn-ea"/>
                      </a:rPr>
                      <m:t>−</m:t>
                    </m:r>
                    <m:r>
                      <a:rPr lang="en-US" altLang="ja-JP" sz="1200" i="1">
                        <a:latin typeface="Cambria Math" panose="02040503050406030204" pitchFamily="18" charset="0"/>
                        <a:ea typeface="+mn-ea"/>
                      </a:rPr>
                      <m:t>3.2</m:t>
                    </m:r>
                    <m:r>
                      <a:rPr lang="en-US" altLang="ja-JP" sz="1200" i="1" smtClean="0">
                        <a:latin typeface="Cambria Math" panose="02040503050406030204" pitchFamily="18" charset="0"/>
                        <a:ea typeface="+mn-ea"/>
                      </a:rPr>
                      <m:t>×</m:t>
                    </m:r>
                    <m:r>
                      <a:rPr lang="en-US" altLang="ja-JP" sz="1200" b="0" i="1" smtClean="0">
                        <a:latin typeface="Cambria Math" panose="02040503050406030204" pitchFamily="18" charset="0"/>
                        <a:ea typeface="+mn-ea"/>
                      </a:rPr>
                      <m:t>2</m:t>
                    </m:r>
                    <m:r>
                      <a:rPr kumimoji="1" lang="en-US" altLang="ja-JP" sz="1200" i="1" smtClean="0">
                        <a:latin typeface="Cambria Math" panose="02040503050406030204" pitchFamily="18" charset="0"/>
                        <a:ea typeface="+mn-ea"/>
                      </a:rPr>
                      <m:t>=</m:t>
                    </m:r>
                    <m:r>
                      <a:rPr lang="en-US" altLang="ja-JP" sz="1200" i="0">
                        <a:latin typeface="Cambria Math" panose="02040503050406030204" pitchFamily="18" charset="0"/>
                        <a:ea typeface="+mn-ea"/>
                      </a:rPr>
                      <m:t>27</m:t>
                    </m:r>
                    <m:r>
                      <a:rPr lang="en-US" altLang="ja-JP" sz="1200" i="1">
                        <a:latin typeface="Cambria Math" panose="02040503050406030204" pitchFamily="18" charset="0"/>
                        <a:ea typeface="+mn-ea"/>
                      </a:rPr>
                      <m:t>.6</m:t>
                    </m:r>
                  </m:oMath>
                </a14:m>
                <a:endParaRPr kumimoji="1" lang="ja-JP" altLang="en-US"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ja-JP" altLang="en-US" sz="1200" i="1" smtClean="0">
                          <a:latin typeface="Cambria Math" panose="02040503050406030204" pitchFamily="18" charset="0"/>
                          <a:ea typeface="+mn-ea"/>
                        </a:rPr>
                        <m:t>外径</m:t>
                      </m:r>
                      <m:r>
                        <a:rPr kumimoji="1" lang="en-US" altLang="ja-JP" sz="1200" i="1" smtClean="0">
                          <a:latin typeface="Cambria Math" panose="02040503050406030204" pitchFamily="18" charset="0"/>
                          <a:ea typeface="+mn-ea"/>
                        </a:rPr>
                        <m:t>=</m:t>
                      </m:r>
                      <m:r>
                        <a:rPr lang="ja-JP" altLang="en-US" sz="1200" i="1">
                          <a:latin typeface="Cambria Math" panose="02040503050406030204" pitchFamily="18" charset="0"/>
                          <a:ea typeface="+mn-ea"/>
                        </a:rPr>
                        <m:t>内径</m:t>
                      </m:r>
                      <m:r>
                        <a:rPr lang="ja-JP" altLang="en-US" sz="1200" i="1" smtClean="0">
                          <a:latin typeface="Cambria Math" panose="02040503050406030204" pitchFamily="18" charset="0"/>
                          <a:ea typeface="+mn-ea"/>
                        </a:rPr>
                        <m:t>＋</m:t>
                      </m:r>
                      <m:r>
                        <a:rPr lang="ja-JP" altLang="en-US" sz="1200" i="1">
                          <a:latin typeface="Cambria Math" panose="02040503050406030204" pitchFamily="18" charset="0"/>
                          <a:ea typeface="+mn-ea"/>
                        </a:rPr>
                        <m:t>厚さ</m:t>
                      </m:r>
                      <m:r>
                        <a:rPr lang="en-US" altLang="ja-JP" sz="1200" i="1" smtClean="0">
                          <a:latin typeface="Cambria Math" panose="02040503050406030204" pitchFamily="18" charset="0"/>
                          <a:ea typeface="+mn-ea"/>
                        </a:rPr>
                        <m:t>×</m:t>
                      </m:r>
                      <m:r>
                        <a:rPr lang="en-US" altLang="ja-JP" sz="1200" b="0" i="1" smtClean="0">
                          <a:latin typeface="Cambria Math" panose="02040503050406030204" pitchFamily="18" charset="0"/>
                          <a:ea typeface="+mn-ea"/>
                        </a:rPr>
                        <m:t>2</m:t>
                      </m:r>
                    </m:oMath>
                  </m:oMathPara>
                </a14:m>
                <a:endParaRPr kumimoji="1" lang="ja-JP" altLang="en-US"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ja-JP" altLang="en-US" sz="1200" b="0" i="1" smtClean="0">
                          <a:latin typeface="Cambria Math" panose="02040503050406030204" pitchFamily="18" charset="0"/>
                          <a:ea typeface="+mn-ea"/>
                        </a:rPr>
                        <m:t>　</m:t>
                      </m:r>
                      <m:r>
                        <a:rPr lang="ja-JP" altLang="en-US" sz="1200" i="1" smtClean="0">
                          <a:latin typeface="Cambria Math" panose="02040503050406030204" pitchFamily="18" charset="0"/>
                          <a:ea typeface="+mn-ea"/>
                        </a:rPr>
                        <m:t>外径</m:t>
                      </m:r>
                      <m:r>
                        <a:rPr kumimoji="1" lang="en-US" altLang="ja-JP" sz="1200" i="1" smtClean="0">
                          <a:latin typeface="Cambria Math" panose="02040503050406030204" pitchFamily="18" charset="0"/>
                          <a:ea typeface="+mn-ea"/>
                        </a:rPr>
                        <m:t>=</m:t>
                      </m:r>
                      <m:r>
                        <a:rPr lang="en-US" altLang="ja-JP" sz="1200" i="1">
                          <a:latin typeface="Cambria Math" panose="02040503050406030204" pitchFamily="18" charset="0"/>
                          <a:ea typeface="+mn-ea"/>
                        </a:rPr>
                        <m:t>27.6</m:t>
                      </m:r>
                      <m:r>
                        <a:rPr lang="en-US" altLang="ja-JP" sz="1200" i="1" smtClean="0">
                          <a:latin typeface="Cambria Math" panose="02040503050406030204" pitchFamily="18" charset="0"/>
                          <a:ea typeface="+mn-ea"/>
                        </a:rPr>
                        <m:t>+</m:t>
                      </m:r>
                      <m:r>
                        <a:rPr lang="en-US" altLang="ja-JP" sz="1200" i="1">
                          <a:latin typeface="Cambria Math" panose="02040503050406030204" pitchFamily="18" charset="0"/>
                          <a:ea typeface="+mn-ea"/>
                        </a:rPr>
                        <m:t>3.2</m:t>
                      </m:r>
                      <m:r>
                        <a:rPr lang="en-US" altLang="ja-JP" sz="1200" i="1" smtClean="0">
                          <a:latin typeface="Cambria Math" panose="02040503050406030204" pitchFamily="18" charset="0"/>
                          <a:ea typeface="+mn-ea"/>
                        </a:rPr>
                        <m:t>×</m:t>
                      </m:r>
                      <m:r>
                        <a:rPr lang="en-US" altLang="ja-JP" sz="1200" b="0" i="1" smtClean="0">
                          <a:latin typeface="Cambria Math" panose="02040503050406030204" pitchFamily="18" charset="0"/>
                          <a:ea typeface="+mn-ea"/>
                        </a:rPr>
                        <m:t>2</m:t>
                      </m:r>
                      <m:r>
                        <a:rPr kumimoji="1" lang="en-US" altLang="ja-JP" sz="1200" i="1" smtClean="0">
                          <a:latin typeface="Cambria Math" panose="02040503050406030204" pitchFamily="18" charset="0"/>
                          <a:ea typeface="+mn-ea"/>
                        </a:rPr>
                        <m:t>=</m:t>
                      </m:r>
                      <m:r>
                        <a:rPr lang="en-US" altLang="ja-JP" sz="1200" i="1">
                          <a:latin typeface="Cambria Math" panose="02040503050406030204" pitchFamily="18" charset="0"/>
                          <a:ea typeface="+mn-ea"/>
                        </a:rPr>
                        <m:t>34.0</m:t>
                      </m:r>
                    </m:oMath>
                  </m:oMathPara>
                </a14:m>
                <a:endParaRPr kumimoji="1" lang="ja-JP" altLang="en-US"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ja-JP" altLang="en-US" sz="1200" i="1" smtClean="0">
                          <a:latin typeface="Cambria Math" panose="02040503050406030204" pitchFamily="18" charset="0"/>
                          <a:ea typeface="+mn-ea"/>
                        </a:rPr>
                        <m:t>厚さ</m:t>
                      </m:r>
                      <m:r>
                        <a:rPr kumimoji="1" lang="en-US" altLang="ja-JP" sz="1200" i="1" smtClean="0">
                          <a:latin typeface="Cambria Math" panose="02040503050406030204" pitchFamily="18" charset="0"/>
                          <a:ea typeface="+mn-ea"/>
                        </a:rPr>
                        <m:t>=</m:t>
                      </m:r>
                      <m:r>
                        <a:rPr lang="ja-JP" altLang="en-US" sz="1200" i="1">
                          <a:latin typeface="Cambria Math" panose="02040503050406030204" pitchFamily="18" charset="0"/>
                          <a:ea typeface="+mn-ea"/>
                        </a:rPr>
                        <m:t>（</m:t>
                      </m:r>
                      <m:r>
                        <a:rPr lang="ja-JP" altLang="en-US" sz="1200" i="1" smtClean="0">
                          <a:latin typeface="Cambria Math" panose="02040503050406030204" pitchFamily="18" charset="0"/>
                          <a:ea typeface="+mn-ea"/>
                        </a:rPr>
                        <m:t>外径</m:t>
                      </m:r>
                      <m:r>
                        <a:rPr lang="ja-JP" altLang="en-US" sz="1200" i="1">
                          <a:latin typeface="Cambria Math" panose="02040503050406030204" pitchFamily="18" charset="0"/>
                          <a:ea typeface="+mn-ea"/>
                        </a:rPr>
                        <m:t>－</m:t>
                      </m:r>
                      <m:r>
                        <a:rPr lang="ja-JP" altLang="en-US" sz="1200" i="1" smtClean="0">
                          <a:latin typeface="Cambria Math" panose="02040503050406030204" pitchFamily="18" charset="0"/>
                          <a:ea typeface="+mn-ea"/>
                        </a:rPr>
                        <m:t>内径</m:t>
                      </m:r>
                      <m:r>
                        <a:rPr lang="ja-JP" altLang="en-US" sz="1200" i="1">
                          <a:latin typeface="Cambria Math" panose="02040503050406030204" pitchFamily="18" charset="0"/>
                          <a:ea typeface="+mn-ea"/>
                        </a:rPr>
                        <m:t>）</m:t>
                      </m:r>
                      <m:r>
                        <a:rPr lang="en-US" altLang="ja-JP" sz="1200" i="1" smtClean="0">
                          <a:latin typeface="Cambria Math" panose="02040503050406030204" pitchFamily="18" charset="0"/>
                          <a:ea typeface="+mn-ea"/>
                        </a:rPr>
                        <m:t>÷</m:t>
                      </m:r>
                      <m:r>
                        <a:rPr lang="en-US" altLang="ja-JP" sz="1200" b="0" i="1" smtClean="0">
                          <a:latin typeface="Cambria Math" panose="02040503050406030204" pitchFamily="18" charset="0"/>
                          <a:ea typeface="+mn-ea"/>
                        </a:rPr>
                        <m:t>2</m:t>
                      </m:r>
                    </m:oMath>
                  </m:oMathPara>
                </a14:m>
                <a:endParaRPr kumimoji="1" lang="ja-JP" altLang="en-US"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ja-JP" altLang="en-US" sz="1200" b="0" i="1" smtClean="0">
                          <a:latin typeface="Cambria Math" panose="02040503050406030204" pitchFamily="18" charset="0"/>
                          <a:ea typeface="+mn-ea"/>
                        </a:rPr>
                        <m:t>　</m:t>
                      </m:r>
                      <m:r>
                        <a:rPr lang="ja-JP" altLang="en-US" sz="1200" i="1" smtClean="0">
                          <a:latin typeface="Cambria Math" panose="02040503050406030204" pitchFamily="18" charset="0"/>
                          <a:ea typeface="+mn-ea"/>
                        </a:rPr>
                        <m:t>厚さ</m:t>
                      </m:r>
                      <m:r>
                        <a:rPr kumimoji="1" lang="en-US" altLang="ja-JP" sz="1200" i="1" smtClean="0">
                          <a:latin typeface="Cambria Math" panose="02040503050406030204" pitchFamily="18" charset="0"/>
                          <a:ea typeface="+mn-ea"/>
                        </a:rPr>
                        <m:t>=</m:t>
                      </m:r>
                      <m:r>
                        <a:rPr lang="ja-JP" altLang="en-US" sz="1200" i="1">
                          <a:latin typeface="Cambria Math" panose="02040503050406030204" pitchFamily="18" charset="0"/>
                          <a:ea typeface="+mn-ea"/>
                        </a:rPr>
                        <m:t>（</m:t>
                      </m:r>
                      <m:r>
                        <a:rPr lang="en-US" altLang="ja-JP" sz="1200" i="1" smtClean="0">
                          <a:latin typeface="Cambria Math" panose="02040503050406030204" pitchFamily="18" charset="0"/>
                          <a:ea typeface="+mn-ea"/>
                        </a:rPr>
                        <m:t>34.0</m:t>
                      </m:r>
                      <m:r>
                        <a:rPr lang="ja-JP" altLang="en-US" sz="1200" i="1">
                          <a:latin typeface="Cambria Math" panose="02040503050406030204" pitchFamily="18" charset="0"/>
                          <a:ea typeface="+mn-ea"/>
                        </a:rPr>
                        <m:t>－</m:t>
                      </m:r>
                      <m:r>
                        <a:rPr lang="en-US" altLang="ja-JP" sz="1200" i="1" smtClean="0">
                          <a:latin typeface="Cambria Math" panose="02040503050406030204" pitchFamily="18" charset="0"/>
                          <a:ea typeface="+mn-ea"/>
                        </a:rPr>
                        <m:t>27.6</m:t>
                      </m:r>
                      <m:r>
                        <a:rPr lang="ja-JP" altLang="en-US" sz="1200" i="1">
                          <a:latin typeface="Cambria Math" panose="02040503050406030204" pitchFamily="18" charset="0"/>
                          <a:ea typeface="+mn-ea"/>
                        </a:rPr>
                        <m:t>）</m:t>
                      </m:r>
                      <m:r>
                        <a:rPr lang="en-US" altLang="ja-JP" sz="1200" i="1" smtClean="0">
                          <a:latin typeface="Cambria Math" panose="02040503050406030204" pitchFamily="18" charset="0"/>
                          <a:ea typeface="+mn-ea"/>
                        </a:rPr>
                        <m:t>÷2</m:t>
                      </m:r>
                      <m:r>
                        <a:rPr kumimoji="1" lang="en-US" altLang="ja-JP" sz="1200" i="1" smtClean="0">
                          <a:latin typeface="Cambria Math" panose="02040503050406030204" pitchFamily="18" charset="0"/>
                          <a:ea typeface="+mn-ea"/>
                        </a:rPr>
                        <m:t>=</m:t>
                      </m:r>
                      <m:r>
                        <a:rPr lang="en-US" altLang="ja-JP" sz="1200" i="1">
                          <a:latin typeface="Cambria Math" panose="02040503050406030204" pitchFamily="18" charset="0"/>
                          <a:ea typeface="+mn-ea"/>
                        </a:rPr>
                        <m:t>3.2</m:t>
                      </m:r>
                    </m:oMath>
                  </m:oMathPara>
                </a14:m>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であることを生徒に発問しながら確認する。</a:t>
                </a:r>
                <a:endParaRPr kumimoji="1" lang="ja-JP" altLang="en-US" dirty="0">
                  <a:latin typeface="+mn-ea"/>
                  <a:ea typeface="+mn-ea"/>
                </a:endParaRPr>
              </a:p>
            </p:txBody>
          </p:sp>
        </mc:Choice>
        <mc:Fallback xmlns="">
          <p:sp>
            <p:nvSpPr>
              <p:cNvPr id="3" name="ノート プレースホルダー 2"/>
              <p:cNvSpPr>
                <a:spLocks noGrp="1"/>
              </p:cNvSpPr>
              <p:nvPr>
                <p:ph type="body" idx="1"/>
              </p:nvPr>
            </p:nvSpPr>
            <p:spPr/>
            <p:txBody>
              <a:bodyPr/>
              <a:lstStyle/>
              <a:p>
                <a:r>
                  <a:rPr kumimoji="1" lang="en-US" altLang="ja-JP" dirty="0" smtClean="0"/>
                  <a:t>25A</a:t>
                </a:r>
                <a:r>
                  <a:rPr kumimoji="1" lang="ja-JP" altLang="en-US" dirty="0" smtClean="0"/>
                  <a:t>鋼管の場合</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内径</a:t>
                </a:r>
                <a:r>
                  <a:rPr kumimoji="1" lang="en-US" altLang="ja-JP"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外径</a:t>
                </a:r>
                <a:r>
                  <a:rPr lang="ja-JP" altLang="en-US"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厚さ</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内径</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34.0</a:t>
                </a:r>
                <a:r>
                  <a:rPr lang="ja-JP" altLang="en-US"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3.2</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27.6</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外</a:t>
                </a:r>
                <a:r>
                  <a:rPr lang="ja-JP" altLang="en-US" sz="1200" i="0" smtClean="0">
                    <a:latin typeface="Cambria Math" panose="02040503050406030204" pitchFamily="18" charset="0"/>
                    <a:ea typeface="Cambria Math" panose="02040503050406030204" pitchFamily="18" charset="0"/>
                  </a:rPr>
                  <a:t>径</a:t>
                </a:r>
                <a:r>
                  <a:rPr kumimoji="1" lang="en-US" altLang="ja-JP"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内径</a:t>
                </a:r>
                <a:r>
                  <a:rPr lang="en-US" altLang="ja-JP" sz="1200" i="0" smtClean="0">
                    <a:latin typeface="Cambria Math" panose="02040503050406030204" pitchFamily="18" charset="0"/>
                    <a:ea typeface="Cambria Math" panose="02040503050406030204" pitchFamily="18" charset="0"/>
                  </a:rPr>
                  <a:t>+</a:t>
                </a:r>
                <a:r>
                  <a:rPr lang="ja-JP" altLang="en-US" sz="1200" i="0" smtClean="0">
                    <a:latin typeface="Cambria Math" panose="02040503050406030204" pitchFamily="18" charset="0"/>
                    <a:ea typeface="Cambria Math" panose="02040503050406030204" pitchFamily="18" charset="0"/>
                  </a:rPr>
                  <a:t>厚さ</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27.6</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3.2</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厚さ</a:t>
                </a:r>
                <a:r>
                  <a:rPr kumimoji="1" lang="en-US" altLang="ja-JP"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外径</a:t>
                </a:r>
                <a:r>
                  <a:rPr lang="ja-JP" altLang="en-US"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内径</a:t>
                </a: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34.0</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27.6</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6.4</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i="0" smtClean="0">
                    <a:latin typeface="Cambria Math" panose="02040503050406030204" pitchFamily="18" charset="0"/>
                    <a:ea typeface="Cambria Math" panose="02040503050406030204" pitchFamily="18" charset="0"/>
                  </a:rPr>
                  <a:t>管の</a:t>
                </a:r>
                <a:r>
                  <a:rPr lang="ja-JP" altLang="en-US" sz="1200" i="0">
                    <a:latin typeface="Cambria Math" panose="02040503050406030204" pitchFamily="18" charset="0"/>
                    <a:ea typeface="Cambria Math" panose="02040503050406030204" pitchFamily="18" charset="0"/>
                  </a:rPr>
                  <a:t>両端</a:t>
                </a:r>
                <a:r>
                  <a:rPr lang="ja-JP" altLang="en-US" sz="1200" b="0" i="0" smtClean="0">
                    <a:latin typeface="Cambria Math" panose="02040503050406030204" pitchFamily="18" charset="0"/>
                    <a:ea typeface="Cambria Math" panose="02040503050406030204" pitchFamily="18" charset="0"/>
                  </a:rPr>
                  <a:t>に</a:t>
                </a:r>
                <a:r>
                  <a:rPr lang="ja-JP" altLang="en-US" sz="1200" i="0">
                    <a:latin typeface="Cambria Math" panose="02040503050406030204" pitchFamily="18" charset="0"/>
                    <a:ea typeface="Cambria Math" panose="02040503050406030204" pitchFamily="18" charset="0"/>
                  </a:rPr>
                  <a:t>厚さ</a:t>
                </a:r>
                <a:r>
                  <a:rPr lang="ja-JP" altLang="en-US" sz="1200" b="0" i="0" smtClean="0">
                    <a:latin typeface="Cambria Math" panose="02040503050406030204" pitchFamily="18" charset="0"/>
                    <a:ea typeface="Cambria Math" panose="02040503050406030204" pitchFamily="18" charset="0"/>
                  </a:rPr>
                  <a:t>が</a:t>
                </a:r>
                <a:r>
                  <a:rPr lang="ja-JP" altLang="en-US" sz="1200" i="0">
                    <a:latin typeface="Cambria Math" panose="02040503050406030204" pitchFamily="18" charset="0"/>
                    <a:ea typeface="Cambria Math" panose="02040503050406030204" pitchFamily="18" charset="0"/>
                  </a:rPr>
                  <a:t>存在</a:t>
                </a:r>
                <a:r>
                  <a:rPr lang="ja-JP" altLang="en-US" sz="1200" i="0" smtClean="0">
                    <a:latin typeface="Cambria Math" panose="02040503050406030204" pitchFamily="18" charset="0"/>
                    <a:ea typeface="Cambria Math" panose="02040503050406030204" pitchFamily="18" charset="0"/>
                  </a:rPr>
                  <a:t>するため、</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厚さ</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6.4</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3.2</a:t>
                </a:r>
                <a:endParaRPr kumimoji="1" lang="ja-JP" altLang="en-US"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31</a:t>
            </a:fld>
            <a:endParaRPr kumimoji="1" lang="ja-JP" altLang="en-US"/>
          </a:p>
        </p:txBody>
      </p:sp>
    </p:spTree>
    <p:extLst>
      <p:ext uri="{BB962C8B-B14F-4D97-AF65-F5344CB8AC3E}">
        <p14:creationId xmlns:p14="http://schemas.microsoft.com/office/powerpoint/2010/main" val="3423953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管の内径と断面積を考える際に用いる一般式は，</a:t>
                </a:r>
                <a:endParaRPr kumimoji="1" lang="en-US" altLang="ja-JP" dirty="0" smtClean="0">
                  <a:solidFill>
                    <a:srgbClr val="0070C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ja-JP" sz="1200" i="1" smtClean="0">
                          <a:latin typeface="Cambria Math" panose="02040503050406030204" pitchFamily="18" charset="0"/>
                          <a:ea typeface="+mn-ea"/>
                        </a:rPr>
                        <m:t>𝑆</m:t>
                      </m:r>
                      <m:r>
                        <a:rPr lang="en-US" altLang="ja-JP" sz="1200" i="1" smtClean="0">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r>
                            <a:rPr lang="ja-JP" altLang="en-US" sz="1200" i="1">
                              <a:latin typeface="Cambria Math" panose="02040503050406030204" pitchFamily="18" charset="0"/>
                              <a:ea typeface="+mn-ea"/>
                            </a:rPr>
                            <m:t>𝜋</m:t>
                          </m:r>
                        </m:num>
                        <m:den>
                          <m:r>
                            <a:rPr lang="en-US" altLang="ja-JP" sz="1200" i="1">
                              <a:latin typeface="Cambria Math" panose="02040503050406030204" pitchFamily="18" charset="0"/>
                              <a:ea typeface="+mn-ea"/>
                            </a:rPr>
                            <m:t>4</m:t>
                          </m:r>
                        </m:den>
                      </m:f>
                      <m:sSup>
                        <m:sSupPr>
                          <m:ctrlPr>
                            <a:rPr lang="en-US" altLang="ja-JP" sz="1200" i="1">
                              <a:latin typeface="Cambria Math" panose="02040503050406030204" pitchFamily="18" charset="0"/>
                              <a:ea typeface="+mn-ea"/>
                            </a:rPr>
                          </m:ctrlPr>
                        </m:sSupPr>
                        <m:e>
                          <m:r>
                            <a:rPr lang="en-US" altLang="ja-JP" sz="1200" i="1">
                              <a:latin typeface="Cambria Math" panose="02040503050406030204" pitchFamily="18" charset="0"/>
                              <a:ea typeface="+mn-ea"/>
                            </a:rPr>
                            <m:t>𝐷</m:t>
                          </m:r>
                        </m:e>
                        <m:sup>
                          <m:r>
                            <a:rPr lang="en-US" altLang="ja-JP" sz="1200" i="1">
                              <a:latin typeface="Cambria Math" panose="02040503050406030204" pitchFamily="18" charset="0"/>
                              <a:ea typeface="+mn-ea"/>
                            </a:rPr>
                            <m:t>2</m:t>
                          </m:r>
                        </m:sup>
                      </m:sSup>
                    </m:oMath>
                  </m:oMathPara>
                </a14:m>
                <a:endParaRPr kumimoji="1" lang="ja-JP" altLang="en-US" sz="1200" b="0" i="0" u="none" strike="noStrike" cap="none" normalizeH="0" baseline="0" dirty="0" smtClean="0">
                  <a:ln>
                    <a:noFill/>
                  </a:ln>
                  <a:solidFill>
                    <a:schemeClr val="tx1"/>
                  </a:solidFill>
                  <a:effectLst/>
                  <a:latin typeface="+mn-ea"/>
                  <a:ea typeface="+mn-ea"/>
                </a:endParaRPr>
              </a:p>
              <a:p>
                <a:r>
                  <a:rPr kumimoji="1" lang="en-US" altLang="ja-JP" sz="1200" dirty="0" smtClean="0">
                    <a:latin typeface="+mn-ea"/>
                    <a:ea typeface="+mn-ea"/>
                  </a:rPr>
                  <a:t>S</a:t>
                </a:r>
                <a:r>
                  <a:rPr kumimoji="1" lang="ja-JP" altLang="en-US" sz="1200" dirty="0" smtClean="0">
                    <a:latin typeface="+mn-ea"/>
                    <a:ea typeface="+mn-ea"/>
                  </a:rPr>
                  <a:t>：断面積</a:t>
                </a:r>
                <a:r>
                  <a:rPr kumimoji="1" lang="en-US" altLang="ja-JP" sz="1200" dirty="0" smtClean="0">
                    <a:latin typeface="+mn-ea"/>
                    <a:ea typeface="+mn-ea"/>
                  </a:rPr>
                  <a:t>[m</a:t>
                </a:r>
                <a:r>
                  <a:rPr kumimoji="1" lang="en-US" altLang="ja-JP" sz="1200" baseline="30000" dirty="0" smtClean="0">
                    <a:latin typeface="+mn-ea"/>
                    <a:ea typeface="+mn-ea"/>
                  </a:rPr>
                  <a:t>2</a:t>
                </a:r>
                <a:r>
                  <a:rPr kumimoji="1" lang="en-US" altLang="ja-JP" sz="1200" dirty="0" smtClean="0">
                    <a:latin typeface="+mn-ea"/>
                    <a:ea typeface="+mn-ea"/>
                  </a:rPr>
                  <a:t>]</a:t>
                </a:r>
              </a:p>
              <a:p>
                <a:r>
                  <a:rPr lang="en-US" altLang="ja-JP" sz="1200" dirty="0" smtClean="0">
                    <a:latin typeface="+mn-ea"/>
                    <a:ea typeface="+mn-ea"/>
                  </a:rPr>
                  <a:t>π</a:t>
                </a:r>
                <a:r>
                  <a:rPr lang="ja-JP" altLang="en-US" sz="1200" dirty="0" smtClean="0">
                    <a:latin typeface="+mn-ea"/>
                    <a:ea typeface="+mn-ea"/>
                  </a:rPr>
                  <a:t>：円周率（</a:t>
                </a:r>
                <a:r>
                  <a:rPr lang="en-US" altLang="ja-JP" sz="1200" dirty="0" smtClean="0">
                    <a:latin typeface="+mn-ea"/>
                    <a:ea typeface="+mn-ea"/>
                  </a:rPr>
                  <a:t>3.14</a:t>
                </a:r>
                <a:r>
                  <a:rPr lang="ja-JP" altLang="en-US" sz="1200" dirty="0" smtClean="0">
                    <a:latin typeface="+mn-ea"/>
                    <a:ea typeface="+mn-ea"/>
                  </a:rPr>
                  <a:t>）</a:t>
                </a:r>
                <a:endParaRPr kumimoji="1" lang="en-US" altLang="ja-JP" sz="1200" dirty="0" smtClean="0">
                  <a:latin typeface="+mn-ea"/>
                  <a:ea typeface="+mn-ea"/>
                </a:endParaRPr>
              </a:p>
              <a:p>
                <a:r>
                  <a:rPr lang="en-US" altLang="ja-JP" sz="1200" dirty="0" smtClean="0">
                    <a:latin typeface="+mn-ea"/>
                    <a:ea typeface="+mn-ea"/>
                  </a:rPr>
                  <a:t>D</a:t>
                </a:r>
                <a:r>
                  <a:rPr lang="ja-JP" altLang="en-US" sz="1200" dirty="0" smtClean="0">
                    <a:latin typeface="+mn-ea"/>
                    <a:ea typeface="+mn-ea"/>
                  </a:rPr>
                  <a:t>：内径</a:t>
                </a:r>
                <a:r>
                  <a:rPr lang="en-US" altLang="ja-JP" sz="1200" dirty="0" smtClean="0">
                    <a:latin typeface="+mn-ea"/>
                    <a:ea typeface="+mn-ea"/>
                  </a:rPr>
                  <a:t>[m]</a:t>
                </a:r>
                <a:endParaRPr kumimoji="1" lang="ja-JP" altLang="en-US" sz="1200" dirty="0" smtClean="0">
                  <a:latin typeface="+mn-ea"/>
                  <a:ea typeface="+mn-ea"/>
                </a:endParaRPr>
              </a:p>
              <a:p>
                <a:r>
                  <a:rPr kumimoji="1" lang="ja-JP" altLang="en-US" dirty="0" smtClean="0">
                    <a:latin typeface="+mn-ea"/>
                    <a:ea typeface="+mn-ea"/>
                  </a:rPr>
                  <a:t>であることを説明する。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このときの内径の単位が［</a:t>
                </a:r>
                <a:r>
                  <a:rPr kumimoji="1" lang="en-US" altLang="ja-JP" dirty="0" smtClean="0">
                    <a:latin typeface="+mn-ea"/>
                    <a:ea typeface="+mn-ea"/>
                  </a:rPr>
                  <a:t>m</a:t>
                </a:r>
                <a:r>
                  <a:rPr kumimoji="1" lang="ja-JP" altLang="en-US" dirty="0" smtClean="0">
                    <a:latin typeface="+mn-ea"/>
                    <a:ea typeface="+mn-ea"/>
                  </a:rPr>
                  <a:t>］であることを間違えやすい箇所として確認する。</a:t>
                </a:r>
                <a:endParaRPr kumimoji="1" lang="en-US" altLang="ja-JP" dirty="0" smtClean="0">
                  <a:latin typeface="+mn-ea"/>
                  <a:ea typeface="+mn-ea"/>
                </a:endParaRPr>
              </a:p>
              <a:p>
                <a:r>
                  <a:rPr kumimoji="1" lang="ja-JP" altLang="en-US" dirty="0" smtClean="0">
                    <a:latin typeface="+mn-ea"/>
                    <a:ea typeface="+mn-ea"/>
                  </a:rPr>
                  <a:t>断面積の単位が［</a:t>
                </a:r>
                <a:r>
                  <a:rPr kumimoji="1" lang="en-US" altLang="ja-JP" dirty="0" smtClean="0">
                    <a:latin typeface="+mn-ea"/>
                    <a:ea typeface="+mn-ea"/>
                  </a:rPr>
                  <a:t>m</a:t>
                </a:r>
                <a:r>
                  <a:rPr kumimoji="1" lang="en-US" altLang="ja-JP" baseline="30000" dirty="0" smtClean="0">
                    <a:latin typeface="+mn-ea"/>
                    <a:ea typeface="+mn-ea"/>
                  </a:rPr>
                  <a:t>2</a:t>
                </a:r>
                <a:r>
                  <a:rPr kumimoji="1" lang="ja-JP" altLang="en-US" dirty="0" smtClean="0">
                    <a:latin typeface="+mn-ea"/>
                    <a:ea typeface="+mn-ea"/>
                  </a:rPr>
                  <a:t>］であるために，内径の単位も［</a:t>
                </a:r>
                <a:r>
                  <a:rPr kumimoji="1" lang="en-US" altLang="ja-JP" dirty="0" smtClean="0">
                    <a:latin typeface="+mn-ea"/>
                    <a:ea typeface="+mn-ea"/>
                  </a:rPr>
                  <a:t>m</a:t>
                </a:r>
                <a:r>
                  <a:rPr kumimoji="1" lang="ja-JP" altLang="en-US" dirty="0" smtClean="0">
                    <a:latin typeface="+mn-ea"/>
                    <a:ea typeface="+mn-ea"/>
                  </a:rPr>
                  <a:t>］にする必要があることを説明する。</a:t>
                </a:r>
                <a:endParaRPr kumimoji="1" lang="ja-JP" altLang="en-US" dirty="0">
                  <a:latin typeface="+mn-ea"/>
                  <a:ea typeface="+mn-ea"/>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管の内径と断面積を考える際に</a:t>
                </a:r>
                <a:r>
                  <a:rPr kumimoji="1" lang="ja-JP" altLang="en-US" dirty="0" smtClean="0">
                    <a:solidFill>
                      <a:srgbClr val="0070C0"/>
                    </a:solidFill>
                    <a:latin typeface="+mn-ea"/>
                    <a:ea typeface="+mn-ea"/>
                  </a:rPr>
                  <a:t>用いる一般式は</a:t>
                </a:r>
                <a:r>
                  <a:rPr kumimoji="1" lang="ja-JP" altLang="en-US" dirty="0" smtClean="0">
                    <a:solidFill>
                      <a:srgbClr val="0070C0"/>
                    </a:solidFill>
                    <a:latin typeface="+mn-ea"/>
                    <a:ea typeface="+mn-ea"/>
                  </a:rPr>
                  <a:t>，</a:t>
                </a:r>
                <a:endParaRPr kumimoji="1" lang="en-US" altLang="ja-JP" dirty="0" smtClean="0">
                  <a:solidFill>
                    <a:srgbClr val="0070C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smtClean="0">
                    <a:latin typeface="+mn-ea"/>
                    <a:ea typeface="+mn-ea"/>
                  </a:rPr>
                  <a:t>𝑆=</a:t>
                </a:r>
                <a:r>
                  <a:rPr lang="ja-JP" altLang="en-US" sz="1200" i="0">
                    <a:latin typeface="+mn-ea"/>
                    <a:ea typeface="+mn-ea"/>
                  </a:rPr>
                  <a:t>𝜋</a:t>
                </a:r>
                <a:r>
                  <a:rPr lang="en-US" altLang="ja-JP" sz="1200" i="0">
                    <a:latin typeface="+mn-ea"/>
                    <a:ea typeface="+mn-ea"/>
                  </a:rPr>
                  <a:t>/4 𝐷^2</a:t>
                </a:r>
                <a:endParaRPr kumimoji="1" lang="ja-JP" altLang="en-US" sz="1200" b="0" i="0" u="none" strike="noStrike" cap="none" normalizeH="0" baseline="0" dirty="0" smtClean="0">
                  <a:ln>
                    <a:noFill/>
                  </a:ln>
                  <a:solidFill>
                    <a:schemeClr val="tx1"/>
                  </a:solidFill>
                  <a:effectLst/>
                  <a:latin typeface="+mn-ea"/>
                  <a:ea typeface="+mn-ea"/>
                </a:endParaRPr>
              </a:p>
              <a:p>
                <a:r>
                  <a:rPr kumimoji="1" lang="en-US" altLang="ja-JP" sz="1200" dirty="0" smtClean="0">
                    <a:latin typeface="+mn-ea"/>
                    <a:ea typeface="+mn-ea"/>
                  </a:rPr>
                  <a:t>S</a:t>
                </a:r>
                <a:r>
                  <a:rPr kumimoji="1" lang="ja-JP" altLang="en-US" sz="1200" dirty="0" smtClean="0">
                    <a:latin typeface="+mn-ea"/>
                    <a:ea typeface="+mn-ea"/>
                  </a:rPr>
                  <a:t>：断面積</a:t>
                </a:r>
                <a:r>
                  <a:rPr kumimoji="1" lang="en-US" altLang="ja-JP" sz="1200" dirty="0" smtClean="0">
                    <a:latin typeface="+mn-ea"/>
                    <a:ea typeface="+mn-ea"/>
                  </a:rPr>
                  <a:t>[m</a:t>
                </a:r>
                <a:r>
                  <a:rPr kumimoji="1" lang="en-US" altLang="ja-JP" sz="1200" baseline="30000" dirty="0" smtClean="0">
                    <a:latin typeface="+mn-ea"/>
                    <a:ea typeface="+mn-ea"/>
                  </a:rPr>
                  <a:t>2</a:t>
                </a:r>
                <a:r>
                  <a:rPr kumimoji="1" lang="en-US" altLang="ja-JP" sz="1200" dirty="0" smtClean="0">
                    <a:latin typeface="+mn-ea"/>
                    <a:ea typeface="+mn-ea"/>
                  </a:rPr>
                  <a:t>]</a:t>
                </a:r>
              </a:p>
              <a:p>
                <a:r>
                  <a:rPr lang="en-US" altLang="ja-JP" sz="1200" dirty="0" smtClean="0">
                    <a:latin typeface="+mn-ea"/>
                    <a:ea typeface="+mn-ea"/>
                  </a:rPr>
                  <a:t>π</a:t>
                </a:r>
                <a:r>
                  <a:rPr lang="ja-JP" altLang="en-US" sz="1200" dirty="0" smtClean="0">
                    <a:latin typeface="+mn-ea"/>
                    <a:ea typeface="+mn-ea"/>
                  </a:rPr>
                  <a:t>：円周率（</a:t>
                </a:r>
                <a:r>
                  <a:rPr lang="en-US" altLang="ja-JP" sz="1200" dirty="0" smtClean="0">
                    <a:latin typeface="+mn-ea"/>
                    <a:ea typeface="+mn-ea"/>
                  </a:rPr>
                  <a:t>3.14</a:t>
                </a:r>
                <a:r>
                  <a:rPr lang="ja-JP" altLang="en-US" sz="1200" dirty="0" smtClean="0">
                    <a:latin typeface="+mn-ea"/>
                    <a:ea typeface="+mn-ea"/>
                  </a:rPr>
                  <a:t>）</a:t>
                </a:r>
                <a:endParaRPr kumimoji="1" lang="en-US" altLang="ja-JP" sz="1200" dirty="0" smtClean="0">
                  <a:latin typeface="+mn-ea"/>
                  <a:ea typeface="+mn-ea"/>
                </a:endParaRPr>
              </a:p>
              <a:p>
                <a:r>
                  <a:rPr lang="en-US" altLang="ja-JP" sz="1200" dirty="0" smtClean="0">
                    <a:latin typeface="+mn-ea"/>
                    <a:ea typeface="+mn-ea"/>
                  </a:rPr>
                  <a:t>D</a:t>
                </a:r>
                <a:r>
                  <a:rPr lang="ja-JP" altLang="en-US" sz="1200" dirty="0" smtClean="0">
                    <a:latin typeface="+mn-ea"/>
                    <a:ea typeface="+mn-ea"/>
                  </a:rPr>
                  <a:t>：内径</a:t>
                </a:r>
                <a:r>
                  <a:rPr lang="en-US" altLang="ja-JP" sz="1200" dirty="0" smtClean="0">
                    <a:latin typeface="+mn-ea"/>
                    <a:ea typeface="+mn-ea"/>
                  </a:rPr>
                  <a:t>[m]</a:t>
                </a:r>
                <a:endParaRPr kumimoji="1" lang="ja-JP" altLang="en-US" sz="1200" dirty="0" smtClean="0">
                  <a:latin typeface="+mn-ea"/>
                  <a:ea typeface="+mn-ea"/>
                </a:endParaRPr>
              </a:p>
              <a:p>
                <a:r>
                  <a:rPr kumimoji="1" lang="ja-JP" altLang="en-US" dirty="0" smtClean="0">
                    <a:latin typeface="+mn-ea"/>
                    <a:ea typeface="+mn-ea"/>
                  </a:rPr>
                  <a:t>であることを説明する</a:t>
                </a:r>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このときの内径の単位</a:t>
                </a:r>
                <a:r>
                  <a:rPr kumimoji="1" lang="ja-JP" altLang="en-US" dirty="0" smtClean="0">
                    <a:latin typeface="+mn-ea"/>
                    <a:ea typeface="+mn-ea"/>
                  </a:rPr>
                  <a:t>が［</a:t>
                </a:r>
                <a:r>
                  <a:rPr kumimoji="1" lang="en-US" altLang="ja-JP" dirty="0" smtClean="0">
                    <a:latin typeface="+mn-ea"/>
                    <a:ea typeface="+mn-ea"/>
                  </a:rPr>
                  <a:t>m</a:t>
                </a:r>
                <a:r>
                  <a:rPr kumimoji="1" lang="ja-JP" altLang="en-US" dirty="0" smtClean="0">
                    <a:latin typeface="+mn-ea"/>
                    <a:ea typeface="+mn-ea"/>
                  </a:rPr>
                  <a:t>］で</a:t>
                </a:r>
                <a:r>
                  <a:rPr kumimoji="1" lang="ja-JP" altLang="en-US" dirty="0" smtClean="0">
                    <a:latin typeface="+mn-ea"/>
                    <a:ea typeface="+mn-ea"/>
                  </a:rPr>
                  <a:t>あることを間違えやすい箇所として確認する。</a:t>
                </a:r>
                <a:endParaRPr kumimoji="1" lang="en-US" altLang="ja-JP" dirty="0" smtClean="0">
                  <a:latin typeface="+mn-ea"/>
                  <a:ea typeface="+mn-ea"/>
                </a:endParaRPr>
              </a:p>
              <a:p>
                <a:r>
                  <a:rPr kumimoji="1" lang="ja-JP" altLang="en-US" dirty="0" smtClean="0">
                    <a:latin typeface="+mn-ea"/>
                    <a:ea typeface="+mn-ea"/>
                  </a:rPr>
                  <a:t>断面積の単位</a:t>
                </a:r>
                <a:r>
                  <a:rPr kumimoji="1" lang="ja-JP" altLang="en-US" dirty="0" smtClean="0">
                    <a:latin typeface="+mn-ea"/>
                    <a:ea typeface="+mn-ea"/>
                  </a:rPr>
                  <a:t>が［</a:t>
                </a:r>
                <a:r>
                  <a:rPr kumimoji="1" lang="en-US" altLang="ja-JP" dirty="0" smtClean="0">
                    <a:latin typeface="+mn-ea"/>
                    <a:ea typeface="+mn-ea"/>
                  </a:rPr>
                  <a:t>m</a:t>
                </a:r>
                <a:r>
                  <a:rPr kumimoji="1" lang="en-US" altLang="ja-JP" baseline="30000" dirty="0" smtClean="0">
                    <a:latin typeface="+mn-ea"/>
                    <a:ea typeface="+mn-ea"/>
                  </a:rPr>
                  <a:t>2</a:t>
                </a:r>
                <a:r>
                  <a:rPr kumimoji="1" lang="ja-JP" altLang="en-US" dirty="0" smtClean="0">
                    <a:latin typeface="+mn-ea"/>
                    <a:ea typeface="+mn-ea"/>
                  </a:rPr>
                  <a:t>］である</a:t>
                </a:r>
                <a:r>
                  <a:rPr kumimoji="1" lang="ja-JP" altLang="en-US" dirty="0" smtClean="0">
                    <a:latin typeface="+mn-ea"/>
                    <a:ea typeface="+mn-ea"/>
                  </a:rPr>
                  <a:t>ため</a:t>
                </a:r>
                <a:r>
                  <a:rPr kumimoji="1" lang="ja-JP" altLang="en-US" dirty="0" smtClean="0">
                    <a:latin typeface="+mn-ea"/>
                    <a:ea typeface="+mn-ea"/>
                  </a:rPr>
                  <a:t>に，内径</a:t>
                </a:r>
                <a:r>
                  <a:rPr kumimoji="1" lang="ja-JP" altLang="en-US" dirty="0" smtClean="0">
                    <a:latin typeface="+mn-ea"/>
                    <a:ea typeface="+mn-ea"/>
                  </a:rPr>
                  <a:t>の単位</a:t>
                </a:r>
                <a:r>
                  <a:rPr kumimoji="1" lang="ja-JP" altLang="en-US" dirty="0" smtClean="0">
                    <a:latin typeface="+mn-ea"/>
                    <a:ea typeface="+mn-ea"/>
                  </a:rPr>
                  <a:t>も［</a:t>
                </a:r>
                <a:r>
                  <a:rPr kumimoji="1" lang="en-US" altLang="ja-JP" dirty="0" smtClean="0">
                    <a:latin typeface="+mn-ea"/>
                    <a:ea typeface="+mn-ea"/>
                  </a:rPr>
                  <a:t>m</a:t>
                </a:r>
                <a:r>
                  <a:rPr kumimoji="1" lang="ja-JP" altLang="en-US" dirty="0" smtClean="0">
                    <a:latin typeface="+mn-ea"/>
                    <a:ea typeface="+mn-ea"/>
                  </a:rPr>
                  <a:t>］に</a:t>
                </a:r>
                <a:r>
                  <a:rPr kumimoji="1" lang="ja-JP" altLang="en-US" dirty="0" smtClean="0">
                    <a:latin typeface="+mn-ea"/>
                    <a:ea typeface="+mn-ea"/>
                  </a:rPr>
                  <a:t>する必要があることを説明する。</a:t>
                </a:r>
                <a:endParaRPr kumimoji="1" lang="ja-JP" altLang="en-US" dirty="0">
                  <a:latin typeface="+mn-ea"/>
                  <a:ea typeface="+mn-ea"/>
                </a:endParaRPr>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32</a:t>
            </a:fld>
            <a:endParaRPr kumimoji="1" lang="ja-JP" altLang="en-US"/>
          </a:p>
        </p:txBody>
      </p:sp>
    </p:spTree>
    <p:extLst>
      <p:ext uri="{BB962C8B-B14F-4D97-AF65-F5344CB8AC3E}">
        <p14:creationId xmlns:p14="http://schemas.microsoft.com/office/powerpoint/2010/main" val="3225958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33</a:t>
            </a:fld>
            <a:endParaRPr kumimoji="1" lang="ja-JP" altLang="en-US"/>
          </a:p>
        </p:txBody>
      </p:sp>
    </p:spTree>
    <p:extLst>
      <p:ext uri="{BB962C8B-B14F-4D97-AF65-F5344CB8AC3E}">
        <p14:creationId xmlns:p14="http://schemas.microsoft.com/office/powerpoint/2010/main" val="150919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管径と流速・流量の関係として重要な語句を説明する。</a:t>
            </a:r>
            <a:endParaRPr kumimoji="1" lang="en-US" altLang="ja-JP" dirty="0" smtClean="0">
              <a:solidFill>
                <a:srgbClr val="0070C0"/>
              </a:solidFill>
              <a:latin typeface="+mn-ea"/>
              <a:ea typeface="+mn-ea"/>
            </a:endParaRPr>
          </a:p>
          <a:p>
            <a:pPr rtl="0" eaLnBrk="1" fontAlgn="ctr" latinLnBrk="0" hangingPunct="1"/>
            <a:r>
              <a:rPr kumimoji="1" lang="ja-JP" altLang="en-US" sz="1200" b="0" i="0" u="none" strike="noStrike" kern="1200" baseline="0" dirty="0" smtClean="0">
                <a:solidFill>
                  <a:schemeClr val="tx1"/>
                </a:solidFill>
                <a:effectLst/>
                <a:latin typeface="+mn-ea"/>
                <a:ea typeface="+mn-ea"/>
                <a:cs typeface="+mn-cs"/>
              </a:rPr>
              <a:t>　・</a:t>
            </a:r>
            <a:r>
              <a:rPr kumimoji="1" lang="ja-JP" altLang="ja-JP" sz="1200" b="0" i="0" u="none" strike="noStrike" kern="1200" baseline="0" dirty="0" smtClean="0">
                <a:solidFill>
                  <a:schemeClr val="tx1"/>
                </a:solidFill>
                <a:effectLst/>
                <a:latin typeface="+mn-ea"/>
                <a:ea typeface="+mn-ea"/>
                <a:cs typeface="+mn-cs"/>
              </a:rPr>
              <a:t>平均流速（流速）</a:t>
            </a:r>
            <a:endParaRPr kumimoji="1" lang="ja-JP"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baseline="0" dirty="0" smtClean="0">
                <a:solidFill>
                  <a:schemeClr val="tx1"/>
                </a:solidFill>
                <a:effectLst/>
                <a:latin typeface="+mn-ea"/>
                <a:ea typeface="+mn-ea"/>
                <a:cs typeface="+mn-cs"/>
              </a:rPr>
              <a:t>　　</a:t>
            </a:r>
            <a:r>
              <a:rPr kumimoji="1" lang="ja-JP" altLang="ja-JP" sz="1200" b="0" i="0" u="none" strike="noStrike" kern="1200" baseline="0" dirty="0" smtClean="0">
                <a:solidFill>
                  <a:schemeClr val="tx1"/>
                </a:solidFill>
                <a:effectLst/>
                <a:latin typeface="+mn-ea"/>
                <a:ea typeface="+mn-ea"/>
                <a:cs typeface="+mn-cs"/>
              </a:rPr>
              <a:t>管の中を流れている流体が等しい速さ</a:t>
            </a:r>
            <a:r>
              <a:rPr kumimoji="1" lang="ja-JP" altLang="en-US" sz="1200" b="0" i="0" u="none" strike="noStrike" kern="1200" baseline="0" dirty="0" smtClean="0">
                <a:solidFill>
                  <a:schemeClr val="tx1"/>
                </a:solidFill>
                <a:effectLst/>
                <a:latin typeface="+mn-ea"/>
                <a:ea typeface="+mn-ea"/>
                <a:cs typeface="+mn-cs"/>
              </a:rPr>
              <a:t>の</a:t>
            </a:r>
            <a:r>
              <a:rPr kumimoji="1" lang="ja-JP" altLang="ja-JP" sz="1200" b="0" i="0" u="none" strike="noStrike" kern="1200" baseline="0" dirty="0" smtClean="0">
                <a:solidFill>
                  <a:schemeClr val="tx1"/>
                </a:solidFill>
                <a:effectLst/>
                <a:latin typeface="+mn-ea"/>
                <a:ea typeface="+mn-ea"/>
                <a:cs typeface="+mn-cs"/>
              </a:rPr>
              <a:t>ときの流れの速さ</a:t>
            </a:r>
            <a:endParaRPr kumimoji="1" lang="ja-JP" altLang="ja-JP" sz="1200" b="0" i="0" u="none" strike="noStrike" kern="1200" dirty="0" smtClean="0">
              <a:solidFill>
                <a:schemeClr val="tx1"/>
              </a:solidFill>
              <a:effectLst/>
              <a:latin typeface="+mn-ea"/>
              <a:ea typeface="+mn-ea"/>
              <a:cs typeface="+mn-cs"/>
            </a:endParaRPr>
          </a:p>
          <a:p>
            <a:r>
              <a:rPr kumimoji="1" lang="ja-JP" altLang="en-US" dirty="0" smtClean="0">
                <a:latin typeface="+mn-ea"/>
                <a:ea typeface="+mn-ea"/>
              </a:rPr>
              <a:t>　・</a:t>
            </a:r>
            <a:r>
              <a:rPr kumimoji="1" lang="ja-JP" altLang="ja-JP" sz="1200" b="0" i="0" u="none" strike="noStrike" kern="1200" baseline="0" dirty="0" smtClean="0">
                <a:solidFill>
                  <a:schemeClr val="tx1"/>
                </a:solidFill>
                <a:effectLst/>
                <a:latin typeface="+mn-ea"/>
                <a:ea typeface="+mn-ea"/>
                <a:cs typeface="+mn-cs"/>
              </a:rPr>
              <a:t>流量（体積流量）</a:t>
            </a:r>
            <a:endParaRPr kumimoji="1" lang="ja-JP"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baseline="0" dirty="0" smtClean="0">
                <a:solidFill>
                  <a:schemeClr val="tx1"/>
                </a:solidFill>
                <a:effectLst/>
                <a:latin typeface="+mn-ea"/>
                <a:ea typeface="+mn-ea"/>
                <a:cs typeface="+mn-cs"/>
              </a:rPr>
              <a:t>　　</a:t>
            </a:r>
            <a:r>
              <a:rPr kumimoji="1" lang="ja-JP" altLang="ja-JP" sz="1200" b="0" i="0" u="none" strike="noStrike" kern="1200" baseline="0" dirty="0" smtClean="0">
                <a:solidFill>
                  <a:schemeClr val="tx1"/>
                </a:solidFill>
                <a:effectLst/>
                <a:latin typeface="+mn-ea"/>
                <a:ea typeface="+mn-ea"/>
                <a:cs typeface="+mn-cs"/>
              </a:rPr>
              <a:t>管を流れている流体の量を体積で表した値</a:t>
            </a:r>
            <a:endParaRPr kumimoji="1" lang="ja-JP" altLang="ja-JP" sz="1200" b="0" i="0" u="none" strike="noStrike" kern="1200" dirty="0" smtClean="0">
              <a:solidFill>
                <a:schemeClr val="tx1"/>
              </a:solidFill>
              <a:effectLst/>
              <a:latin typeface="+mn-ea"/>
              <a:ea typeface="+mn-ea"/>
              <a:cs typeface="+mn-cs"/>
            </a:endParaRPr>
          </a:p>
          <a:p>
            <a:r>
              <a:rPr kumimoji="1" lang="ja-JP" altLang="en-US" dirty="0" smtClean="0">
                <a:latin typeface="+mn-ea"/>
                <a:ea typeface="+mn-ea"/>
              </a:rPr>
              <a:t>　・</a:t>
            </a:r>
            <a:r>
              <a:rPr kumimoji="1" lang="ja-JP" altLang="ja-JP" sz="1200" b="0" i="0" u="none" strike="noStrike" kern="1200" baseline="0" dirty="0" smtClean="0">
                <a:solidFill>
                  <a:schemeClr val="tx1"/>
                </a:solidFill>
                <a:effectLst/>
                <a:latin typeface="+mn-ea"/>
                <a:ea typeface="+mn-ea"/>
                <a:cs typeface="+mn-cs"/>
              </a:rPr>
              <a:t>質量流量</a:t>
            </a:r>
            <a:endParaRPr kumimoji="1" lang="ja-JP"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baseline="0" dirty="0" smtClean="0">
                <a:solidFill>
                  <a:schemeClr val="tx1"/>
                </a:solidFill>
                <a:effectLst/>
                <a:latin typeface="+mn-ea"/>
                <a:ea typeface="+mn-ea"/>
                <a:cs typeface="+mn-cs"/>
              </a:rPr>
              <a:t>　　</a:t>
            </a:r>
            <a:r>
              <a:rPr kumimoji="1" lang="ja-JP" altLang="ja-JP" sz="1200" b="0" i="0" u="none" strike="noStrike" kern="1200" baseline="0" dirty="0" smtClean="0">
                <a:solidFill>
                  <a:schemeClr val="tx1"/>
                </a:solidFill>
                <a:effectLst/>
                <a:latin typeface="+mn-ea"/>
                <a:ea typeface="+mn-ea"/>
                <a:cs typeface="+mn-cs"/>
              </a:rPr>
              <a:t>管を流れる流体の量を質量で表した値</a:t>
            </a:r>
            <a:endParaRPr kumimoji="1" lang="ja-JP" altLang="ja-JP" sz="1200" b="0" i="0" u="none" strike="noStrike" kern="1200" dirty="0" smtClean="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34</a:t>
            </a:fld>
            <a:endParaRPr kumimoji="1" lang="ja-JP" altLang="en-US"/>
          </a:p>
        </p:txBody>
      </p:sp>
    </p:spTree>
    <p:extLst>
      <p:ext uri="{BB962C8B-B14F-4D97-AF65-F5344CB8AC3E}">
        <p14:creationId xmlns:p14="http://schemas.microsoft.com/office/powerpoint/2010/main" val="3856821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ja-JP" altLang="en-US" sz="1200" i="0" dirty="0" smtClean="0">
                    <a:latin typeface="+mn-ea"/>
                    <a:ea typeface="+mn-ea"/>
                  </a:rPr>
                  <a:t>流速や流量を考える際に用いる一般式を整理させる。</a:t>
                </a:r>
                <a:endParaRPr lang="en-US" altLang="ja-JP" sz="1200" i="0" dirty="0" smtClean="0">
                  <a:latin typeface="+mn-ea"/>
                  <a:ea typeface="+mn-ea"/>
                </a:endParaRPr>
              </a:p>
              <a:p>
                <a:r>
                  <a:rPr lang="ja-JP" altLang="en-US" sz="1200" dirty="0" smtClean="0">
                    <a:latin typeface="+mn-ea"/>
                    <a:ea typeface="+mn-ea"/>
                  </a:rPr>
                  <a:t>　</a:t>
                </a:r>
                <a14:m>
                  <m:oMath xmlns:m="http://schemas.openxmlformats.org/officeDocument/2006/math">
                    <m:r>
                      <a:rPr lang="en-US" altLang="ja-JP" sz="1200" i="1" smtClean="0">
                        <a:latin typeface="Cambria Math" panose="02040503050406030204" pitchFamily="18" charset="0"/>
                        <a:ea typeface="+mn-ea"/>
                      </a:rPr>
                      <m:t>𝑉</m:t>
                    </m:r>
                    <m:r>
                      <a:rPr lang="en-US" altLang="ja-JP" sz="1200" i="1" smtClean="0">
                        <a:latin typeface="Cambria Math" panose="02040503050406030204" pitchFamily="18" charset="0"/>
                        <a:ea typeface="+mn-ea"/>
                      </a:rPr>
                      <m:t>=</m:t>
                    </m:r>
                    <m:r>
                      <a:rPr lang="en-US" altLang="ja-JP" sz="1200" i="1" smtClean="0">
                        <a:latin typeface="Cambria Math" panose="02040503050406030204" pitchFamily="18" charset="0"/>
                        <a:ea typeface="+mn-ea"/>
                      </a:rPr>
                      <m:t>𝑆</m:t>
                    </m:r>
                    <m:acc>
                      <m:accPr>
                        <m:chr m:val="̅"/>
                        <m:ctrlPr>
                          <a:rPr lang="en-US" altLang="ja-JP" sz="1200" i="1">
                            <a:latin typeface="Cambria Math" panose="02040503050406030204" pitchFamily="18" charset="0"/>
                            <a:ea typeface="+mn-ea"/>
                          </a:rPr>
                        </m:ctrlPr>
                      </m:accPr>
                      <m:e>
                        <m:r>
                          <a:rPr lang="en-US" altLang="ja-JP" sz="1200" i="1">
                            <a:latin typeface="Cambria Math" panose="02040503050406030204" pitchFamily="18" charset="0"/>
                            <a:ea typeface="+mn-ea"/>
                          </a:rPr>
                          <m:t>𝑢</m:t>
                        </m:r>
                      </m:e>
                    </m:acc>
                  </m:oMath>
                </a14:m>
                <a:endParaRPr kumimoji="1" lang="en-US" altLang="ja-JP" dirty="0" smtClean="0">
                  <a:latin typeface="+mn-ea"/>
                  <a:ea typeface="+mn-ea"/>
                </a:endParaRPr>
              </a:p>
              <a:p>
                <a:r>
                  <a:rPr lang="ja-JP" altLang="en-US" sz="1200" dirty="0" smtClean="0">
                    <a:latin typeface="+mn-ea"/>
                    <a:ea typeface="+mn-ea"/>
                  </a:rPr>
                  <a:t>　　</a:t>
                </a:r>
                <a:r>
                  <a:rPr lang="en-US" altLang="ja-JP" sz="1200" dirty="0" smtClean="0">
                    <a:latin typeface="+mn-ea"/>
                    <a:ea typeface="+mn-ea"/>
                  </a:rPr>
                  <a:t>V</a:t>
                </a:r>
                <a:r>
                  <a:rPr lang="ja-JP" altLang="en-US" sz="1200" dirty="0" smtClean="0">
                    <a:latin typeface="+mn-ea"/>
                    <a:ea typeface="+mn-ea"/>
                  </a:rPr>
                  <a:t>：流体の流量（体積流量）</a:t>
                </a:r>
                <a:r>
                  <a:rPr lang="en-US" altLang="ja-JP" sz="1200" dirty="0" smtClean="0">
                    <a:latin typeface="+mn-ea"/>
                    <a:ea typeface="+mn-ea"/>
                  </a:rPr>
                  <a:t>[m</a:t>
                </a:r>
                <a:r>
                  <a:rPr lang="en-US" altLang="ja-JP" sz="1200" baseline="30000" dirty="0" smtClean="0">
                    <a:latin typeface="+mn-ea"/>
                    <a:ea typeface="+mn-ea"/>
                  </a:rPr>
                  <a:t>3</a:t>
                </a:r>
                <a:r>
                  <a:rPr lang="en-US" altLang="ja-JP" sz="1200" dirty="0" smtClean="0">
                    <a:latin typeface="+mn-ea"/>
                    <a:ea typeface="+mn-ea"/>
                  </a:rPr>
                  <a:t>/s]</a:t>
                </a:r>
              </a:p>
              <a:p>
                <a:r>
                  <a:rPr lang="ja-JP" altLang="en-US" sz="1200" dirty="0" smtClean="0">
                    <a:latin typeface="+mn-ea"/>
                    <a:ea typeface="+mn-ea"/>
                  </a:rPr>
                  <a:t>　　</a:t>
                </a:r>
                <a:r>
                  <a:rPr lang="en-US" altLang="ja-JP" sz="1200" dirty="0" smtClean="0">
                    <a:latin typeface="+mn-ea"/>
                    <a:ea typeface="+mn-ea"/>
                  </a:rPr>
                  <a:t>S</a:t>
                </a:r>
                <a:r>
                  <a:rPr lang="ja-JP" altLang="en-US" sz="1200" dirty="0" smtClean="0">
                    <a:latin typeface="+mn-ea"/>
                    <a:ea typeface="+mn-ea"/>
                  </a:rPr>
                  <a:t>：断面積</a:t>
                </a:r>
                <a:r>
                  <a:rPr lang="en-US" altLang="ja-JP" sz="1200" dirty="0" smtClean="0">
                    <a:latin typeface="+mn-ea"/>
                    <a:ea typeface="+mn-ea"/>
                  </a:rPr>
                  <a:t>[m</a:t>
                </a:r>
                <a:r>
                  <a:rPr lang="en-US" altLang="ja-JP" sz="1200" baseline="30000" dirty="0" smtClean="0">
                    <a:latin typeface="+mn-ea"/>
                    <a:ea typeface="+mn-ea"/>
                  </a:rPr>
                  <a:t>2</a:t>
                </a:r>
                <a:r>
                  <a:rPr lang="en-US" altLang="ja-JP" sz="1200" dirty="0" smtClean="0">
                    <a:latin typeface="+mn-ea"/>
                    <a:ea typeface="+mn-ea"/>
                  </a:rPr>
                  <a:t>]</a:t>
                </a:r>
              </a:p>
              <a:p>
                <a:r>
                  <a:rPr lang="ja-JP" altLang="en-US" sz="1200" dirty="0" smtClean="0">
                    <a:latin typeface="+mn-ea"/>
                    <a:ea typeface="+mn-ea"/>
                  </a:rPr>
                  <a:t>　　</a:t>
                </a:r>
                <a:r>
                  <a:rPr lang="en-US" altLang="ja-JP" sz="1200" dirty="0" smtClean="0">
                    <a:latin typeface="+mn-ea"/>
                    <a:ea typeface="+mn-ea"/>
                  </a:rPr>
                  <a:t>ū</a:t>
                </a:r>
                <a:r>
                  <a:rPr lang="ja-JP" altLang="en-US" sz="1200" dirty="0" smtClean="0">
                    <a:latin typeface="+mn-ea"/>
                    <a:ea typeface="+mn-ea"/>
                  </a:rPr>
                  <a:t>：平均流速</a:t>
                </a:r>
                <a:r>
                  <a:rPr lang="en-US" altLang="ja-JP" sz="1200" dirty="0" smtClean="0">
                    <a:latin typeface="+mn-ea"/>
                    <a:ea typeface="+mn-ea"/>
                  </a:rPr>
                  <a:t>[m/s]</a:t>
                </a:r>
              </a:p>
              <a:p>
                <a:r>
                  <a:rPr lang="ja-JP" altLang="en-US" sz="1200" dirty="0" smtClean="0">
                    <a:latin typeface="+mn-ea"/>
                    <a:ea typeface="+mn-ea"/>
                  </a:rPr>
                  <a:t>に，</a:t>
                </a:r>
                <a14:m>
                  <m:oMath xmlns:m="http://schemas.openxmlformats.org/officeDocument/2006/math">
                    <m:r>
                      <a:rPr lang="en-US" altLang="ja-JP" sz="1200" i="1" smtClean="0">
                        <a:latin typeface="Cambria Math" panose="02040503050406030204" pitchFamily="18" charset="0"/>
                        <a:ea typeface="+mn-ea"/>
                      </a:rPr>
                      <m:t>𝑆</m:t>
                    </m:r>
                    <m:r>
                      <a:rPr lang="en-US" altLang="ja-JP" sz="1200" i="1" smtClean="0">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r>
                          <a:rPr lang="ja-JP" altLang="en-US" sz="1200" i="1">
                            <a:latin typeface="Cambria Math" panose="02040503050406030204" pitchFamily="18" charset="0"/>
                            <a:ea typeface="+mn-ea"/>
                          </a:rPr>
                          <m:t>𝜋</m:t>
                        </m:r>
                      </m:num>
                      <m:den>
                        <m:r>
                          <a:rPr lang="en-US" altLang="ja-JP" sz="1200" i="1">
                            <a:latin typeface="Cambria Math" panose="02040503050406030204" pitchFamily="18" charset="0"/>
                            <a:ea typeface="+mn-ea"/>
                          </a:rPr>
                          <m:t>4</m:t>
                        </m:r>
                      </m:den>
                    </m:f>
                    <m:sSup>
                      <m:sSupPr>
                        <m:ctrlPr>
                          <a:rPr lang="en-US" altLang="ja-JP" sz="1200" i="1">
                            <a:latin typeface="Cambria Math" panose="02040503050406030204" pitchFamily="18" charset="0"/>
                            <a:ea typeface="+mn-ea"/>
                          </a:rPr>
                        </m:ctrlPr>
                      </m:sSupPr>
                      <m:e>
                        <m:r>
                          <a:rPr lang="en-US" altLang="ja-JP" sz="1200" i="1">
                            <a:latin typeface="Cambria Math" panose="02040503050406030204" pitchFamily="18" charset="0"/>
                            <a:ea typeface="+mn-ea"/>
                          </a:rPr>
                          <m:t>𝐷</m:t>
                        </m:r>
                      </m:e>
                      <m:sup>
                        <m:r>
                          <a:rPr lang="en-US" altLang="ja-JP" sz="1200" i="1">
                            <a:latin typeface="Cambria Math" panose="02040503050406030204" pitchFamily="18" charset="0"/>
                            <a:ea typeface="+mn-ea"/>
                          </a:rPr>
                          <m:t>2</m:t>
                        </m:r>
                      </m:sup>
                    </m:sSup>
                  </m:oMath>
                </a14:m>
                <a:r>
                  <a:rPr kumimoji="1" lang="ja-JP" altLang="en-US" sz="1200" b="0" i="0" u="none" strike="noStrike" cap="none" normalizeH="0" baseline="0" dirty="0" smtClean="0">
                    <a:ln>
                      <a:noFill/>
                    </a:ln>
                    <a:solidFill>
                      <a:schemeClr val="tx1"/>
                    </a:solidFill>
                    <a:effectLst/>
                    <a:latin typeface="+mn-ea"/>
                    <a:ea typeface="+mn-ea"/>
                  </a:rPr>
                  <a:t>を代入し，式を変形すると</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ja-JP" altLang="en-US" sz="1200" b="0" i="0" smtClean="0">
                          <a:latin typeface="Cambria Math" panose="02040503050406030204" pitchFamily="18" charset="0"/>
                          <a:ea typeface="+mn-ea"/>
                        </a:rPr>
                        <m:t>　</m:t>
                      </m:r>
                      <m:acc>
                        <m:accPr>
                          <m:chr m:val="̅"/>
                          <m:ctrlPr>
                            <a:rPr lang="en-US" altLang="ja-JP" sz="1200" i="1" smtClean="0">
                              <a:latin typeface="Cambria Math" panose="02040503050406030204" pitchFamily="18" charset="0"/>
                              <a:ea typeface="+mn-ea"/>
                            </a:rPr>
                          </m:ctrlPr>
                        </m:accPr>
                        <m:e>
                          <m:r>
                            <a:rPr lang="en-US" altLang="ja-JP" sz="1200" i="1">
                              <a:latin typeface="Cambria Math" panose="02040503050406030204" pitchFamily="18" charset="0"/>
                              <a:ea typeface="+mn-ea"/>
                            </a:rPr>
                            <m:t>𝑢</m:t>
                          </m:r>
                        </m:e>
                      </m:acc>
                      <m:r>
                        <a:rPr lang="en-US" altLang="ja-JP" sz="1200" i="1">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r>
                            <a:rPr lang="en-US" altLang="ja-JP" sz="1200" i="1">
                              <a:latin typeface="Cambria Math" panose="02040503050406030204" pitchFamily="18" charset="0"/>
                              <a:ea typeface="+mn-ea"/>
                            </a:rPr>
                            <m:t>4</m:t>
                          </m:r>
                          <m:r>
                            <a:rPr lang="en-US" altLang="ja-JP" sz="1200" i="1">
                              <a:latin typeface="Cambria Math" panose="02040503050406030204" pitchFamily="18" charset="0"/>
                              <a:ea typeface="+mn-ea"/>
                            </a:rPr>
                            <m:t>𝑉</m:t>
                          </m:r>
                        </m:num>
                        <m:den>
                          <m:r>
                            <a:rPr lang="ja-JP" altLang="en-US" sz="1200" i="1">
                              <a:latin typeface="Cambria Math" panose="02040503050406030204" pitchFamily="18" charset="0"/>
                              <a:ea typeface="+mn-ea"/>
                            </a:rPr>
                            <m:t>𝜋</m:t>
                          </m:r>
                          <m:sSup>
                            <m:sSupPr>
                              <m:ctrlPr>
                                <a:rPr lang="en-US" altLang="ja-JP" sz="1200" i="1">
                                  <a:latin typeface="Cambria Math" panose="02040503050406030204" pitchFamily="18" charset="0"/>
                                  <a:ea typeface="+mn-ea"/>
                                </a:rPr>
                              </m:ctrlPr>
                            </m:sSupPr>
                            <m:e>
                              <m:r>
                                <a:rPr lang="en-US" altLang="ja-JP" sz="1200" i="1">
                                  <a:latin typeface="Cambria Math" panose="02040503050406030204" pitchFamily="18" charset="0"/>
                                  <a:ea typeface="+mn-ea"/>
                                </a:rPr>
                                <m:t>𝐷</m:t>
                              </m:r>
                            </m:e>
                            <m:sup>
                              <m:r>
                                <a:rPr lang="en-US" altLang="ja-JP" sz="1200" i="1">
                                  <a:latin typeface="Cambria Math" panose="02040503050406030204" pitchFamily="18" charset="0"/>
                                  <a:ea typeface="+mn-ea"/>
                                </a:rPr>
                                <m:t>2</m:t>
                              </m:r>
                            </m:sup>
                          </m:sSup>
                        </m:den>
                      </m:f>
                    </m:oMath>
                  </m:oMathPara>
                </a14:m>
                <a:endParaRPr kumimoji="1" lang="ja-JP" altLang="en-US" sz="1200" b="0" i="0" u="none" strike="noStrike" cap="none" normalizeH="0" baseline="0" dirty="0" smtClean="0">
                  <a:ln>
                    <a:noFill/>
                  </a:ln>
                  <a:solidFill>
                    <a:schemeClr val="tx1"/>
                  </a:solidFill>
                  <a:effectLst/>
                  <a:latin typeface="+mn-ea"/>
                  <a:ea typeface="+mn-ea"/>
                </a:endParaRPr>
              </a:p>
              <a:p>
                <a:r>
                  <a:rPr lang="ja-JP" altLang="en-US" sz="1200" dirty="0" smtClean="0">
                    <a:latin typeface="+mn-ea"/>
                    <a:ea typeface="+mn-ea"/>
                  </a:rPr>
                  <a:t>　　</a:t>
                </a:r>
                <a:r>
                  <a:rPr lang="en-US" altLang="ja-JP" sz="1200" dirty="0" smtClean="0">
                    <a:latin typeface="+mn-ea"/>
                    <a:ea typeface="+mn-ea"/>
                  </a:rPr>
                  <a:t>π</a:t>
                </a:r>
                <a:r>
                  <a:rPr lang="ja-JP" altLang="en-US" sz="1200" dirty="0" smtClean="0">
                    <a:latin typeface="+mn-ea"/>
                    <a:ea typeface="+mn-ea"/>
                  </a:rPr>
                  <a:t>：円周率（</a:t>
                </a:r>
                <a:r>
                  <a:rPr lang="en-US" altLang="ja-JP" sz="1200" dirty="0" smtClean="0">
                    <a:latin typeface="+mn-ea"/>
                    <a:ea typeface="+mn-ea"/>
                  </a:rPr>
                  <a:t>3.14</a:t>
                </a:r>
                <a:r>
                  <a:rPr lang="ja-JP" altLang="en-US" sz="1200" dirty="0" smtClean="0">
                    <a:latin typeface="+mn-ea"/>
                    <a:ea typeface="+mn-ea"/>
                  </a:rPr>
                  <a:t>）</a:t>
                </a:r>
                <a:endParaRPr lang="en-US" altLang="ja-JP" sz="1200" dirty="0" smtClean="0">
                  <a:latin typeface="+mn-ea"/>
                  <a:ea typeface="+mn-ea"/>
                </a:endParaRPr>
              </a:p>
              <a:p>
                <a:r>
                  <a:rPr lang="ja-JP" altLang="en-US" sz="1200" dirty="0" smtClean="0">
                    <a:latin typeface="+mn-ea"/>
                    <a:ea typeface="+mn-ea"/>
                  </a:rPr>
                  <a:t>　　</a:t>
                </a:r>
                <a:r>
                  <a:rPr lang="en-US" altLang="ja-JP" sz="1200" dirty="0" smtClean="0">
                    <a:latin typeface="+mn-ea"/>
                    <a:ea typeface="+mn-ea"/>
                  </a:rPr>
                  <a:t>D</a:t>
                </a:r>
                <a:r>
                  <a:rPr lang="ja-JP" altLang="en-US" sz="1200" dirty="0" smtClean="0">
                    <a:latin typeface="+mn-ea"/>
                    <a:ea typeface="+mn-ea"/>
                  </a:rPr>
                  <a:t>：内径</a:t>
                </a:r>
                <a:r>
                  <a:rPr lang="en-US" altLang="ja-JP" sz="1200" dirty="0" smtClean="0">
                    <a:latin typeface="+mn-ea"/>
                    <a:ea typeface="+mn-ea"/>
                  </a:rPr>
                  <a:t>[m]</a:t>
                </a:r>
                <a:endParaRPr lang="ja-JP" altLang="en-US" sz="1200"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となることを説明する。</a:t>
                </a:r>
                <a:endParaRPr kumimoji="1" lang="ja-JP" altLang="en-US" dirty="0">
                  <a:latin typeface="+mn-ea"/>
                  <a:ea typeface="+mn-ea"/>
                </a:endParaRPr>
              </a:p>
            </p:txBody>
          </p:sp>
        </mc:Choice>
        <mc:Fallback xmlns="">
          <p:sp>
            <p:nvSpPr>
              <p:cNvPr id="3" name="ノート プレースホルダー 2"/>
              <p:cNvSpPr>
                <a:spLocks noGrp="1"/>
              </p:cNvSpPr>
              <p:nvPr>
                <p:ph type="body" idx="1"/>
              </p:nvPr>
            </p:nvSpPr>
            <p:spPr/>
            <p:txBody>
              <a:bodyPr/>
              <a:lstStyle/>
              <a:p>
                <a:r>
                  <a:rPr lang="en-US" altLang="ja-JP" sz="1200" i="0" smtClean="0">
                    <a:latin typeface="Cambria Math" panose="02040503050406030204" pitchFamily="18" charset="0"/>
                    <a:ea typeface="Cambria Math" panose="02040503050406030204" pitchFamily="18" charset="0"/>
                  </a:rPr>
                  <a:t>𝑉=𝑆</a:t>
                </a:r>
                <a:r>
                  <a:rPr lang="en-US" altLang="ja-JP" sz="1200" i="0">
                    <a:latin typeface="Cambria Math" panose="02040503050406030204" pitchFamily="18" charset="0"/>
                    <a:ea typeface="Cambria Math" panose="02040503050406030204" pitchFamily="18" charset="0"/>
                  </a:rPr>
                  <a:t>𝑢 ̅</a:t>
                </a:r>
                <a:endParaRPr kumimoji="1" lang="en-US" altLang="ja-JP" dirty="0" smtClean="0"/>
              </a:p>
              <a:p>
                <a:r>
                  <a:rPr lang="en-US" altLang="ja-JP" sz="1200" dirty="0" smtClean="0">
                    <a:latin typeface="HG丸ｺﾞｼｯｸM-PRO" panose="020F0600000000000000" pitchFamily="50" charset="-128"/>
                    <a:ea typeface="HG丸ｺﾞｼｯｸM-PRO" panose="020F0600000000000000" pitchFamily="50" charset="-128"/>
                  </a:rPr>
                  <a:t>V</a:t>
                </a:r>
                <a:r>
                  <a:rPr lang="ja-JP" altLang="en-US" sz="1200" dirty="0" smtClean="0">
                    <a:latin typeface="HG丸ｺﾞｼｯｸM-PRO" panose="020F0600000000000000" pitchFamily="50" charset="-128"/>
                    <a:ea typeface="HG丸ｺﾞｼｯｸM-PRO" panose="020F0600000000000000" pitchFamily="50" charset="-128"/>
                  </a:rPr>
                  <a:t>：流体の流量（体積流量）</a:t>
                </a:r>
                <a:r>
                  <a:rPr lang="en-US" altLang="ja-JP" sz="1200" dirty="0" smtClean="0">
                    <a:latin typeface="HG丸ｺﾞｼｯｸM-PRO" panose="020F0600000000000000" pitchFamily="50" charset="-128"/>
                    <a:ea typeface="HG丸ｺﾞｼｯｸM-PRO" panose="020F0600000000000000" pitchFamily="50" charset="-128"/>
                  </a:rPr>
                  <a:t>[m</a:t>
                </a:r>
                <a:r>
                  <a:rPr lang="en-US" altLang="ja-JP" sz="1200" baseline="30000" dirty="0" smtClean="0">
                    <a:latin typeface="HG丸ｺﾞｼｯｸM-PRO" panose="020F0600000000000000" pitchFamily="50" charset="-128"/>
                    <a:ea typeface="HG丸ｺﾞｼｯｸM-PRO" panose="020F0600000000000000" pitchFamily="50" charset="-128"/>
                  </a:rPr>
                  <a:t>3</a:t>
                </a:r>
                <a:r>
                  <a:rPr lang="en-US" altLang="ja-JP" sz="1200" dirty="0" smtClean="0">
                    <a:latin typeface="HG丸ｺﾞｼｯｸM-PRO" panose="020F0600000000000000" pitchFamily="50" charset="-128"/>
                    <a:ea typeface="HG丸ｺﾞｼｯｸM-PRO" panose="020F0600000000000000" pitchFamily="50" charset="-128"/>
                  </a:rPr>
                  <a:t>/s]</a:t>
                </a:r>
              </a:p>
              <a:p>
                <a:r>
                  <a:rPr lang="en-US" altLang="ja-JP" sz="1200" dirty="0" smtClean="0">
                    <a:latin typeface="HG丸ｺﾞｼｯｸM-PRO" panose="020F0600000000000000" pitchFamily="50" charset="-128"/>
                    <a:ea typeface="HG丸ｺﾞｼｯｸM-PRO" panose="020F0600000000000000" pitchFamily="50" charset="-128"/>
                  </a:rPr>
                  <a:t>S</a:t>
                </a:r>
                <a:r>
                  <a:rPr lang="ja-JP" altLang="en-US" sz="1200" dirty="0" smtClean="0">
                    <a:latin typeface="HG丸ｺﾞｼｯｸM-PRO" panose="020F0600000000000000" pitchFamily="50" charset="-128"/>
                    <a:ea typeface="HG丸ｺﾞｼｯｸM-PRO" panose="020F0600000000000000" pitchFamily="50" charset="-128"/>
                  </a:rPr>
                  <a:t>：断面積</a:t>
                </a:r>
                <a:r>
                  <a:rPr lang="en-US" altLang="ja-JP" sz="1200" dirty="0" smtClean="0">
                    <a:latin typeface="HG丸ｺﾞｼｯｸM-PRO" panose="020F0600000000000000" pitchFamily="50" charset="-128"/>
                    <a:ea typeface="HG丸ｺﾞｼｯｸM-PRO" panose="020F0600000000000000" pitchFamily="50" charset="-128"/>
                  </a:rPr>
                  <a:t>[m</a:t>
                </a:r>
                <a:r>
                  <a:rPr lang="en-US" altLang="ja-JP" sz="1200" baseline="30000" dirty="0" smtClean="0">
                    <a:latin typeface="HG丸ｺﾞｼｯｸM-PRO" panose="020F0600000000000000" pitchFamily="50" charset="-128"/>
                    <a:ea typeface="HG丸ｺﾞｼｯｸM-PRO" panose="020F0600000000000000" pitchFamily="50" charset="-128"/>
                  </a:rPr>
                  <a:t>2</a:t>
                </a:r>
                <a:r>
                  <a:rPr lang="en-US" altLang="ja-JP" sz="1200" dirty="0" smtClean="0">
                    <a:latin typeface="HG丸ｺﾞｼｯｸM-PRO" panose="020F0600000000000000" pitchFamily="50" charset="-128"/>
                    <a:ea typeface="HG丸ｺﾞｼｯｸM-PRO" panose="020F0600000000000000" pitchFamily="50" charset="-128"/>
                  </a:rPr>
                  <a:t>]</a:t>
                </a:r>
              </a:p>
              <a:p>
                <a:r>
                  <a:rPr lang="en-US" altLang="ja-JP" sz="1200" dirty="0" smtClean="0">
                    <a:latin typeface="HG丸ｺﾞｼｯｸM-PRO" panose="020F0600000000000000" pitchFamily="50" charset="-128"/>
                    <a:ea typeface="HG丸ｺﾞｼｯｸM-PRO" panose="020F0600000000000000" pitchFamily="50" charset="-128"/>
                  </a:rPr>
                  <a:t>ū</a:t>
                </a:r>
                <a:r>
                  <a:rPr lang="ja-JP" altLang="en-US" sz="1200" dirty="0" smtClean="0">
                    <a:latin typeface="HG丸ｺﾞｼｯｸM-PRO" panose="020F0600000000000000" pitchFamily="50" charset="-128"/>
                    <a:ea typeface="HG丸ｺﾞｼｯｸM-PRO" panose="020F0600000000000000" pitchFamily="50" charset="-128"/>
                  </a:rPr>
                  <a:t>：平均流速</a:t>
                </a:r>
                <a:r>
                  <a:rPr lang="en-US" altLang="ja-JP" sz="1200" dirty="0" smtClean="0">
                    <a:latin typeface="HG丸ｺﾞｼｯｸM-PRO" panose="020F0600000000000000" pitchFamily="50" charset="-128"/>
                    <a:ea typeface="HG丸ｺﾞｼｯｸM-PRO" panose="020F0600000000000000" pitchFamily="50" charset="-128"/>
                  </a:rPr>
                  <a:t>[m/s]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smtClean="0">
                    <a:latin typeface="Cambria Math" panose="02040503050406030204" pitchFamily="18" charset="0"/>
                    <a:ea typeface="Cambria Math" panose="02040503050406030204" pitchFamily="18" charset="0"/>
                  </a:rPr>
                  <a:t>𝑆=</a:t>
                </a:r>
                <a:r>
                  <a:rPr lang="ja-JP" altLang="en-US" sz="1200" i="0">
                    <a:latin typeface="Cambria Math" panose="02040503050406030204" pitchFamily="18" charset="0"/>
                    <a:ea typeface="Cambria Math" panose="02040503050406030204" pitchFamily="18" charset="0"/>
                  </a:rPr>
                  <a:t>𝜋</a:t>
                </a:r>
                <a:r>
                  <a:rPr lang="en-US" altLang="ja-JP" sz="1200" i="0">
                    <a:latin typeface="Cambria Math" panose="02040503050406030204" pitchFamily="18" charset="0"/>
                    <a:ea typeface="Cambria Math" panose="02040503050406030204" pitchFamily="18" charset="0"/>
                  </a:rPr>
                  <a:t>/4 𝐷^2</a:t>
                </a:r>
                <a:endParaRPr kumimoji="1" lang="ja-JP" altLang="en-US" sz="1200" b="0" i="0" u="none" strike="noStrike" cap="none" normalizeH="0" baseline="0" dirty="0" smtClean="0">
                  <a:ln>
                    <a:noFill/>
                  </a:ln>
                  <a:solidFill>
                    <a:schemeClr val="tx1"/>
                  </a:solidFill>
                  <a:effectLst/>
                  <a:latin typeface="Arial Narrow" pitchFamily="34" charset="0"/>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上式を代入し、</a:t>
                </a:r>
                <a:endParaRPr kumimoji="1"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式変形すると・・・</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ea typeface="Cambria Math" panose="02040503050406030204" pitchFamily="18" charset="0"/>
                  </a:rPr>
                  <a:t>𝑢</a:t>
                </a:r>
                <a:r>
                  <a:rPr lang="en-US" altLang="ja-JP" sz="1200" i="0" smtClean="0">
                    <a:latin typeface="Cambria Math" panose="02040503050406030204" pitchFamily="18" charset="0"/>
                    <a:ea typeface="Cambria Math" panose="02040503050406030204" pitchFamily="18" charset="0"/>
                  </a:rPr>
                  <a:t> ̅</a:t>
                </a:r>
                <a:r>
                  <a:rPr lang="en-US" altLang="ja-JP" sz="1200" i="0">
                    <a:latin typeface="Cambria Math" panose="02040503050406030204" pitchFamily="18" charset="0"/>
                    <a:ea typeface="Cambria Math" panose="02040503050406030204" pitchFamily="18" charset="0"/>
                  </a:rPr>
                  <a:t>=4𝑉/(</a:t>
                </a:r>
                <a:r>
                  <a:rPr lang="ja-JP" altLang="en-US" sz="1200" i="0">
                    <a:latin typeface="Cambria Math" panose="02040503050406030204" pitchFamily="18" charset="0"/>
                    <a:ea typeface="Cambria Math" panose="02040503050406030204" pitchFamily="18" charset="0"/>
                  </a:rPr>
                  <a:t>𝜋</a:t>
                </a:r>
                <a:r>
                  <a:rPr lang="en-US" altLang="ja-JP" sz="1200" i="0">
                    <a:latin typeface="Cambria Math" panose="02040503050406030204" pitchFamily="18" charset="0"/>
                    <a:ea typeface="Cambria Math" panose="02040503050406030204" pitchFamily="18" charset="0"/>
                  </a:rPr>
                  <a:t>𝐷^2 )</a:t>
                </a:r>
                <a:endParaRPr kumimoji="1" lang="ja-JP" altLang="en-US" sz="1200" b="0" i="0" u="none" strike="noStrike" cap="none" normalizeH="0" baseline="0" dirty="0" smtClean="0">
                  <a:ln>
                    <a:noFill/>
                  </a:ln>
                  <a:solidFill>
                    <a:schemeClr val="tx1"/>
                  </a:solidFill>
                  <a:effectLst/>
                  <a:latin typeface="Arial Narrow" pitchFamily="34" charset="0"/>
                  <a:ea typeface="+mn-ea"/>
                </a:endParaRPr>
              </a:p>
              <a:p>
                <a:r>
                  <a:rPr lang="en-US" altLang="ja-JP" sz="1200" dirty="0" smtClean="0">
                    <a:latin typeface="HG丸ｺﾞｼｯｸM-PRO" panose="020F0600000000000000" pitchFamily="50" charset="-128"/>
                    <a:ea typeface="HG丸ｺﾞｼｯｸM-PRO" panose="020F0600000000000000" pitchFamily="50" charset="-128"/>
                  </a:rPr>
                  <a:t>π</a:t>
                </a:r>
                <a:r>
                  <a:rPr lang="ja-JP" altLang="en-US" sz="1200" dirty="0" smtClean="0">
                    <a:latin typeface="HG丸ｺﾞｼｯｸM-PRO" panose="020F0600000000000000" pitchFamily="50" charset="-128"/>
                    <a:ea typeface="HG丸ｺﾞｼｯｸM-PRO" panose="020F0600000000000000" pitchFamily="50" charset="-128"/>
                  </a:rPr>
                  <a:t>：円周率（</a:t>
                </a:r>
                <a:r>
                  <a:rPr lang="en-US" altLang="ja-JP" sz="1200" dirty="0" smtClean="0">
                    <a:latin typeface="HG丸ｺﾞｼｯｸM-PRO" panose="020F0600000000000000" pitchFamily="50" charset="-128"/>
                    <a:ea typeface="HG丸ｺﾞｼｯｸM-PRO" panose="020F0600000000000000" pitchFamily="50" charset="-128"/>
                  </a:rPr>
                  <a:t>3.14</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r>
                  <a:rPr lang="en-US" altLang="ja-JP" sz="1200" dirty="0" smtClean="0">
                    <a:latin typeface="HG丸ｺﾞｼｯｸM-PRO" panose="020F0600000000000000" pitchFamily="50" charset="-128"/>
                    <a:ea typeface="HG丸ｺﾞｼｯｸM-PRO" panose="020F0600000000000000" pitchFamily="50" charset="-128"/>
                  </a:rPr>
                  <a:t>D</a:t>
                </a:r>
                <a:r>
                  <a:rPr lang="ja-JP" altLang="en-US" sz="1200" dirty="0" smtClean="0">
                    <a:latin typeface="HG丸ｺﾞｼｯｸM-PRO" panose="020F0600000000000000" pitchFamily="50" charset="-128"/>
                    <a:ea typeface="HG丸ｺﾞｼｯｸM-PRO" panose="020F0600000000000000" pitchFamily="50" charset="-128"/>
                  </a:rPr>
                  <a:t>：内径</a:t>
                </a:r>
                <a:r>
                  <a:rPr lang="en-US" altLang="ja-JP" sz="1200" dirty="0" smtClean="0">
                    <a:latin typeface="HG丸ｺﾞｼｯｸM-PRO" panose="020F0600000000000000" pitchFamily="50" charset="-128"/>
                    <a:ea typeface="HG丸ｺﾞｼｯｸM-PRO" panose="020F0600000000000000" pitchFamily="50" charset="-128"/>
                  </a:rPr>
                  <a:t>[m]</a:t>
                </a:r>
                <a:endParaRPr lang="ja-JP" altLang="en-US" sz="1200"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35</a:t>
            </a:fld>
            <a:endParaRPr kumimoji="1" lang="ja-JP" altLang="en-US"/>
          </a:p>
        </p:txBody>
      </p:sp>
    </p:spTree>
    <p:extLst>
      <p:ext uri="{BB962C8B-B14F-4D97-AF65-F5344CB8AC3E}">
        <p14:creationId xmlns:p14="http://schemas.microsoft.com/office/powerpoint/2010/main" val="1120793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1" lang="ja-JP" altLang="en-US" sz="1200" b="0" i="1" smtClean="0">
                          <a:latin typeface="Cambria Math" panose="02040503050406030204" pitchFamily="18" charset="0"/>
                          <a:ea typeface="+mn-ea"/>
                        </a:rPr>
                        <m:t>①</m:t>
                      </m:r>
                      <m:r>
                        <a:rPr kumimoji="1" lang="en-US" altLang="ja-JP" sz="1200" b="0" i="1" smtClean="0">
                          <a:latin typeface="Cambria Math" panose="02040503050406030204" pitchFamily="18" charset="0"/>
                          <a:ea typeface="+mn-ea"/>
                        </a:rPr>
                        <m:t>𝑉</m:t>
                      </m:r>
                      <m:r>
                        <a:rPr kumimoji="1" lang="en-US" altLang="ja-JP" sz="1200" i="1" smtClean="0">
                          <a:latin typeface="Cambria Math" panose="02040503050406030204" pitchFamily="18" charset="0"/>
                          <a:ea typeface="+mn-ea"/>
                        </a:rPr>
                        <m:t>=</m:t>
                      </m:r>
                      <m:r>
                        <a:rPr kumimoji="1" lang="en-US" altLang="ja-JP" sz="1200" b="0" i="1" smtClean="0">
                          <a:latin typeface="Cambria Math" panose="02040503050406030204" pitchFamily="18" charset="0"/>
                          <a:ea typeface="+mn-ea"/>
                        </a:rPr>
                        <m:t>𝑆</m:t>
                      </m:r>
                      <m:acc>
                        <m:accPr>
                          <m:chr m:val="̅"/>
                          <m:ctrlPr>
                            <a:rPr kumimoji="1" lang="en-US" altLang="ja-JP" sz="1200" b="0" i="1" smtClean="0">
                              <a:latin typeface="Cambria Math" panose="02040503050406030204" pitchFamily="18" charset="0"/>
                              <a:ea typeface="+mn-ea"/>
                            </a:rPr>
                          </m:ctrlPr>
                        </m:accPr>
                        <m:e>
                          <m:r>
                            <a:rPr kumimoji="1" lang="en-US" altLang="ja-JP" sz="1200" b="0" i="1" smtClean="0">
                              <a:latin typeface="Cambria Math" panose="02040503050406030204" pitchFamily="18" charset="0"/>
                              <a:ea typeface="+mn-ea"/>
                            </a:rPr>
                            <m:t>𝑢</m:t>
                          </m:r>
                        </m:e>
                      </m:acc>
                      <m:r>
                        <a:rPr lang="ja-JP" altLang="en-US" sz="1200" b="0" i="1" smtClean="0">
                          <a:latin typeface="Cambria Math" panose="02040503050406030204" pitchFamily="18" charset="0"/>
                          <a:ea typeface="+mn-ea"/>
                        </a:rPr>
                        <m:t>を式</m:t>
                      </m:r>
                      <m:r>
                        <a:rPr lang="ja-JP" altLang="en-US" sz="1200" i="1">
                          <a:latin typeface="Cambria Math" panose="02040503050406030204" pitchFamily="18" charset="0"/>
                          <a:ea typeface="+mn-ea"/>
                        </a:rPr>
                        <m:t>変形すると</m:t>
                      </m:r>
                      <m:r>
                        <a:rPr lang="ja-JP" altLang="en-US" sz="1200" b="0" i="1" smtClean="0">
                          <a:latin typeface="Cambria Math" panose="02040503050406030204" pitchFamily="18" charset="0"/>
                          <a:ea typeface="+mn-ea"/>
                        </a:rPr>
                        <m:t>，</m:t>
                      </m:r>
                    </m:oMath>
                  </m:oMathPara>
                </a14:m>
                <a:endParaRPr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ja-JP" altLang="en-US" sz="1200" b="0" i="1" smtClean="0">
                        <a:latin typeface="Cambria Math" panose="02040503050406030204" pitchFamily="18" charset="0"/>
                        <a:ea typeface="+mn-ea"/>
                      </a:rPr>
                      <m:t>②</m:t>
                    </m:r>
                    <m:acc>
                      <m:accPr>
                        <m:chr m:val="̅"/>
                        <m:ctrlPr>
                          <a:rPr lang="en-US" altLang="ja-JP" sz="1200" i="1">
                            <a:latin typeface="Cambria Math" panose="02040503050406030204" pitchFamily="18" charset="0"/>
                            <a:ea typeface="+mn-ea"/>
                          </a:rPr>
                        </m:ctrlPr>
                      </m:accPr>
                      <m:e>
                        <m:r>
                          <a:rPr lang="en-US" altLang="ja-JP" sz="1200" i="1">
                            <a:latin typeface="Cambria Math" panose="02040503050406030204" pitchFamily="18" charset="0"/>
                            <a:ea typeface="+mn-ea"/>
                          </a:rPr>
                          <m:t>𝑢</m:t>
                        </m:r>
                      </m:e>
                    </m:acc>
                    <m:r>
                      <a:rPr kumimoji="1" lang="en-US" altLang="ja-JP" sz="1200" i="1" smtClean="0">
                        <a:latin typeface="Cambria Math" panose="02040503050406030204" pitchFamily="18" charset="0"/>
                        <a:ea typeface="+mn-ea"/>
                      </a:rPr>
                      <m:t>=</m:t>
                    </m:r>
                    <m:f>
                      <m:fPr>
                        <m:ctrlPr>
                          <a:rPr kumimoji="1" lang="en-US" altLang="ja-JP" sz="1200" i="1" smtClean="0">
                            <a:latin typeface="Cambria Math" panose="02040503050406030204" pitchFamily="18" charset="0"/>
                            <a:ea typeface="+mn-ea"/>
                          </a:rPr>
                        </m:ctrlPr>
                      </m:fPr>
                      <m:num>
                        <m:r>
                          <a:rPr kumimoji="1" lang="en-US" altLang="ja-JP" sz="1200" b="0" i="1" smtClean="0">
                            <a:latin typeface="Cambria Math" panose="02040503050406030204" pitchFamily="18" charset="0"/>
                            <a:ea typeface="+mn-ea"/>
                          </a:rPr>
                          <m:t>𝑉</m:t>
                        </m:r>
                      </m:num>
                      <m:den>
                        <m:r>
                          <a:rPr kumimoji="1" lang="en-US" altLang="ja-JP" sz="1200" b="0" i="1" smtClean="0">
                            <a:latin typeface="Cambria Math" panose="02040503050406030204" pitchFamily="18" charset="0"/>
                            <a:ea typeface="+mn-ea"/>
                          </a:rPr>
                          <m:t>𝑆</m:t>
                        </m:r>
                      </m:den>
                    </m:f>
                  </m:oMath>
                </a14:m>
                <a:r>
                  <a:rPr lang="ja-JP" altLang="en-US" sz="1200" dirty="0" smtClean="0">
                    <a:latin typeface="+mn-ea"/>
                    <a:ea typeface="+mn-ea"/>
                  </a:rPr>
                  <a:t>になる。</a:t>
                </a:r>
                <a:endParaRPr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ja-JP" sz="1200" b="0" i="1" smtClean="0">
                        <a:latin typeface="Cambria Math" panose="02040503050406030204" pitchFamily="18" charset="0"/>
                        <a:ea typeface="+mn-ea"/>
                      </a:rPr>
                      <m:t>𝑆</m:t>
                    </m:r>
                    <m:r>
                      <a:rPr kumimoji="1" lang="en-US" altLang="ja-JP" sz="1200" i="1" smtClean="0">
                        <a:latin typeface="Cambria Math" panose="02040503050406030204" pitchFamily="18" charset="0"/>
                        <a:ea typeface="+mn-ea"/>
                      </a:rPr>
                      <m:t>=</m:t>
                    </m:r>
                    <m:f>
                      <m:fPr>
                        <m:ctrlPr>
                          <a:rPr kumimoji="1" lang="en-US" altLang="ja-JP" sz="1200" i="1" smtClean="0">
                            <a:latin typeface="Cambria Math" panose="02040503050406030204" pitchFamily="18" charset="0"/>
                            <a:ea typeface="+mn-ea"/>
                          </a:rPr>
                        </m:ctrlPr>
                      </m:fPr>
                      <m:num>
                        <m:r>
                          <a:rPr kumimoji="1" lang="ja-JP" altLang="en-US" sz="1200" i="1" smtClean="0">
                            <a:latin typeface="Cambria Math" panose="02040503050406030204" pitchFamily="18" charset="0"/>
                            <a:ea typeface="+mn-ea"/>
                          </a:rPr>
                          <m:t>𝜋</m:t>
                        </m:r>
                      </m:num>
                      <m:den>
                        <m:r>
                          <a:rPr kumimoji="1" lang="en-US" altLang="ja-JP" sz="1200" b="0" i="1" smtClean="0">
                            <a:latin typeface="Cambria Math" panose="02040503050406030204" pitchFamily="18" charset="0"/>
                            <a:ea typeface="+mn-ea"/>
                          </a:rPr>
                          <m:t>4</m:t>
                        </m:r>
                      </m:den>
                    </m:f>
                    <m:sSup>
                      <m:sSupPr>
                        <m:ctrlPr>
                          <a:rPr kumimoji="1" lang="en-US" altLang="ja-JP" sz="1200" i="1" smtClean="0">
                            <a:latin typeface="Cambria Math" panose="02040503050406030204" pitchFamily="18" charset="0"/>
                            <a:ea typeface="+mn-ea"/>
                          </a:rPr>
                        </m:ctrlPr>
                      </m:sSupPr>
                      <m:e>
                        <m:r>
                          <a:rPr kumimoji="1" lang="en-US" altLang="ja-JP" sz="1200" b="0" i="1" smtClean="0">
                            <a:latin typeface="Cambria Math" panose="02040503050406030204" pitchFamily="18" charset="0"/>
                            <a:ea typeface="+mn-ea"/>
                          </a:rPr>
                          <m:t>𝐷</m:t>
                        </m:r>
                      </m:e>
                      <m:sup>
                        <m:r>
                          <a:rPr kumimoji="1" lang="en-US" altLang="ja-JP" sz="1200" b="0" i="1" smtClean="0">
                            <a:latin typeface="Cambria Math" panose="02040503050406030204" pitchFamily="18" charset="0"/>
                            <a:ea typeface="+mn-ea"/>
                          </a:rPr>
                          <m:t>2</m:t>
                        </m:r>
                      </m:sup>
                    </m:sSup>
                  </m:oMath>
                </a14:m>
                <a:r>
                  <a:rPr lang="ja-JP" altLang="en-US" sz="1200" dirty="0" smtClean="0">
                    <a:latin typeface="+mn-ea"/>
                    <a:ea typeface="+mn-ea"/>
                  </a:rPr>
                  <a:t>を②に代入すると，</a:t>
                </a:r>
                <a14:m>
                  <m:oMath xmlns:m="http://schemas.openxmlformats.org/officeDocument/2006/math">
                    <m:acc>
                      <m:accPr>
                        <m:chr m:val="̅"/>
                        <m:ctrlPr>
                          <a:rPr lang="en-US" altLang="ja-JP" sz="1200" i="1" smtClean="0">
                            <a:latin typeface="Cambria Math" panose="02040503050406030204" pitchFamily="18" charset="0"/>
                            <a:ea typeface="+mn-ea"/>
                          </a:rPr>
                        </m:ctrlPr>
                      </m:accPr>
                      <m:e>
                        <m:r>
                          <a:rPr lang="en-US" altLang="ja-JP" sz="1200" i="1">
                            <a:latin typeface="Cambria Math" panose="02040503050406030204" pitchFamily="18" charset="0"/>
                            <a:ea typeface="+mn-ea"/>
                          </a:rPr>
                          <m:t>𝑢</m:t>
                        </m:r>
                      </m:e>
                    </m:acc>
                    <m:r>
                      <a:rPr kumimoji="1" lang="en-US" altLang="ja-JP" sz="1200" i="1" smtClean="0">
                        <a:latin typeface="Cambria Math" panose="02040503050406030204" pitchFamily="18" charset="0"/>
                        <a:ea typeface="+mn-ea"/>
                      </a:rPr>
                      <m:t>=</m:t>
                    </m:r>
                    <m:f>
                      <m:fPr>
                        <m:ctrlPr>
                          <a:rPr kumimoji="1" lang="en-US" altLang="ja-JP" sz="1200" i="1" smtClean="0">
                            <a:latin typeface="Cambria Math" panose="02040503050406030204" pitchFamily="18" charset="0"/>
                            <a:ea typeface="+mn-ea"/>
                          </a:rPr>
                        </m:ctrlPr>
                      </m:fPr>
                      <m:num>
                        <m:r>
                          <a:rPr kumimoji="1" lang="en-US" altLang="ja-JP" sz="1200" b="0" i="1" smtClean="0">
                            <a:latin typeface="Cambria Math" panose="02040503050406030204" pitchFamily="18" charset="0"/>
                            <a:ea typeface="+mn-ea"/>
                          </a:rPr>
                          <m:t>4</m:t>
                        </m:r>
                        <m:r>
                          <a:rPr kumimoji="1" lang="en-US" altLang="ja-JP" sz="1200" b="0" i="1" smtClean="0">
                            <a:latin typeface="Cambria Math" panose="02040503050406030204" pitchFamily="18" charset="0"/>
                            <a:ea typeface="+mn-ea"/>
                          </a:rPr>
                          <m:t>𝑉</m:t>
                        </m:r>
                      </m:num>
                      <m:den>
                        <m:r>
                          <a:rPr lang="ja-JP" altLang="en-US" sz="1200" i="1">
                            <a:latin typeface="Cambria Math" panose="02040503050406030204" pitchFamily="18" charset="0"/>
                            <a:ea typeface="+mn-ea"/>
                          </a:rPr>
                          <m:t>𝜋</m:t>
                        </m:r>
                        <m:sSup>
                          <m:sSupPr>
                            <m:ctrlPr>
                              <a:rPr lang="en-US" altLang="ja-JP" sz="1200" i="1">
                                <a:latin typeface="Cambria Math" panose="02040503050406030204" pitchFamily="18" charset="0"/>
                                <a:ea typeface="+mn-ea"/>
                              </a:rPr>
                            </m:ctrlPr>
                          </m:sSupPr>
                          <m:e>
                            <m:r>
                              <a:rPr lang="en-US" altLang="ja-JP" sz="1200" i="1">
                                <a:latin typeface="Cambria Math" panose="02040503050406030204" pitchFamily="18" charset="0"/>
                                <a:ea typeface="+mn-ea"/>
                              </a:rPr>
                              <m:t>𝐷</m:t>
                            </m:r>
                          </m:e>
                          <m:sup>
                            <m:r>
                              <a:rPr lang="en-US" altLang="ja-JP" sz="1200" i="1">
                                <a:latin typeface="Cambria Math" panose="02040503050406030204" pitchFamily="18" charset="0"/>
                                <a:ea typeface="+mn-ea"/>
                              </a:rPr>
                              <m:t>2</m:t>
                            </m:r>
                          </m:sup>
                        </m:sSup>
                      </m:den>
                    </m:f>
                  </m:oMath>
                </a14:m>
                <a:r>
                  <a:rPr lang="ja-JP" altLang="en-US" sz="1200" dirty="0" smtClean="0">
                    <a:latin typeface="+mn-ea"/>
                    <a:ea typeface="+mn-ea"/>
                  </a:rPr>
                  <a:t>となる。</a:t>
                </a:r>
                <a:endParaRPr lang="en-US" altLang="ja-JP" sz="1200" dirty="0" smtClean="0">
                  <a:latin typeface="+mn-ea"/>
                  <a:ea typeface="+mn-ea"/>
                </a:endParaRPr>
              </a:p>
              <a:p>
                <a:r>
                  <a:rPr lang="en-US" altLang="ja-JP" dirty="0" smtClean="0">
                    <a:latin typeface="+mn-ea"/>
                    <a:ea typeface="+mn-ea"/>
                  </a:rPr>
                  <a:t>S</a:t>
                </a:r>
                <a:r>
                  <a:rPr lang="ja-JP" altLang="en-US" dirty="0" smtClean="0">
                    <a:latin typeface="+mn-ea"/>
                    <a:ea typeface="+mn-ea"/>
                  </a:rPr>
                  <a:t>：断面積</a:t>
                </a:r>
                <a:r>
                  <a:rPr lang="en-US" altLang="ja-JP" dirty="0" smtClean="0">
                    <a:latin typeface="+mn-ea"/>
                    <a:ea typeface="+mn-ea"/>
                  </a:rPr>
                  <a:t>[m</a:t>
                </a:r>
                <a:r>
                  <a:rPr lang="en-US" altLang="ja-JP" baseline="30000" dirty="0" smtClean="0">
                    <a:latin typeface="+mn-ea"/>
                    <a:ea typeface="+mn-ea"/>
                  </a:rPr>
                  <a:t>2</a:t>
                </a:r>
                <a:r>
                  <a:rPr lang="en-US" altLang="ja-JP" dirty="0" smtClean="0">
                    <a:latin typeface="+mn-ea"/>
                    <a:ea typeface="+mn-ea"/>
                  </a:rPr>
                  <a:t>]</a:t>
                </a:r>
              </a:p>
              <a:p>
                <a:r>
                  <a:rPr lang="en-US" altLang="ja-JP" dirty="0" smtClean="0">
                    <a:latin typeface="+mn-ea"/>
                    <a:ea typeface="+mn-ea"/>
                  </a:rPr>
                  <a:t>ū</a:t>
                </a:r>
                <a:r>
                  <a:rPr lang="ja-JP" altLang="en-US" dirty="0" smtClean="0">
                    <a:latin typeface="+mn-ea"/>
                    <a:ea typeface="+mn-ea"/>
                  </a:rPr>
                  <a:t>：平均流速</a:t>
                </a:r>
                <a:r>
                  <a:rPr lang="en-US" altLang="ja-JP" dirty="0" smtClean="0">
                    <a:latin typeface="+mn-ea"/>
                    <a:ea typeface="+mn-ea"/>
                  </a:rPr>
                  <a:t>[m/s]</a:t>
                </a:r>
              </a:p>
              <a:p>
                <a:r>
                  <a:rPr lang="en-US" altLang="ja-JP" dirty="0" smtClean="0">
                    <a:latin typeface="+mn-ea"/>
                    <a:ea typeface="+mn-ea"/>
                  </a:rPr>
                  <a:t>V</a:t>
                </a:r>
                <a:r>
                  <a:rPr lang="ja-JP" altLang="en-US" dirty="0" smtClean="0">
                    <a:latin typeface="+mn-ea"/>
                    <a:ea typeface="+mn-ea"/>
                  </a:rPr>
                  <a:t>：流体の流量（体積流量）</a:t>
                </a:r>
                <a:r>
                  <a:rPr lang="en-US" altLang="ja-JP" dirty="0" smtClean="0">
                    <a:latin typeface="+mn-ea"/>
                    <a:ea typeface="+mn-ea"/>
                  </a:rPr>
                  <a:t>[m</a:t>
                </a:r>
                <a:r>
                  <a:rPr lang="en-US" altLang="ja-JP" baseline="30000" dirty="0" smtClean="0">
                    <a:latin typeface="+mn-ea"/>
                    <a:ea typeface="+mn-ea"/>
                  </a:rPr>
                  <a:t>3</a:t>
                </a:r>
                <a:r>
                  <a:rPr lang="en-US" altLang="ja-JP" dirty="0" smtClean="0">
                    <a:latin typeface="+mn-ea"/>
                    <a:ea typeface="+mn-ea"/>
                  </a:rPr>
                  <a:t>/s]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n-ea"/>
                    <a:ea typeface="+mn-ea"/>
                  </a:rPr>
                  <a:t>生徒に発問し，理解できているか確認する。</a:t>
                </a:r>
                <a:endParaRPr kumimoji="1" lang="en-US" altLang="ja-JP" sz="1200" b="0" dirty="0" smtClean="0">
                  <a:latin typeface="+mn-ea"/>
                  <a:ea typeface="+mn-ea"/>
                </a:endParaRPr>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smtClean="0">
                    <a:latin typeface="Cambria Math" panose="02040503050406030204" pitchFamily="18" charset="0"/>
                    <a:ea typeface="Cambria Math" panose="02040503050406030204" pitchFamily="18" charset="0"/>
                  </a:rPr>
                  <a:t>①</a:t>
                </a:r>
                <a:r>
                  <a:rPr kumimoji="1" lang="en-US" altLang="ja-JP" sz="1200" b="0" i="0" smtClean="0">
                    <a:latin typeface="Cambria Math" panose="02040503050406030204" pitchFamily="18" charset="0"/>
                    <a:ea typeface="Cambria Math" panose="02040503050406030204" pitchFamily="18" charset="0"/>
                  </a:rPr>
                  <a:t>𝑉</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𝑆𝑢 ̅</a:t>
                </a:r>
                <a:r>
                  <a:rPr lang="ja-JP" altLang="en-US" sz="1200" b="0" i="0" smtClean="0">
                    <a:latin typeface="Cambria Math" panose="02040503050406030204" pitchFamily="18" charset="0"/>
                    <a:ea typeface="Cambria Math" panose="02040503050406030204" pitchFamily="18" charset="0"/>
                  </a:rPr>
                  <a:t>を式</a:t>
                </a:r>
                <a:r>
                  <a:rPr lang="ja-JP" altLang="en-US" sz="1200" i="0">
                    <a:latin typeface="Cambria Math" panose="02040503050406030204" pitchFamily="18" charset="0"/>
                    <a:ea typeface="Cambria Math" panose="02040503050406030204" pitchFamily="18" charset="0"/>
                  </a:rPr>
                  <a:t>変形すると</a:t>
                </a:r>
                <a:r>
                  <a:rPr lang="ja-JP" altLang="en-US" sz="1200" b="0" i="0" smtClean="0">
                    <a:latin typeface="Cambria Math" panose="02040503050406030204" pitchFamily="18" charset="0"/>
                    <a:ea typeface="Cambria Math" panose="02040503050406030204" pitchFamily="18" charset="0"/>
                  </a:rPr>
                  <a:t>，</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i="0" smtClean="0">
                    <a:latin typeface="Cambria Math" panose="02040503050406030204" pitchFamily="18" charset="0"/>
                    <a:ea typeface="Cambria Math" panose="02040503050406030204" pitchFamily="18" charset="0"/>
                  </a:rPr>
                  <a:t>②</a:t>
                </a:r>
                <a:r>
                  <a:rPr lang="en-US" altLang="ja-JP" sz="1200" i="0">
                    <a:latin typeface="Cambria Math" panose="02040503050406030204" pitchFamily="18" charset="0"/>
                    <a:ea typeface="Cambria Math" panose="02040503050406030204" pitchFamily="18" charset="0"/>
                  </a:rPr>
                  <a:t>𝑢 ̅</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𝑉/𝑆</a:t>
                </a:r>
                <a:r>
                  <a:rPr lang="ja-JP" altLang="en-US" sz="1200" dirty="0" smtClean="0">
                    <a:ea typeface="Cambria Math" panose="02040503050406030204" pitchFamily="18" charset="0"/>
                  </a:rPr>
                  <a:t>になる。</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ea typeface="Cambria Math" panose="02040503050406030204" pitchFamily="18" charset="0"/>
                  </a:rPr>
                  <a:t>𝑆</a:t>
                </a:r>
                <a:r>
                  <a:rPr kumimoji="1" lang="en-US" altLang="ja-JP" sz="1200" i="0" smtClean="0">
                    <a:latin typeface="Cambria Math" panose="02040503050406030204" pitchFamily="18" charset="0"/>
                    <a:ea typeface="Cambria Math" panose="02040503050406030204" pitchFamily="18" charset="0"/>
                  </a:rPr>
                  <a:t>=</a:t>
                </a:r>
                <a:r>
                  <a:rPr kumimoji="1" lang="ja-JP" altLang="en-US" sz="1200" i="0" smtClean="0">
                    <a:latin typeface="Cambria Math" panose="02040503050406030204" pitchFamily="18" charset="0"/>
                    <a:ea typeface="Cambria Math" panose="02040503050406030204" pitchFamily="18" charset="0"/>
                  </a:rPr>
                  <a:t>𝜋</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4 𝐷^2</a:t>
                </a:r>
                <a:r>
                  <a:rPr lang="ja-JP" altLang="en-US" sz="1200" dirty="0" smtClean="0">
                    <a:ea typeface="Cambria Math" panose="02040503050406030204" pitchFamily="18" charset="0"/>
                  </a:rPr>
                  <a:t>を②に代入すると，</a:t>
                </a:r>
                <a:r>
                  <a:rPr lang="en-US" altLang="ja-JP" sz="1200" i="0">
                    <a:latin typeface="Cambria Math" panose="02040503050406030204" pitchFamily="18" charset="0"/>
                    <a:ea typeface="Cambria Math" panose="02040503050406030204" pitchFamily="18" charset="0"/>
                  </a:rPr>
                  <a:t>𝑢</a:t>
                </a:r>
                <a:r>
                  <a:rPr lang="en-US" altLang="ja-JP" sz="1200" i="0" smtClean="0">
                    <a:latin typeface="Cambria Math" panose="02040503050406030204" pitchFamily="18" charset="0"/>
                    <a:ea typeface="Cambria Math" panose="02040503050406030204" pitchFamily="18" charset="0"/>
                  </a:rPr>
                  <a:t> ̅</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4𝑉/(</a:t>
                </a:r>
                <a:r>
                  <a:rPr lang="ja-JP" altLang="en-US" sz="1200" i="0">
                    <a:latin typeface="Cambria Math" panose="02040503050406030204" pitchFamily="18" charset="0"/>
                    <a:ea typeface="Cambria Math" panose="02040503050406030204" pitchFamily="18" charset="0"/>
                  </a:rPr>
                  <a:t>𝜋</a:t>
                </a:r>
                <a:r>
                  <a:rPr lang="en-US" altLang="ja-JP" sz="1200" i="0">
                    <a:latin typeface="Cambria Math" panose="02040503050406030204" pitchFamily="18" charset="0"/>
                    <a:ea typeface="Cambria Math" panose="02040503050406030204" pitchFamily="18" charset="0"/>
                  </a:rPr>
                  <a:t>𝐷^2 </a:t>
                </a:r>
                <a:r>
                  <a:rPr kumimoji="1" lang="en-US" altLang="ja-JP" sz="1200" i="0" smtClean="0">
                    <a:latin typeface="Cambria Math" panose="02040503050406030204" pitchFamily="18" charset="0"/>
                    <a:ea typeface="Cambria Math" panose="02040503050406030204" pitchFamily="18" charset="0"/>
                  </a:rPr>
                  <a:t>)</a:t>
                </a:r>
                <a:r>
                  <a:rPr lang="ja-JP" altLang="en-US" sz="1200" dirty="0" smtClean="0">
                    <a:ea typeface="Cambria Math" panose="02040503050406030204" pitchFamily="18" charset="0"/>
                  </a:rPr>
                  <a:t>となる。</a:t>
                </a:r>
                <a:endParaRPr lang="en-US" altLang="ja-JP" sz="1200" dirty="0" smtClean="0">
                  <a:ea typeface="Cambria Math" panose="02040503050406030204" pitchFamily="18" charset="0"/>
                </a:endParaRPr>
              </a:p>
              <a:p>
                <a:r>
                  <a:rPr lang="en-US" altLang="ja-JP" dirty="0" smtClean="0">
                    <a:latin typeface="HG丸ｺﾞｼｯｸM-PRO" panose="020F0600000000000000" pitchFamily="50" charset="-128"/>
                    <a:ea typeface="HG丸ｺﾞｼｯｸM-PRO" panose="020F0600000000000000" pitchFamily="50" charset="-128"/>
                  </a:rPr>
                  <a:t>S</a:t>
                </a:r>
                <a:r>
                  <a:rPr lang="ja-JP" altLang="en-US" dirty="0" smtClean="0">
                    <a:latin typeface="HG丸ｺﾞｼｯｸM-PRO" panose="020F0600000000000000" pitchFamily="50" charset="-128"/>
                    <a:ea typeface="HG丸ｺﾞｼｯｸM-PRO" panose="020F0600000000000000" pitchFamily="50" charset="-128"/>
                  </a:rPr>
                  <a:t>：断面積</a:t>
                </a:r>
                <a:r>
                  <a:rPr lang="en-US" altLang="ja-JP" dirty="0" smtClean="0">
                    <a:latin typeface="HG丸ｺﾞｼｯｸM-PRO" panose="020F0600000000000000" pitchFamily="50" charset="-128"/>
                    <a:ea typeface="HG丸ｺﾞｼｯｸM-PRO" panose="020F0600000000000000" pitchFamily="50" charset="-128"/>
                  </a:rPr>
                  <a:t>[m</a:t>
                </a:r>
                <a:r>
                  <a:rPr lang="en-US" altLang="ja-JP" baseline="30000" dirty="0" smtClean="0">
                    <a:latin typeface="HG丸ｺﾞｼｯｸM-PRO" panose="020F0600000000000000" pitchFamily="50" charset="-128"/>
                    <a:ea typeface="HG丸ｺﾞｼｯｸM-PRO" panose="020F0600000000000000" pitchFamily="50" charset="-128"/>
                  </a:rPr>
                  <a:t>2</a:t>
                </a:r>
                <a:r>
                  <a:rPr lang="en-US" altLang="ja-JP" dirty="0" smtClean="0">
                    <a:latin typeface="HG丸ｺﾞｼｯｸM-PRO" panose="020F0600000000000000" pitchFamily="50" charset="-128"/>
                    <a:ea typeface="HG丸ｺﾞｼｯｸM-PRO" panose="020F0600000000000000" pitchFamily="50" charset="-128"/>
                  </a:rPr>
                  <a:t>]</a:t>
                </a:r>
              </a:p>
              <a:p>
                <a:r>
                  <a:rPr lang="en-US" altLang="ja-JP" dirty="0" smtClean="0">
                    <a:latin typeface="HG丸ｺﾞｼｯｸM-PRO" panose="020F0600000000000000" pitchFamily="50" charset="-128"/>
                    <a:ea typeface="HG丸ｺﾞｼｯｸM-PRO" panose="020F0600000000000000" pitchFamily="50" charset="-128"/>
                  </a:rPr>
                  <a:t>ū</a:t>
                </a:r>
                <a:r>
                  <a:rPr lang="ja-JP" altLang="en-US" dirty="0" smtClean="0">
                    <a:latin typeface="HG丸ｺﾞｼｯｸM-PRO" panose="020F0600000000000000" pitchFamily="50" charset="-128"/>
                    <a:ea typeface="HG丸ｺﾞｼｯｸM-PRO" panose="020F0600000000000000" pitchFamily="50" charset="-128"/>
                  </a:rPr>
                  <a:t>：平均流速</a:t>
                </a:r>
                <a:r>
                  <a:rPr lang="en-US" altLang="ja-JP" dirty="0" smtClean="0">
                    <a:latin typeface="HG丸ｺﾞｼｯｸM-PRO" panose="020F0600000000000000" pitchFamily="50" charset="-128"/>
                    <a:ea typeface="HG丸ｺﾞｼｯｸM-PRO" panose="020F0600000000000000" pitchFamily="50" charset="-128"/>
                  </a:rPr>
                  <a:t>[m/s]</a:t>
                </a:r>
              </a:p>
              <a:p>
                <a:r>
                  <a:rPr lang="en-US" altLang="ja-JP" dirty="0" smtClean="0">
                    <a:latin typeface="HG丸ｺﾞｼｯｸM-PRO" panose="020F0600000000000000" pitchFamily="50" charset="-128"/>
                    <a:ea typeface="HG丸ｺﾞｼｯｸM-PRO" panose="020F0600000000000000" pitchFamily="50" charset="-128"/>
                  </a:rPr>
                  <a:t>V</a:t>
                </a:r>
                <a:r>
                  <a:rPr lang="ja-JP" altLang="en-US" dirty="0" smtClean="0">
                    <a:latin typeface="HG丸ｺﾞｼｯｸM-PRO" panose="020F0600000000000000" pitchFamily="50" charset="-128"/>
                    <a:ea typeface="HG丸ｺﾞｼｯｸM-PRO" panose="020F0600000000000000" pitchFamily="50" charset="-128"/>
                  </a:rPr>
                  <a:t>：流体の流量（体積流量）</a:t>
                </a:r>
                <a:r>
                  <a:rPr lang="en-US" altLang="ja-JP" dirty="0" smtClean="0">
                    <a:latin typeface="HG丸ｺﾞｼｯｸM-PRO" panose="020F0600000000000000" pitchFamily="50" charset="-128"/>
                    <a:ea typeface="HG丸ｺﾞｼｯｸM-PRO" panose="020F0600000000000000" pitchFamily="50" charset="-128"/>
                  </a:rPr>
                  <a:t>[m</a:t>
                </a:r>
                <a:r>
                  <a:rPr lang="en-US" altLang="ja-JP" baseline="30000" dirty="0" smtClean="0">
                    <a:latin typeface="HG丸ｺﾞｼｯｸM-PRO" panose="020F0600000000000000" pitchFamily="50" charset="-128"/>
                    <a:ea typeface="HG丸ｺﾞｼｯｸM-PRO" panose="020F0600000000000000" pitchFamily="50" charset="-128"/>
                  </a:rPr>
                  <a:t>3</a:t>
                </a:r>
                <a:r>
                  <a:rPr lang="en-US" altLang="ja-JP" dirty="0" smtClean="0">
                    <a:latin typeface="HG丸ｺﾞｼｯｸM-PRO" panose="020F0600000000000000" pitchFamily="50" charset="-128"/>
                    <a:ea typeface="HG丸ｺﾞｼｯｸM-PRO" panose="020F0600000000000000" pitchFamily="50" charset="-128"/>
                  </a:rPr>
                  <a:t>/s]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t>生徒に発問させながら，確認をする。</a:t>
                </a:r>
                <a:endParaRPr kumimoji="1" lang="en-US" altLang="ja-JP" sz="1200" b="0" dirty="0" smtClean="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36</a:t>
            </a:fld>
            <a:endParaRPr kumimoji="1" lang="ja-JP" altLang="en-US"/>
          </a:p>
        </p:txBody>
      </p:sp>
    </p:spTree>
    <p:extLst>
      <p:ext uri="{BB962C8B-B14F-4D97-AF65-F5344CB8AC3E}">
        <p14:creationId xmlns:p14="http://schemas.microsoft.com/office/powerpoint/2010/main" val="2072925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kumimoji="1" lang="ja-JP" altLang="en-US" sz="1200" kern="1200" dirty="0" smtClean="0">
                    <a:solidFill>
                      <a:schemeClr val="tx1"/>
                    </a:solidFill>
                    <a:latin typeface="+mn-ea"/>
                    <a:ea typeface="+mn-ea"/>
                    <a:cs typeface="+mn-cs"/>
                  </a:rPr>
                  <a:t>例題５</a:t>
                </a:r>
                <a:endParaRPr kumimoji="1" lang="en-US" altLang="ja-JP" sz="1200" kern="1200" dirty="0" smtClean="0">
                  <a:solidFill>
                    <a:schemeClr val="tx1"/>
                  </a:solidFill>
                  <a:latin typeface="+mn-ea"/>
                  <a:ea typeface="+mn-ea"/>
                  <a:cs typeface="+mn-cs"/>
                </a:endParaRPr>
              </a:p>
              <a:p>
                <a:pPr marL="0" indent="0">
                  <a:buNone/>
                </a:pPr>
                <a:r>
                  <a:rPr kumimoji="1" lang="ja-JP" altLang="en-US" sz="1200" kern="1200" dirty="0" smtClean="0">
                    <a:solidFill>
                      <a:schemeClr val="tx1"/>
                    </a:solidFill>
                    <a:latin typeface="+mn-ea"/>
                    <a:ea typeface="+mn-ea"/>
                    <a:cs typeface="+mn-cs"/>
                  </a:rPr>
                  <a:t>水を</a:t>
                </a:r>
                <a:r>
                  <a:rPr kumimoji="1" lang="en-US" altLang="ja-JP" sz="1200" kern="1200" dirty="0" smtClean="0">
                    <a:solidFill>
                      <a:schemeClr val="tx1"/>
                    </a:solidFill>
                    <a:latin typeface="+mn-ea"/>
                    <a:ea typeface="+mn-ea"/>
                    <a:cs typeface="+mn-cs"/>
                  </a:rPr>
                  <a:t>15m</a:t>
                </a:r>
                <a:r>
                  <a:rPr kumimoji="1" lang="en-US" altLang="ja-JP" sz="1200" kern="1200" baseline="30000" dirty="0" smtClean="0">
                    <a:solidFill>
                      <a:schemeClr val="tx1"/>
                    </a:solidFill>
                    <a:latin typeface="+mn-ea"/>
                    <a:ea typeface="+mn-ea"/>
                    <a:cs typeface="+mn-cs"/>
                  </a:rPr>
                  <a:t>3</a:t>
                </a:r>
                <a:r>
                  <a:rPr kumimoji="1" lang="en-US" altLang="ja-JP" sz="1200" kern="1200" dirty="0" smtClean="0">
                    <a:solidFill>
                      <a:schemeClr val="tx1"/>
                    </a:solidFill>
                    <a:latin typeface="+mn-ea"/>
                    <a:ea typeface="+mn-ea"/>
                    <a:cs typeface="+mn-cs"/>
                  </a:rPr>
                  <a:t>/h</a:t>
                </a:r>
                <a:r>
                  <a:rPr kumimoji="1" lang="ja-JP" altLang="en-US" sz="1200" kern="1200" dirty="0" smtClean="0">
                    <a:solidFill>
                      <a:schemeClr val="tx1"/>
                    </a:solidFill>
                    <a:latin typeface="+mn-ea"/>
                    <a:ea typeface="+mn-ea"/>
                    <a:cs typeface="+mn-cs"/>
                  </a:rPr>
                  <a:t>の割合で流したい。</a:t>
                </a:r>
                <a:r>
                  <a:rPr kumimoji="1" lang="en-US" altLang="ja-JP" sz="1200" kern="1200" dirty="0" smtClean="0">
                    <a:solidFill>
                      <a:schemeClr val="tx1"/>
                    </a:solidFill>
                    <a:latin typeface="+mn-ea"/>
                    <a:ea typeface="+mn-ea"/>
                    <a:cs typeface="+mn-cs"/>
                  </a:rPr>
                  <a:t>40A</a:t>
                </a:r>
                <a:r>
                  <a:rPr kumimoji="1" lang="ja-JP" altLang="en-US" sz="1200" kern="1200" dirty="0" smtClean="0">
                    <a:solidFill>
                      <a:schemeClr val="tx1"/>
                    </a:solidFill>
                    <a:latin typeface="+mn-ea"/>
                    <a:ea typeface="+mn-ea"/>
                    <a:cs typeface="+mn-cs"/>
                  </a:rPr>
                  <a:t>鋼管を用いたと</a:t>
                </a:r>
                <a:r>
                  <a:rPr kumimoji="1" lang="ja-JP" altLang="en-US" sz="1200" kern="1200" dirty="0">
                    <a:solidFill>
                      <a:schemeClr val="tx1"/>
                    </a:solidFill>
                    <a:latin typeface="+mn-ea"/>
                    <a:ea typeface="+mn-ea"/>
                    <a:cs typeface="+mn-cs"/>
                  </a:rPr>
                  <a:t>き</a:t>
                </a:r>
                <a:r>
                  <a:rPr kumimoji="1" lang="ja-JP" altLang="en-US" sz="1200" kern="1200" dirty="0" smtClean="0">
                    <a:solidFill>
                      <a:schemeClr val="tx1"/>
                    </a:solidFill>
                    <a:latin typeface="+mn-ea"/>
                    <a:ea typeface="+mn-ea"/>
                    <a:cs typeface="+mn-cs"/>
                  </a:rPr>
                  <a:t>の平均流速</a:t>
                </a:r>
                <a:r>
                  <a:rPr kumimoji="1" lang="en-US" altLang="ja-JP" sz="1200" kern="1200" dirty="0" smtClean="0">
                    <a:solidFill>
                      <a:schemeClr val="tx1"/>
                    </a:solidFill>
                    <a:latin typeface="+mn-ea"/>
                    <a:ea typeface="+mn-ea"/>
                    <a:cs typeface="+mn-cs"/>
                  </a:rPr>
                  <a:t>[m/h]</a:t>
                </a:r>
                <a:r>
                  <a:rPr kumimoji="1" lang="ja-JP" altLang="en-US" sz="1200" kern="1200" dirty="0" smtClean="0">
                    <a:solidFill>
                      <a:schemeClr val="tx1"/>
                    </a:solidFill>
                    <a:latin typeface="+mn-ea"/>
                    <a:ea typeface="+mn-ea"/>
                    <a:cs typeface="+mn-cs"/>
                  </a:rPr>
                  <a:t>を求めなさい。</a:t>
                </a:r>
                <a:endParaRPr kumimoji="1" lang="en-US" altLang="ja-JP" sz="1200" kern="1200" dirty="0" smtClean="0">
                  <a:solidFill>
                    <a:schemeClr val="tx1"/>
                  </a:solidFill>
                  <a:latin typeface="+mn-ea"/>
                  <a:ea typeface="+mn-ea"/>
                  <a:cs typeface="+mn-cs"/>
                </a:endParaRPr>
              </a:p>
              <a:p>
                <a:pPr marL="0" indent="0">
                  <a:buNone/>
                </a:pPr>
                <a:r>
                  <a:rPr kumimoji="1" lang="ja-JP" altLang="en-US" dirty="0" smtClean="0">
                    <a:latin typeface="+mn-ea"/>
                    <a:ea typeface="+mn-ea"/>
                  </a:rPr>
                  <a:t>一般式に値を代入すると，</a:t>
                </a:r>
                <a:endParaRPr kumimoji="1" lang="en-US" altLang="ja-JP" dirty="0" smtClean="0">
                  <a:latin typeface="+mn-ea"/>
                  <a:ea typeface="+mn-ea"/>
                </a:endParaRPr>
              </a:p>
              <a:p>
                <a:pPr marL="0" indent="0">
                  <a:buNone/>
                </a:pPr>
                <a14:m>
                  <m:oMathPara xmlns:m="http://schemas.openxmlformats.org/officeDocument/2006/math">
                    <m:oMathParaPr>
                      <m:jc m:val="left"/>
                    </m:oMathParaPr>
                    <m:oMath xmlns:m="http://schemas.openxmlformats.org/officeDocument/2006/math">
                      <m:acc>
                        <m:accPr>
                          <m:chr m:val="̅"/>
                          <m:ctrlPr>
                            <a:rPr lang="en-US" altLang="ja-JP" i="1" smtClean="0">
                              <a:latin typeface="Cambria Math" panose="02040503050406030204" pitchFamily="18" charset="0"/>
                              <a:ea typeface="+mn-ea"/>
                            </a:rPr>
                          </m:ctrlPr>
                        </m:accPr>
                        <m:e>
                          <m:r>
                            <a:rPr lang="en-US" altLang="ja-JP" i="1">
                              <a:latin typeface="Cambria Math" panose="02040503050406030204" pitchFamily="18" charset="0"/>
                              <a:ea typeface="+mn-ea"/>
                            </a:rPr>
                            <m:t>𝑢</m:t>
                          </m:r>
                        </m:e>
                      </m:acc>
                      <m:r>
                        <a:rPr lang="en-US" altLang="ja-JP" i="1">
                          <a:latin typeface="Cambria Math" panose="02040503050406030204" pitchFamily="18" charset="0"/>
                          <a:ea typeface="+mn-ea"/>
                        </a:rPr>
                        <m:t>=</m:t>
                      </m:r>
                      <m:f>
                        <m:fPr>
                          <m:ctrlPr>
                            <a:rPr lang="en-US" altLang="ja-JP" i="1" smtClean="0">
                              <a:latin typeface="Cambria Math" panose="02040503050406030204" pitchFamily="18" charset="0"/>
                              <a:ea typeface="+mn-ea"/>
                            </a:rPr>
                          </m:ctrlPr>
                        </m:fPr>
                        <m:num>
                          <m:r>
                            <a:rPr lang="en-US" altLang="ja-JP" i="1">
                              <a:latin typeface="Cambria Math" panose="02040503050406030204" pitchFamily="18" charset="0"/>
                              <a:ea typeface="+mn-ea"/>
                            </a:rPr>
                            <m:t>4</m:t>
                          </m:r>
                          <m:r>
                            <m:rPr>
                              <m:sty m:val="p"/>
                            </m:rPr>
                            <a:rPr lang="en-US" altLang="ja-JP" i="1">
                              <a:latin typeface="Cambria Math" panose="02040503050406030204" pitchFamily="18" charset="0"/>
                              <a:ea typeface="+mn-ea"/>
                            </a:rPr>
                            <m:t>V</m:t>
                          </m:r>
                        </m:num>
                        <m:den>
                          <m:r>
                            <a:rPr lang="ja-JP" altLang="en-US" i="1" smtClean="0">
                              <a:latin typeface="Cambria Math" panose="02040503050406030204" pitchFamily="18" charset="0"/>
                              <a:ea typeface="+mn-ea"/>
                            </a:rPr>
                            <m:t>𝜋</m:t>
                          </m:r>
                          <m:sSup>
                            <m:sSupPr>
                              <m:ctrlPr>
                                <a:rPr lang="en-US" altLang="ja-JP" i="1" smtClean="0">
                                  <a:latin typeface="Cambria Math" panose="02040503050406030204" pitchFamily="18" charset="0"/>
                                  <a:ea typeface="+mn-ea"/>
                                </a:rPr>
                              </m:ctrlPr>
                            </m:sSupPr>
                            <m:e>
                              <m:r>
                                <a:rPr lang="en-US" altLang="ja-JP" b="0" i="1" smtClean="0">
                                  <a:latin typeface="Cambria Math" panose="02040503050406030204" pitchFamily="18" charset="0"/>
                                  <a:ea typeface="+mn-ea"/>
                                </a:rPr>
                                <m:t>𝐷</m:t>
                              </m:r>
                            </m:e>
                            <m:sup>
                              <m:r>
                                <a:rPr lang="en-US" altLang="ja-JP" b="0" i="1" smtClean="0">
                                  <a:latin typeface="Cambria Math" panose="02040503050406030204" pitchFamily="18" charset="0"/>
                                  <a:ea typeface="+mn-ea"/>
                                </a:rPr>
                                <m:t>2</m:t>
                              </m:r>
                            </m:sup>
                          </m:sSup>
                        </m:den>
                      </m:f>
                      <m:r>
                        <a:rPr lang="en-US" altLang="ja-JP" i="1" smtClean="0">
                          <a:latin typeface="Cambria Math" panose="02040503050406030204" pitchFamily="18" charset="0"/>
                          <a:ea typeface="+mn-ea"/>
                        </a:rPr>
                        <m:t>=</m:t>
                      </m:r>
                      <m:f>
                        <m:fPr>
                          <m:ctrlPr>
                            <a:rPr lang="en-US" altLang="ja-JP" i="1" smtClean="0">
                              <a:latin typeface="Cambria Math" panose="02040503050406030204" pitchFamily="18" charset="0"/>
                              <a:ea typeface="+mn-ea"/>
                            </a:rPr>
                          </m:ctrlPr>
                        </m:fPr>
                        <m:num>
                          <m:r>
                            <a:rPr lang="en-US" altLang="ja-JP" b="0" i="1" smtClean="0">
                              <a:latin typeface="Cambria Math" panose="02040503050406030204" pitchFamily="18" charset="0"/>
                              <a:ea typeface="+mn-ea"/>
                            </a:rPr>
                            <m:t>4×</m:t>
                          </m:r>
                          <m:r>
                            <a:rPr lang="en-US" altLang="ja-JP" i="1">
                              <a:latin typeface="Cambria Math" panose="02040503050406030204" pitchFamily="18" charset="0"/>
                              <a:ea typeface="+mn-ea"/>
                            </a:rPr>
                            <m:t>4.17</m:t>
                          </m:r>
                          <m:r>
                            <a:rPr lang="en-US" altLang="ja-JP" i="1" smtClean="0">
                              <a:latin typeface="Cambria Math" panose="02040503050406030204" pitchFamily="18" charset="0"/>
                              <a:ea typeface="+mn-ea"/>
                            </a:rPr>
                            <m:t>×</m:t>
                          </m:r>
                          <m:sSup>
                            <m:sSupPr>
                              <m:ctrlPr>
                                <a:rPr lang="en-US" altLang="ja-JP" i="1" smtClean="0">
                                  <a:latin typeface="Cambria Math" panose="02040503050406030204" pitchFamily="18" charset="0"/>
                                  <a:ea typeface="+mn-ea"/>
                                </a:rPr>
                              </m:ctrlPr>
                            </m:sSupPr>
                            <m:e>
                              <m:r>
                                <a:rPr lang="en-US" altLang="ja-JP" i="1">
                                  <a:latin typeface="Cambria Math" panose="02040503050406030204" pitchFamily="18" charset="0"/>
                                  <a:ea typeface="+mn-ea"/>
                                </a:rPr>
                                <m:t>10</m:t>
                              </m:r>
                            </m:e>
                            <m:sup>
                              <m:r>
                                <a:rPr lang="en-US" altLang="ja-JP" i="1">
                                  <a:latin typeface="Cambria Math" panose="02040503050406030204" pitchFamily="18" charset="0"/>
                                  <a:ea typeface="+mn-ea"/>
                                </a:rPr>
                                <m:t>−3</m:t>
                              </m:r>
                            </m:sup>
                          </m:sSup>
                        </m:num>
                        <m:den>
                          <m:r>
                            <a:rPr lang="ja-JP" altLang="en-US" i="1" smtClean="0">
                              <a:latin typeface="Cambria Math" panose="02040503050406030204" pitchFamily="18" charset="0"/>
                              <a:ea typeface="+mn-ea"/>
                            </a:rPr>
                            <m:t>𝜋</m:t>
                          </m:r>
                          <m:r>
                            <a:rPr lang="en-US" altLang="ja-JP" i="1" smtClean="0">
                              <a:latin typeface="Cambria Math" panose="02040503050406030204" pitchFamily="18" charset="0"/>
                              <a:ea typeface="+mn-ea"/>
                            </a:rPr>
                            <m:t>×</m:t>
                          </m:r>
                          <m:sSup>
                            <m:sSupPr>
                              <m:ctrlPr>
                                <a:rPr lang="en-US" altLang="ja-JP" i="1" smtClean="0">
                                  <a:latin typeface="Cambria Math" panose="02040503050406030204" pitchFamily="18" charset="0"/>
                                  <a:ea typeface="+mn-ea"/>
                                </a:rPr>
                              </m:ctrlPr>
                            </m:sSupPr>
                            <m:e>
                              <m:r>
                                <a:rPr lang="en-US" altLang="ja-JP" i="1">
                                  <a:latin typeface="Cambria Math" panose="02040503050406030204" pitchFamily="18" charset="0"/>
                                  <a:ea typeface="+mn-ea"/>
                                </a:rPr>
                                <m:t>0.0416</m:t>
                              </m:r>
                            </m:e>
                            <m:sup>
                              <m:r>
                                <a:rPr lang="en-US" altLang="ja-JP" b="0" i="1" smtClean="0">
                                  <a:latin typeface="Cambria Math" panose="02040503050406030204" pitchFamily="18" charset="0"/>
                                  <a:ea typeface="+mn-ea"/>
                                </a:rPr>
                                <m:t>2</m:t>
                              </m:r>
                            </m:sup>
                          </m:sSup>
                        </m:den>
                      </m:f>
                      <m:r>
                        <a:rPr lang="en-US" altLang="ja-JP" i="1" smtClean="0">
                          <a:latin typeface="Cambria Math" panose="02040503050406030204" pitchFamily="18" charset="0"/>
                          <a:ea typeface="+mn-ea"/>
                        </a:rPr>
                        <m:t>=</m:t>
                      </m:r>
                      <m:r>
                        <a:rPr lang="en-US" altLang="ja-JP" i="1">
                          <a:latin typeface="Cambria Math" panose="02040503050406030204" pitchFamily="18" charset="0"/>
                          <a:ea typeface="+mn-ea"/>
                        </a:rPr>
                        <m:t>3.</m:t>
                      </m:r>
                      <m:r>
                        <a:rPr lang="en-US" altLang="ja-JP" b="0" i="1" smtClean="0">
                          <a:latin typeface="Cambria Math" panose="02040503050406030204" pitchFamily="18" charset="0"/>
                          <a:ea typeface="+mn-ea"/>
                        </a:rPr>
                        <m:t>0</m:t>
                      </m:r>
                      <m:r>
                        <a:rPr lang="en-US" altLang="ja-JP" i="1">
                          <a:latin typeface="Cambria Math" panose="02040503050406030204" pitchFamily="18" charset="0"/>
                          <a:ea typeface="+mn-ea"/>
                        </a:rPr>
                        <m:t>7</m:t>
                      </m:r>
                      <m:d>
                        <m:dPr>
                          <m:begChr m:val="["/>
                          <m:endChr m:val="]"/>
                          <m:ctrlPr>
                            <a:rPr lang="en-US" altLang="ja-JP" i="1" smtClean="0">
                              <a:latin typeface="Cambria Math" panose="02040503050406030204" pitchFamily="18" charset="0"/>
                              <a:ea typeface="+mn-ea"/>
                            </a:rPr>
                          </m:ctrlPr>
                        </m:dPr>
                        <m:e>
                          <m:f>
                            <m:fPr>
                              <m:type m:val="lin"/>
                              <m:ctrlPr>
                                <a:rPr lang="en-US" altLang="ja-JP" i="1" smtClean="0">
                                  <a:latin typeface="Cambria Math" panose="02040503050406030204" pitchFamily="18" charset="0"/>
                                  <a:ea typeface="+mn-ea"/>
                                </a:rPr>
                              </m:ctrlPr>
                            </m:fPr>
                            <m:num>
                              <m:r>
                                <a:rPr lang="en-US" altLang="ja-JP" b="0" i="1" smtClean="0">
                                  <a:latin typeface="Cambria Math" panose="02040503050406030204" pitchFamily="18" charset="0"/>
                                  <a:ea typeface="+mn-ea"/>
                                </a:rPr>
                                <m:t>𝑚</m:t>
                              </m:r>
                            </m:num>
                            <m:den>
                              <m:r>
                                <a:rPr lang="en-US" altLang="ja-JP" b="0" i="1" smtClean="0">
                                  <a:latin typeface="Cambria Math" panose="02040503050406030204" pitchFamily="18" charset="0"/>
                                  <a:ea typeface="+mn-ea"/>
                                </a:rPr>
                                <m:t>𝑠</m:t>
                              </m:r>
                            </m:den>
                          </m:f>
                        </m:e>
                      </m:d>
                    </m:oMath>
                  </m:oMathPara>
                </a14:m>
                <a:endParaRPr lang="en-US" altLang="ja-JP" i="1" dirty="0" smtClean="0">
                  <a:latin typeface="+mn-ea"/>
                  <a:ea typeface="+mn-ea"/>
                </a:endParaRPr>
              </a:p>
              <a:p>
                <a:pPr marL="0" indent="0">
                  <a:buNone/>
                </a:pPr>
                <a:r>
                  <a:rPr lang="ja-JP" altLang="en-US" i="0" dirty="0" smtClean="0">
                    <a:latin typeface="+mn-ea"/>
                    <a:ea typeface="+mn-ea"/>
                  </a:rPr>
                  <a:t>となる。</a:t>
                </a:r>
                <a:endParaRPr lang="en-US" altLang="ja-JP" i="0" dirty="0" smtClean="0">
                  <a:latin typeface="+mn-ea"/>
                  <a:ea typeface="+mn-ea"/>
                </a:endParaRPr>
              </a:p>
              <a:p>
                <a:pPr marL="0" indent="0">
                  <a:buNone/>
                </a:pPr>
                <a:endParaRPr lang="en-US" altLang="ja-JP" i="0" dirty="0" smtClean="0">
                  <a:latin typeface="+mn-ea"/>
                  <a:ea typeface="+mn-ea"/>
                </a:endParaRPr>
              </a:p>
              <a:p>
                <a:pPr marL="0" indent="0">
                  <a:buNone/>
                </a:pPr>
                <a:r>
                  <a:rPr lang="ja-JP" altLang="en-US" i="0" dirty="0" smtClean="0">
                    <a:latin typeface="+mn-ea"/>
                    <a:ea typeface="+mn-ea"/>
                  </a:rPr>
                  <a:t>単位を</a:t>
                </a:r>
                <a:r>
                  <a:rPr lang="en-US" altLang="ja-JP" i="0" dirty="0" smtClean="0">
                    <a:latin typeface="+mn-ea"/>
                    <a:ea typeface="+mn-ea"/>
                  </a:rPr>
                  <a:t>1</a:t>
                </a:r>
                <a:r>
                  <a:rPr lang="ja-JP" altLang="en-US" i="0" dirty="0" smtClean="0">
                    <a:latin typeface="+mn-ea"/>
                    <a:ea typeface="+mn-ea"/>
                  </a:rPr>
                  <a:t>秒間当たりではなく，</a:t>
                </a:r>
                <a:r>
                  <a:rPr lang="en-US" altLang="ja-JP" i="0" dirty="0" smtClean="0">
                    <a:latin typeface="+mn-ea"/>
                    <a:ea typeface="+mn-ea"/>
                  </a:rPr>
                  <a:t>1</a:t>
                </a:r>
                <a:r>
                  <a:rPr lang="ja-JP" altLang="en-US" i="0" dirty="0" smtClean="0">
                    <a:latin typeface="+mn-ea"/>
                    <a:ea typeface="+mn-ea"/>
                  </a:rPr>
                  <a:t>時間当たりに換算するために，</a:t>
                </a:r>
                <a:endParaRPr lang="en-US" altLang="ja-JP" i="0" dirty="0" smtClean="0">
                  <a:latin typeface="+mn-ea"/>
                  <a:ea typeface="+mn-ea"/>
                </a:endParaRPr>
              </a:p>
              <a:p>
                <a:pPr marL="0" indent="0">
                  <a:buNone/>
                </a:pPr>
                <a:r>
                  <a:rPr kumimoji="1" lang="en-US" altLang="ja-JP" dirty="0" smtClean="0">
                    <a:latin typeface="+mn-ea"/>
                    <a:ea typeface="+mn-ea"/>
                  </a:rPr>
                  <a:t>1</a:t>
                </a:r>
                <a:r>
                  <a:rPr kumimoji="1" lang="ja-JP" altLang="en-US" dirty="0" smtClean="0">
                    <a:latin typeface="+mn-ea"/>
                    <a:ea typeface="+mn-ea"/>
                  </a:rPr>
                  <a:t>時間は</a:t>
                </a:r>
                <a:r>
                  <a:rPr kumimoji="1" lang="en-US" altLang="ja-JP" dirty="0" smtClean="0">
                    <a:latin typeface="+mn-ea"/>
                    <a:ea typeface="+mn-ea"/>
                  </a:rPr>
                  <a:t>60</a:t>
                </a:r>
                <a:r>
                  <a:rPr kumimoji="1" lang="ja-JP" altLang="en-US" dirty="0" smtClean="0">
                    <a:latin typeface="+mn-ea"/>
                    <a:ea typeface="+mn-ea"/>
                  </a:rPr>
                  <a:t>分，</a:t>
                </a:r>
                <a:r>
                  <a:rPr kumimoji="1" lang="en-US" altLang="ja-JP" dirty="0" smtClean="0">
                    <a:latin typeface="+mn-ea"/>
                    <a:ea typeface="+mn-ea"/>
                  </a:rPr>
                  <a:t>1</a:t>
                </a:r>
                <a:r>
                  <a:rPr kumimoji="1" lang="ja-JP" altLang="en-US" dirty="0" smtClean="0">
                    <a:latin typeface="+mn-ea"/>
                    <a:ea typeface="+mn-ea"/>
                  </a:rPr>
                  <a:t>分は</a:t>
                </a:r>
                <a:r>
                  <a:rPr kumimoji="1" lang="en-US" altLang="ja-JP" dirty="0" smtClean="0">
                    <a:latin typeface="+mn-ea"/>
                    <a:ea typeface="+mn-ea"/>
                  </a:rPr>
                  <a:t>60</a:t>
                </a:r>
                <a:r>
                  <a:rPr kumimoji="1" lang="ja-JP" altLang="en-US" dirty="0" smtClean="0">
                    <a:latin typeface="+mn-ea"/>
                    <a:ea typeface="+mn-ea"/>
                  </a:rPr>
                  <a:t>秒であることから，</a:t>
                </a:r>
                <a:r>
                  <a:rPr kumimoji="1" lang="en-US" altLang="ja-JP" dirty="0" smtClean="0">
                    <a:latin typeface="+mn-ea"/>
                    <a:ea typeface="+mn-ea"/>
                  </a:rPr>
                  <a:t>60×60</a:t>
                </a:r>
                <a:r>
                  <a:rPr kumimoji="1" lang="ja-JP" altLang="en-US" dirty="0" smtClean="0">
                    <a:latin typeface="+mn-ea"/>
                    <a:ea typeface="+mn-ea"/>
                  </a:rPr>
                  <a:t>＝</a:t>
                </a:r>
                <a:r>
                  <a:rPr kumimoji="1" lang="en-US" altLang="ja-JP" dirty="0" smtClean="0">
                    <a:latin typeface="+mn-ea"/>
                    <a:ea typeface="+mn-ea"/>
                  </a:rPr>
                  <a:t>3600</a:t>
                </a:r>
                <a:r>
                  <a:rPr kumimoji="1" lang="ja-JP" altLang="en-US" dirty="0" smtClean="0">
                    <a:latin typeface="+mn-ea"/>
                    <a:ea typeface="+mn-ea"/>
                  </a:rPr>
                  <a:t>をかけることを説明する。</a:t>
                </a:r>
                <a:endParaRPr lang="en-US" altLang="ja-JP" i="1" dirty="0" smtClean="0">
                  <a:latin typeface="+mn-ea"/>
                  <a:ea typeface="+mn-ea"/>
                </a:endParaRPr>
              </a:p>
              <a:p>
                <a:pPr marL="0" indent="0">
                  <a:buNone/>
                </a:pPr>
                <a14:m>
                  <m:oMathPara xmlns:m="http://schemas.openxmlformats.org/officeDocument/2006/math">
                    <m:oMathParaPr>
                      <m:jc m:val="left"/>
                    </m:oMathParaPr>
                    <m:oMath xmlns:m="http://schemas.openxmlformats.org/officeDocument/2006/math">
                      <m:r>
                        <a:rPr lang="en-US" altLang="ja-JP" i="1">
                          <a:latin typeface="Cambria Math" panose="02040503050406030204" pitchFamily="18" charset="0"/>
                          <a:ea typeface="+mn-ea"/>
                        </a:rPr>
                        <m:t>3.67</m:t>
                      </m:r>
                      <m:r>
                        <a:rPr lang="en-US" altLang="ja-JP" i="1" smtClean="0">
                          <a:latin typeface="Cambria Math" panose="02040503050406030204" pitchFamily="18" charset="0"/>
                          <a:ea typeface="+mn-ea"/>
                        </a:rPr>
                        <m:t>×</m:t>
                      </m:r>
                      <m:r>
                        <a:rPr lang="en-US" altLang="ja-JP" i="1">
                          <a:latin typeface="Cambria Math" panose="02040503050406030204" pitchFamily="18" charset="0"/>
                          <a:ea typeface="+mn-ea"/>
                        </a:rPr>
                        <m:t>3600</m:t>
                      </m:r>
                      <m:r>
                        <a:rPr lang="en-US" altLang="ja-JP" i="1" smtClean="0">
                          <a:latin typeface="Cambria Math" panose="02040503050406030204" pitchFamily="18" charset="0"/>
                          <a:ea typeface="+mn-ea"/>
                        </a:rPr>
                        <m:t>=</m:t>
                      </m:r>
                      <m:r>
                        <a:rPr lang="en-US" altLang="ja-JP" i="1">
                          <a:latin typeface="Cambria Math" panose="02040503050406030204" pitchFamily="18" charset="0"/>
                          <a:ea typeface="+mn-ea"/>
                        </a:rPr>
                        <m:t>1.10</m:t>
                      </m:r>
                      <m:r>
                        <a:rPr lang="en-US" altLang="ja-JP" i="1" smtClean="0">
                          <a:latin typeface="Cambria Math" panose="02040503050406030204" pitchFamily="18" charset="0"/>
                          <a:ea typeface="+mn-ea"/>
                        </a:rPr>
                        <m:t>×</m:t>
                      </m:r>
                      <m:sSup>
                        <m:sSupPr>
                          <m:ctrlPr>
                            <a:rPr lang="en-US" altLang="ja-JP" i="1" smtClean="0">
                              <a:latin typeface="Cambria Math" panose="02040503050406030204" pitchFamily="18" charset="0"/>
                              <a:ea typeface="+mn-ea"/>
                            </a:rPr>
                          </m:ctrlPr>
                        </m:sSupPr>
                        <m:e>
                          <m:r>
                            <a:rPr lang="en-US" altLang="ja-JP" i="1">
                              <a:latin typeface="Cambria Math" panose="02040503050406030204" pitchFamily="18" charset="0"/>
                              <a:ea typeface="+mn-ea"/>
                            </a:rPr>
                            <m:t>10</m:t>
                          </m:r>
                        </m:e>
                        <m:sup>
                          <m:r>
                            <a:rPr lang="en-US" altLang="ja-JP" b="0" i="1" smtClean="0">
                              <a:latin typeface="Cambria Math" panose="02040503050406030204" pitchFamily="18" charset="0"/>
                              <a:ea typeface="+mn-ea"/>
                            </a:rPr>
                            <m:t>4</m:t>
                          </m:r>
                        </m:sup>
                      </m:sSup>
                      <m:d>
                        <m:dPr>
                          <m:begChr m:val="["/>
                          <m:endChr m:val="]"/>
                          <m:ctrlPr>
                            <a:rPr lang="en-US" altLang="ja-JP" i="1" smtClean="0">
                              <a:latin typeface="Cambria Math" panose="02040503050406030204" pitchFamily="18" charset="0"/>
                              <a:ea typeface="+mn-ea"/>
                            </a:rPr>
                          </m:ctrlPr>
                        </m:dPr>
                        <m:e>
                          <m:f>
                            <m:fPr>
                              <m:type m:val="lin"/>
                              <m:ctrlPr>
                                <a:rPr lang="en-US" altLang="ja-JP" i="1" smtClean="0">
                                  <a:latin typeface="Cambria Math" panose="02040503050406030204" pitchFamily="18" charset="0"/>
                                  <a:ea typeface="+mn-ea"/>
                                </a:rPr>
                              </m:ctrlPr>
                            </m:fPr>
                            <m:num>
                              <m:r>
                                <a:rPr lang="en-US" altLang="ja-JP" b="0" i="1" smtClean="0">
                                  <a:latin typeface="Cambria Math" panose="02040503050406030204" pitchFamily="18" charset="0"/>
                                  <a:ea typeface="+mn-ea"/>
                                </a:rPr>
                                <m:t>𝑚</m:t>
                              </m:r>
                            </m:num>
                            <m:den>
                              <m:r>
                                <a:rPr lang="en-US" altLang="ja-JP" b="0" i="1" smtClean="0">
                                  <a:latin typeface="Cambria Math" panose="02040503050406030204" pitchFamily="18" charset="0"/>
                                  <a:ea typeface="+mn-ea"/>
                                </a:rPr>
                                <m:t>h</m:t>
                              </m:r>
                            </m:den>
                          </m:f>
                        </m:e>
                      </m:d>
                    </m:oMath>
                  </m:oMathPara>
                </a14:m>
                <a:endParaRPr kumimoji="1" lang="en-US" altLang="ja-JP" dirty="0" smtClean="0">
                  <a:latin typeface="+mn-ea"/>
                  <a:ea typeface="+mn-ea"/>
                </a:endParaRPr>
              </a:p>
              <a:p>
                <a:pPr marL="0" indent="0">
                  <a:buNone/>
                </a:pPr>
                <a:endParaRPr kumimoji="1" lang="en-US" altLang="ja-JP" dirty="0" smtClean="0">
                  <a:latin typeface="+mn-ea"/>
                  <a:ea typeface="+mn-ea"/>
                </a:endParaRPr>
              </a:p>
            </p:txBody>
          </p:sp>
        </mc:Choice>
        <mc:Fallback xmlns="">
          <p:sp>
            <p:nvSpPr>
              <p:cNvPr id="3" name="ノート プレースホルダー 2"/>
              <p:cNvSpPr>
                <a:spLocks noGrp="1"/>
              </p:cNvSpPr>
              <p:nvPr>
                <p:ph type="body" idx="1"/>
              </p:nvPr>
            </p:nvSpPr>
            <p:spPr/>
            <p:txBody>
              <a:bodyPr/>
              <a:lstStyle/>
              <a:p>
                <a:pPr marL="0" indent="0">
                  <a:buNone/>
                </a:pPr>
                <a:r>
                  <a:rPr kumimoji="1" lang="ja-JP" altLang="en-US" sz="1200" kern="1200" dirty="0" smtClean="0">
                    <a:solidFill>
                      <a:schemeClr val="tx1"/>
                    </a:solidFill>
                    <a:latin typeface="+mj-ea"/>
                    <a:ea typeface="+mn-ea"/>
                    <a:cs typeface="+mn-cs"/>
                  </a:rPr>
                  <a:t>例題４　水を</a:t>
                </a:r>
                <a:r>
                  <a:rPr kumimoji="1" lang="en-US" altLang="ja-JP" sz="1200" kern="1200" dirty="0" smtClean="0">
                    <a:solidFill>
                      <a:schemeClr val="tx1"/>
                    </a:solidFill>
                    <a:latin typeface="+mj-ea"/>
                    <a:ea typeface="+mn-ea"/>
                    <a:cs typeface="+mn-cs"/>
                  </a:rPr>
                  <a:t>15m</a:t>
                </a:r>
                <a:r>
                  <a:rPr kumimoji="1" lang="en-US" altLang="ja-JP" sz="1200" kern="1200" baseline="30000" dirty="0" smtClean="0">
                    <a:solidFill>
                      <a:schemeClr val="tx1"/>
                    </a:solidFill>
                    <a:latin typeface="+mj-ea"/>
                    <a:ea typeface="+mn-ea"/>
                    <a:cs typeface="+mn-cs"/>
                  </a:rPr>
                  <a:t>3</a:t>
                </a:r>
                <a:r>
                  <a:rPr kumimoji="1" lang="en-US" altLang="ja-JP" sz="1200" kern="1200" dirty="0" smtClean="0">
                    <a:solidFill>
                      <a:schemeClr val="tx1"/>
                    </a:solidFill>
                    <a:latin typeface="+mj-ea"/>
                    <a:ea typeface="+mn-ea"/>
                    <a:cs typeface="+mn-cs"/>
                  </a:rPr>
                  <a:t>/h</a:t>
                </a:r>
                <a:r>
                  <a:rPr kumimoji="1" lang="ja-JP" altLang="en-US" sz="1200" kern="1200" dirty="0" smtClean="0">
                    <a:solidFill>
                      <a:schemeClr val="tx1"/>
                    </a:solidFill>
                    <a:latin typeface="+mj-ea"/>
                    <a:ea typeface="+mn-ea"/>
                    <a:cs typeface="+mn-cs"/>
                  </a:rPr>
                  <a:t>の割合で流したい。</a:t>
                </a:r>
                <a:r>
                  <a:rPr kumimoji="1" lang="en-US" altLang="ja-JP" sz="1200" kern="1200" dirty="0" smtClean="0">
                    <a:solidFill>
                      <a:schemeClr val="tx1"/>
                    </a:solidFill>
                    <a:latin typeface="+mj-ea"/>
                    <a:ea typeface="+mn-ea"/>
                    <a:cs typeface="+mn-cs"/>
                  </a:rPr>
                  <a:t>40A</a:t>
                </a:r>
                <a:r>
                  <a:rPr kumimoji="1" lang="ja-JP" altLang="en-US" sz="1200" kern="1200" dirty="0" smtClean="0">
                    <a:solidFill>
                      <a:schemeClr val="tx1"/>
                    </a:solidFill>
                    <a:latin typeface="+mj-ea"/>
                    <a:ea typeface="+mn-ea"/>
                    <a:cs typeface="+mn-cs"/>
                  </a:rPr>
                  <a:t>鋼管を用いたと</a:t>
                </a:r>
                <a:r>
                  <a:rPr kumimoji="1" lang="ja-JP" altLang="en-US" sz="1200" kern="1200" dirty="0">
                    <a:solidFill>
                      <a:schemeClr val="tx1"/>
                    </a:solidFill>
                    <a:latin typeface="+mj-ea"/>
                    <a:ea typeface="+mn-ea"/>
                    <a:cs typeface="+mn-cs"/>
                  </a:rPr>
                  <a:t>き</a:t>
                </a:r>
                <a:r>
                  <a:rPr kumimoji="1" lang="ja-JP" altLang="en-US" sz="1200" kern="1200" dirty="0" smtClean="0">
                    <a:solidFill>
                      <a:schemeClr val="tx1"/>
                    </a:solidFill>
                    <a:latin typeface="+mj-ea"/>
                    <a:ea typeface="+mn-ea"/>
                    <a:cs typeface="+mn-cs"/>
                  </a:rPr>
                  <a:t>の平均流速</a:t>
                </a:r>
                <a:r>
                  <a:rPr kumimoji="1" lang="en-US" altLang="ja-JP" sz="1200" kern="1200" dirty="0" smtClean="0">
                    <a:solidFill>
                      <a:schemeClr val="tx1"/>
                    </a:solidFill>
                    <a:latin typeface="+mj-ea"/>
                    <a:ea typeface="+mn-ea"/>
                    <a:cs typeface="+mn-cs"/>
                  </a:rPr>
                  <a:t>[m/h]</a:t>
                </a:r>
                <a:r>
                  <a:rPr kumimoji="1" lang="ja-JP" altLang="en-US" sz="1200" kern="1200" dirty="0" smtClean="0">
                    <a:solidFill>
                      <a:schemeClr val="tx1"/>
                    </a:solidFill>
                    <a:latin typeface="+mj-ea"/>
                    <a:ea typeface="+mn-ea"/>
                    <a:cs typeface="+mn-cs"/>
                  </a:rPr>
                  <a:t>を求めなさい。</a:t>
                </a:r>
                <a:endParaRPr kumimoji="1" lang="en-US" altLang="ja-JP" sz="1200" kern="1200" dirty="0" smtClean="0">
                  <a:solidFill>
                    <a:schemeClr val="tx1"/>
                  </a:solidFill>
                  <a:latin typeface="+mj-ea"/>
                  <a:ea typeface="+mn-ea"/>
                  <a:cs typeface="+mn-cs"/>
                </a:endParaRPr>
              </a:p>
              <a:p>
                <a:pPr marL="0" indent="0">
                  <a:buNone/>
                </a:pPr>
                <a:r>
                  <a:rPr kumimoji="1" lang="en-US" altLang="ja-JP" b="0" i="0" smtClean="0">
                    <a:latin typeface="Cambria Math" panose="02040503050406030204" pitchFamily="18" charset="0"/>
                    <a:ea typeface="Cambria Math" panose="02040503050406030204" pitchFamily="18" charset="0"/>
                  </a:rPr>
                  <a:t>1</a:t>
                </a:r>
                <a:r>
                  <a:rPr kumimoji="1" lang="en-US" altLang="ja-JP" i="0" smtClean="0">
                    <a:latin typeface="Cambria Math" panose="02040503050406030204" pitchFamily="18" charset="0"/>
                    <a:ea typeface="Cambria Math" panose="02040503050406030204" pitchFamily="18" charset="0"/>
                  </a:rPr>
                  <a:t>[</a:t>
                </a:r>
                <a:r>
                  <a:rPr kumimoji="1" lang="en-US" altLang="ja-JP" b="0" i="0" smtClean="0">
                    <a:latin typeface="Cambria Math" panose="02040503050406030204" pitchFamily="18" charset="0"/>
                    <a:ea typeface="Cambria Math" panose="02040503050406030204" pitchFamily="18" charset="0"/>
                  </a:rPr>
                  <a:t>𝑚^3∕ℎ]</a:t>
                </a:r>
                <a:r>
                  <a:rPr kumimoji="1" lang="en-US" altLang="ja-JP" i="0" smtClean="0">
                    <a:latin typeface="Cambria Math" panose="02040503050406030204" pitchFamily="18" charset="0"/>
                    <a:ea typeface="Cambria Math" panose="02040503050406030204" pitchFamily="18" charset="0"/>
                  </a:rPr>
                  <a:t>=</a:t>
                </a:r>
                <a:r>
                  <a:rPr kumimoji="1" lang="en-US" altLang="ja-JP" b="0" i="0" smtClean="0">
                    <a:latin typeface="Cambria Math" panose="02040503050406030204" pitchFamily="18" charset="0"/>
                  </a:rPr>
                  <a:t>1/</a:t>
                </a:r>
                <a:r>
                  <a:rPr lang="en-US" altLang="ja-JP" i="0">
                    <a:latin typeface="Cambria Math" panose="02040503050406030204" pitchFamily="18" charset="0"/>
                  </a:rPr>
                  <a:t>3600</a:t>
                </a:r>
                <a:r>
                  <a:rPr kumimoji="1" lang="en-US" altLang="ja-JP" i="0" smtClean="0">
                    <a:latin typeface="Cambria Math" panose="02040503050406030204" pitchFamily="18" charset="0"/>
                  </a:rPr>
                  <a:t> [</a:t>
                </a:r>
                <a:r>
                  <a:rPr kumimoji="1" lang="en-US" altLang="ja-JP" b="0" i="0" smtClean="0">
                    <a:latin typeface="Cambria Math" panose="02040503050406030204" pitchFamily="18" charset="0"/>
                  </a:rPr>
                  <a:t>𝑚^3∕ℎ]</a:t>
                </a:r>
                <a:endParaRPr kumimoji="1" lang="en-US" altLang="ja-JP" i="1" dirty="0" smtClean="0">
                  <a:latin typeface="Cambria Math" panose="02040503050406030204" pitchFamily="18" charset="0"/>
                </a:endParaRPr>
              </a:p>
              <a:p>
                <a:pPr marL="0" indent="0">
                  <a:buNone/>
                </a:pPr>
                <a:r>
                  <a:rPr kumimoji="1" lang="en-US" altLang="ja-JP" b="0" i="0" smtClean="0">
                    <a:latin typeface="Cambria Math" panose="02040503050406030204" pitchFamily="18" charset="0"/>
                    <a:ea typeface="Cambria Math" panose="02040503050406030204" pitchFamily="18" charset="0"/>
                  </a:rPr>
                  <a:t>𝑉</a:t>
                </a:r>
                <a:r>
                  <a:rPr kumimoji="1"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1</a:t>
                </a:r>
                <a:r>
                  <a:rPr lang="en-US" altLang="ja-JP" b="0" i="0" smtClean="0">
                    <a:latin typeface="Cambria Math" panose="02040503050406030204" pitchFamily="18" charset="0"/>
                    <a:ea typeface="Cambria Math" panose="02040503050406030204" pitchFamily="18" charset="0"/>
                  </a:rPr>
                  <a:t>5</a:t>
                </a:r>
                <a:r>
                  <a:rPr lang="en-US" altLang="ja-JP" i="0" smtClean="0">
                    <a:latin typeface="Cambria Math" panose="02040503050406030204" pitchFamily="18" charset="0"/>
                    <a:ea typeface="Cambria Math" panose="02040503050406030204" pitchFamily="18" charset="0"/>
                  </a:rPr>
                  <a:t>×</a:t>
                </a:r>
                <a:r>
                  <a:rPr lang="en-US" altLang="ja-JP" b="0" i="0" smtClean="0">
                    <a:latin typeface="Cambria Math" panose="02040503050406030204" pitchFamily="18" charset="0"/>
                    <a:ea typeface="Cambria Math" panose="02040503050406030204" pitchFamily="18" charset="0"/>
                  </a:rPr>
                  <a:t>1/</a:t>
                </a:r>
                <a:r>
                  <a:rPr lang="en-US" altLang="ja-JP" i="0">
                    <a:latin typeface="Cambria Math" panose="02040503050406030204" pitchFamily="18" charset="0"/>
                    <a:ea typeface="Cambria Math" panose="02040503050406030204" pitchFamily="18" charset="0"/>
                  </a:rPr>
                  <a:t>3600</a:t>
                </a:r>
                <a:r>
                  <a:rPr lang="en-US" altLang="ja-JP" i="0" smtClean="0">
                    <a:latin typeface="Cambria Math" panose="02040503050406030204" pitchFamily="18" charset="0"/>
                    <a:ea typeface="Cambria Math" panose="02040503050406030204" pitchFamily="18" charset="0"/>
                  </a:rPr>
                  <a:t> [</a:t>
                </a:r>
                <a:r>
                  <a:rPr lang="en-US" altLang="ja-JP" b="0" i="0" smtClean="0">
                    <a:latin typeface="Cambria Math" panose="02040503050406030204" pitchFamily="18" charset="0"/>
                    <a:ea typeface="Cambria Math" panose="02040503050406030204" pitchFamily="18" charset="0"/>
                  </a:rPr>
                  <a:t>𝑚^3∕𝑠]</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4.17</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10</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−3</a:t>
                </a:r>
                <a:r>
                  <a:rPr lang="en-US" altLang="ja-JP" i="0" smtClean="0">
                    <a:latin typeface="Cambria Math" panose="02040503050406030204" pitchFamily="18" charset="0"/>
                    <a:ea typeface="Cambria Math" panose="02040503050406030204" pitchFamily="18" charset="0"/>
                  </a:rPr>
                  <a:t>) [</a:t>
                </a:r>
                <a:r>
                  <a:rPr lang="en-US" altLang="ja-JP" b="0" i="0" smtClean="0">
                    <a:latin typeface="Cambria Math" panose="02040503050406030204" pitchFamily="18" charset="0"/>
                    <a:ea typeface="Cambria Math" panose="02040503050406030204" pitchFamily="18" charset="0"/>
                  </a:rPr>
                  <a:t>𝑚^3∕𝑠]</a:t>
                </a:r>
                <a:endParaRPr kumimoji="1" lang="en-US" altLang="ja-JP" dirty="0" smtClean="0"/>
              </a:p>
              <a:p>
                <a:pPr marL="0" indent="0">
                  <a:buNone/>
                </a:pPr>
                <a:r>
                  <a:rPr kumimoji="1" lang="en-US" altLang="ja-JP" dirty="0" smtClean="0">
                    <a:latin typeface="Cambria Math" panose="02040503050406030204" pitchFamily="18" charset="0"/>
                    <a:ea typeface="Cambria Math" panose="02040503050406030204" pitchFamily="18" charset="0"/>
                  </a:rPr>
                  <a:t>D=41.6[mm]=0.0416[m]</a:t>
                </a:r>
              </a:p>
              <a:p>
                <a:pPr marL="0" indent="0">
                  <a:buNone/>
                </a:pPr>
                <a:r>
                  <a:rPr lang="en-US" altLang="ja-JP" i="0">
                    <a:latin typeface="Cambria Math" panose="02040503050406030204" pitchFamily="18" charset="0"/>
                    <a:ea typeface="Cambria Math" panose="02040503050406030204" pitchFamily="18" charset="0"/>
                  </a:rPr>
                  <a:t>𝑢</a:t>
                </a:r>
                <a:r>
                  <a:rPr lang="en-US" altLang="ja-JP" i="0" smtClean="0">
                    <a:latin typeface="Cambria Math" panose="02040503050406030204" pitchFamily="18" charset="0"/>
                    <a:ea typeface="Cambria Math" panose="02040503050406030204" pitchFamily="18" charset="0"/>
                  </a:rPr>
                  <a:t> ̅</a:t>
                </a:r>
                <a:r>
                  <a:rPr lang="en-US" altLang="ja-JP" i="0">
                    <a:latin typeface="Cambria Math" panose="02040503050406030204" pitchFamily="18" charset="0"/>
                    <a:ea typeface="Cambria Math" panose="02040503050406030204" pitchFamily="18" charset="0"/>
                  </a:rPr>
                  <a:t>=4V</a:t>
                </a:r>
                <a:r>
                  <a:rPr lang="en-US" altLang="ja-JP" i="0" smtClean="0">
                    <a:latin typeface="Cambria Math" panose="02040503050406030204" pitchFamily="18" charset="0"/>
                    <a:ea typeface="Cambria Math" panose="02040503050406030204" pitchFamily="18" charset="0"/>
                  </a:rPr>
                  <a:t>/(</a:t>
                </a:r>
                <a:r>
                  <a:rPr lang="ja-JP" altLang="en-US" i="0" smtClean="0">
                    <a:latin typeface="Cambria Math" panose="02040503050406030204" pitchFamily="18" charset="0"/>
                    <a:ea typeface="Cambria Math" panose="02040503050406030204" pitchFamily="18" charset="0"/>
                  </a:rPr>
                  <a:t>𝜋</a:t>
                </a:r>
                <a:r>
                  <a:rPr lang="en-US" altLang="ja-JP" b="0" i="0" smtClean="0">
                    <a:latin typeface="Cambria Math" panose="02040503050406030204" pitchFamily="18" charset="0"/>
                    <a:ea typeface="Cambria Math" panose="02040503050406030204" pitchFamily="18" charset="0"/>
                  </a:rPr>
                  <a:t>𝐷^2 )</a:t>
                </a:r>
                <a:r>
                  <a:rPr lang="en-US" altLang="ja-JP" i="0" smtClean="0">
                    <a:latin typeface="Cambria Math" panose="02040503050406030204" pitchFamily="18" charset="0"/>
                    <a:ea typeface="Cambria Math" panose="02040503050406030204" pitchFamily="18" charset="0"/>
                  </a:rPr>
                  <a:t>=(</a:t>
                </a:r>
                <a:r>
                  <a:rPr lang="en-US" altLang="ja-JP" b="0" i="0" smtClean="0">
                    <a:latin typeface="Cambria Math" panose="02040503050406030204" pitchFamily="18" charset="0"/>
                    <a:ea typeface="Cambria Math" panose="02040503050406030204" pitchFamily="18" charset="0"/>
                  </a:rPr>
                  <a:t>4×</a:t>
                </a:r>
                <a:r>
                  <a:rPr lang="en-US" altLang="ja-JP" i="0">
                    <a:latin typeface="Cambria Math" panose="02040503050406030204" pitchFamily="18" charset="0"/>
                    <a:ea typeface="Cambria Math" panose="02040503050406030204" pitchFamily="18" charset="0"/>
                  </a:rPr>
                  <a:t>4.17</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10</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−3</a:t>
                </a:r>
                <a:r>
                  <a:rPr lang="en-US" altLang="ja-JP" i="0" smtClean="0">
                    <a:latin typeface="Cambria Math" panose="02040503050406030204" pitchFamily="18" charset="0"/>
                    <a:ea typeface="Cambria Math" panose="02040503050406030204" pitchFamily="18" charset="0"/>
                  </a:rPr>
                  <a:t>))/(</a:t>
                </a:r>
                <a:r>
                  <a:rPr lang="ja-JP" altLang="en-US" i="0" smtClean="0">
                    <a:latin typeface="Cambria Math" panose="02040503050406030204" pitchFamily="18" charset="0"/>
                    <a:ea typeface="Cambria Math" panose="02040503050406030204" pitchFamily="18" charset="0"/>
                  </a:rPr>
                  <a:t>𝜋</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0.0416</a:t>
                </a:r>
                <a:r>
                  <a:rPr lang="en-US" altLang="ja-JP" i="0" smtClean="0">
                    <a:latin typeface="Cambria Math" panose="02040503050406030204" pitchFamily="18" charset="0"/>
                    <a:ea typeface="Cambria Math" panose="02040503050406030204" pitchFamily="18" charset="0"/>
                  </a:rPr>
                  <a:t>〗^</a:t>
                </a:r>
                <a:r>
                  <a:rPr lang="en-US" altLang="ja-JP" b="0" i="0" smtClean="0">
                    <a:latin typeface="Cambria Math" panose="02040503050406030204" pitchFamily="18" charset="0"/>
                    <a:ea typeface="Cambria Math" panose="02040503050406030204" pitchFamily="18" charset="0"/>
                  </a:rPr>
                  <a:t>2 )</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3.</a:t>
                </a:r>
                <a:r>
                  <a:rPr lang="en-US" altLang="ja-JP" b="0" i="0" smtClean="0">
                    <a:latin typeface="Cambria Math" panose="02040503050406030204" pitchFamily="18" charset="0"/>
                    <a:ea typeface="Cambria Math" panose="02040503050406030204" pitchFamily="18" charset="0"/>
                  </a:rPr>
                  <a:t>0</a:t>
                </a:r>
                <a:r>
                  <a:rPr lang="en-US" altLang="ja-JP" i="0">
                    <a:latin typeface="Cambria Math" panose="02040503050406030204" pitchFamily="18" charset="0"/>
                    <a:ea typeface="Cambria Math" panose="02040503050406030204" pitchFamily="18" charset="0"/>
                  </a:rPr>
                  <a:t>7</a:t>
                </a:r>
                <a:r>
                  <a:rPr lang="en-US" altLang="ja-JP" i="0" smtClean="0">
                    <a:latin typeface="Cambria Math" panose="02040503050406030204" pitchFamily="18" charset="0"/>
                    <a:ea typeface="Cambria Math" panose="02040503050406030204" pitchFamily="18" charset="0"/>
                  </a:rPr>
                  <a:t>[</a:t>
                </a:r>
                <a:r>
                  <a:rPr lang="en-US" altLang="ja-JP" b="0" i="0" smtClean="0">
                    <a:latin typeface="Cambria Math" panose="02040503050406030204" pitchFamily="18" charset="0"/>
                    <a:ea typeface="Cambria Math" panose="02040503050406030204" pitchFamily="18" charset="0"/>
                  </a:rPr>
                  <a:t>𝑚∕𝑠]</a:t>
                </a:r>
                <a:endParaRPr lang="en-US" altLang="ja-JP" i="1" dirty="0" smtClean="0">
                  <a:latin typeface="Cambria Math" panose="02040503050406030204" pitchFamily="18" charset="0"/>
                  <a:ea typeface="Cambria Math" panose="02040503050406030204" pitchFamily="18" charset="0"/>
                </a:endParaRPr>
              </a:p>
              <a:p>
                <a:pPr marL="0" indent="0">
                  <a:buNone/>
                </a:pPr>
                <a:r>
                  <a:rPr lang="en-US" altLang="ja-JP" i="0">
                    <a:latin typeface="Cambria Math" panose="02040503050406030204" pitchFamily="18" charset="0"/>
                    <a:ea typeface="Cambria Math" panose="02040503050406030204" pitchFamily="18" charset="0"/>
                  </a:rPr>
                  <a:t>3.67</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3600</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1.10</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10</a:t>
                </a:r>
                <a:r>
                  <a:rPr lang="en-US" altLang="ja-JP" i="0" smtClean="0">
                    <a:latin typeface="Cambria Math" panose="02040503050406030204" pitchFamily="18" charset="0"/>
                    <a:ea typeface="Cambria Math" panose="02040503050406030204" pitchFamily="18" charset="0"/>
                  </a:rPr>
                  <a:t>〗^</a:t>
                </a:r>
                <a:r>
                  <a:rPr lang="en-US" altLang="ja-JP" b="0" i="0" smtClean="0">
                    <a:latin typeface="Cambria Math" panose="02040503050406030204" pitchFamily="18" charset="0"/>
                    <a:ea typeface="Cambria Math" panose="02040503050406030204" pitchFamily="18" charset="0"/>
                  </a:rPr>
                  <a:t>4 </a:t>
                </a:r>
                <a:r>
                  <a:rPr lang="en-US" altLang="ja-JP" i="0" smtClean="0">
                    <a:latin typeface="Cambria Math" panose="02040503050406030204" pitchFamily="18" charset="0"/>
                    <a:ea typeface="Cambria Math" panose="02040503050406030204" pitchFamily="18" charset="0"/>
                  </a:rPr>
                  <a:t>[</a:t>
                </a:r>
                <a:r>
                  <a:rPr lang="en-US" altLang="ja-JP" b="0" i="0" smtClean="0">
                    <a:latin typeface="Cambria Math" panose="02040503050406030204" pitchFamily="18" charset="0"/>
                    <a:ea typeface="Cambria Math" panose="02040503050406030204" pitchFamily="18" charset="0"/>
                  </a:rPr>
                  <a:t>𝑚∕ℎ]</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37</a:t>
            </a:fld>
            <a:endParaRPr kumimoji="1" lang="ja-JP" altLang="en-US"/>
          </a:p>
        </p:txBody>
      </p:sp>
    </p:spTree>
    <p:extLst>
      <p:ext uri="{BB962C8B-B14F-4D97-AF65-F5344CB8AC3E}">
        <p14:creationId xmlns:p14="http://schemas.microsoft.com/office/powerpoint/2010/main" val="2719681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lang="ja-JP" altLang="en-US" sz="1200" dirty="0" smtClean="0">
                    <a:latin typeface="+mn-ea"/>
                    <a:ea typeface="+mn-ea"/>
                  </a:rPr>
                  <a:t>例題６</a:t>
                </a:r>
                <a:endParaRPr lang="en-US" altLang="ja-JP" sz="1200" dirty="0" smtClean="0">
                  <a:latin typeface="+mn-ea"/>
                  <a:ea typeface="+mn-ea"/>
                </a:endParaRPr>
              </a:p>
              <a:p>
                <a:pPr marL="0" indent="0">
                  <a:buNone/>
                </a:pPr>
                <a:r>
                  <a:rPr kumimoji="1" lang="en-US" altLang="ja-JP" sz="1200" dirty="0" smtClean="0">
                    <a:latin typeface="+mn-ea"/>
                    <a:ea typeface="+mn-ea"/>
                  </a:rPr>
                  <a:t>1B</a:t>
                </a:r>
                <a:r>
                  <a:rPr kumimoji="1" lang="ja-JP" altLang="en-US" sz="1200" dirty="0" smtClean="0">
                    <a:latin typeface="+mn-ea"/>
                    <a:ea typeface="+mn-ea"/>
                  </a:rPr>
                  <a:t>鋼管内を平均流速</a:t>
                </a:r>
                <a:r>
                  <a:rPr lang="en-US" altLang="ja-JP" sz="1200" dirty="0" smtClean="0">
                    <a:latin typeface="+mn-ea"/>
                    <a:ea typeface="+mn-ea"/>
                  </a:rPr>
                  <a:t>2.50</a:t>
                </a:r>
                <a:r>
                  <a:rPr kumimoji="1" lang="en-US" altLang="ja-JP" sz="1200" dirty="0" smtClean="0">
                    <a:latin typeface="+mn-ea"/>
                    <a:ea typeface="+mn-ea"/>
                  </a:rPr>
                  <a:t>m/s</a:t>
                </a:r>
                <a:r>
                  <a:rPr kumimoji="1" lang="ja-JP" altLang="en-US" sz="1200" dirty="0" smtClean="0">
                    <a:latin typeface="+mn-ea"/>
                    <a:ea typeface="+mn-ea"/>
                  </a:rPr>
                  <a:t>で水が流れている。このときの流量（体積流量）</a:t>
                </a:r>
                <a:r>
                  <a:rPr kumimoji="1" lang="en-US" altLang="ja-JP" sz="1200" dirty="0" smtClean="0">
                    <a:latin typeface="+mn-ea"/>
                    <a:ea typeface="+mn-ea"/>
                  </a:rPr>
                  <a:t>[m</a:t>
                </a:r>
                <a:r>
                  <a:rPr kumimoji="1" lang="en-US" altLang="ja-JP" sz="1200" baseline="30000" dirty="0" smtClean="0">
                    <a:latin typeface="+mn-ea"/>
                    <a:ea typeface="+mn-ea"/>
                  </a:rPr>
                  <a:t>3</a:t>
                </a:r>
                <a:r>
                  <a:rPr kumimoji="1" lang="en-US" altLang="ja-JP" sz="1200" dirty="0" smtClean="0">
                    <a:latin typeface="+mn-ea"/>
                    <a:ea typeface="+mn-ea"/>
                  </a:rPr>
                  <a:t>/min]</a:t>
                </a:r>
                <a:r>
                  <a:rPr kumimoji="1" lang="ja-JP" altLang="en-US" sz="1200" dirty="0" smtClean="0">
                    <a:latin typeface="+mn-ea"/>
                    <a:ea typeface="+mn-ea"/>
                  </a:rPr>
                  <a:t>を求めなさい。</a:t>
                </a:r>
                <a:endParaRPr lang="en-US" altLang="ja-JP" b="0" dirty="0" smtClean="0">
                  <a:latin typeface="+mn-ea"/>
                  <a:ea typeface="+mn-ea"/>
                </a:endParaRPr>
              </a:p>
              <a:p>
                <a:pPr marL="0" indent="0">
                  <a:buNone/>
                </a:pPr>
                <a:r>
                  <a:rPr kumimoji="1" lang="ja-JP" altLang="en-US" dirty="0" smtClean="0">
                    <a:latin typeface="+mn-ea"/>
                    <a:ea typeface="+mn-ea"/>
                  </a:rPr>
                  <a:t>一般式に値を代入すると，</a:t>
                </a:r>
                <a:endParaRPr kumimoji="1" lang="en-US" altLang="ja-JP" dirty="0" smtClean="0">
                  <a:latin typeface="+mn-ea"/>
                  <a:ea typeface="+mn-ea"/>
                </a:endParaRPr>
              </a:p>
              <a:p>
                <a:pPr marL="0" indent="0">
                  <a:buNone/>
                </a:pPr>
                <a14:m>
                  <m:oMathPara xmlns:m="http://schemas.openxmlformats.org/officeDocument/2006/math">
                    <m:oMathParaPr>
                      <m:jc m:val="left"/>
                    </m:oMathParaPr>
                    <m:oMath xmlns:m="http://schemas.openxmlformats.org/officeDocument/2006/math">
                      <m:r>
                        <m:rPr>
                          <m:sty m:val="p"/>
                        </m:rPr>
                        <a:rPr kumimoji="1" lang="en-US" altLang="ja-JP" dirty="0">
                          <a:latin typeface="Cambria Math" panose="02040503050406030204" pitchFamily="18" charset="0"/>
                          <a:ea typeface="+mn-ea"/>
                        </a:rPr>
                        <m:t>V</m:t>
                      </m:r>
                      <m:r>
                        <a:rPr kumimoji="1" lang="en-US" altLang="ja-JP" b="0" i="1" dirty="0" smtClean="0">
                          <a:latin typeface="Cambria Math" panose="02040503050406030204" pitchFamily="18" charset="0"/>
                          <a:ea typeface="+mn-ea"/>
                        </a:rPr>
                        <m:t>=</m:t>
                      </m:r>
                      <m:r>
                        <a:rPr lang="en-US" altLang="ja-JP" i="1" dirty="0">
                          <a:latin typeface="Cambria Math" panose="02040503050406030204" pitchFamily="18" charset="0"/>
                          <a:ea typeface="+mn-ea"/>
                        </a:rPr>
                        <m:t>2.5</m:t>
                      </m:r>
                      <m:r>
                        <a:rPr lang="en-US" altLang="ja-JP" b="0" i="1" dirty="0" smtClean="0">
                          <a:latin typeface="Cambria Math" panose="02040503050406030204" pitchFamily="18" charset="0"/>
                          <a:ea typeface="+mn-ea"/>
                        </a:rPr>
                        <m:t>0</m:t>
                      </m:r>
                      <m:r>
                        <a:rPr lang="en-US" altLang="ja-JP" i="1" dirty="0" smtClean="0">
                          <a:latin typeface="Cambria Math" panose="02040503050406030204" pitchFamily="18" charset="0"/>
                          <a:ea typeface="+mn-ea"/>
                        </a:rPr>
                        <m:t>×</m:t>
                      </m:r>
                      <m:f>
                        <m:fPr>
                          <m:ctrlPr>
                            <a:rPr lang="en-US" altLang="ja-JP" i="1" dirty="0" smtClean="0">
                              <a:latin typeface="Cambria Math" panose="02040503050406030204" pitchFamily="18" charset="0"/>
                              <a:ea typeface="+mn-ea"/>
                            </a:rPr>
                          </m:ctrlPr>
                        </m:fPr>
                        <m:num>
                          <m:r>
                            <a:rPr lang="ja-JP" altLang="en-US" i="1" dirty="0" smtClean="0">
                              <a:latin typeface="Cambria Math" panose="02040503050406030204" pitchFamily="18" charset="0"/>
                              <a:ea typeface="+mn-ea"/>
                            </a:rPr>
                            <m:t>𝜋</m:t>
                          </m:r>
                        </m:num>
                        <m:den>
                          <m:r>
                            <a:rPr lang="en-US" altLang="ja-JP" b="0" i="1" dirty="0" smtClean="0">
                              <a:latin typeface="Cambria Math" panose="02040503050406030204" pitchFamily="18" charset="0"/>
                              <a:ea typeface="+mn-ea"/>
                            </a:rPr>
                            <m:t>4</m:t>
                          </m:r>
                        </m:den>
                      </m:f>
                      <m:r>
                        <a:rPr lang="en-US" altLang="ja-JP" i="1" dirty="0" smtClean="0">
                          <a:latin typeface="Cambria Math" panose="02040503050406030204" pitchFamily="18" charset="0"/>
                          <a:ea typeface="+mn-ea"/>
                        </a:rPr>
                        <m:t>×</m:t>
                      </m:r>
                      <m:sSup>
                        <m:sSupPr>
                          <m:ctrlPr>
                            <a:rPr lang="en-US" altLang="ja-JP" i="1" dirty="0" smtClean="0">
                              <a:latin typeface="Cambria Math" panose="02040503050406030204" pitchFamily="18" charset="0"/>
                              <a:ea typeface="+mn-ea"/>
                            </a:rPr>
                          </m:ctrlPr>
                        </m:sSupPr>
                        <m:e>
                          <m:r>
                            <a:rPr lang="en-US" altLang="ja-JP" i="1" dirty="0">
                              <a:latin typeface="Cambria Math" panose="02040503050406030204" pitchFamily="18" charset="0"/>
                              <a:ea typeface="+mn-ea"/>
                            </a:rPr>
                            <m:t>0.0276</m:t>
                          </m:r>
                        </m:e>
                        <m:sup>
                          <m:r>
                            <a:rPr lang="en-US" altLang="ja-JP" b="0" i="1" dirty="0" smtClean="0">
                              <a:latin typeface="Cambria Math" panose="02040503050406030204" pitchFamily="18" charset="0"/>
                              <a:ea typeface="+mn-ea"/>
                            </a:rPr>
                            <m:t>2</m:t>
                          </m:r>
                        </m:sup>
                      </m:sSup>
                      <m:r>
                        <a:rPr lang="en-US" altLang="ja-JP" b="0" i="1" dirty="0" smtClean="0">
                          <a:latin typeface="Cambria Math" panose="02040503050406030204" pitchFamily="18" charset="0"/>
                          <a:ea typeface="+mn-ea"/>
                        </a:rPr>
                        <m:t>=</m:t>
                      </m:r>
                      <m:r>
                        <a:rPr lang="en-US" altLang="ja-JP" i="1" dirty="0">
                          <a:latin typeface="Cambria Math" panose="02040503050406030204" pitchFamily="18" charset="0"/>
                          <a:ea typeface="+mn-ea"/>
                        </a:rPr>
                        <m:t>1</m:t>
                      </m:r>
                      <m:r>
                        <a:rPr lang="en-US" altLang="ja-JP" b="0" i="1" dirty="0" smtClean="0">
                          <a:latin typeface="Cambria Math" panose="02040503050406030204" pitchFamily="18" charset="0"/>
                          <a:ea typeface="+mn-ea"/>
                        </a:rPr>
                        <m:t>.</m:t>
                      </m:r>
                      <m:r>
                        <a:rPr lang="en-US" altLang="ja-JP" i="1" dirty="0">
                          <a:latin typeface="Cambria Math" panose="02040503050406030204" pitchFamily="18" charset="0"/>
                          <a:ea typeface="+mn-ea"/>
                        </a:rPr>
                        <m:t>50</m:t>
                      </m:r>
                      <m:r>
                        <a:rPr lang="en-US" altLang="ja-JP" i="1" dirty="0" smtClean="0">
                          <a:latin typeface="Cambria Math" panose="02040503050406030204" pitchFamily="18" charset="0"/>
                          <a:ea typeface="+mn-ea"/>
                        </a:rPr>
                        <m:t>×</m:t>
                      </m:r>
                      <m:sSup>
                        <m:sSupPr>
                          <m:ctrlPr>
                            <a:rPr lang="en-US" altLang="ja-JP" i="1" dirty="0" smtClean="0">
                              <a:latin typeface="Cambria Math" panose="02040503050406030204" pitchFamily="18" charset="0"/>
                              <a:ea typeface="+mn-ea"/>
                            </a:rPr>
                          </m:ctrlPr>
                        </m:sSupPr>
                        <m:e>
                          <m:r>
                            <a:rPr lang="en-US" altLang="ja-JP" i="1" dirty="0">
                              <a:latin typeface="Cambria Math" panose="02040503050406030204" pitchFamily="18" charset="0"/>
                              <a:ea typeface="+mn-ea"/>
                            </a:rPr>
                            <m:t>10</m:t>
                          </m:r>
                        </m:e>
                        <m:sup>
                          <m:r>
                            <a:rPr lang="en-US" altLang="ja-JP" i="1" dirty="0">
                              <a:latin typeface="Cambria Math" panose="02040503050406030204" pitchFamily="18" charset="0"/>
                              <a:ea typeface="+mn-ea"/>
                            </a:rPr>
                            <m:t>−3</m:t>
                          </m:r>
                        </m:sup>
                      </m:sSup>
                      <m:d>
                        <m:dPr>
                          <m:begChr m:val="["/>
                          <m:endChr m:val="]"/>
                          <m:ctrlPr>
                            <a:rPr lang="en-US" altLang="ja-JP" i="1" dirty="0" smtClean="0">
                              <a:latin typeface="Cambria Math" panose="02040503050406030204" pitchFamily="18" charset="0"/>
                              <a:ea typeface="+mn-ea"/>
                            </a:rPr>
                          </m:ctrlPr>
                        </m:dPr>
                        <m:e>
                          <m:f>
                            <m:fPr>
                              <m:type m:val="lin"/>
                              <m:ctrlPr>
                                <a:rPr lang="en-US" altLang="ja-JP" i="1" dirty="0" smtClean="0">
                                  <a:latin typeface="Cambria Math" panose="02040503050406030204" pitchFamily="18" charset="0"/>
                                  <a:ea typeface="+mn-ea"/>
                                </a:rPr>
                              </m:ctrlPr>
                            </m:fPr>
                            <m:num>
                              <m:sSup>
                                <m:sSupPr>
                                  <m:ctrlPr>
                                    <a:rPr lang="en-US" altLang="ja-JP" i="1" dirty="0" smtClean="0">
                                      <a:latin typeface="Cambria Math" panose="02040503050406030204" pitchFamily="18" charset="0"/>
                                      <a:ea typeface="+mn-ea"/>
                                    </a:rPr>
                                  </m:ctrlPr>
                                </m:sSupPr>
                                <m:e>
                                  <m:r>
                                    <a:rPr lang="en-US" altLang="ja-JP" b="0" i="1" dirty="0" smtClean="0">
                                      <a:latin typeface="Cambria Math" panose="02040503050406030204" pitchFamily="18" charset="0"/>
                                      <a:ea typeface="+mn-ea"/>
                                    </a:rPr>
                                    <m:t>𝑚</m:t>
                                  </m:r>
                                </m:e>
                                <m:sup>
                                  <m:r>
                                    <a:rPr lang="en-US" altLang="ja-JP" b="0" i="1" dirty="0" smtClean="0">
                                      <a:latin typeface="Cambria Math" panose="02040503050406030204" pitchFamily="18" charset="0"/>
                                      <a:ea typeface="+mn-ea"/>
                                    </a:rPr>
                                    <m:t>3</m:t>
                                  </m:r>
                                </m:sup>
                              </m:sSup>
                            </m:num>
                            <m:den>
                              <m:r>
                                <a:rPr lang="en-US" altLang="ja-JP" b="0" i="1" dirty="0" smtClean="0">
                                  <a:latin typeface="Cambria Math" panose="02040503050406030204" pitchFamily="18" charset="0"/>
                                  <a:ea typeface="+mn-ea"/>
                                </a:rPr>
                                <m:t>𝑠</m:t>
                              </m:r>
                            </m:den>
                          </m:f>
                        </m:e>
                      </m:d>
                    </m:oMath>
                  </m:oMathPara>
                </a14:m>
                <a:endParaRPr lang="en-US" altLang="ja-JP" dirty="0" smtClean="0">
                  <a:latin typeface="+mn-ea"/>
                  <a:ea typeface="+mn-ea"/>
                </a:endParaRPr>
              </a:p>
              <a:p>
                <a:pPr marL="0" indent="0">
                  <a:buNone/>
                </a:pPr>
                <a:r>
                  <a:rPr lang="ja-JP" altLang="en-US" dirty="0" smtClean="0">
                    <a:latin typeface="+mn-ea"/>
                    <a:ea typeface="+mn-ea"/>
                  </a:rPr>
                  <a:t>となる。</a:t>
                </a:r>
                <a:endParaRPr lang="en-US" altLang="ja-JP" dirty="0" smtClean="0">
                  <a:latin typeface="+mn-ea"/>
                  <a:ea typeface="+mn-ea"/>
                </a:endParaRPr>
              </a:p>
              <a:p>
                <a:pPr marL="0" indent="0">
                  <a:buNone/>
                </a:pPr>
                <a:endParaRPr lang="en-US" altLang="ja-JP" i="0" dirty="0" smtClean="0">
                  <a:latin typeface="+mn-ea"/>
                  <a:ea typeface="+mn-ea"/>
                </a:endParaRPr>
              </a:p>
              <a:p>
                <a:pPr marL="0" indent="0">
                  <a:buNone/>
                </a:pPr>
                <a:r>
                  <a:rPr lang="ja-JP" altLang="en-US" i="0" dirty="0" smtClean="0">
                    <a:latin typeface="+mn-ea"/>
                    <a:ea typeface="+mn-ea"/>
                  </a:rPr>
                  <a:t>単位を</a:t>
                </a:r>
                <a:r>
                  <a:rPr lang="en-US" altLang="ja-JP" i="0" dirty="0" smtClean="0">
                    <a:latin typeface="+mn-ea"/>
                    <a:ea typeface="+mn-ea"/>
                  </a:rPr>
                  <a:t>1</a:t>
                </a:r>
                <a:r>
                  <a:rPr lang="ja-JP" altLang="en-US" i="0" dirty="0" smtClean="0">
                    <a:latin typeface="+mn-ea"/>
                    <a:ea typeface="+mn-ea"/>
                  </a:rPr>
                  <a:t>秒間当たりではなく，</a:t>
                </a:r>
                <a:r>
                  <a:rPr lang="en-US" altLang="ja-JP" i="0" dirty="0" smtClean="0">
                    <a:latin typeface="+mn-ea"/>
                    <a:ea typeface="+mn-ea"/>
                  </a:rPr>
                  <a:t>1</a:t>
                </a:r>
                <a:r>
                  <a:rPr lang="ja-JP" altLang="en-US" i="0" dirty="0" smtClean="0">
                    <a:latin typeface="+mn-ea"/>
                    <a:ea typeface="+mn-ea"/>
                  </a:rPr>
                  <a:t>分間当たりに換算するために，</a:t>
                </a:r>
                <a:endParaRPr lang="en-US" altLang="ja-JP" i="0" dirty="0" smtClean="0">
                  <a:latin typeface="+mn-ea"/>
                  <a:ea typeface="+mn-ea"/>
                </a:endParaRPr>
              </a:p>
              <a:p>
                <a:pPr marL="0" indent="0">
                  <a:buNone/>
                </a:pPr>
                <a:r>
                  <a:rPr kumimoji="1" lang="en-US" altLang="ja-JP" dirty="0" smtClean="0">
                    <a:latin typeface="+mn-ea"/>
                    <a:ea typeface="+mn-ea"/>
                  </a:rPr>
                  <a:t>1</a:t>
                </a:r>
                <a:r>
                  <a:rPr kumimoji="1" lang="ja-JP" altLang="en-US" dirty="0" smtClean="0">
                    <a:latin typeface="+mn-ea"/>
                    <a:ea typeface="+mn-ea"/>
                  </a:rPr>
                  <a:t>分は</a:t>
                </a:r>
                <a:r>
                  <a:rPr kumimoji="1" lang="en-US" altLang="ja-JP" dirty="0" smtClean="0">
                    <a:latin typeface="+mn-ea"/>
                    <a:ea typeface="+mn-ea"/>
                  </a:rPr>
                  <a:t>60</a:t>
                </a:r>
                <a:r>
                  <a:rPr kumimoji="1" lang="ja-JP" altLang="en-US" dirty="0" smtClean="0">
                    <a:latin typeface="+mn-ea"/>
                    <a:ea typeface="+mn-ea"/>
                  </a:rPr>
                  <a:t>秒であることから，</a:t>
                </a:r>
                <a:r>
                  <a:rPr kumimoji="1" lang="en-US" altLang="ja-JP" dirty="0" smtClean="0">
                    <a:latin typeface="+mn-ea"/>
                    <a:ea typeface="+mn-ea"/>
                  </a:rPr>
                  <a:t>60</a:t>
                </a:r>
                <a:r>
                  <a:rPr kumimoji="1" lang="ja-JP" altLang="en-US" dirty="0" smtClean="0">
                    <a:latin typeface="+mn-ea"/>
                    <a:ea typeface="+mn-ea"/>
                  </a:rPr>
                  <a:t>をかけることを説明する。</a:t>
                </a:r>
                <a:endParaRPr lang="en-US" altLang="ja-JP" i="1" dirty="0" smtClean="0">
                  <a:latin typeface="+mn-ea"/>
                  <a:ea typeface="+mn-ea"/>
                </a:endParaRPr>
              </a:p>
              <a:p>
                <a:pPr marL="0" indent="0">
                  <a:buNone/>
                </a:pPr>
                <a14:m>
                  <m:oMathPara xmlns:m="http://schemas.openxmlformats.org/officeDocument/2006/math">
                    <m:oMathParaPr>
                      <m:jc m:val="left"/>
                    </m:oMathParaPr>
                    <m:oMath xmlns:m="http://schemas.openxmlformats.org/officeDocument/2006/math">
                      <m:r>
                        <a:rPr lang="en-US" altLang="ja-JP" dirty="0" smtClean="0">
                          <a:latin typeface="Cambria Math" panose="02040503050406030204" pitchFamily="18" charset="0"/>
                          <a:ea typeface="+mn-ea"/>
                        </a:rPr>
                        <m:t>1.50</m:t>
                      </m:r>
                      <m:r>
                        <a:rPr lang="en-US" altLang="ja-JP" i="1" dirty="0" smtClean="0">
                          <a:latin typeface="Cambria Math" panose="02040503050406030204" pitchFamily="18" charset="0"/>
                          <a:ea typeface="+mn-ea"/>
                        </a:rPr>
                        <m:t>×</m:t>
                      </m:r>
                      <m:sSup>
                        <m:sSupPr>
                          <m:ctrlPr>
                            <a:rPr lang="en-US" altLang="ja-JP" i="1" dirty="0" smtClean="0">
                              <a:latin typeface="Cambria Math" panose="02040503050406030204" pitchFamily="18" charset="0"/>
                              <a:ea typeface="+mn-ea"/>
                            </a:rPr>
                          </m:ctrlPr>
                        </m:sSupPr>
                        <m:e>
                          <m:r>
                            <a:rPr lang="en-US" altLang="ja-JP" i="1" dirty="0">
                              <a:latin typeface="Cambria Math" panose="02040503050406030204" pitchFamily="18" charset="0"/>
                              <a:ea typeface="+mn-ea"/>
                            </a:rPr>
                            <m:t>10</m:t>
                          </m:r>
                        </m:e>
                        <m:sup>
                          <m:r>
                            <a:rPr lang="en-US" altLang="ja-JP" i="1" dirty="0">
                              <a:latin typeface="Cambria Math" panose="02040503050406030204" pitchFamily="18" charset="0"/>
                              <a:ea typeface="+mn-ea"/>
                            </a:rPr>
                            <m:t>−3</m:t>
                          </m:r>
                        </m:sup>
                      </m:sSup>
                      <m:r>
                        <a:rPr kumimoji="1" lang="en-US" altLang="ja-JP" i="1" dirty="0" smtClean="0">
                          <a:latin typeface="Cambria Math" panose="02040503050406030204" pitchFamily="18" charset="0"/>
                          <a:ea typeface="+mn-ea"/>
                        </a:rPr>
                        <m:t>×</m:t>
                      </m:r>
                      <m:r>
                        <a:rPr lang="en-US" altLang="ja-JP" i="1" dirty="0">
                          <a:latin typeface="Cambria Math" panose="02040503050406030204" pitchFamily="18" charset="0"/>
                          <a:ea typeface="+mn-ea"/>
                        </a:rPr>
                        <m:t>60</m:t>
                      </m:r>
                      <m:r>
                        <a:rPr lang="en-US" altLang="ja-JP" i="1" dirty="0" smtClean="0">
                          <a:latin typeface="Cambria Math" panose="02040503050406030204" pitchFamily="18" charset="0"/>
                          <a:ea typeface="+mn-ea"/>
                        </a:rPr>
                        <m:t>=</m:t>
                      </m:r>
                      <m:r>
                        <a:rPr lang="en-US" altLang="ja-JP" i="1" dirty="0">
                          <a:latin typeface="Cambria Math" panose="02040503050406030204" pitchFamily="18" charset="0"/>
                          <a:ea typeface="+mn-ea"/>
                        </a:rPr>
                        <m:t>9.00</m:t>
                      </m:r>
                      <m:r>
                        <a:rPr lang="en-US" altLang="ja-JP" i="1" dirty="0" smtClean="0">
                          <a:latin typeface="Cambria Math" panose="02040503050406030204" pitchFamily="18" charset="0"/>
                          <a:ea typeface="+mn-ea"/>
                        </a:rPr>
                        <m:t>×</m:t>
                      </m:r>
                      <m:sSup>
                        <m:sSupPr>
                          <m:ctrlPr>
                            <a:rPr lang="en-US" altLang="ja-JP" i="1" dirty="0" smtClean="0">
                              <a:latin typeface="Cambria Math" panose="02040503050406030204" pitchFamily="18" charset="0"/>
                              <a:ea typeface="+mn-ea"/>
                            </a:rPr>
                          </m:ctrlPr>
                        </m:sSupPr>
                        <m:e>
                          <m:r>
                            <a:rPr lang="en-US" altLang="ja-JP" i="1" dirty="0">
                              <a:latin typeface="Cambria Math" panose="02040503050406030204" pitchFamily="18" charset="0"/>
                              <a:ea typeface="+mn-ea"/>
                            </a:rPr>
                            <m:t>10</m:t>
                          </m:r>
                        </m:e>
                        <m:sup>
                          <m:r>
                            <a:rPr lang="en-US" altLang="ja-JP" i="1" dirty="0">
                              <a:latin typeface="Cambria Math" panose="02040503050406030204" pitchFamily="18" charset="0"/>
                              <a:ea typeface="+mn-ea"/>
                            </a:rPr>
                            <m:t>−2</m:t>
                          </m:r>
                        </m:sup>
                      </m:sSup>
                      <m:d>
                        <m:dPr>
                          <m:begChr m:val="["/>
                          <m:endChr m:val="]"/>
                          <m:ctrlPr>
                            <a:rPr lang="en-US" altLang="ja-JP" i="1" dirty="0" smtClean="0">
                              <a:latin typeface="Cambria Math" panose="02040503050406030204" pitchFamily="18" charset="0"/>
                              <a:ea typeface="+mn-ea"/>
                            </a:rPr>
                          </m:ctrlPr>
                        </m:dPr>
                        <m:e>
                          <m:f>
                            <m:fPr>
                              <m:type m:val="lin"/>
                              <m:ctrlPr>
                                <a:rPr lang="en-US" altLang="ja-JP" i="1" dirty="0" smtClean="0">
                                  <a:latin typeface="Cambria Math" panose="02040503050406030204" pitchFamily="18" charset="0"/>
                                  <a:ea typeface="+mn-ea"/>
                                </a:rPr>
                              </m:ctrlPr>
                            </m:fPr>
                            <m:num>
                              <m:sSup>
                                <m:sSupPr>
                                  <m:ctrlPr>
                                    <a:rPr lang="en-US" altLang="ja-JP" i="1" dirty="0" smtClean="0">
                                      <a:latin typeface="Cambria Math" panose="02040503050406030204" pitchFamily="18" charset="0"/>
                                      <a:ea typeface="+mn-ea"/>
                                    </a:rPr>
                                  </m:ctrlPr>
                                </m:sSupPr>
                                <m:e>
                                  <m:r>
                                    <a:rPr lang="en-US" altLang="ja-JP" b="0" i="1" dirty="0" smtClean="0">
                                      <a:latin typeface="Cambria Math" panose="02040503050406030204" pitchFamily="18" charset="0"/>
                                      <a:ea typeface="+mn-ea"/>
                                    </a:rPr>
                                    <m:t>𝑚</m:t>
                                  </m:r>
                                </m:e>
                                <m:sup>
                                  <m:r>
                                    <a:rPr lang="en-US" altLang="ja-JP" b="0" i="1" dirty="0" smtClean="0">
                                      <a:latin typeface="Cambria Math" panose="02040503050406030204" pitchFamily="18" charset="0"/>
                                      <a:ea typeface="+mn-ea"/>
                                    </a:rPr>
                                    <m:t>3</m:t>
                                  </m:r>
                                </m:sup>
                              </m:sSup>
                            </m:num>
                            <m:den>
                              <m:r>
                                <m:rPr>
                                  <m:sty m:val="p"/>
                                </m:rPr>
                                <a:rPr lang="en-US" altLang="ja-JP" i="1" dirty="0">
                                  <a:latin typeface="Cambria Math" panose="02040503050406030204" pitchFamily="18" charset="0"/>
                                  <a:ea typeface="+mn-ea"/>
                                </a:rPr>
                                <m:t>min</m:t>
                              </m:r>
                            </m:den>
                          </m:f>
                        </m:e>
                      </m:d>
                    </m:oMath>
                  </m:oMathPara>
                </a14:m>
                <a:endParaRPr kumimoji="1" lang="ja-JP" altLang="en-US" dirty="0">
                  <a:latin typeface="+mn-ea"/>
                  <a:ea typeface="+mn-ea"/>
                </a:endParaRPr>
              </a:p>
            </p:txBody>
          </p:sp>
        </mc:Choice>
        <mc:Fallback xmlns="">
          <p:sp>
            <p:nvSpPr>
              <p:cNvPr id="3" name="ノート プレースホルダー 2"/>
              <p:cNvSpPr>
                <a:spLocks noGrp="1"/>
              </p:cNvSpPr>
              <p:nvPr>
                <p:ph type="body" idx="1"/>
              </p:nvPr>
            </p:nvSpPr>
            <p:spPr/>
            <p:txBody>
              <a:bodyPr/>
              <a:lstStyle/>
              <a:p>
                <a:pPr marL="0" indent="0">
                  <a:buNone/>
                </a:pPr>
                <a:r>
                  <a:rPr lang="ja-JP" altLang="en-US" sz="1200" dirty="0" smtClean="0">
                    <a:latin typeface="+mn-ea"/>
                  </a:rPr>
                  <a:t>例題５</a:t>
                </a:r>
                <a:r>
                  <a:rPr kumimoji="1" lang="ja-JP" altLang="en-US" sz="1200" dirty="0" smtClean="0">
                    <a:latin typeface="+mn-ea"/>
                  </a:rPr>
                  <a:t>　</a:t>
                </a:r>
                <a:r>
                  <a:rPr kumimoji="1" lang="en-US" altLang="ja-JP" sz="1200" dirty="0" smtClean="0">
                    <a:latin typeface="+mn-ea"/>
                  </a:rPr>
                  <a:t>1B</a:t>
                </a:r>
                <a:r>
                  <a:rPr kumimoji="1" lang="ja-JP" altLang="en-US" sz="1200" dirty="0" smtClean="0">
                    <a:latin typeface="+mn-ea"/>
                  </a:rPr>
                  <a:t>鋼管内を平均流速</a:t>
                </a:r>
                <a:r>
                  <a:rPr lang="en-US" altLang="ja-JP" sz="1200" dirty="0" smtClean="0">
                    <a:latin typeface="+mn-ea"/>
                  </a:rPr>
                  <a:t>2.50</a:t>
                </a:r>
                <a:r>
                  <a:rPr kumimoji="1" lang="en-US" altLang="ja-JP" sz="1200" dirty="0" smtClean="0">
                    <a:latin typeface="+mn-ea"/>
                  </a:rPr>
                  <a:t>m/s</a:t>
                </a:r>
                <a:r>
                  <a:rPr kumimoji="1" lang="ja-JP" altLang="en-US" sz="1200" dirty="0" smtClean="0">
                    <a:latin typeface="+mn-ea"/>
                  </a:rPr>
                  <a:t>で水が流れている。このときの流量（体積流量）</a:t>
                </a:r>
                <a:r>
                  <a:rPr kumimoji="1" lang="en-US" altLang="ja-JP" sz="1200" dirty="0" smtClean="0">
                    <a:latin typeface="+mn-ea"/>
                  </a:rPr>
                  <a:t>[m</a:t>
                </a:r>
                <a:r>
                  <a:rPr kumimoji="1" lang="en-US" altLang="ja-JP" sz="1200" baseline="30000" dirty="0" smtClean="0">
                    <a:latin typeface="+mn-ea"/>
                  </a:rPr>
                  <a:t>3</a:t>
                </a:r>
                <a:r>
                  <a:rPr kumimoji="1" lang="en-US" altLang="ja-JP" sz="1200" dirty="0" smtClean="0">
                    <a:latin typeface="+mn-ea"/>
                  </a:rPr>
                  <a:t>/min]</a:t>
                </a:r>
                <a:r>
                  <a:rPr kumimoji="1" lang="ja-JP" altLang="en-US" sz="1200" dirty="0" smtClean="0">
                    <a:latin typeface="+mn-ea"/>
                  </a:rPr>
                  <a:t>を求めなさい。</a:t>
                </a:r>
                <a:endParaRPr kumimoji="1" lang="en-US" altLang="ja-JP" sz="1200" dirty="0" smtClean="0">
                  <a:latin typeface="+mn-ea"/>
                </a:endParaRPr>
              </a:p>
              <a:p>
                <a:pPr marL="0" indent="0">
                  <a:buNone/>
                </a:pPr>
                <a:endParaRPr lang="en-US" altLang="ja-JP" dirty="0" smtClean="0">
                  <a:latin typeface="Cambria Math" panose="02040503050406030204" pitchFamily="18" charset="0"/>
                </a:endParaRPr>
              </a:p>
              <a:p>
                <a:pPr marL="0" indent="0">
                  <a:buNone/>
                </a:pPr>
                <a:r>
                  <a:rPr lang="en-US" altLang="ja-JP" b="0" i="0" dirty="0" smtClean="0">
                    <a:latin typeface="Cambria Math" panose="02040503050406030204" pitchFamily="18" charset="0"/>
                  </a:rPr>
                  <a:t>𝐷=27.6[</a:t>
                </a:r>
                <a:r>
                  <a:rPr lang="en-US" altLang="ja-JP" i="0" dirty="0">
                    <a:latin typeface="Cambria Math" panose="02040503050406030204" pitchFamily="18" charset="0"/>
                  </a:rPr>
                  <a:t>m</a:t>
                </a:r>
                <a:r>
                  <a:rPr lang="en-US" altLang="ja-JP" b="0" i="0" dirty="0" smtClean="0">
                    <a:latin typeface="Cambria Math" panose="02040503050406030204" pitchFamily="18" charset="0"/>
                  </a:rPr>
                  <a:t>𝑚]</a:t>
                </a:r>
                <a:r>
                  <a:rPr lang="ja-JP" altLang="en-US" b="0" i="0" dirty="0" smtClean="0">
                    <a:latin typeface="Cambria Math" panose="02040503050406030204" pitchFamily="18" charset="0"/>
                  </a:rPr>
                  <a:t>＝</a:t>
                </a:r>
                <a:r>
                  <a:rPr lang="en-US" altLang="ja-JP" i="0" dirty="0">
                    <a:latin typeface="Cambria Math" panose="02040503050406030204" pitchFamily="18" charset="0"/>
                  </a:rPr>
                  <a:t>0.0276</a:t>
                </a:r>
                <a:r>
                  <a:rPr lang="en-US" altLang="ja-JP" b="0" i="0" dirty="0" smtClean="0">
                    <a:latin typeface="Cambria Math" panose="02040503050406030204" pitchFamily="18" charset="0"/>
                  </a:rPr>
                  <a:t>[𝑚]</a:t>
                </a:r>
                <a:endParaRPr lang="en-US" altLang="ja-JP" b="0" dirty="0" smtClean="0"/>
              </a:p>
              <a:p>
                <a:pPr marL="0" indent="0">
                  <a:buNone/>
                </a:pPr>
                <a:r>
                  <a:rPr kumimoji="1" lang="en-US" altLang="ja-JP" i="0" dirty="0">
                    <a:latin typeface="Cambria Math" panose="02040503050406030204" pitchFamily="18" charset="0"/>
                  </a:rPr>
                  <a:t>V</a:t>
                </a:r>
                <a:r>
                  <a:rPr kumimoji="1" lang="en-US" altLang="ja-JP" b="0" i="0" dirty="0" smtClean="0">
                    <a:latin typeface="Cambria Math" panose="02040503050406030204" pitchFamily="18" charset="0"/>
                  </a:rPr>
                  <a:t>=</a:t>
                </a:r>
                <a:r>
                  <a:rPr lang="en-US" altLang="ja-JP" i="0" dirty="0">
                    <a:latin typeface="Cambria Math" panose="02040503050406030204" pitchFamily="18" charset="0"/>
                  </a:rPr>
                  <a:t>2.5</a:t>
                </a:r>
                <a:r>
                  <a:rPr lang="en-US" altLang="ja-JP" b="0" i="0" dirty="0" smtClean="0">
                    <a:latin typeface="Cambria Math" panose="02040503050406030204" pitchFamily="18" charset="0"/>
                  </a:rPr>
                  <a:t>0</a:t>
                </a:r>
                <a:r>
                  <a:rPr lang="en-US" altLang="ja-JP" i="0" dirty="0" smtClean="0">
                    <a:latin typeface="Cambria Math" panose="02040503050406030204" pitchFamily="18" charset="0"/>
                    <a:ea typeface="Cambria Math" panose="02040503050406030204" pitchFamily="18" charset="0"/>
                  </a:rPr>
                  <a:t>×</a:t>
                </a:r>
                <a:r>
                  <a:rPr lang="ja-JP" altLang="en-US" i="0" dirty="0" smtClean="0">
                    <a:latin typeface="Cambria Math" panose="02040503050406030204" pitchFamily="18" charset="0"/>
                    <a:ea typeface="Cambria Math" panose="02040503050406030204" pitchFamily="18" charset="0"/>
                  </a:rPr>
                  <a:t>𝜋</a:t>
                </a:r>
                <a:r>
                  <a:rPr lang="en-US" altLang="ja-JP" i="0" dirty="0" smtClean="0">
                    <a:latin typeface="Cambria Math" panose="02040503050406030204" pitchFamily="18" charset="0"/>
                    <a:ea typeface="Cambria Math" panose="02040503050406030204" pitchFamily="18" charset="0"/>
                  </a:rPr>
                  <a:t>/</a:t>
                </a:r>
                <a:r>
                  <a:rPr lang="en-US" altLang="ja-JP" b="0" i="0" dirty="0" smtClean="0">
                    <a:latin typeface="Cambria Math" panose="02040503050406030204" pitchFamily="18" charset="0"/>
                    <a:ea typeface="Cambria Math" panose="02040503050406030204" pitchFamily="18" charset="0"/>
                  </a:rPr>
                  <a:t>4</a:t>
                </a:r>
                <a:r>
                  <a:rPr lang="en-US" altLang="ja-JP" i="0" dirty="0" smtClean="0">
                    <a:latin typeface="Cambria Math" panose="02040503050406030204" pitchFamily="18" charset="0"/>
                    <a:ea typeface="Cambria Math" panose="02040503050406030204" pitchFamily="18" charset="0"/>
                  </a:rPr>
                  <a:t>×〖</a:t>
                </a:r>
                <a:r>
                  <a:rPr lang="en-US" altLang="ja-JP" i="0" dirty="0">
                    <a:latin typeface="Cambria Math" panose="02040503050406030204" pitchFamily="18" charset="0"/>
                    <a:ea typeface="Cambria Math" panose="02040503050406030204" pitchFamily="18" charset="0"/>
                  </a:rPr>
                  <a:t>0.0276</a:t>
                </a:r>
                <a:r>
                  <a:rPr lang="en-US" altLang="ja-JP" i="0" dirty="0" smtClean="0">
                    <a:latin typeface="Cambria Math" panose="02040503050406030204" pitchFamily="18" charset="0"/>
                    <a:ea typeface="Cambria Math" panose="02040503050406030204" pitchFamily="18" charset="0"/>
                  </a:rPr>
                  <a:t>〗^</a:t>
                </a:r>
                <a:r>
                  <a:rPr lang="en-US" altLang="ja-JP" b="0" i="0" dirty="0" smtClean="0">
                    <a:latin typeface="Cambria Math" panose="02040503050406030204" pitchFamily="18" charset="0"/>
                    <a:ea typeface="Cambria Math" panose="02040503050406030204" pitchFamily="18" charset="0"/>
                  </a:rPr>
                  <a:t>2=</a:t>
                </a:r>
                <a:r>
                  <a:rPr lang="en-US" altLang="ja-JP" i="0" dirty="0">
                    <a:latin typeface="Cambria Math" panose="02040503050406030204" pitchFamily="18" charset="0"/>
                    <a:ea typeface="Cambria Math" panose="02040503050406030204" pitchFamily="18" charset="0"/>
                  </a:rPr>
                  <a:t>1</a:t>
                </a:r>
                <a:r>
                  <a:rPr lang="en-US" altLang="ja-JP" b="0" i="0" dirty="0" smtClean="0">
                    <a:latin typeface="Cambria Math" panose="02040503050406030204" pitchFamily="18" charset="0"/>
                    <a:ea typeface="Cambria Math" panose="02040503050406030204" pitchFamily="18" charset="0"/>
                  </a:rPr>
                  <a:t>.</a:t>
                </a:r>
                <a:r>
                  <a:rPr lang="en-US" altLang="ja-JP" i="0" dirty="0">
                    <a:latin typeface="Cambria Math" panose="02040503050406030204" pitchFamily="18" charset="0"/>
                    <a:ea typeface="Cambria Math" panose="02040503050406030204" pitchFamily="18" charset="0"/>
                  </a:rPr>
                  <a:t>50</a:t>
                </a:r>
                <a:r>
                  <a:rPr lang="en-US" altLang="ja-JP" i="0" dirty="0" smtClean="0">
                    <a:latin typeface="Cambria Math" panose="02040503050406030204" pitchFamily="18" charset="0"/>
                    <a:ea typeface="Cambria Math" panose="02040503050406030204" pitchFamily="18" charset="0"/>
                  </a:rPr>
                  <a:t>×〖</a:t>
                </a:r>
                <a:r>
                  <a:rPr lang="en-US" altLang="ja-JP" i="0" dirty="0">
                    <a:latin typeface="Cambria Math" panose="02040503050406030204" pitchFamily="18" charset="0"/>
                    <a:ea typeface="Cambria Math" panose="02040503050406030204" pitchFamily="18" charset="0"/>
                  </a:rPr>
                  <a:t>10</a:t>
                </a:r>
                <a:r>
                  <a:rPr lang="en-US" altLang="ja-JP" i="0" dirty="0" smtClean="0">
                    <a:latin typeface="Cambria Math" panose="02040503050406030204" pitchFamily="18" charset="0"/>
                    <a:ea typeface="Cambria Math" panose="02040503050406030204" pitchFamily="18" charset="0"/>
                  </a:rPr>
                  <a:t>〗^(</a:t>
                </a:r>
                <a:r>
                  <a:rPr lang="en-US" altLang="ja-JP" i="0" dirty="0">
                    <a:latin typeface="Cambria Math" panose="02040503050406030204" pitchFamily="18" charset="0"/>
                    <a:ea typeface="Cambria Math" panose="02040503050406030204" pitchFamily="18" charset="0"/>
                  </a:rPr>
                  <a:t>−3</a:t>
                </a:r>
                <a:r>
                  <a:rPr lang="en-US" altLang="ja-JP" i="0" dirty="0" smtClean="0">
                    <a:latin typeface="Cambria Math" panose="02040503050406030204" pitchFamily="18" charset="0"/>
                    <a:ea typeface="Cambria Math" panose="02040503050406030204" pitchFamily="18" charset="0"/>
                  </a:rPr>
                  <a:t>) [</a:t>
                </a:r>
                <a:r>
                  <a:rPr lang="en-US" altLang="ja-JP" b="0" i="0" dirty="0" smtClean="0">
                    <a:latin typeface="Cambria Math" panose="02040503050406030204" pitchFamily="18" charset="0"/>
                    <a:ea typeface="Cambria Math" panose="02040503050406030204" pitchFamily="18" charset="0"/>
                  </a:rPr>
                  <a:t>𝑚^3∕𝑠]</a:t>
                </a:r>
                <a:endParaRPr lang="en-US" altLang="ja-JP" dirty="0" smtClean="0">
                  <a:ea typeface="Cambria Math" panose="02040503050406030204" pitchFamily="18" charset="0"/>
                </a:endParaRPr>
              </a:p>
              <a:p>
                <a:pPr marL="0" indent="0">
                  <a:buNone/>
                </a:pPr>
                <a:r>
                  <a:rPr lang="en-US" altLang="ja-JP" i="0" dirty="0" smtClean="0">
                    <a:latin typeface="Cambria Math" panose="02040503050406030204" pitchFamily="18" charset="0"/>
                    <a:ea typeface="Cambria Math" panose="02040503050406030204" pitchFamily="18" charset="0"/>
                  </a:rPr>
                  <a:t>1.50×〖</a:t>
                </a:r>
                <a:r>
                  <a:rPr lang="en-US" altLang="ja-JP" i="0" dirty="0">
                    <a:latin typeface="Cambria Math" panose="02040503050406030204" pitchFamily="18" charset="0"/>
                    <a:ea typeface="Cambria Math" panose="02040503050406030204" pitchFamily="18" charset="0"/>
                  </a:rPr>
                  <a:t>10</a:t>
                </a:r>
                <a:r>
                  <a:rPr lang="en-US" altLang="ja-JP" i="0" dirty="0" smtClean="0">
                    <a:latin typeface="Cambria Math" panose="02040503050406030204" pitchFamily="18" charset="0"/>
                    <a:ea typeface="Cambria Math" panose="02040503050406030204" pitchFamily="18" charset="0"/>
                  </a:rPr>
                  <a:t>〗^(</a:t>
                </a:r>
                <a:r>
                  <a:rPr lang="en-US" altLang="ja-JP" i="0" dirty="0">
                    <a:latin typeface="Cambria Math" panose="02040503050406030204" pitchFamily="18" charset="0"/>
                    <a:ea typeface="Cambria Math" panose="02040503050406030204" pitchFamily="18" charset="0"/>
                  </a:rPr>
                  <a:t>−3</a:t>
                </a:r>
                <a:r>
                  <a:rPr lang="en-US" altLang="ja-JP" i="0" dirty="0" smtClean="0">
                    <a:latin typeface="Cambria Math" panose="02040503050406030204" pitchFamily="18" charset="0"/>
                    <a:ea typeface="Cambria Math" panose="02040503050406030204" pitchFamily="18" charset="0"/>
                  </a:rPr>
                  <a:t>)</a:t>
                </a:r>
                <a:r>
                  <a:rPr kumimoji="1" lang="en-US" altLang="ja-JP" i="0" dirty="0" smtClean="0">
                    <a:latin typeface="Cambria Math" panose="02040503050406030204" pitchFamily="18" charset="0"/>
                    <a:ea typeface="Cambria Math" panose="02040503050406030204" pitchFamily="18" charset="0"/>
                  </a:rPr>
                  <a:t>×</a:t>
                </a:r>
                <a:r>
                  <a:rPr lang="en-US" altLang="ja-JP" i="0" dirty="0">
                    <a:latin typeface="Cambria Math" panose="02040503050406030204" pitchFamily="18" charset="0"/>
                    <a:ea typeface="Cambria Math" panose="02040503050406030204" pitchFamily="18" charset="0"/>
                  </a:rPr>
                  <a:t>60</a:t>
                </a:r>
                <a:r>
                  <a:rPr lang="en-US" altLang="ja-JP" i="0" dirty="0" smtClean="0">
                    <a:latin typeface="Cambria Math" panose="02040503050406030204" pitchFamily="18" charset="0"/>
                    <a:ea typeface="Cambria Math" panose="02040503050406030204" pitchFamily="18" charset="0"/>
                  </a:rPr>
                  <a:t>=</a:t>
                </a:r>
                <a:r>
                  <a:rPr lang="en-US" altLang="ja-JP" i="0" dirty="0">
                    <a:latin typeface="Cambria Math" panose="02040503050406030204" pitchFamily="18" charset="0"/>
                    <a:ea typeface="Cambria Math" panose="02040503050406030204" pitchFamily="18" charset="0"/>
                  </a:rPr>
                  <a:t>9.00</a:t>
                </a:r>
                <a:r>
                  <a:rPr lang="en-US" altLang="ja-JP" i="0" dirty="0" smtClean="0">
                    <a:latin typeface="Cambria Math" panose="02040503050406030204" pitchFamily="18" charset="0"/>
                    <a:ea typeface="Cambria Math" panose="02040503050406030204" pitchFamily="18" charset="0"/>
                  </a:rPr>
                  <a:t>×〖</a:t>
                </a:r>
                <a:r>
                  <a:rPr lang="en-US" altLang="ja-JP" i="0" dirty="0">
                    <a:latin typeface="Cambria Math" panose="02040503050406030204" pitchFamily="18" charset="0"/>
                    <a:ea typeface="Cambria Math" panose="02040503050406030204" pitchFamily="18" charset="0"/>
                  </a:rPr>
                  <a:t>10</a:t>
                </a:r>
                <a:r>
                  <a:rPr lang="en-US" altLang="ja-JP" i="0" dirty="0" smtClean="0">
                    <a:latin typeface="Cambria Math" panose="02040503050406030204" pitchFamily="18" charset="0"/>
                    <a:ea typeface="Cambria Math" panose="02040503050406030204" pitchFamily="18" charset="0"/>
                  </a:rPr>
                  <a:t>〗^(</a:t>
                </a:r>
                <a:r>
                  <a:rPr lang="en-US" altLang="ja-JP" i="0" dirty="0">
                    <a:latin typeface="Cambria Math" panose="02040503050406030204" pitchFamily="18" charset="0"/>
                    <a:ea typeface="Cambria Math" panose="02040503050406030204" pitchFamily="18" charset="0"/>
                  </a:rPr>
                  <a:t>−2</a:t>
                </a:r>
                <a:r>
                  <a:rPr lang="en-US" altLang="ja-JP" i="0" dirty="0" smtClean="0">
                    <a:latin typeface="Cambria Math" panose="02040503050406030204" pitchFamily="18" charset="0"/>
                    <a:ea typeface="Cambria Math" panose="02040503050406030204" pitchFamily="18" charset="0"/>
                  </a:rPr>
                  <a:t>) [</a:t>
                </a:r>
                <a:r>
                  <a:rPr lang="en-US" altLang="ja-JP" b="0" i="0" dirty="0" smtClean="0">
                    <a:latin typeface="Cambria Math" panose="02040503050406030204" pitchFamily="18" charset="0"/>
                    <a:ea typeface="Cambria Math" panose="02040503050406030204" pitchFamily="18" charset="0"/>
                  </a:rPr>
                  <a:t>𝑚^3∕</a:t>
                </a:r>
                <a:r>
                  <a:rPr lang="en-US" altLang="ja-JP" i="0" dirty="0">
                    <a:latin typeface="Cambria Math" panose="02040503050406030204" pitchFamily="18" charset="0"/>
                    <a:ea typeface="Cambria Math" panose="02040503050406030204" pitchFamily="18" charset="0"/>
                  </a:rPr>
                  <a:t>min]</a:t>
                </a:r>
                <a:endParaRPr kumimoji="1" lang="ja-JP" altLang="en-US"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38</a:t>
            </a:fld>
            <a:endParaRPr kumimoji="1" lang="ja-JP" altLang="en-US"/>
          </a:p>
        </p:txBody>
      </p:sp>
    </p:spTree>
    <p:extLst>
      <p:ext uri="{BB962C8B-B14F-4D97-AF65-F5344CB8AC3E}">
        <p14:creationId xmlns:p14="http://schemas.microsoft.com/office/powerpoint/2010/main" val="90000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39</a:t>
            </a:fld>
            <a:endParaRPr kumimoji="1" lang="ja-JP" altLang="en-US"/>
          </a:p>
        </p:txBody>
      </p:sp>
    </p:spTree>
    <p:extLst>
      <p:ext uri="{BB962C8B-B14F-4D97-AF65-F5344CB8AC3E}">
        <p14:creationId xmlns:p14="http://schemas.microsoft.com/office/powerpoint/2010/main" val="187643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化学工学とは，</a:t>
            </a:r>
            <a:endParaRPr kumimoji="1" lang="en-US" altLang="ja-JP" dirty="0" smtClean="0">
              <a:solidFill>
                <a:srgbClr val="0070C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　化学工場で扱われる物質の性質（密度・反応性など）　および　　機械や装置の適切な構造・寸法・材質・組み合わせ方・操作方法について</a:t>
            </a:r>
            <a:endParaRPr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学習することを説明する。</a:t>
            </a:r>
            <a:endParaRPr lang="en-US" altLang="ja-JP" sz="1200"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化学プラントだけでなく，全ての設備に必要とされる内容であることを説明する。</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a:t>
            </a:fld>
            <a:endParaRPr kumimoji="1" lang="ja-JP" altLang="en-US"/>
          </a:p>
        </p:txBody>
      </p:sp>
    </p:spTree>
    <p:extLst>
      <p:ext uri="{BB962C8B-B14F-4D97-AF65-F5344CB8AC3E}">
        <p14:creationId xmlns:p14="http://schemas.microsoft.com/office/powerpoint/2010/main" val="4249952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液体の密度は，</a:t>
            </a:r>
            <a:r>
              <a:rPr lang="ja-JP" altLang="en-US" sz="1200" dirty="0" smtClean="0">
                <a:latin typeface="+mn-ea"/>
                <a:ea typeface="+mn-ea"/>
              </a:rPr>
              <a:t>比重</a:t>
            </a:r>
            <a:r>
              <a:rPr lang="en-US" altLang="ja-JP" sz="1200" dirty="0" smtClean="0">
                <a:latin typeface="+mn-ea"/>
                <a:ea typeface="+mn-ea"/>
              </a:rPr>
              <a:t>×1000</a:t>
            </a:r>
            <a:r>
              <a:rPr lang="ja-JP" altLang="en-US" sz="1200" dirty="0" smtClean="0">
                <a:latin typeface="+mn-ea"/>
                <a:ea typeface="+mn-ea"/>
              </a:rPr>
              <a:t>＝液体の密度で求められることを説明する。</a:t>
            </a:r>
            <a:endParaRPr kumimoji="1" lang="ja-JP" altLang="en-US" sz="1200" b="0" i="0" u="none" strike="noStrike" cap="none" normalizeH="0" baseline="0" dirty="0" smtClean="0">
              <a:ln>
                <a:noFill/>
              </a:ln>
              <a:solidFill>
                <a:schemeClr val="tx1"/>
              </a:solidFill>
              <a:effectLst/>
              <a:latin typeface="+mn-ea"/>
              <a:ea typeface="+mn-ea"/>
            </a:endParaRPr>
          </a:p>
          <a:p>
            <a:pPr marL="0" indent="0">
              <a:buNone/>
            </a:pPr>
            <a:r>
              <a:rPr kumimoji="1" lang="ja-JP" altLang="en-US" dirty="0" smtClean="0">
                <a:latin typeface="+mn-ea"/>
                <a:ea typeface="+mn-ea"/>
              </a:rPr>
              <a:t>　例７　水（４</a:t>
            </a:r>
            <a:r>
              <a:rPr kumimoji="1" lang="en-US" altLang="ja-JP" dirty="0" smtClean="0">
                <a:latin typeface="+mn-ea"/>
                <a:ea typeface="+mn-ea"/>
              </a:rPr>
              <a:t>[</a:t>
            </a:r>
            <a:r>
              <a:rPr kumimoji="1" lang="ja-JP" altLang="en-US" dirty="0" smtClean="0">
                <a:latin typeface="+mn-ea"/>
                <a:ea typeface="+mn-ea"/>
              </a:rPr>
              <a:t>℃</a:t>
            </a:r>
            <a:r>
              <a:rPr kumimoji="1" lang="en-US" altLang="ja-JP" dirty="0" smtClean="0">
                <a:latin typeface="+mn-ea"/>
                <a:ea typeface="+mn-ea"/>
              </a:rPr>
              <a:t>]</a:t>
            </a:r>
            <a:r>
              <a:rPr kumimoji="1" lang="ja-JP" altLang="en-US" dirty="0" smtClean="0">
                <a:latin typeface="+mn-ea"/>
                <a:ea typeface="+mn-ea"/>
              </a:rPr>
              <a:t>）の場合　</a:t>
            </a:r>
            <a:r>
              <a:rPr lang="en-US" altLang="ja-JP" dirty="0" smtClean="0">
                <a:latin typeface="+mn-ea"/>
                <a:ea typeface="+mn-ea"/>
              </a:rPr>
              <a:t>1.00×1000=1000[kg/m</a:t>
            </a:r>
            <a:r>
              <a:rPr lang="en-US" altLang="ja-JP" baseline="30000" dirty="0" smtClean="0">
                <a:latin typeface="+mn-ea"/>
                <a:ea typeface="+mn-ea"/>
              </a:rPr>
              <a:t>3</a:t>
            </a:r>
            <a:r>
              <a:rPr lang="en-US" altLang="ja-JP" dirty="0" smtClean="0">
                <a:latin typeface="+mn-ea"/>
                <a:ea typeface="+mn-ea"/>
              </a:rPr>
              <a:t>]</a:t>
            </a:r>
          </a:p>
          <a:p>
            <a:pPr marL="0" indent="0">
              <a:buNone/>
            </a:pPr>
            <a:r>
              <a:rPr lang="ja-JP" altLang="en-US" dirty="0" smtClean="0">
                <a:latin typeface="+mn-ea"/>
                <a:ea typeface="+mn-ea"/>
              </a:rPr>
              <a:t>　例８　濃硫酸の場合　</a:t>
            </a:r>
            <a:r>
              <a:rPr lang="en-US" altLang="ja-JP" dirty="0" smtClean="0">
                <a:latin typeface="+mn-ea"/>
                <a:ea typeface="+mn-ea"/>
              </a:rPr>
              <a:t>1.84×1000=1840[kg/m</a:t>
            </a:r>
            <a:r>
              <a:rPr lang="en-US" altLang="ja-JP" baseline="30000" dirty="0" smtClean="0">
                <a:latin typeface="+mn-ea"/>
                <a:ea typeface="+mn-ea"/>
              </a:rPr>
              <a:t>3</a:t>
            </a:r>
            <a:r>
              <a:rPr kumimoji="1" lang="en-US" altLang="ja-JP" dirty="0" smtClean="0">
                <a:latin typeface="+mn-ea"/>
                <a:ea typeface="+mn-ea"/>
              </a:rPr>
              <a:t>]</a:t>
            </a: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40</a:t>
            </a:fld>
            <a:endParaRPr kumimoji="1" lang="ja-JP" altLang="en-US"/>
          </a:p>
        </p:txBody>
      </p:sp>
    </p:spTree>
    <p:extLst>
      <p:ext uri="{BB962C8B-B14F-4D97-AF65-F5344CB8AC3E}">
        <p14:creationId xmlns:p14="http://schemas.microsoft.com/office/powerpoint/2010/main" val="1083996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気体の密度は，</a:t>
            </a:r>
            <a:r>
              <a:rPr lang="ja-JP" altLang="en-US" sz="1200" dirty="0" smtClean="0">
                <a:latin typeface="+mn-ea"/>
                <a:ea typeface="+mn-ea"/>
              </a:rPr>
              <a:t>比重</a:t>
            </a:r>
            <a:r>
              <a:rPr lang="en-US" altLang="ja-JP" sz="1200" dirty="0" smtClean="0">
                <a:latin typeface="+mn-ea"/>
                <a:ea typeface="+mn-ea"/>
              </a:rPr>
              <a:t>×1.29</a:t>
            </a:r>
            <a:r>
              <a:rPr lang="ja-JP" altLang="en-US" sz="1200" dirty="0" smtClean="0">
                <a:latin typeface="+mn-ea"/>
                <a:ea typeface="+mn-ea"/>
              </a:rPr>
              <a:t>＝気体の密度で求められることを説明する。</a:t>
            </a:r>
            <a:endParaRPr lang="en-US" altLang="ja-JP" sz="1200" dirty="0" smtClean="0">
              <a:latin typeface="+mn-ea"/>
              <a:ea typeface="+mn-ea"/>
            </a:endParaRPr>
          </a:p>
          <a:p>
            <a:pPr marL="0" indent="0">
              <a:buNone/>
            </a:pPr>
            <a:r>
              <a:rPr lang="ja-JP" altLang="en-US" dirty="0" smtClean="0">
                <a:latin typeface="+mn-ea"/>
                <a:ea typeface="+mn-ea"/>
              </a:rPr>
              <a:t>　例９ 　空気（</a:t>
            </a:r>
            <a:r>
              <a:rPr lang="en-US" altLang="ja-JP" dirty="0" smtClean="0">
                <a:latin typeface="+mn-ea"/>
                <a:ea typeface="+mn-ea"/>
              </a:rPr>
              <a:t>0[</a:t>
            </a:r>
            <a:r>
              <a:rPr lang="ja-JP" altLang="en-US" dirty="0" smtClean="0">
                <a:latin typeface="+mn-ea"/>
                <a:ea typeface="+mn-ea"/>
              </a:rPr>
              <a:t>℃</a:t>
            </a:r>
            <a:r>
              <a:rPr lang="en-US" altLang="ja-JP" dirty="0" smtClean="0">
                <a:latin typeface="+mn-ea"/>
                <a:ea typeface="+mn-ea"/>
              </a:rPr>
              <a:t>]</a:t>
            </a:r>
            <a:r>
              <a:rPr lang="ja-JP" altLang="en-US" dirty="0" err="1" smtClean="0">
                <a:latin typeface="+mn-ea"/>
                <a:ea typeface="+mn-ea"/>
              </a:rPr>
              <a:t>，</a:t>
            </a:r>
            <a:r>
              <a:rPr lang="en-US" altLang="ja-JP" dirty="0" smtClean="0">
                <a:latin typeface="+mn-ea"/>
                <a:ea typeface="+mn-ea"/>
              </a:rPr>
              <a:t>101.3[</a:t>
            </a:r>
            <a:r>
              <a:rPr lang="en-US" altLang="ja-JP" dirty="0" err="1" smtClean="0">
                <a:latin typeface="+mn-ea"/>
                <a:ea typeface="+mn-ea"/>
              </a:rPr>
              <a:t>kPa</a:t>
            </a:r>
            <a:r>
              <a:rPr lang="en-US" altLang="ja-JP" dirty="0" smtClean="0">
                <a:latin typeface="+mn-ea"/>
                <a:ea typeface="+mn-ea"/>
              </a:rPr>
              <a:t>]</a:t>
            </a:r>
            <a:r>
              <a:rPr lang="ja-JP" altLang="en-US" dirty="0" smtClean="0">
                <a:latin typeface="+mn-ea"/>
                <a:ea typeface="+mn-ea"/>
              </a:rPr>
              <a:t>）の場合　</a:t>
            </a:r>
            <a:r>
              <a:rPr lang="en-US" altLang="ja-JP" dirty="0" smtClean="0">
                <a:latin typeface="+mn-ea"/>
                <a:ea typeface="+mn-ea"/>
              </a:rPr>
              <a:t>1.00×1.29=1.29[kg/m</a:t>
            </a:r>
            <a:r>
              <a:rPr lang="en-US" altLang="ja-JP" baseline="30000" dirty="0" smtClean="0">
                <a:latin typeface="+mn-ea"/>
                <a:ea typeface="+mn-ea"/>
              </a:rPr>
              <a:t>3</a:t>
            </a:r>
            <a:r>
              <a:rPr lang="en-US" altLang="ja-JP" dirty="0" smtClean="0">
                <a:latin typeface="+mn-ea"/>
                <a:ea typeface="+mn-ea"/>
              </a:rPr>
              <a:t>]</a:t>
            </a:r>
          </a:p>
          <a:p>
            <a:pPr marL="0" indent="0">
              <a:buNone/>
            </a:pPr>
            <a:r>
              <a:rPr lang="ja-JP" altLang="en-US" dirty="0" smtClean="0">
                <a:latin typeface="+mn-ea"/>
                <a:ea typeface="+mn-ea"/>
              </a:rPr>
              <a:t>　例</a:t>
            </a:r>
            <a:r>
              <a:rPr lang="en-US" altLang="ja-JP" dirty="0" smtClean="0">
                <a:latin typeface="+mn-ea"/>
                <a:ea typeface="+mn-ea"/>
              </a:rPr>
              <a:t>10</a:t>
            </a:r>
            <a:r>
              <a:rPr lang="ja-JP" altLang="en-US" dirty="0" smtClean="0">
                <a:latin typeface="+mn-ea"/>
                <a:ea typeface="+mn-ea"/>
              </a:rPr>
              <a:t>　水素（１</a:t>
            </a:r>
            <a:r>
              <a:rPr lang="en-US" altLang="ja-JP" dirty="0" smtClean="0">
                <a:latin typeface="+mn-ea"/>
                <a:ea typeface="+mn-ea"/>
              </a:rPr>
              <a:t>[</a:t>
            </a:r>
            <a:r>
              <a:rPr lang="ja-JP" altLang="en-US" dirty="0" smtClean="0">
                <a:latin typeface="+mn-ea"/>
                <a:ea typeface="+mn-ea"/>
              </a:rPr>
              <a:t>ｍｏｌ</a:t>
            </a:r>
            <a:r>
              <a:rPr lang="en-US" altLang="ja-JP" dirty="0" smtClean="0">
                <a:latin typeface="+mn-ea"/>
                <a:ea typeface="+mn-ea"/>
              </a:rPr>
              <a:t>]</a:t>
            </a:r>
            <a:r>
              <a:rPr lang="ja-JP" altLang="en-US" dirty="0" smtClean="0">
                <a:latin typeface="+mn-ea"/>
                <a:ea typeface="+mn-ea"/>
              </a:rPr>
              <a:t>）の場合　</a:t>
            </a:r>
            <a:r>
              <a:rPr lang="en-US" altLang="ja-JP" dirty="0" smtClean="0">
                <a:latin typeface="+mn-ea"/>
                <a:ea typeface="+mn-ea"/>
              </a:rPr>
              <a:t>0.069×1.29</a:t>
            </a:r>
            <a:r>
              <a:rPr lang="ja-JP" altLang="en-US" dirty="0" smtClean="0">
                <a:latin typeface="+mn-ea"/>
                <a:ea typeface="+mn-ea"/>
              </a:rPr>
              <a:t>＝</a:t>
            </a:r>
            <a:r>
              <a:rPr lang="en-US" altLang="ja-JP" dirty="0" smtClean="0">
                <a:latin typeface="+mn-ea"/>
                <a:ea typeface="+mn-ea"/>
              </a:rPr>
              <a:t>0.089[kg/m</a:t>
            </a:r>
            <a:r>
              <a:rPr lang="en-US" altLang="ja-JP" baseline="30000" dirty="0" smtClean="0">
                <a:latin typeface="+mn-ea"/>
                <a:ea typeface="+mn-ea"/>
              </a:rPr>
              <a:t>3</a:t>
            </a:r>
            <a:r>
              <a:rPr lang="en-US" altLang="ja-JP" dirty="0" smtClean="0">
                <a:latin typeface="+mn-ea"/>
                <a:ea typeface="+mn-ea"/>
              </a:rPr>
              <a:t>]</a:t>
            </a:r>
            <a:endParaRPr kumimoji="1" lang="ja-JP" altLang="en-US"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41</a:t>
            </a:fld>
            <a:endParaRPr kumimoji="1" lang="ja-JP" altLang="en-US"/>
          </a:p>
        </p:txBody>
      </p:sp>
    </p:spTree>
    <p:extLst>
      <p:ext uri="{BB962C8B-B14F-4D97-AF65-F5344CB8AC3E}">
        <p14:creationId xmlns:p14="http://schemas.microsoft.com/office/powerpoint/2010/main" val="53720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質量流量を求める一般式は，</a:t>
                </a:r>
                <a14:m>
                  <m:oMath xmlns:m="http://schemas.openxmlformats.org/officeDocument/2006/math">
                    <m:r>
                      <a:rPr lang="en-US" altLang="ja-JP" sz="1200" i="1" smtClean="0">
                        <a:latin typeface="Cambria Math" panose="02040503050406030204" pitchFamily="18" charset="0"/>
                        <a:ea typeface="+mn-ea"/>
                      </a:rPr>
                      <m:t>𝑊</m:t>
                    </m:r>
                    <m:r>
                      <a:rPr lang="en-US" altLang="ja-JP" sz="1200" i="1" smtClean="0">
                        <a:latin typeface="Cambria Math" panose="02040503050406030204" pitchFamily="18" charset="0"/>
                        <a:ea typeface="+mn-ea"/>
                      </a:rPr>
                      <m:t>=</m:t>
                    </m:r>
                    <m:r>
                      <a:rPr lang="ja-JP" altLang="en-US" sz="1200" i="1">
                        <a:latin typeface="Cambria Math" panose="02040503050406030204" pitchFamily="18" charset="0"/>
                        <a:ea typeface="+mn-ea"/>
                      </a:rPr>
                      <m:t>𝜌</m:t>
                    </m:r>
                    <m:r>
                      <a:rPr lang="en-US" altLang="ja-JP" sz="1200" i="1">
                        <a:latin typeface="Cambria Math" panose="02040503050406030204" pitchFamily="18" charset="0"/>
                        <a:ea typeface="+mn-ea"/>
                      </a:rPr>
                      <m:t>𝑉</m:t>
                    </m:r>
                  </m:oMath>
                </a14:m>
                <a:r>
                  <a:rPr lang="ja-JP" altLang="en-US" sz="1200" dirty="0" smtClean="0">
                    <a:latin typeface="+mn-ea"/>
                    <a:ea typeface="+mn-ea"/>
                  </a:rPr>
                  <a:t>であることを説明する。</a:t>
                </a:r>
                <a:endParaRPr lang="ja-JP" altLang="en-US" sz="1200" dirty="0">
                  <a:latin typeface="+mn-ea"/>
                  <a:ea typeface="+mn-ea"/>
                </a:endParaRPr>
              </a:p>
              <a:p>
                <a:r>
                  <a:rPr kumimoji="1" lang="en-US" altLang="ja-JP" sz="1200" dirty="0" smtClean="0">
                    <a:latin typeface="+mn-ea"/>
                    <a:ea typeface="+mn-ea"/>
                  </a:rPr>
                  <a:t>W</a:t>
                </a:r>
                <a:r>
                  <a:rPr kumimoji="1" lang="ja-JP" altLang="en-US" sz="1200" dirty="0" smtClean="0">
                    <a:latin typeface="+mn-ea"/>
                    <a:ea typeface="+mn-ea"/>
                  </a:rPr>
                  <a:t>：質量流量</a:t>
                </a:r>
                <a:r>
                  <a:rPr kumimoji="1" lang="en-US" altLang="ja-JP" sz="1200" dirty="0" smtClean="0">
                    <a:latin typeface="+mn-ea"/>
                    <a:ea typeface="+mn-ea"/>
                  </a:rPr>
                  <a:t>[kg/s]</a:t>
                </a:r>
              </a:p>
              <a:p>
                <a:r>
                  <a:rPr lang="en-US" altLang="ja-JP" sz="1200" dirty="0" smtClean="0">
                    <a:latin typeface="+mn-ea"/>
                    <a:ea typeface="+mn-ea"/>
                  </a:rPr>
                  <a:t>ρ</a:t>
                </a:r>
                <a:r>
                  <a:rPr kumimoji="1" lang="ja-JP" altLang="en-US" sz="1200" dirty="0" smtClean="0">
                    <a:latin typeface="+mn-ea"/>
                    <a:ea typeface="+mn-ea"/>
                  </a:rPr>
                  <a:t>：流体の密度</a:t>
                </a:r>
                <a:r>
                  <a:rPr kumimoji="1" lang="en-US" altLang="ja-JP" sz="1200" dirty="0" smtClean="0">
                    <a:latin typeface="+mn-ea"/>
                    <a:ea typeface="+mn-ea"/>
                  </a:rPr>
                  <a:t>[kg/m</a:t>
                </a:r>
                <a:r>
                  <a:rPr kumimoji="1" lang="en-US" altLang="ja-JP" sz="1200" baseline="30000" dirty="0" smtClean="0">
                    <a:latin typeface="+mn-ea"/>
                    <a:ea typeface="+mn-ea"/>
                  </a:rPr>
                  <a:t>3</a:t>
                </a:r>
                <a:r>
                  <a:rPr kumimoji="1" lang="en-US" altLang="ja-JP" sz="1200" dirty="0" smtClean="0">
                    <a:latin typeface="+mn-ea"/>
                    <a:ea typeface="+mn-ea"/>
                  </a:rPr>
                  <a:t>]</a:t>
                </a:r>
              </a:p>
              <a:p>
                <a:r>
                  <a:rPr lang="en-US" altLang="ja-JP" sz="1200" dirty="0" smtClean="0">
                    <a:latin typeface="+mn-ea"/>
                    <a:ea typeface="+mn-ea"/>
                  </a:rPr>
                  <a:t>V</a:t>
                </a:r>
                <a:r>
                  <a:rPr lang="ja-JP" altLang="en-US" sz="1200" dirty="0" smtClean="0">
                    <a:latin typeface="+mn-ea"/>
                    <a:ea typeface="+mn-ea"/>
                  </a:rPr>
                  <a:t>：流量（体積流量）</a:t>
                </a:r>
                <a:r>
                  <a:rPr lang="en-US" altLang="ja-JP" sz="1200" dirty="0" smtClean="0">
                    <a:latin typeface="+mn-ea"/>
                    <a:ea typeface="+mn-ea"/>
                  </a:rPr>
                  <a:t>[m</a:t>
                </a:r>
                <a:r>
                  <a:rPr lang="en-US" altLang="ja-JP" sz="1200" baseline="30000" dirty="0" smtClean="0">
                    <a:latin typeface="+mn-ea"/>
                    <a:ea typeface="+mn-ea"/>
                  </a:rPr>
                  <a:t>3</a:t>
                </a:r>
                <a:r>
                  <a:rPr lang="en-US" altLang="ja-JP" sz="1200" dirty="0" smtClean="0">
                    <a:latin typeface="+mn-ea"/>
                    <a:ea typeface="+mn-ea"/>
                  </a:rPr>
                  <a:t>/s]</a:t>
                </a:r>
                <a:endParaRPr kumimoji="1" lang="ja-JP" altLang="en-US" sz="1200" dirty="0" smtClean="0">
                  <a:latin typeface="+mn-ea"/>
                  <a:ea typeface="+mn-ea"/>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質量流量の求め方</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en-US" altLang="ja-JP" dirty="0" smtClean="0">
                    <a:latin typeface="HG丸ｺﾞｼｯｸM-PRO" panose="020F0600000000000000" pitchFamily="50" charset="-128"/>
                    <a:ea typeface="HG丸ｺﾞｼｯｸM-PRO" panose="020F0600000000000000" pitchFamily="50" charset="-128"/>
                  </a:rPr>
                  <a:t>W</a:t>
                </a:r>
                <a:r>
                  <a:rPr kumimoji="1" lang="ja-JP" altLang="en-US" dirty="0" smtClean="0">
                    <a:latin typeface="HG丸ｺﾞｼｯｸM-PRO" panose="020F0600000000000000" pitchFamily="50" charset="-128"/>
                    <a:ea typeface="HG丸ｺﾞｼｯｸM-PRO" panose="020F0600000000000000" pitchFamily="50" charset="-128"/>
                  </a:rPr>
                  <a:t>：質量流量</a:t>
                </a:r>
                <a:r>
                  <a:rPr kumimoji="1" lang="en-US" altLang="ja-JP" dirty="0" smtClean="0">
                    <a:latin typeface="HG丸ｺﾞｼｯｸM-PRO" panose="020F0600000000000000" pitchFamily="50" charset="-128"/>
                    <a:ea typeface="HG丸ｺﾞｼｯｸM-PRO" panose="020F0600000000000000" pitchFamily="50" charset="-128"/>
                  </a:rPr>
                  <a:t>[kg/s]</a:t>
                </a:r>
              </a:p>
              <a:p>
                <a:r>
                  <a:rPr lang="en-US" altLang="ja-JP" dirty="0" smtClean="0">
                    <a:latin typeface="HG丸ｺﾞｼｯｸM-PRO" panose="020F0600000000000000" pitchFamily="50" charset="-128"/>
                    <a:ea typeface="HG丸ｺﾞｼｯｸM-PRO" panose="020F0600000000000000" pitchFamily="50" charset="-128"/>
                  </a:rPr>
                  <a:t>ρ</a:t>
                </a:r>
                <a:r>
                  <a:rPr kumimoji="1" lang="ja-JP" altLang="en-US" dirty="0" smtClean="0">
                    <a:latin typeface="HG丸ｺﾞｼｯｸM-PRO" panose="020F0600000000000000" pitchFamily="50" charset="-128"/>
                    <a:ea typeface="HG丸ｺﾞｼｯｸM-PRO" panose="020F0600000000000000" pitchFamily="50" charset="-128"/>
                  </a:rPr>
                  <a:t>：流体の密度</a:t>
                </a:r>
                <a:r>
                  <a:rPr kumimoji="1" lang="en-US" altLang="ja-JP" dirty="0" smtClean="0">
                    <a:latin typeface="HG丸ｺﾞｼｯｸM-PRO" panose="020F0600000000000000" pitchFamily="50" charset="-128"/>
                    <a:ea typeface="HG丸ｺﾞｼｯｸM-PRO" panose="020F0600000000000000" pitchFamily="50" charset="-128"/>
                  </a:rPr>
                  <a:t>[kg/m</a:t>
                </a:r>
                <a:r>
                  <a:rPr kumimoji="1"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a:t>
                </a:r>
              </a:p>
              <a:p>
                <a:r>
                  <a:rPr lang="en-US" altLang="ja-JP" dirty="0" smtClean="0">
                    <a:latin typeface="HG丸ｺﾞｼｯｸM-PRO" panose="020F0600000000000000" pitchFamily="50" charset="-128"/>
                    <a:ea typeface="HG丸ｺﾞｼｯｸM-PRO" panose="020F0600000000000000" pitchFamily="50" charset="-128"/>
                  </a:rPr>
                  <a:t>V</a:t>
                </a:r>
                <a:r>
                  <a:rPr lang="ja-JP" altLang="en-US" dirty="0" smtClean="0">
                    <a:latin typeface="HG丸ｺﾞｼｯｸM-PRO" panose="020F0600000000000000" pitchFamily="50" charset="-128"/>
                    <a:ea typeface="HG丸ｺﾞｼｯｸM-PRO" panose="020F0600000000000000" pitchFamily="50" charset="-128"/>
                  </a:rPr>
                  <a:t>：流量（体積流量）</a:t>
                </a:r>
                <a:r>
                  <a:rPr lang="en-US" altLang="ja-JP" dirty="0" smtClean="0">
                    <a:latin typeface="HG丸ｺﾞｼｯｸM-PRO" panose="020F0600000000000000" pitchFamily="50" charset="-128"/>
                    <a:ea typeface="HG丸ｺﾞｼｯｸM-PRO" panose="020F0600000000000000" pitchFamily="50" charset="-128"/>
                  </a:rPr>
                  <a:t>[m</a:t>
                </a:r>
                <a:r>
                  <a:rPr lang="en-US" altLang="ja-JP" baseline="30000" dirty="0" smtClean="0">
                    <a:latin typeface="HG丸ｺﾞｼｯｸM-PRO" panose="020F0600000000000000" pitchFamily="50" charset="-128"/>
                    <a:ea typeface="HG丸ｺﾞｼｯｸM-PRO" panose="020F0600000000000000" pitchFamily="50" charset="-128"/>
                  </a:rPr>
                  <a:t>3</a:t>
                </a:r>
                <a:r>
                  <a:rPr lang="en-US" altLang="ja-JP" dirty="0" smtClean="0">
                    <a:latin typeface="HG丸ｺﾞｼｯｸM-PRO" panose="020F0600000000000000" pitchFamily="50" charset="-128"/>
                    <a:ea typeface="HG丸ｺﾞｼｯｸM-PRO" panose="020F0600000000000000" pitchFamily="50" charset="-128"/>
                  </a:rPr>
                  <a:t>/s]</a:t>
                </a:r>
              </a:p>
              <a:p>
                <a:endParaRPr kumimoji="1" lang="ja-JP" altLang="en-US"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smtClean="0">
                    <a:latin typeface="Cambria Math" panose="02040503050406030204" pitchFamily="18" charset="0"/>
                    <a:ea typeface="Cambria Math" panose="02040503050406030204" pitchFamily="18" charset="0"/>
                  </a:rPr>
                  <a:t>𝑊</a:t>
                </a:r>
                <a:r>
                  <a:rPr kumimoji="1" lang="en-US" altLang="ja-JP" sz="1200" i="0" smtClean="0">
                    <a:latin typeface="Cambria Math" panose="02040503050406030204" pitchFamily="18" charset="0"/>
                    <a:ea typeface="Cambria Math" panose="02040503050406030204" pitchFamily="18" charset="0"/>
                  </a:rPr>
                  <a:t>=</a:t>
                </a:r>
                <a:r>
                  <a:rPr kumimoji="1" lang="ja-JP" altLang="en-US" sz="1200" i="0" smtClean="0">
                    <a:latin typeface="Cambria Math" panose="02040503050406030204" pitchFamily="18" charset="0"/>
                    <a:ea typeface="Cambria Math" panose="02040503050406030204" pitchFamily="18" charset="0"/>
                  </a:rPr>
                  <a:t>𝜌</a:t>
                </a:r>
                <a:r>
                  <a:rPr kumimoji="1" lang="en-US" altLang="ja-JP" sz="1200" b="0" i="0" smtClean="0">
                    <a:latin typeface="Cambria Math" panose="02040503050406030204" pitchFamily="18" charset="0"/>
                    <a:ea typeface="Cambria Math" panose="02040503050406030204" pitchFamily="18" charset="0"/>
                  </a:rPr>
                  <a:t>𝑉[𝑘𝑔/𝑠]</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で求めることができる。</a:t>
                </a:r>
                <a:endParaRPr kumimoji="1" lang="ja-JP" altLang="en-US" sz="1200" dirty="0"/>
              </a:p>
              <a:p>
                <a:pPr algn="l"/>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42</a:t>
            </a:fld>
            <a:endParaRPr kumimoji="1" lang="ja-JP" altLang="en-US"/>
          </a:p>
        </p:txBody>
      </p:sp>
    </p:spTree>
    <p:extLst>
      <p:ext uri="{BB962C8B-B14F-4D97-AF65-F5344CB8AC3E}">
        <p14:creationId xmlns:p14="http://schemas.microsoft.com/office/powerpoint/2010/main" val="4097726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lang="ja-JP" altLang="en-US" sz="1200" dirty="0" smtClean="0">
                    <a:latin typeface="+mn-ea"/>
                    <a:ea typeface="+mn-ea"/>
                  </a:rPr>
                  <a:t>例題</a:t>
                </a:r>
                <a:r>
                  <a:rPr lang="en-US" altLang="ja-JP" sz="1200" dirty="0" smtClean="0">
                    <a:latin typeface="+mn-ea"/>
                    <a:ea typeface="+mn-ea"/>
                  </a:rPr>
                  <a:t>11</a:t>
                </a:r>
              </a:p>
              <a:p>
                <a:pPr marL="0" indent="0">
                  <a:buNone/>
                </a:pPr>
                <a:r>
                  <a:rPr lang="en-US" altLang="ja-JP" sz="1200" dirty="0" smtClean="0">
                    <a:latin typeface="+mn-ea"/>
                    <a:ea typeface="+mn-ea"/>
                  </a:rPr>
                  <a:t>50</a:t>
                </a:r>
                <a:r>
                  <a:rPr kumimoji="1" lang="en-US" altLang="ja-JP" sz="1200" dirty="0" smtClean="0">
                    <a:latin typeface="+mn-ea"/>
                    <a:ea typeface="+mn-ea"/>
                  </a:rPr>
                  <a:t>A</a:t>
                </a:r>
                <a:r>
                  <a:rPr kumimoji="1" lang="ja-JP" altLang="en-US" sz="1200" dirty="0" smtClean="0">
                    <a:latin typeface="+mn-ea"/>
                    <a:ea typeface="+mn-ea"/>
                  </a:rPr>
                  <a:t>鋼管（外径</a:t>
                </a:r>
                <a:r>
                  <a:rPr kumimoji="1" lang="en-US" altLang="ja-JP" sz="1200" dirty="0" smtClean="0">
                    <a:latin typeface="+mn-ea"/>
                    <a:ea typeface="+mn-ea"/>
                  </a:rPr>
                  <a:t>60.5mm</a:t>
                </a:r>
                <a:r>
                  <a:rPr lang="ja-JP" altLang="en-US" sz="1200" dirty="0" err="1" smtClean="0">
                    <a:latin typeface="+mn-ea"/>
                    <a:ea typeface="+mn-ea"/>
                  </a:rPr>
                  <a:t>，</a:t>
                </a:r>
                <a:r>
                  <a:rPr kumimoji="1" lang="ja-JP" altLang="en-US" sz="1200" dirty="0" smtClean="0">
                    <a:latin typeface="+mn-ea"/>
                    <a:ea typeface="+mn-ea"/>
                  </a:rPr>
                  <a:t>厚さ</a:t>
                </a:r>
                <a:r>
                  <a:rPr kumimoji="1" lang="en-US" altLang="ja-JP" sz="1200" dirty="0" smtClean="0">
                    <a:latin typeface="+mn-ea"/>
                    <a:ea typeface="+mn-ea"/>
                  </a:rPr>
                  <a:t>3.80mm</a:t>
                </a:r>
                <a:r>
                  <a:rPr kumimoji="1" lang="ja-JP" altLang="en-US" sz="1200" dirty="0" smtClean="0">
                    <a:latin typeface="+mn-ea"/>
                    <a:ea typeface="+mn-ea"/>
                  </a:rPr>
                  <a:t>）を比重</a:t>
                </a:r>
                <a:r>
                  <a:rPr kumimoji="1" lang="en-US" altLang="ja-JP" sz="1200" dirty="0" smtClean="0">
                    <a:latin typeface="+mn-ea"/>
                    <a:ea typeface="+mn-ea"/>
                  </a:rPr>
                  <a:t>1.84</a:t>
                </a:r>
                <a:r>
                  <a:rPr kumimoji="1" lang="ja-JP" altLang="en-US" sz="1200" dirty="0" smtClean="0">
                    <a:latin typeface="+mn-ea"/>
                    <a:ea typeface="+mn-ea"/>
                  </a:rPr>
                  <a:t>の硫酸が</a:t>
                </a:r>
                <a:r>
                  <a:rPr kumimoji="1" lang="en-US" altLang="ja-JP" sz="1200" dirty="0" smtClean="0">
                    <a:latin typeface="+mn-ea"/>
                    <a:ea typeface="+mn-ea"/>
                  </a:rPr>
                  <a:t>0.500m/s</a:t>
                </a:r>
                <a:r>
                  <a:rPr kumimoji="1" lang="ja-JP" altLang="en-US" sz="1200" dirty="0" smtClean="0">
                    <a:latin typeface="+mn-ea"/>
                    <a:ea typeface="+mn-ea"/>
                  </a:rPr>
                  <a:t>の平均流速で流れているときの質量流量</a:t>
                </a:r>
                <a:r>
                  <a:rPr kumimoji="1" lang="en-US" altLang="ja-JP" sz="1200" dirty="0" smtClean="0">
                    <a:latin typeface="+mn-ea"/>
                    <a:ea typeface="+mn-ea"/>
                  </a:rPr>
                  <a:t>[kg/min]</a:t>
                </a:r>
                <a:r>
                  <a:rPr lang="ja-JP" altLang="en-US" sz="1200" dirty="0" smtClean="0">
                    <a:latin typeface="+mn-ea"/>
                    <a:ea typeface="+mn-ea"/>
                  </a:rPr>
                  <a:t>を求めなさい。</a:t>
                </a:r>
                <a:endParaRPr lang="en-US" altLang="ja-JP" sz="1200" dirty="0" smtClean="0">
                  <a:latin typeface="+mn-ea"/>
                  <a:ea typeface="+mn-ea"/>
                </a:endParaRPr>
              </a:p>
              <a:p>
                <a:pPr marL="0" indent="0">
                  <a:buNone/>
                </a:pPr>
                <a:endParaRPr kumimoji="1" lang="ja-JP" altLang="en-US"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smtClean="0">
                    <a:latin typeface="+mn-ea"/>
                    <a:ea typeface="+mn-ea"/>
                  </a:rPr>
                  <a:t>一般式に値を代入すると，</a:t>
                </a:r>
                <a:endParaRPr kumimoji="1" lang="en-US" altLang="ja-JP" sz="1200" b="0" i="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1200" b="0" i="1" smtClean="0">
                        <a:latin typeface="Cambria Math" panose="02040503050406030204" pitchFamily="18" charset="0"/>
                        <a:ea typeface="+mn-ea"/>
                      </a:rPr>
                      <m:t>𝑤</m:t>
                    </m:r>
                    <m:r>
                      <a:rPr kumimoji="1" lang="en-US" altLang="ja-JP" sz="1200" i="1" smtClean="0">
                        <a:latin typeface="Cambria Math" panose="02040503050406030204" pitchFamily="18" charset="0"/>
                        <a:ea typeface="+mn-ea"/>
                      </a:rPr>
                      <m:t>=</m:t>
                    </m:r>
                    <m:r>
                      <a:rPr lang="en-US" altLang="ja-JP" sz="1200" i="1">
                        <a:latin typeface="Cambria Math" panose="02040503050406030204" pitchFamily="18" charset="0"/>
                        <a:ea typeface="+mn-ea"/>
                      </a:rPr>
                      <m:t>184</m:t>
                    </m:r>
                    <m:r>
                      <a:rPr lang="en-US" altLang="ja-JP" sz="1200" b="0" i="1" smtClean="0">
                        <a:latin typeface="Cambria Math" panose="02040503050406030204" pitchFamily="18" charset="0"/>
                        <a:ea typeface="+mn-ea"/>
                      </a:rPr>
                      <m:t>0</m:t>
                    </m:r>
                    <m:r>
                      <a:rPr lang="en-US" altLang="ja-JP" sz="1200" i="1" smtClean="0">
                        <a:latin typeface="Cambria Math" panose="02040503050406030204" pitchFamily="18" charset="0"/>
                        <a:ea typeface="+mn-ea"/>
                      </a:rPr>
                      <m:t>×</m:t>
                    </m:r>
                    <m:r>
                      <a:rPr lang="en-US" altLang="ja-JP" sz="1200" i="1">
                        <a:latin typeface="Cambria Math" panose="02040503050406030204" pitchFamily="18" charset="0"/>
                        <a:ea typeface="+mn-ea"/>
                      </a:rPr>
                      <m:t>1.10×</m:t>
                    </m:r>
                    <m:sSup>
                      <m:sSupPr>
                        <m:ctrlPr>
                          <a:rPr lang="en-US" altLang="ja-JP" sz="1200" i="1">
                            <a:latin typeface="Cambria Math" panose="02040503050406030204" pitchFamily="18" charset="0"/>
                            <a:ea typeface="+mn-ea"/>
                          </a:rPr>
                        </m:ctrlPr>
                      </m:sSupPr>
                      <m:e>
                        <m:r>
                          <a:rPr lang="en-US" altLang="ja-JP" sz="1200" i="1">
                            <a:latin typeface="Cambria Math" panose="02040503050406030204" pitchFamily="18" charset="0"/>
                            <a:ea typeface="+mn-ea"/>
                          </a:rPr>
                          <m:t>10</m:t>
                        </m:r>
                      </m:e>
                      <m:sup>
                        <m:r>
                          <a:rPr lang="en-US" altLang="ja-JP" sz="1200" i="1">
                            <a:latin typeface="Cambria Math" panose="02040503050406030204" pitchFamily="18" charset="0"/>
                            <a:ea typeface="+mn-ea"/>
                          </a:rPr>
                          <m:t>−3</m:t>
                        </m:r>
                      </m:sup>
                    </m:sSup>
                    <m:r>
                      <a:rPr lang="en-US" altLang="ja-JP" sz="1200" i="1" smtClean="0">
                        <a:latin typeface="Cambria Math" panose="02040503050406030204" pitchFamily="18" charset="0"/>
                        <a:ea typeface="+mn-ea"/>
                      </a:rPr>
                      <m:t>=</m:t>
                    </m:r>
                    <m:r>
                      <a:rPr lang="en-US" altLang="ja-JP" sz="1200" b="0" i="1" smtClean="0">
                        <a:latin typeface="Cambria Math" panose="02040503050406030204" pitchFamily="18" charset="0"/>
                        <a:ea typeface="+mn-ea"/>
                      </a:rPr>
                      <m:t>2.02[</m:t>
                    </m:r>
                    <m:r>
                      <a:rPr lang="en-US" altLang="ja-JP" sz="1200" b="0" i="1" smtClean="0">
                        <a:latin typeface="Cambria Math" panose="02040503050406030204" pitchFamily="18" charset="0"/>
                        <a:ea typeface="+mn-ea"/>
                      </a:rPr>
                      <m:t>𝑘𝑔</m:t>
                    </m:r>
                    <m:r>
                      <a:rPr lang="en-US" altLang="ja-JP" sz="1200" b="0" i="1" smtClean="0">
                        <a:latin typeface="Cambria Math" panose="02040503050406030204" pitchFamily="18" charset="0"/>
                        <a:ea typeface="+mn-ea"/>
                      </a:rPr>
                      <m:t>/</m:t>
                    </m:r>
                    <m:r>
                      <a:rPr lang="en-US" altLang="ja-JP" sz="1200" b="0" i="1" smtClean="0">
                        <a:latin typeface="Cambria Math" panose="02040503050406030204" pitchFamily="18" charset="0"/>
                        <a:ea typeface="+mn-ea"/>
                      </a:rPr>
                      <m:t>𝑠</m:t>
                    </m:r>
                    <m:r>
                      <a:rPr lang="en-US" altLang="ja-JP" sz="1200" b="0" i="1" smtClean="0">
                        <a:latin typeface="Cambria Math" panose="02040503050406030204" pitchFamily="18" charset="0"/>
                        <a:ea typeface="+mn-ea"/>
                      </a:rPr>
                      <m:t>]</m:t>
                    </m:r>
                    <m:r>
                      <a:rPr lang="ja-JP" altLang="en-US" sz="1200" b="0" i="1" smtClean="0">
                        <a:latin typeface="Cambria Math" panose="02040503050406030204" pitchFamily="18" charset="0"/>
                        <a:ea typeface="+mn-ea"/>
                      </a:rPr>
                      <m:t>と</m:t>
                    </m:r>
                  </m:oMath>
                </a14:m>
                <a:r>
                  <a:rPr lang="ja-JP" altLang="en-US" sz="1200" dirty="0" smtClean="0">
                    <a:latin typeface="+mn-ea"/>
                    <a:ea typeface="+mn-ea"/>
                  </a:rPr>
                  <a:t>なる。</a:t>
                </a:r>
                <a:endParaRPr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a typeface="+mn-ea"/>
                </a:endParaRPr>
              </a:p>
              <a:p>
                <a:pPr marL="0" indent="0">
                  <a:buNone/>
                </a:pPr>
                <a:r>
                  <a:rPr lang="ja-JP" altLang="en-US" i="0" dirty="0" smtClean="0">
                    <a:latin typeface="+mn-ea"/>
                    <a:ea typeface="+mn-ea"/>
                  </a:rPr>
                  <a:t>単位を</a:t>
                </a:r>
                <a:r>
                  <a:rPr lang="en-US" altLang="ja-JP" i="0" dirty="0" smtClean="0">
                    <a:latin typeface="+mn-ea"/>
                    <a:ea typeface="+mn-ea"/>
                  </a:rPr>
                  <a:t>1</a:t>
                </a:r>
                <a:r>
                  <a:rPr lang="ja-JP" altLang="en-US" i="0" dirty="0" smtClean="0">
                    <a:latin typeface="+mn-ea"/>
                    <a:ea typeface="+mn-ea"/>
                  </a:rPr>
                  <a:t>秒間当たりではなく，</a:t>
                </a:r>
                <a:r>
                  <a:rPr lang="en-US" altLang="ja-JP" i="0" dirty="0" smtClean="0">
                    <a:latin typeface="+mn-ea"/>
                    <a:ea typeface="+mn-ea"/>
                  </a:rPr>
                  <a:t>1</a:t>
                </a:r>
                <a:r>
                  <a:rPr lang="ja-JP" altLang="en-US" i="0" dirty="0" smtClean="0">
                    <a:latin typeface="+mn-ea"/>
                    <a:ea typeface="+mn-ea"/>
                  </a:rPr>
                  <a:t>分間当たりに換算するために</a:t>
                </a:r>
                <a:r>
                  <a:rPr lang="ja-JP" altLang="en-US" i="1" dirty="0" smtClean="0">
                    <a:latin typeface="+mn-ea"/>
                    <a:ea typeface="+mn-ea"/>
                  </a:rPr>
                  <a:t>，</a:t>
                </a:r>
                <a:endParaRPr lang="en-US" altLang="ja-JP" i="1"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n-ea"/>
                    <a:ea typeface="+mn-ea"/>
                  </a:rPr>
                  <a:t>1</a:t>
                </a:r>
                <a:r>
                  <a:rPr kumimoji="1" lang="ja-JP" altLang="en-US" dirty="0" smtClean="0">
                    <a:latin typeface="+mn-ea"/>
                    <a:ea typeface="+mn-ea"/>
                  </a:rPr>
                  <a:t>分は</a:t>
                </a:r>
                <a:r>
                  <a:rPr kumimoji="1" lang="en-US" altLang="ja-JP" dirty="0" smtClean="0">
                    <a:latin typeface="+mn-ea"/>
                    <a:ea typeface="+mn-ea"/>
                  </a:rPr>
                  <a:t>60</a:t>
                </a:r>
                <a:r>
                  <a:rPr kumimoji="1" lang="ja-JP" altLang="en-US" dirty="0" smtClean="0">
                    <a:latin typeface="+mn-ea"/>
                    <a:ea typeface="+mn-ea"/>
                  </a:rPr>
                  <a:t>秒であることから，</a:t>
                </a:r>
                <a:r>
                  <a:rPr kumimoji="1" lang="en-US" altLang="ja-JP" dirty="0" smtClean="0">
                    <a:latin typeface="+mn-ea"/>
                    <a:ea typeface="+mn-ea"/>
                  </a:rPr>
                  <a:t>60</a:t>
                </a:r>
                <a:r>
                  <a:rPr kumimoji="1" lang="ja-JP" altLang="en-US" dirty="0" smtClean="0">
                    <a:latin typeface="+mn-ea"/>
                    <a:ea typeface="+mn-ea"/>
                  </a:rPr>
                  <a:t>を掛けることを説明する。</a:t>
                </a: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ja-JP" sz="1200" b="0" i="1" smtClean="0">
                          <a:latin typeface="Cambria Math" panose="02040503050406030204" pitchFamily="18" charset="0"/>
                          <a:ea typeface="+mn-ea"/>
                        </a:rPr>
                        <m:t>2.02×60=121[</m:t>
                      </m:r>
                      <m:r>
                        <a:rPr lang="en-US" altLang="ja-JP" sz="1200" b="0" i="1" smtClean="0">
                          <a:latin typeface="Cambria Math" panose="02040503050406030204" pitchFamily="18" charset="0"/>
                          <a:ea typeface="+mn-ea"/>
                        </a:rPr>
                        <m:t>𝑘𝑔</m:t>
                      </m:r>
                      <m:r>
                        <a:rPr lang="en-US" altLang="ja-JP" sz="1200" b="0" i="1" smtClean="0">
                          <a:latin typeface="Cambria Math" panose="02040503050406030204" pitchFamily="18" charset="0"/>
                          <a:ea typeface="+mn-ea"/>
                        </a:rPr>
                        <m:t>/</m:t>
                      </m:r>
                      <m:r>
                        <a:rPr lang="en-US" altLang="ja-JP" sz="1200" b="0" i="1" smtClean="0">
                          <a:latin typeface="Cambria Math" panose="02040503050406030204" pitchFamily="18" charset="0"/>
                          <a:ea typeface="+mn-ea"/>
                        </a:rPr>
                        <m:t>𝑚𝑖𝑛</m:t>
                      </m:r>
                      <m:r>
                        <a:rPr lang="en-US" altLang="ja-JP" sz="1200" b="0" i="1" smtClean="0">
                          <a:latin typeface="Cambria Math" panose="02040503050406030204" pitchFamily="18" charset="0"/>
                          <a:ea typeface="+mn-ea"/>
                        </a:rPr>
                        <m:t>]</m:t>
                      </m:r>
                    </m:oMath>
                  </m:oMathPara>
                </a14:m>
                <a:endParaRPr lang="en-US" altLang="ja-JP" sz="1200" dirty="0" smtClean="0">
                  <a:latin typeface="+mn-ea"/>
                  <a:ea typeface="+mn-ea"/>
                </a:endParaRPr>
              </a:p>
              <a:p>
                <a:pPr marL="0" indent="0">
                  <a:buNone/>
                </a:pPr>
                <a:endParaRPr lang="en-US" altLang="ja-JP" i="1" dirty="0" smtClean="0">
                  <a:latin typeface="Cambria Math" panose="02040503050406030204" pitchFamily="18" charset="0"/>
                  <a:ea typeface="Cambria Math" panose="02040503050406030204" pitchFamily="18" charset="0"/>
                </a:endParaRPr>
              </a:p>
            </p:txBody>
          </p:sp>
        </mc:Choice>
        <mc:Fallback xmlns="">
          <p:sp>
            <p:nvSpPr>
              <p:cNvPr id="3" name="ノート プレースホルダー 2"/>
              <p:cNvSpPr>
                <a:spLocks noGrp="1"/>
              </p:cNvSpPr>
              <p:nvPr>
                <p:ph type="body" idx="1"/>
              </p:nvPr>
            </p:nvSpPr>
            <p:spPr/>
            <p:txBody>
              <a:bodyPr/>
              <a:lstStyle/>
              <a:p>
                <a:pPr marL="0" indent="0">
                  <a:buNone/>
                </a:pPr>
                <a:r>
                  <a:rPr lang="ja-JP" altLang="en-US" sz="1200" dirty="0" smtClean="0">
                    <a:latin typeface="+mn-ea"/>
                  </a:rPr>
                  <a:t>例題６　</a:t>
                </a:r>
                <a:r>
                  <a:rPr lang="en-US" altLang="ja-JP" sz="1200" dirty="0" smtClean="0">
                    <a:latin typeface="+mn-ea"/>
                  </a:rPr>
                  <a:t>50</a:t>
                </a:r>
                <a:r>
                  <a:rPr kumimoji="1" lang="en-US" altLang="ja-JP" sz="1200" dirty="0" smtClean="0">
                    <a:latin typeface="+mn-ea"/>
                  </a:rPr>
                  <a:t>A</a:t>
                </a:r>
                <a:r>
                  <a:rPr kumimoji="1" lang="ja-JP" altLang="en-US" sz="1200" dirty="0" smtClean="0">
                    <a:latin typeface="+mn-ea"/>
                  </a:rPr>
                  <a:t>鋼管（外径</a:t>
                </a:r>
                <a:r>
                  <a:rPr kumimoji="1" lang="en-US" altLang="ja-JP" sz="1200" dirty="0" smtClean="0">
                    <a:latin typeface="+mn-ea"/>
                  </a:rPr>
                  <a:t>60.5mm</a:t>
                </a:r>
                <a:r>
                  <a:rPr lang="ja-JP" altLang="en-US" sz="1200" dirty="0" err="1" smtClean="0">
                    <a:latin typeface="+mn-ea"/>
                  </a:rPr>
                  <a:t>，</a:t>
                </a:r>
                <a:r>
                  <a:rPr kumimoji="1" lang="ja-JP" altLang="en-US" sz="1200" dirty="0" smtClean="0">
                    <a:latin typeface="+mn-ea"/>
                  </a:rPr>
                  <a:t>厚さ</a:t>
                </a:r>
                <a:r>
                  <a:rPr kumimoji="1" lang="en-US" altLang="ja-JP" sz="1200" dirty="0" smtClean="0">
                    <a:latin typeface="+mn-ea"/>
                  </a:rPr>
                  <a:t>3.80mm</a:t>
                </a:r>
                <a:r>
                  <a:rPr kumimoji="1" lang="ja-JP" altLang="en-US" sz="1200" dirty="0" smtClean="0">
                    <a:latin typeface="+mn-ea"/>
                  </a:rPr>
                  <a:t>）を比重</a:t>
                </a:r>
                <a:r>
                  <a:rPr kumimoji="1" lang="en-US" altLang="ja-JP" sz="1200" dirty="0" smtClean="0">
                    <a:latin typeface="+mn-ea"/>
                  </a:rPr>
                  <a:t>1.84</a:t>
                </a:r>
                <a:r>
                  <a:rPr kumimoji="1" lang="ja-JP" altLang="en-US" sz="1200" dirty="0" smtClean="0">
                    <a:latin typeface="+mn-ea"/>
                  </a:rPr>
                  <a:t>の硫酸が</a:t>
                </a:r>
                <a:r>
                  <a:rPr kumimoji="1" lang="en-US" altLang="ja-JP" sz="1200" dirty="0" smtClean="0">
                    <a:latin typeface="+mn-ea"/>
                  </a:rPr>
                  <a:t>0.500m/s</a:t>
                </a:r>
                <a:r>
                  <a:rPr kumimoji="1" lang="ja-JP" altLang="en-US" sz="1200" dirty="0" smtClean="0">
                    <a:latin typeface="+mn-ea"/>
                  </a:rPr>
                  <a:t>の平均流速で流れているとき</a:t>
                </a:r>
                <a:endParaRPr kumimoji="1" lang="en-US" altLang="ja-JP" sz="1200" dirty="0" smtClean="0">
                  <a:latin typeface="+mn-ea"/>
                </a:endParaRPr>
              </a:p>
              <a:p>
                <a:pPr marL="0" indent="0">
                  <a:buNone/>
                </a:pPr>
                <a:r>
                  <a:rPr lang="ja-JP" altLang="en-US" sz="1200" dirty="0" smtClean="0">
                    <a:latin typeface="+mn-ea"/>
                  </a:rPr>
                  <a:t>　　　　</a:t>
                </a:r>
                <a:r>
                  <a:rPr kumimoji="1" lang="ja-JP" altLang="en-US" sz="1200" dirty="0" smtClean="0">
                    <a:latin typeface="+mn-ea"/>
                  </a:rPr>
                  <a:t>の質量流量</a:t>
                </a:r>
                <a:r>
                  <a:rPr kumimoji="1" lang="en-US" altLang="ja-JP" sz="1200" dirty="0" smtClean="0">
                    <a:latin typeface="+mn-ea"/>
                  </a:rPr>
                  <a:t>[kg/min]</a:t>
                </a:r>
                <a:r>
                  <a:rPr lang="ja-JP" altLang="en-US" sz="1200" dirty="0" smtClean="0">
                    <a:latin typeface="+mn-ea"/>
                  </a:rPr>
                  <a:t>を求めなさい。</a:t>
                </a:r>
                <a:endParaRPr kumimoji="1" lang="ja-JP" altLang="en-US"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smtClean="0">
                    <a:latin typeface="Cambria Math" panose="02040503050406030204" pitchFamily="18" charset="0"/>
                    <a:ea typeface="Cambria Math" panose="02040503050406030204" pitchFamily="18" charset="0"/>
                  </a:rPr>
                  <a:t>𝐷</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60.5</a:t>
                </a:r>
                <a:r>
                  <a:rPr lang="ja-JP" altLang="en-US" sz="1200" b="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3.8</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10</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−3</a:t>
                </a:r>
                <a:r>
                  <a:rPr lang="en-US" altLang="ja-JP" sz="1200" i="0" smtClean="0">
                    <a:latin typeface="Cambria Math" panose="02040503050406030204" pitchFamily="18" charset="0"/>
                    <a:ea typeface="Cambria Math" panose="02040503050406030204" pitchFamily="18" charset="0"/>
                  </a:rPr>
                  <a:t>)</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smtClean="0">
                    <a:latin typeface="Cambria Math" panose="02040503050406030204" pitchFamily="18" charset="0"/>
                    <a:ea typeface="Cambria Math" panose="02040503050406030204" pitchFamily="18" charset="0"/>
                  </a:rPr>
                  <a:t>𝐷</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0.0529[𝑚]</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i="0" smtClean="0">
                    <a:latin typeface="Cambria Math" panose="02040503050406030204" pitchFamily="18" charset="0"/>
                    <a:ea typeface="Cambria Math" panose="02040503050406030204" pitchFamily="18" charset="0"/>
                  </a:rPr>
                  <a:t>𝑉=</a:t>
                </a:r>
                <a:r>
                  <a:rPr lang="ja-JP" altLang="en-US" sz="1400" i="0">
                    <a:latin typeface="Cambria Math" panose="02040503050406030204" pitchFamily="18" charset="0"/>
                    <a:ea typeface="Cambria Math" panose="02040503050406030204" pitchFamily="18" charset="0"/>
                  </a:rPr>
                  <a:t>𝜋</a:t>
                </a:r>
                <a:r>
                  <a:rPr lang="en-US" altLang="ja-JP" sz="1400" i="0">
                    <a:latin typeface="Cambria Math" panose="02040503050406030204" pitchFamily="18" charset="0"/>
                    <a:ea typeface="Cambria Math" panose="02040503050406030204" pitchFamily="18" charset="0"/>
                  </a:rPr>
                  <a:t>/4×</a:t>
                </a:r>
                <a:r>
                  <a:rPr lang="en-US" altLang="ja-JP" sz="1400" b="0" i="0" smtClean="0">
                    <a:latin typeface="Cambria Math" panose="02040503050406030204" pitchFamily="18" charset="0"/>
                    <a:ea typeface="Cambria Math" panose="02040503050406030204" pitchFamily="18" charset="0"/>
                  </a:rPr>
                  <a:t>𝐷</a:t>
                </a:r>
                <a:r>
                  <a:rPr lang="en-US" altLang="ja-JP" sz="1400" b="0" i="0">
                    <a:latin typeface="Cambria Math" panose="02040503050406030204" pitchFamily="18" charset="0"/>
                    <a:ea typeface="Cambria Math" panose="02040503050406030204" pitchFamily="18" charset="0"/>
                  </a:rPr>
                  <a:t>^</a:t>
                </a:r>
                <a:r>
                  <a:rPr lang="en-US" altLang="ja-JP" sz="1400" i="0">
                    <a:latin typeface="Cambria Math" panose="02040503050406030204" pitchFamily="18" charset="0"/>
                    <a:ea typeface="Cambria Math" panose="02040503050406030204" pitchFamily="18" charset="0"/>
                  </a:rPr>
                  <a:t>2×</a:t>
                </a:r>
                <a:r>
                  <a:rPr lang="en-US" altLang="ja-JP" sz="1200" i="0">
                    <a:latin typeface="Cambria Math" panose="02040503050406030204" pitchFamily="18" charset="0"/>
                    <a:ea typeface="Cambria Math" panose="02040503050406030204" pitchFamily="18" charset="0"/>
                  </a:rPr>
                  <a:t>𝑢 ̅</a:t>
                </a:r>
                <a:r>
                  <a:rPr lang="en-US" altLang="ja-JP"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𝜋</a:t>
                </a:r>
                <a:r>
                  <a:rPr kumimoji="1"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4</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0.0529</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r>
                  <a:rPr lang="en-US" altLang="ja-JP" sz="1200" i="0">
                    <a:latin typeface="Cambria Math" panose="02040503050406030204" pitchFamily="18" charset="0"/>
                    <a:ea typeface="Cambria Math" panose="02040503050406030204" pitchFamily="18" charset="0"/>
                  </a:rPr>
                  <a:t>0.500</a:t>
                </a: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a:t>
                </a:r>
                <a:r>
                  <a:rPr lang="en-US" altLang="ja-JP" sz="1200" i="0" smtClean="0">
                    <a:latin typeface="Cambria Math" panose="02040503050406030204" pitchFamily="18" charset="0"/>
                    <a:ea typeface="Cambria Math" panose="02040503050406030204" pitchFamily="18" charset="0"/>
                  </a:rPr>
                  <a:t>10×〖</a:t>
                </a:r>
                <a:r>
                  <a:rPr lang="en-US" altLang="ja-JP" sz="1200" i="0">
                    <a:latin typeface="Cambria Math" panose="02040503050406030204" pitchFamily="18" charset="0"/>
                    <a:ea typeface="Cambria Math" panose="02040503050406030204" pitchFamily="18" charset="0"/>
                  </a:rPr>
                  <a:t>10</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−3</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 [𝑚^3/𝑠]</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i="0" smtClean="0">
                    <a:latin typeface="Cambria Math" panose="02040503050406030204" pitchFamily="18" charset="0"/>
                    <a:ea typeface="Cambria Math" panose="02040503050406030204" pitchFamily="18" charset="0"/>
                  </a:rPr>
                  <a:t>𝜌</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1.84</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1000</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1840</a:t>
                </a:r>
                <a:r>
                  <a:rPr lang="en-US" altLang="ja-JP" sz="1200" b="0" i="0" smtClean="0">
                    <a:latin typeface="Cambria Math" panose="02040503050406030204" pitchFamily="18" charset="0"/>
                    <a:ea typeface="Cambria Math" panose="02040503050406030204" pitchFamily="18" charset="0"/>
                  </a:rPr>
                  <a:t>[𝑘𝑔/𝑚^3]</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smtClean="0">
                    <a:latin typeface="Cambria Math" panose="02040503050406030204" pitchFamily="18" charset="0"/>
                    <a:ea typeface="Cambria Math" panose="02040503050406030204" pitchFamily="18" charset="0"/>
                  </a:rPr>
                  <a:t>𝑤</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184</a:t>
                </a:r>
                <a:r>
                  <a:rPr lang="en-US" altLang="ja-JP" sz="1200" b="0" i="0" smtClean="0">
                    <a:latin typeface="Cambria Math" panose="02040503050406030204" pitchFamily="18" charset="0"/>
                    <a:ea typeface="Cambria Math" panose="02040503050406030204" pitchFamily="18" charset="0"/>
                  </a:rPr>
                  <a:t>0</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1.10×〖10〗^(−3)</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2.02[𝑘𝑔/𝑠]</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2.02</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60=121[𝑘𝑔/𝑚𝑖𝑛]</a:t>
                </a:r>
                <a:endParaRPr lang="ja-JP" altLang="en-US"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43</a:t>
            </a:fld>
            <a:endParaRPr kumimoji="1" lang="ja-JP" altLang="en-US"/>
          </a:p>
        </p:txBody>
      </p:sp>
    </p:spTree>
    <p:extLst>
      <p:ext uri="{BB962C8B-B14F-4D97-AF65-F5344CB8AC3E}">
        <p14:creationId xmlns:p14="http://schemas.microsoft.com/office/powerpoint/2010/main" val="11323281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44</a:t>
            </a:fld>
            <a:endParaRPr kumimoji="1" lang="ja-JP" altLang="en-US"/>
          </a:p>
        </p:txBody>
      </p:sp>
    </p:spTree>
    <p:extLst>
      <p:ext uri="{BB962C8B-B14F-4D97-AF65-F5344CB8AC3E}">
        <p14:creationId xmlns:p14="http://schemas.microsoft.com/office/powerpoint/2010/main" val="3031374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solidFill>
                  <a:srgbClr val="0070C0"/>
                </a:solidFill>
                <a:latin typeface="+mn-ea"/>
                <a:ea typeface="+mn-ea"/>
              </a:rPr>
              <a:t>連続の式として重要な語句を説明する。</a:t>
            </a:r>
            <a:endParaRPr lang="en-US" altLang="ja-JP" dirty="0" smtClean="0">
              <a:solidFill>
                <a:srgbClr val="0070C0"/>
              </a:solidFill>
              <a:latin typeface="+mn-ea"/>
              <a:ea typeface="+mn-ea"/>
            </a:endParaRPr>
          </a:p>
          <a:p>
            <a:pPr rtl="0" eaLnBrk="1" fontAlgn="ctr" latinLnBrk="0" hangingPunct="1"/>
            <a:r>
              <a:rPr kumimoji="1" lang="ja-JP" altLang="en-US" sz="1200" b="0" i="0" u="none" strike="noStrike" kern="1200" baseline="0" dirty="0" smtClean="0">
                <a:solidFill>
                  <a:schemeClr val="tx1"/>
                </a:solidFill>
                <a:effectLst/>
                <a:latin typeface="+mn-ea"/>
                <a:ea typeface="+mn-ea"/>
                <a:cs typeface="+mn-cs"/>
              </a:rPr>
              <a:t>・</a:t>
            </a:r>
            <a:r>
              <a:rPr kumimoji="1" lang="ja-JP" altLang="ja-JP" sz="1200" b="0" i="0" u="none" strike="noStrike" kern="1200" baseline="0" dirty="0" smtClean="0">
                <a:solidFill>
                  <a:schemeClr val="tx1"/>
                </a:solidFill>
                <a:effectLst/>
                <a:latin typeface="+mn-ea"/>
                <a:ea typeface="+mn-ea"/>
                <a:cs typeface="+mn-cs"/>
              </a:rPr>
              <a:t>連続の式</a:t>
            </a:r>
            <a:endParaRPr kumimoji="1" lang="ja-JP"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baseline="0" dirty="0" smtClean="0">
                <a:solidFill>
                  <a:schemeClr val="tx1"/>
                </a:solidFill>
                <a:effectLst/>
                <a:latin typeface="+mn-ea"/>
                <a:ea typeface="+mn-ea"/>
                <a:cs typeface="+mn-cs"/>
              </a:rPr>
              <a:t>　</a:t>
            </a:r>
            <a:r>
              <a:rPr kumimoji="1" lang="ja-JP" altLang="ja-JP" sz="1200" b="0" i="0" u="none" strike="noStrike" kern="1200" baseline="0" dirty="0" smtClean="0">
                <a:solidFill>
                  <a:schemeClr val="tx1"/>
                </a:solidFill>
                <a:effectLst/>
                <a:latin typeface="+mn-ea"/>
                <a:ea typeface="+mn-ea"/>
                <a:cs typeface="+mn-cs"/>
              </a:rPr>
              <a:t>定常流の範囲では，どの断面でも質量流量は等しくなる（</a:t>
            </a:r>
            <a:r>
              <a:rPr kumimoji="1" lang="en-US" altLang="ja-JP" sz="1200" b="0" i="0" u="none" strike="noStrike" kern="1200" baseline="0" dirty="0" smtClean="0">
                <a:solidFill>
                  <a:schemeClr val="tx1"/>
                </a:solidFill>
                <a:effectLst/>
                <a:latin typeface="+mn-ea"/>
                <a:ea typeface="+mn-ea"/>
                <a:cs typeface="+mn-cs"/>
              </a:rPr>
              <a:t>W</a:t>
            </a:r>
            <a:r>
              <a:rPr kumimoji="1" lang="en-US" altLang="ja-JP" sz="1200" b="0" i="0" u="none" strike="noStrike" kern="1200" baseline="-25000" dirty="0" smtClean="0">
                <a:solidFill>
                  <a:schemeClr val="tx1"/>
                </a:solidFill>
                <a:effectLst/>
                <a:latin typeface="+mn-ea"/>
                <a:ea typeface="+mn-ea"/>
                <a:cs typeface="+mn-cs"/>
              </a:rPr>
              <a:t>1</a:t>
            </a:r>
            <a:r>
              <a:rPr kumimoji="1" lang="en-US" altLang="ja-JP" sz="1200" b="0" i="0" u="none" strike="noStrike" kern="1200" baseline="0" dirty="0" smtClean="0">
                <a:solidFill>
                  <a:schemeClr val="tx1"/>
                </a:solidFill>
                <a:effectLst/>
                <a:latin typeface="+mn-ea"/>
                <a:ea typeface="+mn-ea"/>
                <a:cs typeface="+mn-cs"/>
              </a:rPr>
              <a:t>=W</a:t>
            </a:r>
            <a:r>
              <a:rPr kumimoji="1" lang="en-US" altLang="ja-JP" sz="1200" b="0" i="0" u="none" strike="noStrike" kern="1200" baseline="-25000" dirty="0" smtClean="0">
                <a:solidFill>
                  <a:schemeClr val="tx1"/>
                </a:solidFill>
                <a:effectLst/>
                <a:latin typeface="+mn-ea"/>
                <a:ea typeface="+mn-ea"/>
                <a:cs typeface="+mn-cs"/>
              </a:rPr>
              <a:t>2</a:t>
            </a:r>
            <a:r>
              <a:rPr kumimoji="1" lang="ja-JP" altLang="ja-JP" sz="1200" b="0" i="0" u="none" strike="noStrike" kern="1200" baseline="0" dirty="0" smtClean="0">
                <a:solidFill>
                  <a:schemeClr val="tx1"/>
                </a:solidFill>
                <a:effectLst/>
                <a:latin typeface="+mn-ea"/>
                <a:ea typeface="+mn-ea"/>
                <a:cs typeface="+mn-cs"/>
              </a:rPr>
              <a:t>）関係を用いた式</a:t>
            </a:r>
            <a:endParaRPr kumimoji="1" lang="ja-JP" altLang="ja-JP" sz="1200" b="0" i="0" u="none" strike="noStrike" kern="1200" dirty="0" smtClean="0">
              <a:solidFill>
                <a:schemeClr val="tx1"/>
              </a:solidFill>
              <a:effectLst/>
              <a:latin typeface="+mn-ea"/>
              <a:ea typeface="+mn-ea"/>
              <a:cs typeface="+mn-cs"/>
            </a:endParaRPr>
          </a:p>
          <a:p>
            <a:pPr marL="0" indent="0">
              <a:buNone/>
            </a:pPr>
            <a:r>
              <a:rPr lang="ja-JP" altLang="en-US" sz="1200" dirty="0" smtClean="0">
                <a:latin typeface="+mn-ea"/>
                <a:ea typeface="+mn-ea"/>
              </a:rPr>
              <a:t>・</a:t>
            </a:r>
            <a:r>
              <a:rPr kumimoji="1" lang="ja-JP" altLang="ja-JP" sz="1200" b="0" i="0" u="none" strike="noStrike" kern="1200" baseline="0" dirty="0" smtClean="0">
                <a:solidFill>
                  <a:schemeClr val="tx1"/>
                </a:solidFill>
                <a:effectLst/>
                <a:latin typeface="+mn-ea"/>
                <a:ea typeface="+mn-ea"/>
                <a:cs typeface="+mn-cs"/>
              </a:rPr>
              <a:t>定常流</a:t>
            </a:r>
            <a:endParaRPr kumimoji="1" lang="ja-JP"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baseline="0" dirty="0" smtClean="0">
                <a:solidFill>
                  <a:schemeClr val="tx1"/>
                </a:solidFill>
                <a:effectLst/>
                <a:latin typeface="+mn-ea"/>
                <a:ea typeface="+mn-ea"/>
                <a:cs typeface="+mn-cs"/>
              </a:rPr>
              <a:t>　</a:t>
            </a:r>
            <a:r>
              <a:rPr kumimoji="1" lang="ja-JP" altLang="ja-JP" sz="1200" b="0" i="0" u="none" strike="noStrike" kern="1200" baseline="0" dirty="0" smtClean="0">
                <a:solidFill>
                  <a:schemeClr val="tx1"/>
                </a:solidFill>
                <a:effectLst/>
                <a:latin typeface="+mn-ea"/>
                <a:ea typeface="+mn-ea"/>
                <a:cs typeface="+mn-cs"/>
              </a:rPr>
              <a:t>連続した管内を流れる流体の断面における流速・流量・温度・圧力が一定に保たれている状態</a:t>
            </a:r>
            <a:endParaRPr kumimoji="1" lang="ja-JP" altLang="ja-JP" sz="1200" b="0" i="0" u="none" strike="noStrike" kern="1200" dirty="0" smtClean="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45</a:t>
            </a:fld>
            <a:endParaRPr kumimoji="1" lang="ja-JP" altLang="en-US"/>
          </a:p>
        </p:txBody>
      </p:sp>
    </p:spTree>
    <p:extLst>
      <p:ext uri="{BB962C8B-B14F-4D97-AF65-F5344CB8AC3E}">
        <p14:creationId xmlns:p14="http://schemas.microsoft.com/office/powerpoint/2010/main" val="380150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ja-JP" sz="1200" i="1" dirty="0" smtClean="0">
                              <a:latin typeface="Cambria Math" panose="02040503050406030204" pitchFamily="18" charset="0"/>
                              <a:ea typeface="Cambria Math" panose="02040503050406030204" pitchFamily="18" charset="0"/>
                            </a:rPr>
                          </m:ctrlPr>
                        </m:sSubPr>
                        <m:e>
                          <m:r>
                            <m:rPr>
                              <m:sty m:val="p"/>
                            </m:rPr>
                            <a:rPr lang="en-US" altLang="ja-JP" sz="1200" i="1" dirty="0">
                              <a:latin typeface="Cambria Math" panose="02040503050406030204" pitchFamily="18" charset="0"/>
                              <a:ea typeface="Cambria Math" panose="02040503050406030204" pitchFamily="18" charset="0"/>
                            </a:rPr>
                            <m:t>W</m:t>
                          </m:r>
                        </m:e>
                        <m:sub>
                          <m:r>
                            <a:rPr lang="en-US" altLang="ja-JP" sz="1200" b="0" i="1" dirty="0" smtClean="0">
                              <a:latin typeface="Cambria Math" panose="02040503050406030204" pitchFamily="18" charset="0"/>
                              <a:ea typeface="Cambria Math" panose="02040503050406030204" pitchFamily="18" charset="0"/>
                            </a:rPr>
                            <m:t>1</m:t>
                          </m:r>
                        </m:sub>
                      </m:sSub>
                      <m:r>
                        <a:rPr lang="en-US" altLang="ja-JP" sz="1200" i="1" dirty="0" smtClean="0">
                          <a:latin typeface="Cambria Math" panose="02040503050406030204" pitchFamily="18" charset="0"/>
                          <a:ea typeface="Cambria Math" panose="02040503050406030204" pitchFamily="18" charset="0"/>
                        </a:rPr>
                        <m:t>=</m:t>
                      </m:r>
                      <m:sSub>
                        <m:sSubPr>
                          <m:ctrlPr>
                            <a:rPr lang="en-US" altLang="ja-JP" sz="1200" i="1" dirty="0">
                              <a:latin typeface="Cambria Math" panose="02040503050406030204" pitchFamily="18" charset="0"/>
                              <a:ea typeface="Cambria Math" panose="02040503050406030204" pitchFamily="18" charset="0"/>
                            </a:rPr>
                          </m:ctrlPr>
                        </m:sSubPr>
                        <m:e>
                          <m:r>
                            <m:rPr>
                              <m:sty m:val="p"/>
                            </m:rPr>
                            <a:rPr lang="en-US" altLang="ja-JP" sz="1200" i="1" dirty="0">
                              <a:latin typeface="Cambria Math" panose="02040503050406030204" pitchFamily="18" charset="0"/>
                              <a:ea typeface="Cambria Math" panose="02040503050406030204" pitchFamily="18" charset="0"/>
                            </a:rPr>
                            <m:t>W</m:t>
                          </m:r>
                        </m:e>
                        <m:sub>
                          <m:r>
                            <a:rPr lang="en-US" altLang="ja-JP" sz="1200" b="0" i="1" dirty="0" smtClean="0">
                              <a:latin typeface="Cambria Math" panose="02040503050406030204" pitchFamily="18" charset="0"/>
                              <a:ea typeface="Cambria Math" panose="02040503050406030204" pitchFamily="18" charset="0"/>
                            </a:rPr>
                            <m:t>2</m:t>
                          </m:r>
                        </m:sub>
                      </m:sSub>
                    </m:oMath>
                  </m:oMathPara>
                </a14:m>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ja-JP" sz="1200" i="1" dirty="0" smtClean="0">
                              <a:latin typeface="Cambria Math" panose="02040503050406030204" pitchFamily="18" charset="0"/>
                              <a:ea typeface="Cambria Math" panose="02040503050406030204" pitchFamily="18" charset="0"/>
                            </a:rPr>
                          </m:ctrlPr>
                        </m:sSubPr>
                        <m:e>
                          <m:sSub>
                            <m:sSubPr>
                              <m:ctrlPr>
                                <a:rPr lang="en-US" altLang="ja-JP" sz="1200" i="1">
                                  <a:latin typeface="Cambria Math" panose="02040503050406030204" pitchFamily="18" charset="0"/>
                                </a:rPr>
                              </m:ctrlPr>
                            </m:sSubPr>
                            <m:e>
                              <m:r>
                                <a:rPr lang="ja-JP" altLang="en-US" sz="1200" i="1">
                                  <a:latin typeface="Cambria Math" panose="02040503050406030204" pitchFamily="18" charset="0"/>
                                </a:rPr>
                                <m:t>𝜌</m:t>
                              </m:r>
                            </m:e>
                            <m:sub>
                              <m:r>
                                <a:rPr lang="en-US" altLang="ja-JP" sz="1200" i="1">
                                  <a:latin typeface="Cambria Math" panose="02040503050406030204" pitchFamily="18" charset="0"/>
                                </a:rPr>
                                <m:t>1</m:t>
                              </m:r>
                            </m:sub>
                          </m:sSub>
                          <m:r>
                            <a:rPr lang="en-US" altLang="ja-JP" sz="1200" b="0" i="1" dirty="0" smtClean="0">
                              <a:latin typeface="Cambria Math" panose="02040503050406030204" pitchFamily="18" charset="0"/>
                              <a:ea typeface="Cambria Math" panose="02040503050406030204" pitchFamily="18" charset="0"/>
                            </a:rPr>
                            <m:t>𝑉</m:t>
                          </m:r>
                        </m:e>
                        <m:sub>
                          <m:r>
                            <a:rPr lang="en-US" altLang="ja-JP" sz="1200" b="0" i="1" dirty="0" smtClean="0">
                              <a:latin typeface="Cambria Math" panose="02040503050406030204" pitchFamily="18" charset="0"/>
                              <a:ea typeface="Cambria Math" panose="02040503050406030204" pitchFamily="18" charset="0"/>
                            </a:rPr>
                            <m:t>1</m:t>
                          </m:r>
                        </m:sub>
                      </m:sSub>
                      <m:r>
                        <a:rPr lang="en-US" altLang="ja-JP" sz="1200" i="1" dirty="0" smtClean="0">
                          <a:latin typeface="Cambria Math" panose="02040503050406030204" pitchFamily="18" charset="0"/>
                          <a:ea typeface="Cambria Math" panose="02040503050406030204" pitchFamily="18" charset="0"/>
                        </a:rPr>
                        <m:t>=</m:t>
                      </m:r>
                      <m:sSub>
                        <m:sSubPr>
                          <m:ctrlPr>
                            <a:rPr lang="en-US" altLang="ja-JP" sz="1200" i="1" dirty="0">
                              <a:latin typeface="Cambria Math" panose="02040503050406030204" pitchFamily="18" charset="0"/>
                              <a:ea typeface="Cambria Math" panose="02040503050406030204" pitchFamily="18" charset="0"/>
                            </a:rPr>
                          </m:ctrlPr>
                        </m:sSubPr>
                        <m:e>
                          <m:sSub>
                            <m:sSubPr>
                              <m:ctrlPr>
                                <a:rPr lang="en-US" altLang="ja-JP" sz="1200" i="1">
                                  <a:latin typeface="Cambria Math" panose="02040503050406030204" pitchFamily="18" charset="0"/>
                                </a:rPr>
                              </m:ctrlPr>
                            </m:sSubPr>
                            <m:e>
                              <m:r>
                                <a:rPr lang="ja-JP" altLang="en-US" sz="1200" i="1">
                                  <a:latin typeface="Cambria Math" panose="02040503050406030204" pitchFamily="18" charset="0"/>
                                </a:rPr>
                                <m:t>𝜌</m:t>
                              </m:r>
                            </m:e>
                            <m:sub>
                              <m:r>
                                <a:rPr lang="en-US" altLang="ja-JP" sz="1200" i="1">
                                  <a:latin typeface="Cambria Math" panose="02040503050406030204" pitchFamily="18" charset="0"/>
                                </a:rPr>
                                <m:t>2</m:t>
                              </m:r>
                            </m:sub>
                          </m:sSub>
                          <m:r>
                            <a:rPr lang="en-US" altLang="ja-JP" sz="1200" b="0" i="1" dirty="0" smtClean="0">
                              <a:latin typeface="Cambria Math" panose="02040503050406030204" pitchFamily="18" charset="0"/>
                              <a:ea typeface="Cambria Math" panose="02040503050406030204" pitchFamily="18" charset="0"/>
                            </a:rPr>
                            <m:t>𝑉</m:t>
                          </m:r>
                        </m:e>
                        <m:sub>
                          <m:r>
                            <a:rPr lang="en-US" altLang="ja-JP" sz="1200" b="0" i="1" dirty="0" smtClean="0">
                              <a:latin typeface="Cambria Math" panose="02040503050406030204" pitchFamily="18" charset="0"/>
                              <a:ea typeface="Cambria Math" panose="02040503050406030204" pitchFamily="18" charset="0"/>
                            </a:rPr>
                            <m:t>2</m:t>
                          </m:r>
                        </m:sub>
                      </m:sSub>
                    </m:oMath>
                  </m:oMathPara>
                </a14:m>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n-US" altLang="ja-JP" sz="1200" smtClean="0">
                          <a:latin typeface="Cambria Math" panose="02040503050406030204" pitchFamily="18" charset="0"/>
                          <a:ea typeface="Cambria Math" panose="02040503050406030204" pitchFamily="18" charset="0"/>
                        </a:rPr>
                        <m:t>V</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𝑆</m:t>
                      </m:r>
                      <m:acc>
                        <m:accPr>
                          <m:chr m:val="̅"/>
                          <m:ctrlPr>
                            <a:rPr lang="en-US" altLang="ja-JP" sz="1200" i="1">
                              <a:latin typeface="Cambria Math" panose="02040503050406030204" pitchFamily="18" charset="0"/>
                              <a:ea typeface="Cambria Math" panose="02040503050406030204" pitchFamily="18" charset="0"/>
                            </a:rPr>
                          </m:ctrlPr>
                        </m:accPr>
                        <m:e>
                          <m:r>
                            <a:rPr lang="en-US" altLang="ja-JP" sz="1200" i="1">
                              <a:latin typeface="Cambria Math" panose="02040503050406030204" pitchFamily="18" charset="0"/>
                              <a:ea typeface="Cambria Math" panose="02040503050406030204" pitchFamily="18" charset="0"/>
                            </a:rPr>
                            <m:t>𝑢</m:t>
                          </m:r>
                        </m:e>
                      </m:acc>
                    </m:oMath>
                  </m:oMathPara>
                </a14:m>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1" lang="en-US" altLang="ja-JP" sz="1200" i="1" smtClean="0">
                              <a:latin typeface="Cambria Math" panose="02040503050406030204" pitchFamily="18" charset="0"/>
                            </a:rPr>
                          </m:ctrlPr>
                        </m:sSubPr>
                        <m:e>
                          <m:r>
                            <a:rPr kumimoji="1" lang="ja-JP" altLang="en-US" sz="1200" i="1" smtClean="0">
                              <a:latin typeface="Cambria Math" panose="02040503050406030204" pitchFamily="18" charset="0"/>
                            </a:rPr>
                            <m:t>𝜌</m:t>
                          </m:r>
                        </m:e>
                        <m:sub>
                          <m:r>
                            <a:rPr kumimoji="1" lang="en-US" altLang="ja-JP" sz="1200" b="0" i="1" smtClean="0">
                              <a:latin typeface="Cambria Math" panose="02040503050406030204" pitchFamily="18" charset="0"/>
                            </a:rPr>
                            <m:t>1</m:t>
                          </m:r>
                        </m:sub>
                      </m:sSub>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𝑆</m:t>
                          </m:r>
                        </m:e>
                        <m:sub>
                          <m:r>
                            <a:rPr kumimoji="1" lang="en-US" altLang="ja-JP" sz="1200" b="0" i="1" smtClean="0">
                              <a:latin typeface="Cambria Math" panose="02040503050406030204" pitchFamily="18" charset="0"/>
                            </a:rPr>
                            <m:t>1</m:t>
                          </m:r>
                        </m:sub>
                      </m:sSub>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i="1">
                              <a:latin typeface="Cambria Math" panose="02040503050406030204" pitchFamily="18" charset="0"/>
                            </a:rPr>
                            <m:t>1</m:t>
                          </m:r>
                        </m:sub>
                      </m:sSub>
                      <m:r>
                        <a:rPr lang="en-US" altLang="ja-JP" sz="1200" i="1" smtClean="0">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rPr>
                          </m:ctrlPr>
                        </m:sSubPr>
                        <m:e>
                          <m:r>
                            <a:rPr lang="ja-JP" altLang="en-US" sz="1200" i="1">
                              <a:latin typeface="Cambria Math" panose="02040503050406030204" pitchFamily="18" charset="0"/>
                            </a:rPr>
                            <m:t>𝜌</m:t>
                          </m:r>
                        </m:e>
                        <m:sub>
                          <m:r>
                            <a:rPr lang="en-US" altLang="ja-JP" sz="1200" b="0" i="1" smtClean="0">
                              <a:latin typeface="Cambria Math" panose="02040503050406030204" pitchFamily="18" charset="0"/>
                            </a:rPr>
                            <m:t>2</m:t>
                          </m:r>
                        </m:sub>
                      </m:s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𝑆</m:t>
                          </m:r>
                        </m:e>
                        <m:sub>
                          <m:r>
                            <a:rPr lang="en-US" altLang="ja-JP" sz="1200" b="0" i="1" smtClean="0">
                              <a:latin typeface="Cambria Math" panose="02040503050406030204" pitchFamily="18" charset="0"/>
                            </a:rPr>
                            <m:t>2</m:t>
                          </m:r>
                        </m:sub>
                      </m:sSub>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b="0" i="1" smtClean="0">
                              <a:latin typeface="Cambria Math" panose="02040503050406030204" pitchFamily="18" charset="0"/>
                            </a:rPr>
                            <m:t>2</m:t>
                          </m:r>
                        </m:sub>
                      </m:sSub>
                    </m:oMath>
                  </m:oMathPara>
                </a14:m>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ja-JP" sz="1200" i="1" dirty="0" smtClean="0">
                              <a:latin typeface="Cambria Math" panose="02040503050406030204" pitchFamily="18" charset="0"/>
                              <a:ea typeface="Cambria Math" panose="02040503050406030204" pitchFamily="18" charset="0"/>
                            </a:rPr>
                          </m:ctrlPr>
                        </m:sSubPr>
                        <m:e>
                          <m:r>
                            <a:rPr lang="en-US" altLang="ja-JP" sz="1200" b="0" i="1" dirty="0" smtClean="0">
                              <a:latin typeface="Cambria Math" panose="02040503050406030204" pitchFamily="18" charset="0"/>
                              <a:ea typeface="Cambria Math" panose="02040503050406030204" pitchFamily="18" charset="0"/>
                            </a:rPr>
                            <m:t>𝑉</m:t>
                          </m:r>
                        </m:e>
                        <m:sub>
                          <m:r>
                            <a:rPr lang="en-US" altLang="ja-JP" sz="1200" b="0" i="1" dirty="0" smtClean="0">
                              <a:latin typeface="Cambria Math" panose="02040503050406030204" pitchFamily="18" charset="0"/>
                              <a:ea typeface="Cambria Math" panose="02040503050406030204" pitchFamily="18" charset="0"/>
                            </a:rPr>
                            <m:t>1</m:t>
                          </m:r>
                        </m:sub>
                      </m:sSub>
                      <m:r>
                        <a:rPr lang="en-US" altLang="ja-JP" sz="1200" i="1" dirty="0" smtClean="0">
                          <a:latin typeface="Cambria Math" panose="02040503050406030204" pitchFamily="18" charset="0"/>
                          <a:ea typeface="Cambria Math" panose="02040503050406030204" pitchFamily="18" charset="0"/>
                        </a:rPr>
                        <m:t>=</m:t>
                      </m:r>
                      <m:sSub>
                        <m:sSubPr>
                          <m:ctrlPr>
                            <a:rPr lang="en-US" altLang="ja-JP" sz="1200" i="1" dirty="0">
                              <a:latin typeface="Cambria Math" panose="02040503050406030204" pitchFamily="18" charset="0"/>
                              <a:ea typeface="Cambria Math" panose="02040503050406030204" pitchFamily="18" charset="0"/>
                            </a:rPr>
                          </m:ctrlPr>
                        </m:sSubPr>
                        <m:e>
                          <m:r>
                            <a:rPr lang="en-US" altLang="ja-JP" sz="1200" b="0" i="1" dirty="0" smtClean="0">
                              <a:latin typeface="Cambria Math" panose="02040503050406030204" pitchFamily="18" charset="0"/>
                              <a:ea typeface="Cambria Math" panose="02040503050406030204" pitchFamily="18" charset="0"/>
                            </a:rPr>
                            <m:t>𝑉</m:t>
                          </m:r>
                        </m:e>
                        <m:sub>
                          <m:r>
                            <a:rPr lang="en-US" altLang="ja-JP" sz="1200" b="0" i="1" dirty="0" smtClean="0">
                              <a:latin typeface="Cambria Math" panose="02040503050406030204" pitchFamily="18" charset="0"/>
                              <a:ea typeface="Cambria Math" panose="02040503050406030204" pitchFamily="18" charset="0"/>
                            </a:rPr>
                            <m:t>2</m:t>
                          </m:r>
                        </m:sub>
                      </m:sSub>
                    </m:oMath>
                  </m:oMathPara>
                </a14:m>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𝑆</m:t>
                          </m:r>
                        </m:e>
                        <m:sub>
                          <m:r>
                            <a:rPr kumimoji="1" lang="en-US" altLang="ja-JP" sz="1200" b="0" i="1" smtClean="0">
                              <a:latin typeface="Cambria Math" panose="02040503050406030204" pitchFamily="18" charset="0"/>
                            </a:rPr>
                            <m:t>1</m:t>
                          </m:r>
                        </m:sub>
                      </m:sSub>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i="1">
                              <a:latin typeface="Cambria Math" panose="02040503050406030204" pitchFamily="18" charset="0"/>
                            </a:rPr>
                            <m:t>1</m:t>
                          </m:r>
                        </m:sub>
                      </m:sSub>
                      <m:r>
                        <a:rPr lang="en-US" altLang="ja-JP" sz="1200" i="1" smtClean="0">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𝑆</m:t>
                          </m:r>
                        </m:e>
                        <m:sub>
                          <m:r>
                            <a:rPr lang="en-US" altLang="ja-JP" sz="1200" b="0" i="1" smtClean="0">
                              <a:latin typeface="Cambria Math" panose="02040503050406030204" pitchFamily="18" charset="0"/>
                            </a:rPr>
                            <m:t>2</m:t>
                          </m:r>
                        </m:sub>
                      </m:sSub>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b="0" i="1" smtClean="0">
                              <a:latin typeface="Cambria Math" panose="02040503050406030204" pitchFamily="18" charset="0"/>
                            </a:rPr>
                            <m:t>2</m:t>
                          </m:r>
                        </m:sub>
                      </m:sSub>
                    </m:oMath>
                  </m:oMathPara>
                </a14:m>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altLang="ja-JP" sz="1200" i="1" smtClean="0">
                              <a:latin typeface="Cambria Math" panose="02040503050406030204" pitchFamily="18" charset="0"/>
                            </a:rPr>
                          </m:ctrlPr>
                        </m:fPr>
                        <m:num>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i="1">
                                  <a:latin typeface="Cambria Math" panose="02040503050406030204" pitchFamily="18" charset="0"/>
                                </a:rPr>
                                <m:t>1</m:t>
                              </m:r>
                            </m:sub>
                          </m:sSub>
                        </m:num>
                        <m:den>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i="1">
                                  <a:latin typeface="Cambria Math" panose="02040503050406030204" pitchFamily="18" charset="0"/>
                                </a:rPr>
                                <m:t>2</m:t>
                              </m:r>
                            </m:sub>
                          </m:sSub>
                        </m:den>
                      </m:f>
                      <m:r>
                        <a:rPr lang="en-US" altLang="ja-JP" sz="1200" i="1">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𝑆</m:t>
                              </m:r>
                            </m:e>
                            <m:sub>
                              <m:r>
                                <a:rPr lang="en-US" altLang="ja-JP" sz="1200" i="1">
                                  <a:latin typeface="Cambria Math" panose="02040503050406030204" pitchFamily="18" charset="0"/>
                                  <a:ea typeface="Cambria Math" panose="02040503050406030204" pitchFamily="18" charset="0"/>
                                </a:rPr>
                                <m:t>2</m:t>
                              </m:r>
                            </m:sub>
                          </m:sSub>
                        </m:num>
                        <m:den>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𝑆</m:t>
                              </m:r>
                            </m:e>
                            <m:sub>
                              <m:r>
                                <a:rPr lang="en-US" altLang="ja-JP" sz="1200" i="1">
                                  <a:latin typeface="Cambria Math" panose="02040503050406030204" pitchFamily="18" charset="0"/>
                                  <a:ea typeface="Cambria Math" panose="02040503050406030204" pitchFamily="18" charset="0"/>
                                </a:rPr>
                                <m:t>1</m:t>
                              </m:r>
                            </m:sub>
                          </m:sSub>
                        </m:den>
                      </m:f>
                    </m:oMath>
                  </m:oMathPara>
                </a14:m>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altLang="ja-JP" sz="1200" i="1" smtClean="0">
                              <a:latin typeface="Cambria Math" panose="02040503050406030204" pitchFamily="18" charset="0"/>
                            </a:rPr>
                          </m:ctrlPr>
                        </m:fPr>
                        <m:num>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i="1">
                                  <a:latin typeface="Cambria Math" panose="02040503050406030204" pitchFamily="18" charset="0"/>
                                </a:rPr>
                                <m:t>1</m:t>
                              </m:r>
                            </m:sub>
                          </m:sSub>
                        </m:num>
                        <m:den>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i="1">
                                  <a:latin typeface="Cambria Math" panose="02040503050406030204" pitchFamily="18" charset="0"/>
                                </a:rPr>
                                <m:t>2</m:t>
                              </m:r>
                            </m:sub>
                          </m:sSub>
                        </m:den>
                      </m:f>
                      <m:r>
                        <a:rPr lang="en-US" altLang="ja-JP" sz="1200" i="1">
                          <a:latin typeface="Cambria Math" panose="02040503050406030204" pitchFamily="18" charset="0"/>
                          <a:ea typeface="Cambria Math" panose="02040503050406030204" pitchFamily="18" charset="0"/>
                        </a:rPr>
                        <m:t>=</m:t>
                      </m:r>
                      <m:sSup>
                        <m:sSupPr>
                          <m:ctrlPr>
                            <a:rPr lang="en-US" altLang="ja-JP" sz="1200" i="1">
                              <a:latin typeface="Cambria Math" panose="02040503050406030204" pitchFamily="18" charset="0"/>
                              <a:ea typeface="Cambria Math" panose="02040503050406030204" pitchFamily="18" charset="0"/>
                            </a:rPr>
                          </m:ctrlPr>
                        </m:sSupPr>
                        <m:e>
                          <m:d>
                            <m:dPr>
                              <m:ctrlPr>
                                <a:rPr lang="en-US" altLang="ja-JP" sz="1200" i="1">
                                  <a:latin typeface="Cambria Math" panose="02040503050406030204" pitchFamily="18" charset="0"/>
                                  <a:ea typeface="Cambria Math" panose="02040503050406030204" pitchFamily="18" charset="0"/>
                                </a:rPr>
                              </m:ctrlPr>
                            </m:dPr>
                            <m:e>
                              <m:f>
                                <m:fPr>
                                  <m:ctrlPr>
                                    <a:rPr lang="en-US" altLang="ja-JP" sz="1200" i="1">
                                      <a:latin typeface="Cambria Math" panose="02040503050406030204" pitchFamily="18" charset="0"/>
                                      <a:ea typeface="Cambria Math" panose="02040503050406030204" pitchFamily="18" charset="0"/>
                                    </a:rPr>
                                  </m:ctrlPr>
                                </m:fPr>
                                <m:num>
                                  <m:sSub>
                                    <m:sSubPr>
                                      <m:ctrlPr>
                                        <a:rPr lang="en-US" altLang="ja-JP" sz="1200" i="1">
                                          <a:latin typeface="Cambria Math" panose="02040503050406030204" pitchFamily="18" charset="0"/>
                                          <a:ea typeface="Cambria Math" panose="02040503050406030204" pitchFamily="18" charset="0"/>
                                        </a:rPr>
                                      </m:ctrlPr>
                                    </m:sSubPr>
                                    <m:e>
                                      <m:r>
                                        <m:rPr>
                                          <m:sty m:val="p"/>
                                        </m:rPr>
                                        <a:rPr lang="en-US" altLang="ja-JP" sz="1200" i="1">
                                          <a:latin typeface="Cambria Math" panose="02040503050406030204" pitchFamily="18" charset="0"/>
                                          <a:ea typeface="Cambria Math" panose="02040503050406030204" pitchFamily="18" charset="0"/>
                                        </a:rPr>
                                        <m:t>D</m:t>
                                      </m:r>
                                    </m:e>
                                    <m:sub>
                                      <m:r>
                                        <a:rPr lang="en-US" altLang="ja-JP" sz="1200" i="1">
                                          <a:latin typeface="Cambria Math" panose="02040503050406030204" pitchFamily="18" charset="0"/>
                                          <a:ea typeface="Cambria Math" panose="02040503050406030204" pitchFamily="18" charset="0"/>
                                        </a:rPr>
                                        <m:t>2</m:t>
                                      </m:r>
                                    </m:sub>
                                  </m:sSub>
                                </m:num>
                                <m:den>
                                  <m:sSub>
                                    <m:sSubPr>
                                      <m:ctrlPr>
                                        <a:rPr lang="en-US" altLang="ja-JP" sz="1200" i="1">
                                          <a:latin typeface="Cambria Math" panose="02040503050406030204" pitchFamily="18" charset="0"/>
                                          <a:ea typeface="Cambria Math" panose="02040503050406030204" pitchFamily="18" charset="0"/>
                                        </a:rPr>
                                      </m:ctrlPr>
                                    </m:sSubPr>
                                    <m:e>
                                      <m:r>
                                        <m:rPr>
                                          <m:sty m:val="p"/>
                                        </m:rPr>
                                        <a:rPr lang="en-US" altLang="ja-JP" sz="1200" i="1">
                                          <a:latin typeface="Cambria Math" panose="02040503050406030204" pitchFamily="18" charset="0"/>
                                          <a:ea typeface="Cambria Math" panose="02040503050406030204" pitchFamily="18" charset="0"/>
                                        </a:rPr>
                                        <m:t>D</m:t>
                                      </m:r>
                                    </m:e>
                                    <m:sub>
                                      <m:r>
                                        <a:rPr lang="en-US" altLang="ja-JP" sz="1200" i="1">
                                          <a:latin typeface="Cambria Math" panose="02040503050406030204" pitchFamily="18" charset="0"/>
                                          <a:ea typeface="Cambria Math" panose="02040503050406030204" pitchFamily="18" charset="0"/>
                                        </a:rPr>
                                        <m:t>1</m:t>
                                      </m:r>
                                    </m:sub>
                                  </m:sSub>
                                </m:den>
                              </m:f>
                            </m:e>
                          </m:d>
                        </m:e>
                        <m:sup>
                          <m:r>
                            <a:rPr lang="en-US" altLang="ja-JP" sz="1200" i="1">
                              <a:latin typeface="Cambria Math" panose="02040503050406030204" pitchFamily="18" charset="0"/>
                              <a:ea typeface="Cambria Math" panose="02040503050406030204" pitchFamily="18" charset="0"/>
                            </a:rPr>
                            <m:t>2</m:t>
                          </m:r>
                        </m:sup>
                      </m:sSup>
                    </m:oMath>
                  </m:oMathPara>
                </a14:m>
                <a:endParaRPr kumimoji="1" lang="ja-JP" altLang="en-US" sz="1200" b="0" i="0" u="none" strike="noStrike" cap="none" normalizeH="0" baseline="0" dirty="0" smtClean="0">
                  <a:ln>
                    <a:noFill/>
                  </a:ln>
                  <a:solidFill>
                    <a:schemeClr val="tx1"/>
                  </a:solidFill>
                  <a:effectLst/>
                  <a:latin typeface="Arial Narrow" pitchFamily="34" charset="0"/>
                  <a:ea typeface="+mn-ea"/>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t>連続の式の求め方</a:t>
                </a:r>
                <a:endParaRPr kumimoji="1" lang="en-US" altLang="ja-JP" dirty="0" smtClean="0"/>
              </a:p>
              <a:p>
                <a:pPr/>
                <a:r>
                  <a:rPr lang="en-US" altLang="ja-JP" sz="1200" i="0" dirty="0">
                    <a:latin typeface="Cambria Math" panose="02040503050406030204" pitchFamily="18" charset="0"/>
                    <a:ea typeface="Cambria Math" panose="02040503050406030204" pitchFamily="18" charset="0"/>
                  </a:rPr>
                  <a:t>W</a:t>
                </a:r>
                <a:r>
                  <a:rPr lang="en-US" altLang="ja-JP" sz="1200" i="0" dirty="0" smtClean="0">
                    <a:latin typeface="Cambria Math" panose="02040503050406030204" pitchFamily="18" charset="0"/>
                    <a:ea typeface="Cambria Math" panose="02040503050406030204" pitchFamily="18" charset="0"/>
                  </a:rPr>
                  <a:t>_</a:t>
                </a:r>
                <a:r>
                  <a:rPr lang="en-US" altLang="ja-JP" sz="1200" b="0" i="0" dirty="0" smtClean="0">
                    <a:latin typeface="Cambria Math" panose="02040503050406030204" pitchFamily="18" charset="0"/>
                    <a:ea typeface="Cambria Math" panose="02040503050406030204" pitchFamily="18" charset="0"/>
                  </a:rPr>
                  <a:t>1</a:t>
                </a:r>
                <a:r>
                  <a:rPr lang="en-US" altLang="ja-JP" sz="1200" i="0" dirty="0" smtClean="0">
                    <a:latin typeface="Cambria Math" panose="02040503050406030204" pitchFamily="18" charset="0"/>
                    <a:ea typeface="Cambria Math" panose="02040503050406030204" pitchFamily="18" charset="0"/>
                  </a:rPr>
                  <a:t>=</a:t>
                </a:r>
                <a:r>
                  <a:rPr lang="en-US" altLang="ja-JP" sz="1200" i="0" dirty="0">
                    <a:latin typeface="Cambria Math" panose="02040503050406030204" pitchFamily="18" charset="0"/>
                    <a:ea typeface="Cambria Math" panose="02040503050406030204" pitchFamily="18" charset="0"/>
                  </a:rPr>
                  <a:t>W_</a:t>
                </a:r>
                <a:r>
                  <a:rPr lang="en-US" altLang="ja-JP" sz="1200" b="0" i="0" dirty="0" smtClean="0">
                    <a:latin typeface="Cambria Math" panose="02040503050406030204" pitchFamily="18" charset="0"/>
                    <a:ea typeface="Cambria Math" panose="02040503050406030204" pitchFamily="18" charset="0"/>
                  </a:rPr>
                  <a:t>2</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dirty="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rPr>
                  <a:t>𝜌</a:t>
                </a:r>
                <a:r>
                  <a:rPr lang="en-US" altLang="ja-JP" sz="1200" i="0">
                    <a:latin typeface="Cambria Math" panose="02040503050406030204" pitchFamily="18" charset="0"/>
                  </a:rPr>
                  <a:t>_1</a:t>
                </a:r>
                <a:r>
                  <a:rPr lang="en-US" altLang="ja-JP" sz="1200" b="0" i="0" dirty="0" smtClean="0">
                    <a:latin typeface="Cambria Math" panose="02040503050406030204" pitchFamily="18" charset="0"/>
                    <a:ea typeface="Cambria Math" panose="02040503050406030204" pitchFamily="18" charset="0"/>
                  </a:rPr>
                  <a:t> 𝑉</a:t>
                </a:r>
                <a:r>
                  <a:rPr lang="en-US" altLang="ja-JP" sz="1200" b="0" i="0" dirty="0" smtClean="0">
                    <a:latin typeface="Cambria Math" panose="02040503050406030204" pitchFamily="18" charset="0"/>
                    <a:ea typeface="Cambria Math" panose="02040503050406030204" pitchFamily="18" charset="0"/>
                  </a:rPr>
                  <a:t>〗_</a:t>
                </a:r>
                <a:r>
                  <a:rPr lang="en-US" altLang="ja-JP" sz="1200" b="0" i="0" dirty="0" smtClean="0">
                    <a:latin typeface="Cambria Math" panose="02040503050406030204" pitchFamily="18" charset="0"/>
                    <a:ea typeface="Cambria Math" panose="02040503050406030204" pitchFamily="18" charset="0"/>
                  </a:rPr>
                  <a:t>1</a:t>
                </a:r>
                <a:r>
                  <a:rPr lang="en-US" altLang="ja-JP" sz="1200" i="0" dirty="0" smtClean="0">
                    <a:latin typeface="Cambria Math" panose="02040503050406030204" pitchFamily="18" charset="0"/>
                    <a:ea typeface="Cambria Math" panose="02040503050406030204" pitchFamily="18" charset="0"/>
                  </a:rPr>
                  <a:t>=</a:t>
                </a:r>
                <a:r>
                  <a:rPr lang="en-US" altLang="ja-JP" sz="1200" i="0" dirty="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rPr>
                  <a:t>𝜌</a:t>
                </a:r>
                <a:r>
                  <a:rPr lang="en-US" altLang="ja-JP" sz="1200" i="0">
                    <a:latin typeface="Cambria Math" panose="02040503050406030204" pitchFamily="18" charset="0"/>
                  </a:rPr>
                  <a:t>_2</a:t>
                </a:r>
                <a:r>
                  <a:rPr lang="en-US" altLang="ja-JP" sz="1200" b="0" i="0" dirty="0" smtClean="0">
                    <a:latin typeface="Cambria Math" panose="02040503050406030204" pitchFamily="18" charset="0"/>
                    <a:ea typeface="Cambria Math" panose="02040503050406030204" pitchFamily="18" charset="0"/>
                  </a:rPr>
                  <a:t> 𝑉</a:t>
                </a:r>
                <a:r>
                  <a:rPr lang="en-US" altLang="ja-JP" sz="1200" b="0" i="0" dirty="0">
                    <a:latin typeface="Cambria Math" panose="02040503050406030204" pitchFamily="18" charset="0"/>
                    <a:ea typeface="Cambria Math" panose="02040503050406030204" pitchFamily="18" charset="0"/>
                  </a:rPr>
                  <a:t>〗_</a:t>
                </a:r>
                <a:r>
                  <a:rPr lang="en-US" altLang="ja-JP" sz="1200" b="0" i="0" dirty="0" smtClean="0">
                    <a:latin typeface="Cambria Math" panose="02040503050406030204" pitchFamily="18" charset="0"/>
                    <a:ea typeface="Cambria Math" panose="02040503050406030204" pitchFamily="18" charset="0"/>
                  </a:rPr>
                  <a:t>2</a:t>
                </a: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smtClean="0">
                    <a:latin typeface="Cambria Math" panose="02040503050406030204" pitchFamily="18" charset="0"/>
                    <a:ea typeface="Cambria Math" panose="02040503050406030204" pitchFamily="18" charset="0"/>
                  </a:rPr>
                  <a:t>V</a:t>
                </a:r>
                <a:r>
                  <a:rPr lang="en-US" altLang="ja-JP" sz="1200" i="0">
                    <a:latin typeface="Cambria Math" panose="02040503050406030204" pitchFamily="18" charset="0"/>
                    <a:ea typeface="Cambria Math" panose="02040503050406030204" pitchFamily="18" charset="0"/>
                  </a:rPr>
                  <a:t>=𝑆𝑢 ̅</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i="0" smtClean="0">
                    <a:latin typeface="Cambria Math" panose="02040503050406030204" pitchFamily="18" charset="0"/>
                  </a:rPr>
                  <a:t>𝜌</a:t>
                </a:r>
                <a:r>
                  <a:rPr kumimoji="1" lang="en-US" altLang="ja-JP" sz="1200" i="0" smtClean="0">
                    <a:latin typeface="Cambria Math" panose="02040503050406030204" pitchFamily="18" charset="0"/>
                  </a:rPr>
                  <a:t>_</a:t>
                </a:r>
                <a:r>
                  <a:rPr kumimoji="1" lang="en-US" altLang="ja-JP" sz="1200" b="0" i="0" smtClean="0">
                    <a:latin typeface="Cambria Math" panose="02040503050406030204" pitchFamily="18" charset="0"/>
                  </a:rPr>
                  <a:t>1 𝑆_1</a:t>
                </a:r>
                <a:r>
                  <a:rPr kumimoji="1" lang="en-US" altLang="ja-JP" sz="1200" b="0" i="0">
                    <a:latin typeface="Cambria Math" panose="02040503050406030204" pitchFamily="18" charset="0"/>
                  </a:rPr>
                  <a:t> </a:t>
                </a:r>
                <a:r>
                  <a:rPr lang="en-US" altLang="ja-JP" sz="1200" i="0">
                    <a:latin typeface="Cambria Math" panose="02040503050406030204" pitchFamily="18" charset="0"/>
                  </a:rPr>
                  <a:t>u ̅_1</a:t>
                </a:r>
                <a:r>
                  <a:rPr lang="en-US" altLang="ja-JP"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rPr>
                  <a:t>𝜌</a:t>
                </a:r>
                <a:r>
                  <a:rPr lang="en-US" altLang="ja-JP" sz="1200" i="0">
                    <a:latin typeface="Cambria Math" panose="02040503050406030204" pitchFamily="18" charset="0"/>
                  </a:rPr>
                  <a:t>_</a:t>
                </a:r>
                <a:r>
                  <a:rPr lang="en-US" altLang="ja-JP" sz="1200" b="0" i="0" smtClean="0">
                    <a:latin typeface="Cambria Math" panose="02040503050406030204" pitchFamily="18" charset="0"/>
                  </a:rPr>
                  <a:t>2</a:t>
                </a:r>
                <a:r>
                  <a:rPr lang="en-US" altLang="ja-JP" sz="1200" b="0" i="0">
                    <a:latin typeface="Cambria Math" panose="02040503050406030204" pitchFamily="18" charset="0"/>
                  </a:rPr>
                  <a:t> </a:t>
                </a:r>
                <a:r>
                  <a:rPr lang="en-US" altLang="ja-JP" sz="1200" i="0">
                    <a:latin typeface="Cambria Math" panose="02040503050406030204" pitchFamily="18" charset="0"/>
                  </a:rPr>
                  <a:t>𝑆_</a:t>
                </a:r>
                <a:r>
                  <a:rPr lang="en-US" altLang="ja-JP" sz="1200" b="0" i="0" smtClean="0">
                    <a:latin typeface="Cambria Math" panose="02040503050406030204" pitchFamily="18" charset="0"/>
                  </a:rPr>
                  <a:t>2</a:t>
                </a:r>
                <a:r>
                  <a:rPr lang="en-US" altLang="ja-JP" sz="1200" b="0" i="0">
                    <a:latin typeface="Cambria Math" panose="02040503050406030204" pitchFamily="18" charset="0"/>
                  </a:rPr>
                  <a:t> </a:t>
                </a:r>
                <a:r>
                  <a:rPr lang="en-US" altLang="ja-JP" sz="1200" i="0">
                    <a:latin typeface="Cambria Math" panose="02040503050406030204" pitchFamily="18" charset="0"/>
                  </a:rPr>
                  <a:t>u ̅_</a:t>
                </a:r>
                <a:r>
                  <a:rPr lang="en-US" altLang="ja-JP" sz="1200" b="0" i="0" smtClean="0">
                    <a:latin typeface="Cambria Math" panose="02040503050406030204" pitchFamily="18" charset="0"/>
                  </a:rPr>
                  <a:t>2</a:t>
                </a: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dirty="0" smtClean="0">
                    <a:latin typeface="Cambria Math" panose="02040503050406030204" pitchFamily="18" charset="0"/>
                    <a:ea typeface="Cambria Math" panose="02040503050406030204" pitchFamily="18" charset="0"/>
                  </a:rPr>
                  <a:t>𝑉</a:t>
                </a:r>
                <a:r>
                  <a:rPr lang="en-US" altLang="ja-JP" sz="1200" b="0" i="0" dirty="0" smtClean="0">
                    <a:latin typeface="Cambria Math" panose="02040503050406030204" pitchFamily="18" charset="0"/>
                    <a:ea typeface="Cambria Math" panose="02040503050406030204" pitchFamily="18" charset="0"/>
                  </a:rPr>
                  <a:t>_</a:t>
                </a:r>
                <a:r>
                  <a:rPr lang="en-US" altLang="ja-JP" sz="1200" b="0" i="0" dirty="0" smtClean="0">
                    <a:latin typeface="Cambria Math" panose="02040503050406030204" pitchFamily="18" charset="0"/>
                    <a:ea typeface="Cambria Math" panose="02040503050406030204" pitchFamily="18" charset="0"/>
                  </a:rPr>
                  <a:t>1</a:t>
                </a:r>
                <a:r>
                  <a:rPr lang="en-US" altLang="ja-JP" sz="1200" i="0" dirty="0" smtClean="0">
                    <a:latin typeface="Cambria Math" panose="02040503050406030204" pitchFamily="18" charset="0"/>
                    <a:ea typeface="Cambria Math" panose="02040503050406030204" pitchFamily="18" charset="0"/>
                  </a:rPr>
                  <a:t>=</a:t>
                </a:r>
                <a:r>
                  <a:rPr lang="en-US" altLang="ja-JP" sz="1200" b="0" i="0" dirty="0" smtClean="0">
                    <a:latin typeface="Cambria Math" panose="02040503050406030204" pitchFamily="18" charset="0"/>
                    <a:ea typeface="Cambria Math" panose="02040503050406030204" pitchFamily="18" charset="0"/>
                  </a:rPr>
                  <a:t>𝑉</a:t>
                </a:r>
                <a:r>
                  <a:rPr lang="en-US" altLang="ja-JP" sz="1200" b="0" i="0" dirty="0">
                    <a:latin typeface="Cambria Math" panose="02040503050406030204" pitchFamily="18" charset="0"/>
                    <a:ea typeface="Cambria Math" panose="02040503050406030204" pitchFamily="18" charset="0"/>
                  </a:rPr>
                  <a:t>_</a:t>
                </a:r>
                <a:r>
                  <a:rPr lang="en-US" altLang="ja-JP" sz="1200" b="0" i="0" dirty="0" smtClean="0">
                    <a:latin typeface="Cambria Math" panose="02040503050406030204" pitchFamily="18" charset="0"/>
                    <a:ea typeface="Cambria Math" panose="02040503050406030204" pitchFamily="18" charset="0"/>
                  </a:rPr>
                  <a:t>2</a:t>
                </a: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smtClean="0">
                    <a:latin typeface="Cambria Math" panose="02040503050406030204" pitchFamily="18" charset="0"/>
                  </a:rPr>
                  <a:t>𝑆</a:t>
                </a:r>
                <a:r>
                  <a:rPr kumimoji="1" lang="en-US" altLang="ja-JP" sz="1200" b="0" i="0" smtClean="0">
                    <a:latin typeface="Cambria Math" panose="02040503050406030204" pitchFamily="18" charset="0"/>
                  </a:rPr>
                  <a:t>_</a:t>
                </a:r>
                <a:r>
                  <a:rPr kumimoji="1" lang="en-US" altLang="ja-JP" sz="1200" b="0" i="0" smtClean="0">
                    <a:latin typeface="Cambria Math" panose="02040503050406030204" pitchFamily="18" charset="0"/>
                  </a:rPr>
                  <a:t>1</a:t>
                </a:r>
                <a:r>
                  <a:rPr kumimoji="1" lang="en-US" altLang="ja-JP" sz="1200" b="0" i="0">
                    <a:latin typeface="Cambria Math" panose="02040503050406030204" pitchFamily="18" charset="0"/>
                  </a:rPr>
                  <a:t> </a:t>
                </a:r>
                <a:r>
                  <a:rPr lang="en-US" altLang="ja-JP" sz="1200" i="0">
                    <a:latin typeface="Cambria Math" panose="02040503050406030204" pitchFamily="18" charset="0"/>
                  </a:rPr>
                  <a:t>u ̅_1</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rPr>
                  <a:t>𝑆_</a:t>
                </a:r>
                <a:r>
                  <a:rPr lang="en-US" altLang="ja-JP" sz="1200" b="0" i="0" smtClean="0">
                    <a:latin typeface="Cambria Math" panose="02040503050406030204" pitchFamily="18" charset="0"/>
                  </a:rPr>
                  <a:t>2</a:t>
                </a:r>
                <a:r>
                  <a:rPr lang="en-US" altLang="ja-JP" sz="1200" b="0" i="0">
                    <a:latin typeface="Cambria Math" panose="02040503050406030204" pitchFamily="18" charset="0"/>
                  </a:rPr>
                  <a:t> </a:t>
                </a:r>
                <a:r>
                  <a:rPr lang="en-US" altLang="ja-JP" sz="1200" i="0">
                    <a:latin typeface="Cambria Math" panose="02040503050406030204" pitchFamily="18" charset="0"/>
                  </a:rPr>
                  <a:t>u ̅_</a:t>
                </a:r>
                <a:r>
                  <a:rPr lang="en-US" altLang="ja-JP" sz="1200" b="0" i="0" smtClean="0">
                    <a:latin typeface="Cambria Math" panose="02040503050406030204" pitchFamily="18" charset="0"/>
                  </a:rPr>
                  <a:t>2</a:t>
                </a:r>
                <a:endParaRPr kumimoji="1"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rPr>
                  <a:t>u ̅_1</a:t>
                </a:r>
                <a:r>
                  <a:rPr lang="en-US" altLang="ja-JP" sz="1200" i="0" smtClean="0">
                    <a:latin typeface="Cambria Math" panose="02040503050406030204" pitchFamily="18" charset="0"/>
                  </a:rPr>
                  <a:t>/</a:t>
                </a:r>
                <a:r>
                  <a:rPr lang="en-US" altLang="ja-JP" sz="1200" i="0">
                    <a:latin typeface="Cambria Math" panose="02040503050406030204" pitchFamily="18" charset="0"/>
                  </a:rPr>
                  <a:t>u ̅_2 </a:t>
                </a:r>
                <a:r>
                  <a:rPr lang="en-US" altLang="ja-JP" sz="1200" i="0">
                    <a:latin typeface="Cambria Math" panose="02040503050406030204" pitchFamily="18" charset="0"/>
                    <a:ea typeface="Cambria Math" panose="02040503050406030204" pitchFamily="18" charset="0"/>
                  </a:rPr>
                  <a:t>=𝑆_2/𝑆_1 </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rPr>
                  <a:t>u ̅_1</a:t>
                </a:r>
                <a:r>
                  <a:rPr lang="en-US" altLang="ja-JP" sz="1200" i="0" smtClean="0">
                    <a:latin typeface="Cambria Math" panose="02040503050406030204" pitchFamily="18" charset="0"/>
                  </a:rPr>
                  <a:t>/</a:t>
                </a:r>
                <a:r>
                  <a:rPr lang="en-US" altLang="ja-JP" sz="1200" i="0">
                    <a:latin typeface="Cambria Math" panose="02040503050406030204" pitchFamily="18" charset="0"/>
                  </a:rPr>
                  <a:t>u ̅_2 </a:t>
                </a:r>
                <a:r>
                  <a:rPr lang="en-US" altLang="ja-JP" sz="1200" i="0">
                    <a:latin typeface="Cambria Math" panose="02040503050406030204" pitchFamily="18" charset="0"/>
                    <a:ea typeface="Cambria Math" panose="02040503050406030204" pitchFamily="18" charset="0"/>
                  </a:rPr>
                  <a:t>=(D_2/D_1 )^2</a:t>
                </a:r>
                <a:endParaRPr lang="ja-JP" altLang="en-US" sz="1200" dirty="0"/>
              </a:p>
              <a:p>
                <a:endParaRPr kumimoji="1" lang="en-US" altLang="ja-JP" dirty="0" smtClean="0"/>
              </a:p>
              <a:p>
                <a:endParaRPr kumimoji="1" lang="en-US" altLang="ja-JP" dirty="0" smtClean="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46</a:t>
            </a:fld>
            <a:endParaRPr kumimoji="1" lang="ja-JP" altLang="en-US"/>
          </a:p>
        </p:txBody>
      </p:sp>
    </p:spTree>
    <p:extLst>
      <p:ext uri="{BB962C8B-B14F-4D97-AF65-F5344CB8AC3E}">
        <p14:creationId xmlns:p14="http://schemas.microsoft.com/office/powerpoint/2010/main" val="681314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lang="ja-JP" altLang="en-US" sz="1200" dirty="0" smtClean="0">
                    <a:latin typeface="+mn-ea"/>
                    <a:ea typeface="+mn-ea"/>
                  </a:rPr>
                  <a:t>例</a:t>
                </a:r>
                <a:r>
                  <a:rPr kumimoji="1" lang="ja-JP" altLang="en-US" sz="1200" dirty="0" smtClean="0">
                    <a:latin typeface="+mn-ea"/>
                    <a:ea typeface="+mn-ea"/>
                  </a:rPr>
                  <a:t>題</a:t>
                </a:r>
                <a:r>
                  <a:rPr kumimoji="1" lang="en-US" altLang="ja-JP" sz="1200" dirty="0" smtClean="0">
                    <a:latin typeface="+mn-ea"/>
                    <a:ea typeface="+mn-ea"/>
                  </a:rPr>
                  <a:t>12</a:t>
                </a:r>
              </a:p>
              <a:p>
                <a:pPr marL="0" indent="0">
                  <a:buNone/>
                </a:pPr>
                <a:r>
                  <a:rPr kumimoji="1" lang="en-US" altLang="ja-JP" sz="1200" dirty="0" smtClean="0">
                    <a:latin typeface="+mn-ea"/>
                    <a:ea typeface="+mn-ea"/>
                  </a:rPr>
                  <a:t>100A</a:t>
                </a:r>
                <a:r>
                  <a:rPr kumimoji="1" lang="ja-JP" altLang="en-US" sz="1200" dirty="0" smtClean="0">
                    <a:latin typeface="+mn-ea"/>
                    <a:ea typeface="+mn-ea"/>
                  </a:rPr>
                  <a:t>鋼管（外径</a:t>
                </a:r>
                <a:r>
                  <a:rPr kumimoji="1" lang="en-US" altLang="ja-JP" sz="1200" dirty="0" smtClean="0">
                    <a:latin typeface="+mn-ea"/>
                    <a:ea typeface="+mn-ea"/>
                  </a:rPr>
                  <a:t>114.3mm</a:t>
                </a:r>
                <a:r>
                  <a:rPr lang="ja-JP" altLang="en-US" sz="1200" dirty="0" err="1" smtClean="0">
                    <a:latin typeface="+mn-ea"/>
                    <a:ea typeface="+mn-ea"/>
                  </a:rPr>
                  <a:t>，</a:t>
                </a:r>
                <a:r>
                  <a:rPr kumimoji="1" lang="ja-JP" altLang="en-US" sz="1200" dirty="0" smtClean="0">
                    <a:latin typeface="+mn-ea"/>
                    <a:ea typeface="+mn-ea"/>
                  </a:rPr>
                  <a:t>厚さ</a:t>
                </a:r>
                <a:r>
                  <a:rPr kumimoji="1" lang="en-US" altLang="ja-JP" sz="1200" dirty="0" smtClean="0">
                    <a:latin typeface="+mn-ea"/>
                    <a:ea typeface="+mn-ea"/>
                  </a:rPr>
                  <a:t>4.5mm</a:t>
                </a:r>
                <a:r>
                  <a:rPr kumimoji="1" lang="ja-JP" altLang="en-US" sz="1200" dirty="0" smtClean="0">
                    <a:latin typeface="+mn-ea"/>
                    <a:ea typeface="+mn-ea"/>
                  </a:rPr>
                  <a:t>）に</a:t>
                </a:r>
                <a:r>
                  <a:rPr kumimoji="1" lang="en-US" altLang="ja-JP" sz="1200" dirty="0" smtClean="0">
                    <a:latin typeface="+mn-ea"/>
                    <a:ea typeface="+mn-ea"/>
                  </a:rPr>
                  <a:t>80A</a:t>
                </a:r>
                <a:r>
                  <a:rPr kumimoji="1" lang="ja-JP" altLang="en-US" sz="1200" dirty="0" smtClean="0">
                    <a:latin typeface="+mn-ea"/>
                    <a:ea typeface="+mn-ea"/>
                  </a:rPr>
                  <a:t>鋼管（外径</a:t>
                </a:r>
                <a:r>
                  <a:rPr kumimoji="1" lang="en-US" altLang="ja-JP" sz="1200" dirty="0" smtClean="0">
                    <a:latin typeface="+mn-ea"/>
                    <a:ea typeface="+mn-ea"/>
                  </a:rPr>
                  <a:t>89.1mm</a:t>
                </a:r>
                <a:r>
                  <a:rPr lang="ja-JP" altLang="en-US" sz="1200" dirty="0" err="1" smtClean="0">
                    <a:latin typeface="+mn-ea"/>
                    <a:ea typeface="+mn-ea"/>
                  </a:rPr>
                  <a:t>，</a:t>
                </a:r>
                <a:r>
                  <a:rPr kumimoji="1" lang="ja-JP" altLang="en-US" sz="1200" dirty="0" smtClean="0">
                    <a:latin typeface="+mn-ea"/>
                    <a:ea typeface="+mn-ea"/>
                  </a:rPr>
                  <a:t>厚さ</a:t>
                </a:r>
                <a:r>
                  <a:rPr kumimoji="1" lang="en-US" altLang="ja-JP" sz="1200" dirty="0" smtClean="0">
                    <a:latin typeface="+mn-ea"/>
                    <a:ea typeface="+mn-ea"/>
                  </a:rPr>
                  <a:t>4.2mm</a:t>
                </a:r>
                <a:r>
                  <a:rPr kumimoji="1" lang="ja-JP" altLang="en-US" sz="1200" dirty="0" smtClean="0">
                    <a:latin typeface="+mn-ea"/>
                    <a:ea typeface="+mn-ea"/>
                  </a:rPr>
                  <a:t>）を</a:t>
                </a:r>
                <a:endParaRPr kumimoji="1" lang="en-US" altLang="ja-JP" sz="1200" dirty="0" smtClean="0">
                  <a:latin typeface="+mn-ea"/>
                  <a:ea typeface="+mn-ea"/>
                </a:endParaRPr>
              </a:p>
              <a:p>
                <a:pPr marL="0" indent="0">
                  <a:buNone/>
                </a:pPr>
                <a:r>
                  <a:rPr kumimoji="1" lang="ja-JP" altLang="en-US" sz="1200" dirty="0" smtClean="0">
                    <a:latin typeface="+mn-ea"/>
                    <a:ea typeface="+mn-ea"/>
                  </a:rPr>
                  <a:t>接続した管内を水が定常状態で流れている。</a:t>
                </a:r>
                <a:r>
                  <a:rPr kumimoji="1" lang="en-US" altLang="ja-JP" sz="1200" dirty="0" smtClean="0">
                    <a:latin typeface="+mn-ea"/>
                    <a:ea typeface="+mn-ea"/>
                  </a:rPr>
                  <a:t>100A</a:t>
                </a:r>
                <a:r>
                  <a:rPr kumimoji="1" lang="ja-JP" altLang="en-US" sz="1200" dirty="0" smtClean="0">
                    <a:latin typeface="+mn-ea"/>
                    <a:ea typeface="+mn-ea"/>
                  </a:rPr>
                  <a:t>鋼管内の平均流速が</a:t>
                </a:r>
                <a:r>
                  <a:rPr kumimoji="1" lang="en-US" altLang="ja-JP" sz="1200" dirty="0" smtClean="0">
                    <a:latin typeface="+mn-ea"/>
                    <a:ea typeface="+mn-ea"/>
                  </a:rPr>
                  <a:t>1.50m/s</a:t>
                </a:r>
                <a:r>
                  <a:rPr kumimoji="1" lang="ja-JP" altLang="en-US" sz="1200" dirty="0" smtClean="0">
                    <a:latin typeface="+mn-ea"/>
                    <a:ea typeface="+mn-ea"/>
                  </a:rPr>
                  <a:t>のときの</a:t>
                </a:r>
                <a:endParaRPr kumimoji="1" lang="en-US" altLang="ja-JP" sz="1200" dirty="0" smtClean="0">
                  <a:latin typeface="+mn-ea"/>
                  <a:ea typeface="+mn-ea"/>
                </a:endParaRPr>
              </a:p>
              <a:p>
                <a:pPr marL="0" indent="0">
                  <a:buNone/>
                </a:pPr>
                <a:r>
                  <a:rPr kumimoji="1" lang="en-US" altLang="ja-JP" sz="1200" dirty="0" smtClean="0">
                    <a:latin typeface="+mn-ea"/>
                    <a:ea typeface="+mn-ea"/>
                  </a:rPr>
                  <a:t>80A</a:t>
                </a:r>
                <a:r>
                  <a:rPr kumimoji="1" lang="ja-JP" altLang="en-US" sz="1200" dirty="0" smtClean="0">
                    <a:latin typeface="+mn-ea"/>
                    <a:ea typeface="+mn-ea"/>
                  </a:rPr>
                  <a:t>鋼管内の平均流速</a:t>
                </a:r>
                <a:r>
                  <a:rPr kumimoji="1" lang="en-US" altLang="ja-JP" sz="1200" dirty="0" smtClean="0">
                    <a:latin typeface="+mn-ea"/>
                    <a:ea typeface="+mn-ea"/>
                  </a:rPr>
                  <a:t>[m/s]</a:t>
                </a:r>
                <a:r>
                  <a:rPr kumimoji="1" lang="ja-JP" altLang="en-US" sz="1200" dirty="0" smtClean="0">
                    <a:latin typeface="+mn-ea"/>
                    <a:ea typeface="+mn-ea"/>
                  </a:rPr>
                  <a:t>を求めなさい。</a:t>
                </a:r>
                <a:endParaRPr kumimoji="1" lang="en-US" altLang="ja-JP" sz="1200" dirty="0" smtClean="0">
                  <a:latin typeface="+mn-ea"/>
                  <a:ea typeface="+mn-ea"/>
                </a:endParaRPr>
              </a:p>
              <a:p>
                <a:pPr marL="0" indent="0">
                  <a:buNone/>
                </a:pPr>
                <a:endParaRPr kumimoji="1" lang="ja-JP" altLang="en-US" sz="1200" dirty="0" smtClean="0">
                  <a:latin typeface="Arial" panose="020B0604020202020204" pitchFamily="34" charset="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altLang="ja-JP" sz="1200" i="1" smtClean="0">
                            <a:latin typeface="Cambria Math" panose="02040503050406030204" pitchFamily="18" charset="0"/>
                          </a:rPr>
                        </m:ctrlPr>
                      </m:fPr>
                      <m:num>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i="1">
                                <a:latin typeface="Cambria Math" panose="02040503050406030204" pitchFamily="18" charset="0"/>
                              </a:rPr>
                              <m:t>1</m:t>
                            </m:r>
                          </m:sub>
                        </m:sSub>
                      </m:num>
                      <m:den>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b>
                            <m:r>
                              <a:rPr lang="en-US" altLang="ja-JP" sz="1200" i="1">
                                <a:latin typeface="Cambria Math" panose="02040503050406030204" pitchFamily="18" charset="0"/>
                              </a:rPr>
                              <m:t>2</m:t>
                            </m:r>
                          </m:sub>
                        </m:sSub>
                      </m:den>
                    </m:f>
                    <m:r>
                      <a:rPr lang="en-US" altLang="ja-JP" sz="1200" i="1">
                        <a:latin typeface="Cambria Math" panose="02040503050406030204" pitchFamily="18" charset="0"/>
                        <a:ea typeface="Cambria Math" panose="02040503050406030204" pitchFamily="18" charset="0"/>
                      </a:rPr>
                      <m:t>=</m:t>
                    </m:r>
                    <m:sSup>
                      <m:sSupPr>
                        <m:ctrlPr>
                          <a:rPr lang="en-US" altLang="ja-JP" sz="1200" i="1">
                            <a:latin typeface="Cambria Math" panose="02040503050406030204" pitchFamily="18" charset="0"/>
                            <a:ea typeface="Cambria Math" panose="02040503050406030204" pitchFamily="18" charset="0"/>
                          </a:rPr>
                        </m:ctrlPr>
                      </m:sSupPr>
                      <m:e>
                        <m:d>
                          <m:dPr>
                            <m:ctrlPr>
                              <a:rPr lang="en-US" altLang="ja-JP" sz="1200" i="1">
                                <a:latin typeface="Cambria Math" panose="02040503050406030204" pitchFamily="18" charset="0"/>
                                <a:ea typeface="Cambria Math" panose="02040503050406030204" pitchFamily="18" charset="0"/>
                              </a:rPr>
                            </m:ctrlPr>
                          </m:dPr>
                          <m:e>
                            <m:f>
                              <m:fPr>
                                <m:ctrlPr>
                                  <a:rPr lang="en-US" altLang="ja-JP" sz="1200" i="1">
                                    <a:latin typeface="Cambria Math" panose="02040503050406030204" pitchFamily="18" charset="0"/>
                                    <a:ea typeface="Cambria Math" panose="02040503050406030204" pitchFamily="18" charset="0"/>
                                  </a:rPr>
                                </m:ctrlPr>
                              </m:fPr>
                              <m:num>
                                <m:sSub>
                                  <m:sSubPr>
                                    <m:ctrlPr>
                                      <a:rPr lang="en-US" altLang="ja-JP" sz="1200" i="1">
                                        <a:latin typeface="Cambria Math" panose="02040503050406030204" pitchFamily="18" charset="0"/>
                                        <a:ea typeface="Cambria Math" panose="02040503050406030204" pitchFamily="18" charset="0"/>
                                      </a:rPr>
                                    </m:ctrlPr>
                                  </m:sSubPr>
                                  <m:e>
                                    <m:r>
                                      <m:rPr>
                                        <m:sty m:val="p"/>
                                      </m:rPr>
                                      <a:rPr lang="en-US" altLang="ja-JP" sz="1200" i="1">
                                        <a:latin typeface="Cambria Math" panose="02040503050406030204" pitchFamily="18" charset="0"/>
                                        <a:ea typeface="Cambria Math" panose="02040503050406030204" pitchFamily="18" charset="0"/>
                                      </a:rPr>
                                      <m:t>D</m:t>
                                    </m:r>
                                  </m:e>
                                  <m:sub>
                                    <m:r>
                                      <a:rPr lang="en-US" altLang="ja-JP" sz="1200" i="1">
                                        <a:latin typeface="Cambria Math" panose="02040503050406030204" pitchFamily="18" charset="0"/>
                                        <a:ea typeface="Cambria Math" panose="02040503050406030204" pitchFamily="18" charset="0"/>
                                      </a:rPr>
                                      <m:t>2</m:t>
                                    </m:r>
                                  </m:sub>
                                </m:sSub>
                              </m:num>
                              <m:den>
                                <m:sSub>
                                  <m:sSubPr>
                                    <m:ctrlPr>
                                      <a:rPr lang="en-US" altLang="ja-JP" sz="1200" i="1">
                                        <a:latin typeface="Cambria Math" panose="02040503050406030204" pitchFamily="18" charset="0"/>
                                        <a:ea typeface="Cambria Math" panose="02040503050406030204" pitchFamily="18" charset="0"/>
                                      </a:rPr>
                                    </m:ctrlPr>
                                  </m:sSubPr>
                                  <m:e>
                                    <m:r>
                                      <m:rPr>
                                        <m:sty m:val="p"/>
                                      </m:rPr>
                                      <a:rPr lang="en-US" altLang="ja-JP" sz="1200" i="1">
                                        <a:latin typeface="Cambria Math" panose="02040503050406030204" pitchFamily="18" charset="0"/>
                                        <a:ea typeface="Cambria Math" panose="02040503050406030204" pitchFamily="18" charset="0"/>
                                      </a:rPr>
                                      <m:t>D</m:t>
                                    </m:r>
                                  </m:e>
                                  <m:sub>
                                    <m:r>
                                      <a:rPr lang="en-US" altLang="ja-JP" sz="1200" i="1">
                                        <a:latin typeface="Cambria Math" panose="02040503050406030204" pitchFamily="18" charset="0"/>
                                        <a:ea typeface="Cambria Math" panose="02040503050406030204" pitchFamily="18" charset="0"/>
                                      </a:rPr>
                                      <m:t>1</m:t>
                                    </m:r>
                                  </m:sub>
                                </m:sSub>
                              </m:den>
                            </m:f>
                          </m:e>
                        </m:d>
                      </m:e>
                      <m:sup>
                        <m:r>
                          <a:rPr lang="en-US" altLang="ja-JP" sz="1200" i="1">
                            <a:latin typeface="Cambria Math" panose="02040503050406030204" pitchFamily="18" charset="0"/>
                            <a:ea typeface="Cambria Math" panose="02040503050406030204" pitchFamily="18" charset="0"/>
                          </a:rPr>
                          <m:t>2</m:t>
                        </m:r>
                      </m:sup>
                    </m:sSup>
                  </m:oMath>
                </a14:m>
                <a:r>
                  <a:rPr lang="ja-JP" altLang="en-US" sz="1200" dirty="0" smtClean="0"/>
                  <a:t>に値を代入すると，</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1" lang="en-US" altLang="ja-JP" sz="1200" i="1" smtClean="0">
                            <a:latin typeface="Cambria Math" panose="02040503050406030204" pitchFamily="18" charset="0"/>
                            <a:ea typeface="Cambria Math" panose="02040503050406030204" pitchFamily="18" charset="0"/>
                          </a:rPr>
                        </m:ctrlPr>
                      </m:fPr>
                      <m:num>
                        <m:r>
                          <a:rPr kumimoji="1" lang="en-US" altLang="ja-JP" sz="1200" b="0" i="1" smtClean="0">
                            <a:latin typeface="Cambria Math" panose="02040503050406030204" pitchFamily="18" charset="0"/>
                            <a:ea typeface="Cambria Math" panose="02040503050406030204" pitchFamily="18" charset="0"/>
                          </a:rPr>
                          <m:t>1.50</m:t>
                        </m:r>
                      </m:num>
                      <m:den>
                        <m:sSub>
                          <m:sSubPr>
                            <m:ctrlPr>
                              <a:rPr kumimoji="1" lang="en-US" altLang="ja-JP" sz="1200" i="1" smtClean="0">
                                <a:latin typeface="Cambria Math" panose="02040503050406030204" pitchFamily="18" charset="0"/>
                                <a:ea typeface="Cambria Math" panose="02040503050406030204" pitchFamily="18" charset="0"/>
                              </a:rPr>
                            </m:ctrlPr>
                          </m:sSubPr>
                          <m:e>
                            <m:acc>
                              <m:accPr>
                                <m:chr m:val="̅"/>
                                <m:ctrlPr>
                                  <a:rPr kumimoji="1" lang="en-US" altLang="ja-JP" sz="1200" i="1" smtClean="0">
                                    <a:latin typeface="Cambria Math" panose="02040503050406030204" pitchFamily="18" charset="0"/>
                                    <a:ea typeface="Cambria Math" panose="02040503050406030204" pitchFamily="18" charset="0"/>
                                  </a:rPr>
                                </m:ctrlPr>
                              </m:accPr>
                              <m:e>
                                <m:r>
                                  <a:rPr kumimoji="1" lang="en-US" altLang="ja-JP" sz="1200" b="0" i="1" smtClean="0">
                                    <a:latin typeface="Cambria Math" panose="02040503050406030204" pitchFamily="18" charset="0"/>
                                    <a:ea typeface="Cambria Math" panose="02040503050406030204" pitchFamily="18" charset="0"/>
                                  </a:rPr>
                                  <m:t>𝑢</m:t>
                                </m:r>
                              </m:e>
                            </m:acc>
                          </m:e>
                          <m:sub>
                            <m:r>
                              <a:rPr kumimoji="1" lang="en-US" altLang="ja-JP" sz="1200" b="0" i="1" smtClean="0">
                                <a:latin typeface="Cambria Math" panose="02040503050406030204" pitchFamily="18" charset="0"/>
                                <a:ea typeface="Cambria Math" panose="02040503050406030204" pitchFamily="18" charset="0"/>
                              </a:rPr>
                              <m:t>2</m:t>
                            </m:r>
                          </m:sub>
                        </m:sSub>
                      </m:den>
                    </m:f>
                    <m:r>
                      <a:rPr kumimoji="1" lang="en-US" altLang="ja-JP" sz="1200" i="1" smtClean="0">
                        <a:latin typeface="Cambria Math" panose="02040503050406030204" pitchFamily="18" charset="0"/>
                        <a:ea typeface="Cambria Math" panose="02040503050406030204" pitchFamily="18" charset="0"/>
                      </a:rPr>
                      <m:t>=</m:t>
                    </m:r>
                    <m:sSup>
                      <m:sSupPr>
                        <m:ctrlPr>
                          <a:rPr kumimoji="1" lang="en-US" altLang="ja-JP" sz="1200" i="1" smtClean="0">
                            <a:latin typeface="Cambria Math" panose="02040503050406030204" pitchFamily="18" charset="0"/>
                            <a:ea typeface="Cambria Math" panose="02040503050406030204" pitchFamily="18" charset="0"/>
                          </a:rPr>
                        </m:ctrlPr>
                      </m:sSupPr>
                      <m:e>
                        <m:d>
                          <m:dPr>
                            <m:ctrlPr>
                              <a:rPr lang="en-US" altLang="ja-JP" sz="1200" i="1">
                                <a:latin typeface="Cambria Math" panose="02040503050406030204" pitchFamily="18" charset="0"/>
                                <a:ea typeface="Cambria Math" panose="02040503050406030204" pitchFamily="18" charset="0"/>
                              </a:rPr>
                            </m:ctrlPr>
                          </m:dPr>
                          <m:e>
                            <m:f>
                              <m:fPr>
                                <m:ctrlPr>
                                  <a:rPr lang="en-US" altLang="ja-JP" sz="1200" i="1">
                                    <a:latin typeface="Cambria Math" panose="02040503050406030204" pitchFamily="18" charset="0"/>
                                    <a:ea typeface="Cambria Math" panose="02040503050406030204" pitchFamily="18" charset="0"/>
                                  </a:rPr>
                                </m:ctrlPr>
                              </m:fPr>
                              <m:num>
                                <m:r>
                                  <a:rPr lang="en-US" altLang="ja-JP" sz="1200" b="0" i="1" smtClean="0">
                                    <a:latin typeface="Cambria Math" panose="02040503050406030204" pitchFamily="18" charset="0"/>
                                    <a:ea typeface="Cambria Math" panose="02040503050406030204" pitchFamily="18" charset="0"/>
                                  </a:rPr>
                                  <m:t>80.7</m:t>
                                </m:r>
                              </m:num>
                              <m:den>
                                <m:r>
                                  <a:rPr lang="en-US" altLang="ja-JP" sz="1200" b="0" i="1" smtClean="0">
                                    <a:latin typeface="Cambria Math" panose="02040503050406030204" pitchFamily="18" charset="0"/>
                                    <a:ea typeface="Cambria Math" panose="02040503050406030204" pitchFamily="18" charset="0"/>
                                  </a:rPr>
                                  <m:t>105.3</m:t>
                                </m:r>
                              </m:den>
                            </m:f>
                          </m:e>
                        </m:d>
                      </m:e>
                      <m:sup>
                        <m:r>
                          <a:rPr kumimoji="1" lang="en-US" altLang="ja-JP" sz="1200" b="0" i="1" smtClean="0">
                            <a:latin typeface="Cambria Math" panose="02040503050406030204" pitchFamily="18" charset="0"/>
                            <a:ea typeface="Cambria Math" panose="02040503050406030204" pitchFamily="18" charset="0"/>
                          </a:rPr>
                          <m:t>2</m:t>
                        </m:r>
                      </m:sup>
                    </m:sSup>
                  </m:oMath>
                </a14:m>
                <a:r>
                  <a:rPr lang="ja-JP" altLang="en-US" sz="1200" dirty="0" smtClean="0">
                    <a:ea typeface="Cambria Math" panose="02040503050406030204" pitchFamily="18" charset="0"/>
                  </a:rPr>
                  <a:t>となる。</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ea typeface="Cambria Math" panose="02040503050406030204" pitchFamily="18" charset="0"/>
                  </a:rPr>
                  <a:t>この式を式変形すると，</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ja-JP" sz="1200" i="1" smtClean="0">
                              <a:latin typeface="Cambria Math" panose="02040503050406030204" pitchFamily="18" charset="0"/>
                              <a:ea typeface="Cambria Math" panose="02040503050406030204" pitchFamily="18" charset="0"/>
                            </a:rPr>
                          </m:ctrlPr>
                        </m:sSubPr>
                        <m:e>
                          <m:acc>
                            <m:accPr>
                              <m:chr m:val="̅"/>
                              <m:ctrlPr>
                                <a:rPr lang="en-US" altLang="ja-JP" sz="1200" i="1">
                                  <a:latin typeface="Cambria Math" panose="02040503050406030204" pitchFamily="18" charset="0"/>
                                  <a:ea typeface="Cambria Math" panose="02040503050406030204" pitchFamily="18" charset="0"/>
                                </a:rPr>
                              </m:ctrlPr>
                            </m:accPr>
                            <m:e>
                              <m:r>
                                <m:rPr>
                                  <m:sty m:val="p"/>
                                </m:rPr>
                                <a:rPr lang="en-US" altLang="ja-JP" sz="1200" i="0">
                                  <a:latin typeface="Cambria Math" panose="02040503050406030204" pitchFamily="18" charset="0"/>
                                  <a:ea typeface="Cambria Math" panose="02040503050406030204" pitchFamily="18" charset="0"/>
                                </a:rPr>
                                <m:t>u</m:t>
                              </m:r>
                            </m:e>
                          </m:acc>
                        </m:e>
                        <m:sub>
                          <m:r>
                            <a:rPr lang="en-US" altLang="ja-JP" sz="1200" i="0">
                              <a:latin typeface="Cambria Math" panose="02040503050406030204" pitchFamily="18" charset="0"/>
                              <a:ea typeface="Cambria Math" panose="02040503050406030204" pitchFamily="18" charset="0"/>
                            </a:rPr>
                            <m:t>2</m:t>
                          </m:r>
                        </m:sub>
                      </m:sSub>
                      <m:r>
                        <a:rPr kumimoji="1" lang="en-US" altLang="ja-JP" sz="1200" i="1" smtClean="0">
                          <a:latin typeface="Cambria Math" panose="02040503050406030204" pitchFamily="18" charset="0"/>
                          <a:ea typeface="Cambria Math" panose="02040503050406030204" pitchFamily="18" charset="0"/>
                        </a:rPr>
                        <m:t>=</m:t>
                      </m:r>
                      <m:r>
                        <a:rPr kumimoji="1" lang="en-US" altLang="ja-JP" sz="1200" b="0" i="1" smtClean="0">
                          <a:latin typeface="Cambria Math" panose="02040503050406030204" pitchFamily="18" charset="0"/>
                          <a:ea typeface="Cambria Math" panose="02040503050406030204" pitchFamily="18" charset="0"/>
                        </a:rPr>
                        <m:t>1.50×</m:t>
                      </m:r>
                      <m:sSup>
                        <m:sSupPr>
                          <m:ctrlPr>
                            <a:rPr lang="en-US" altLang="ja-JP" sz="1200" i="1">
                              <a:latin typeface="Cambria Math" panose="02040503050406030204" pitchFamily="18" charset="0"/>
                              <a:ea typeface="Cambria Math" panose="02040503050406030204" pitchFamily="18" charset="0"/>
                            </a:rPr>
                          </m:ctrlPr>
                        </m:sSupPr>
                        <m:e>
                          <m:d>
                            <m:dPr>
                              <m:ctrlPr>
                                <a:rPr lang="en-US" altLang="ja-JP" sz="1200" i="1">
                                  <a:latin typeface="Cambria Math" panose="02040503050406030204" pitchFamily="18" charset="0"/>
                                  <a:ea typeface="Cambria Math" panose="02040503050406030204" pitchFamily="18" charset="0"/>
                                </a:rPr>
                              </m:ctrlPr>
                            </m:dPr>
                            <m:e>
                              <m:f>
                                <m:fPr>
                                  <m:ctrlPr>
                                    <a:rPr lang="en-US" altLang="ja-JP" sz="1200" i="1">
                                      <a:latin typeface="Cambria Math" panose="02040503050406030204" pitchFamily="18" charset="0"/>
                                      <a:ea typeface="Cambria Math" panose="02040503050406030204" pitchFamily="18" charset="0"/>
                                    </a:rPr>
                                  </m:ctrlPr>
                                </m:fPr>
                                <m:num>
                                  <m:r>
                                    <a:rPr lang="en-US" altLang="ja-JP" sz="1200" b="0" i="1" smtClean="0">
                                      <a:latin typeface="Cambria Math" panose="02040503050406030204" pitchFamily="18" charset="0"/>
                                      <a:ea typeface="Cambria Math" panose="02040503050406030204" pitchFamily="18" charset="0"/>
                                    </a:rPr>
                                    <m:t>105.3</m:t>
                                  </m:r>
                                </m:num>
                                <m:den>
                                  <m:r>
                                    <a:rPr lang="en-US" altLang="ja-JP" sz="1200" b="0" i="1" smtClean="0">
                                      <a:latin typeface="Cambria Math" panose="02040503050406030204" pitchFamily="18" charset="0"/>
                                      <a:ea typeface="Cambria Math" panose="02040503050406030204" pitchFamily="18" charset="0"/>
                                    </a:rPr>
                                    <m:t>80.7</m:t>
                                  </m:r>
                                </m:den>
                              </m:f>
                            </m:e>
                          </m:d>
                        </m:e>
                        <m:sup>
                          <m:r>
                            <a:rPr lang="en-US" altLang="ja-JP" sz="1200" i="1">
                              <a:latin typeface="Cambria Math" panose="02040503050406030204" pitchFamily="18" charset="0"/>
                              <a:ea typeface="Cambria Math" panose="02040503050406030204" pitchFamily="18" charset="0"/>
                            </a:rPr>
                            <m:t>2</m:t>
                          </m:r>
                        </m:sup>
                      </m:sSup>
                      <m:r>
                        <a:rPr lang="en-US" altLang="ja-JP" sz="1200" i="1" smtClean="0">
                          <a:latin typeface="Cambria Math" panose="02040503050406030204" pitchFamily="18" charset="0"/>
                          <a:ea typeface="Cambria Math" panose="02040503050406030204" pitchFamily="18" charset="0"/>
                        </a:rPr>
                        <m:t>=</m:t>
                      </m:r>
                      <m:r>
                        <a:rPr lang="en-US" altLang="ja-JP" sz="1200" b="0" i="1" smtClean="0">
                          <a:latin typeface="Cambria Math" panose="02040503050406030204" pitchFamily="18" charset="0"/>
                          <a:ea typeface="Cambria Math" panose="02040503050406030204" pitchFamily="18" charset="0"/>
                        </a:rPr>
                        <m:t>2.55[</m:t>
                      </m:r>
                      <m:r>
                        <a:rPr lang="en-US" altLang="ja-JP" sz="1200" b="0" i="1" smtClean="0">
                          <a:latin typeface="Cambria Math" panose="02040503050406030204" pitchFamily="18" charset="0"/>
                          <a:ea typeface="Cambria Math" panose="02040503050406030204" pitchFamily="18" charset="0"/>
                        </a:rPr>
                        <m:t>𝑚</m:t>
                      </m:r>
                      <m:r>
                        <a:rPr lang="en-US" altLang="ja-JP" sz="1200" b="0" i="1" smtClean="0">
                          <a:latin typeface="Cambria Math" panose="02040503050406030204" pitchFamily="18" charset="0"/>
                          <a:ea typeface="Cambria Math" panose="02040503050406030204" pitchFamily="18" charset="0"/>
                        </a:rPr>
                        <m:t>/</m:t>
                      </m:r>
                      <m:r>
                        <a:rPr lang="en-US" altLang="ja-JP" sz="1200" b="0" i="1" smtClean="0">
                          <a:latin typeface="Cambria Math" panose="02040503050406030204" pitchFamily="18" charset="0"/>
                          <a:ea typeface="Cambria Math" panose="02040503050406030204" pitchFamily="18" charset="0"/>
                        </a:rPr>
                        <m:t>𝑠</m:t>
                      </m:r>
                      <m:r>
                        <a:rPr lang="en-US" altLang="ja-JP" sz="1200" b="0" i="1" smtClean="0">
                          <a:latin typeface="Cambria Math" panose="02040503050406030204" pitchFamily="18" charset="0"/>
                          <a:ea typeface="Cambria Math" panose="02040503050406030204" pitchFamily="18" charset="0"/>
                        </a:rPr>
                        <m:t>]</m:t>
                      </m:r>
                    </m:oMath>
                  </m:oMathPara>
                </a14:m>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となる。</a:t>
                </a:r>
                <a:endParaRPr lang="en-US" altLang="ja-JP" sz="1200" dirty="0" smtClean="0">
                  <a:latin typeface="+mn-ea"/>
                  <a:ea typeface="+mn-ea"/>
                </a:endParaRPr>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anose="020B0604020202020204" pitchFamily="34" charset="0"/>
                    <a:ea typeface="+mn-ea"/>
                  </a:rPr>
                  <a:t>問題４　</a:t>
                </a:r>
                <a:r>
                  <a:rPr kumimoji="1" lang="en-US" altLang="ja-JP" sz="1200" dirty="0" smtClean="0">
                    <a:latin typeface="Arial" panose="020B0604020202020204" pitchFamily="34" charset="0"/>
                    <a:ea typeface="+mn-ea"/>
                  </a:rPr>
                  <a:t>100A</a:t>
                </a:r>
                <a:r>
                  <a:rPr kumimoji="1" lang="ja-JP" altLang="en-US" sz="1200" dirty="0" smtClean="0">
                    <a:latin typeface="Arial" panose="020B0604020202020204" pitchFamily="34" charset="0"/>
                    <a:ea typeface="+mn-ea"/>
                  </a:rPr>
                  <a:t>鋼管（外径</a:t>
                </a:r>
                <a:r>
                  <a:rPr kumimoji="1" lang="en-US" altLang="ja-JP" sz="1200" dirty="0" smtClean="0">
                    <a:latin typeface="Arial" panose="020B0604020202020204" pitchFamily="34" charset="0"/>
                    <a:ea typeface="+mn-ea"/>
                  </a:rPr>
                  <a:t>114.3mm</a:t>
                </a:r>
                <a:r>
                  <a:rPr kumimoji="1" lang="ja-JP" altLang="en-US" sz="1200" dirty="0" err="1" smtClean="0">
                    <a:latin typeface="Arial" panose="020B0604020202020204" pitchFamily="34" charset="0"/>
                    <a:ea typeface="+mn-ea"/>
                  </a:rPr>
                  <a:t>、</a:t>
                </a:r>
                <a:r>
                  <a:rPr kumimoji="1" lang="ja-JP" altLang="en-US" sz="1200" dirty="0" smtClean="0">
                    <a:latin typeface="Arial" panose="020B0604020202020204" pitchFamily="34" charset="0"/>
                    <a:ea typeface="+mn-ea"/>
                  </a:rPr>
                  <a:t>厚さ</a:t>
                </a:r>
                <a:r>
                  <a:rPr kumimoji="1" lang="en-US" altLang="ja-JP" sz="1200" dirty="0" smtClean="0">
                    <a:latin typeface="Arial" panose="020B0604020202020204" pitchFamily="34" charset="0"/>
                    <a:ea typeface="+mn-ea"/>
                  </a:rPr>
                  <a:t>4.5mm</a:t>
                </a:r>
                <a:r>
                  <a:rPr kumimoji="1" lang="ja-JP" altLang="en-US" sz="1200" dirty="0" smtClean="0">
                    <a:latin typeface="Arial" panose="020B0604020202020204" pitchFamily="34" charset="0"/>
                    <a:ea typeface="+mn-ea"/>
                  </a:rPr>
                  <a:t>）に</a:t>
                </a:r>
                <a:r>
                  <a:rPr kumimoji="1" lang="en-US" altLang="ja-JP" sz="1200" dirty="0" smtClean="0">
                    <a:latin typeface="Arial" panose="020B0604020202020204" pitchFamily="34" charset="0"/>
                    <a:ea typeface="+mn-ea"/>
                  </a:rPr>
                  <a:t>80A</a:t>
                </a:r>
                <a:r>
                  <a:rPr kumimoji="1" lang="ja-JP" altLang="en-US" sz="1200" dirty="0" smtClean="0">
                    <a:latin typeface="Arial" panose="020B0604020202020204" pitchFamily="34" charset="0"/>
                    <a:ea typeface="+mn-ea"/>
                  </a:rPr>
                  <a:t>鋼管（外径</a:t>
                </a:r>
                <a:r>
                  <a:rPr kumimoji="1" lang="en-US" altLang="ja-JP" sz="1200" dirty="0" smtClean="0">
                    <a:latin typeface="Arial" panose="020B0604020202020204" pitchFamily="34" charset="0"/>
                    <a:ea typeface="+mn-ea"/>
                  </a:rPr>
                  <a:t>89.1mm</a:t>
                </a:r>
                <a:r>
                  <a:rPr kumimoji="1" lang="ja-JP" altLang="en-US" sz="1200" dirty="0" err="1" smtClean="0">
                    <a:latin typeface="Arial" panose="020B0604020202020204" pitchFamily="34" charset="0"/>
                    <a:ea typeface="+mn-ea"/>
                  </a:rPr>
                  <a:t>、</a:t>
                </a:r>
                <a:r>
                  <a:rPr kumimoji="1" lang="ja-JP" altLang="en-US" sz="1200" dirty="0" smtClean="0">
                    <a:latin typeface="Arial" panose="020B0604020202020204" pitchFamily="34" charset="0"/>
                    <a:ea typeface="+mn-ea"/>
                  </a:rPr>
                  <a:t>厚さ</a:t>
                </a:r>
                <a:r>
                  <a:rPr kumimoji="1" lang="en-US" altLang="ja-JP" sz="1200" dirty="0" smtClean="0">
                    <a:latin typeface="Arial" panose="020B0604020202020204" pitchFamily="34" charset="0"/>
                    <a:ea typeface="+mn-ea"/>
                  </a:rPr>
                  <a:t>4.2mm</a:t>
                </a:r>
                <a:r>
                  <a:rPr kumimoji="1" lang="ja-JP" altLang="en-US" sz="1200" dirty="0" smtClean="0">
                    <a:latin typeface="Arial" panose="020B0604020202020204" pitchFamily="34" charset="0"/>
                    <a:ea typeface="+mn-ea"/>
                  </a:rPr>
                  <a:t>）を接続した管内を、水が定常状態で流れている。</a:t>
                </a:r>
                <a:r>
                  <a:rPr kumimoji="1" lang="en-US" altLang="ja-JP" sz="1200" dirty="0" smtClean="0">
                    <a:latin typeface="Arial" panose="020B0604020202020204" pitchFamily="34" charset="0"/>
                    <a:ea typeface="+mn-ea"/>
                  </a:rPr>
                  <a:t>100A</a:t>
                </a:r>
                <a:r>
                  <a:rPr kumimoji="1" lang="ja-JP" altLang="en-US" sz="1200" dirty="0" smtClean="0">
                    <a:latin typeface="Arial" panose="020B0604020202020204" pitchFamily="34" charset="0"/>
                    <a:ea typeface="+mn-ea"/>
                  </a:rPr>
                  <a:t>鋼管内の平均流速が</a:t>
                </a:r>
                <a:r>
                  <a:rPr kumimoji="1" lang="en-US" altLang="ja-JP" sz="1200" dirty="0" smtClean="0">
                    <a:latin typeface="Arial" panose="020B0604020202020204" pitchFamily="34" charset="0"/>
                    <a:ea typeface="+mn-ea"/>
                  </a:rPr>
                  <a:t>1.50m/s</a:t>
                </a:r>
                <a:r>
                  <a:rPr kumimoji="1" lang="ja-JP" altLang="en-US" sz="1200" dirty="0" smtClean="0">
                    <a:latin typeface="Arial" panose="020B0604020202020204" pitchFamily="34" charset="0"/>
                    <a:ea typeface="+mn-ea"/>
                  </a:rPr>
                  <a:t>のときの</a:t>
                </a:r>
                <a:r>
                  <a:rPr kumimoji="1" lang="en-US" altLang="ja-JP" sz="1200" dirty="0" smtClean="0">
                    <a:latin typeface="Arial" panose="020B0604020202020204" pitchFamily="34" charset="0"/>
                    <a:ea typeface="+mn-ea"/>
                  </a:rPr>
                  <a:t>80A</a:t>
                </a:r>
                <a:r>
                  <a:rPr kumimoji="1" lang="ja-JP" altLang="en-US" sz="1200" dirty="0" smtClean="0">
                    <a:latin typeface="Arial" panose="020B0604020202020204" pitchFamily="34" charset="0"/>
                    <a:ea typeface="+mn-ea"/>
                  </a:rPr>
                  <a:t>鋼管内の平均流速</a:t>
                </a:r>
                <a:r>
                  <a:rPr kumimoji="1" lang="en-US" altLang="ja-JP" sz="1200" dirty="0" smtClean="0">
                    <a:latin typeface="Arial" panose="020B0604020202020204" pitchFamily="34" charset="0"/>
                    <a:ea typeface="+mn-ea"/>
                  </a:rPr>
                  <a:t>[m/s]</a:t>
                </a:r>
                <a:r>
                  <a:rPr kumimoji="1" lang="ja-JP" altLang="en-US" sz="1200" dirty="0" smtClean="0">
                    <a:latin typeface="Arial" panose="020B0604020202020204" pitchFamily="34" charset="0"/>
                    <a:ea typeface="+mn-ea"/>
                  </a:rPr>
                  <a:t>を求めなさい。</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ea typeface="Cambria Math" panose="02040503050406030204" pitchFamily="18" charset="0"/>
                  </a:rPr>
                  <a:t>𝐷</a:t>
                </a:r>
                <a:r>
                  <a:rPr kumimoji="1" lang="en-US" altLang="ja-JP" sz="1200" b="0" i="0" smtClean="0">
                    <a:latin typeface="Cambria Math" panose="02040503050406030204" pitchFamily="18" charset="0"/>
                    <a:ea typeface="Cambria Math" panose="02040503050406030204" pitchFamily="18" charset="0"/>
                  </a:rPr>
                  <a:t>_</a:t>
                </a:r>
                <a:r>
                  <a:rPr kumimoji="1" lang="en-US" altLang="ja-JP" sz="1200" b="0" i="0" smtClean="0">
                    <a:latin typeface="Cambria Math" panose="02040503050406030204" pitchFamily="18" charset="0"/>
                    <a:ea typeface="Cambria Math" panose="02040503050406030204" pitchFamily="18" charset="0"/>
                  </a:rPr>
                  <a:t>1</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114.3−4.5×2=105.3</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ea typeface="Cambria Math" panose="02040503050406030204" pitchFamily="18" charset="0"/>
                  </a:rPr>
                  <a:t>𝐷</a:t>
                </a:r>
                <a:r>
                  <a:rPr kumimoji="1" lang="en-US" altLang="ja-JP" sz="1200" b="0" i="0" smtClean="0">
                    <a:latin typeface="Cambria Math" panose="02040503050406030204" pitchFamily="18" charset="0"/>
                    <a:ea typeface="Cambria Math" panose="02040503050406030204" pitchFamily="18" charset="0"/>
                  </a:rPr>
                  <a:t>_</a:t>
                </a:r>
                <a:r>
                  <a:rPr kumimoji="1" lang="en-US" altLang="ja-JP" sz="1200" b="0" i="0" smtClean="0">
                    <a:latin typeface="Cambria Math" panose="02040503050406030204" pitchFamily="18" charset="0"/>
                    <a:ea typeface="Cambria Math" panose="02040503050406030204" pitchFamily="18" charset="0"/>
                  </a:rPr>
                  <a:t>2</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89.1−4.2×2=80.7</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rPr>
                  <a:t>u ̅_1</a:t>
                </a:r>
                <a:r>
                  <a:rPr lang="en-US" altLang="ja-JP" sz="1200" i="0" smtClean="0">
                    <a:latin typeface="Cambria Math" panose="02040503050406030204" pitchFamily="18" charset="0"/>
                  </a:rPr>
                  <a:t>/</a:t>
                </a:r>
                <a:r>
                  <a:rPr lang="en-US" altLang="ja-JP" sz="1200" i="0">
                    <a:latin typeface="Cambria Math" panose="02040503050406030204" pitchFamily="18" charset="0"/>
                  </a:rPr>
                  <a:t>u ̅_2 </a:t>
                </a:r>
                <a:r>
                  <a:rPr lang="en-US" altLang="ja-JP" sz="1200" i="0">
                    <a:latin typeface="Cambria Math" panose="02040503050406030204" pitchFamily="18" charset="0"/>
                    <a:ea typeface="Cambria Math" panose="02040503050406030204" pitchFamily="18" charset="0"/>
                  </a:rPr>
                  <a:t>=(D_2/D_1 )^2</a:t>
                </a:r>
                <a:endParaRPr lang="ja-JP" altLang="en-US" sz="1200" dirty="0"/>
              </a:p>
              <a:p>
                <a:pPr/>
                <a:r>
                  <a:rPr kumimoji="1" lang="en-US" altLang="ja-JP" sz="1200" b="0" i="0" smtClean="0">
                    <a:latin typeface="Cambria Math" panose="02040503050406030204" pitchFamily="18" charset="0"/>
                    <a:ea typeface="Cambria Math" panose="02040503050406030204" pitchFamily="18" charset="0"/>
                  </a:rPr>
                  <a:t>1.50</a:t>
                </a:r>
                <a:r>
                  <a:rPr kumimoji="1" lang="en-US" altLang="ja-JP" sz="1200" b="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𝑢 ̅_2 </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80.7</a:t>
                </a:r>
                <a:r>
                  <a:rPr lang="en-US" altLang="ja-JP" sz="1200" b="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105.3)</a:t>
                </a:r>
                <a:r>
                  <a:rPr kumimoji="1" lang="en-US" altLang="ja-JP" sz="1200" b="0" i="0" smtClean="0">
                    <a:latin typeface="Cambria Math" panose="02040503050406030204" pitchFamily="18" charset="0"/>
                    <a:ea typeface="Cambria Math" panose="02040503050406030204" pitchFamily="18" charset="0"/>
                  </a:rPr>
                  <a:t>^2</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ea typeface="Cambria Math" panose="02040503050406030204" pitchFamily="18" charset="0"/>
                  </a:rPr>
                  <a:t>𝑢 ̅</a:t>
                </a:r>
                <a:r>
                  <a:rPr lang="en-US" altLang="ja-JP" sz="1200" i="0" smtClean="0">
                    <a:latin typeface="Cambria Math" panose="02040503050406030204" pitchFamily="18" charset="0"/>
                    <a:ea typeface="Cambria Math" panose="02040503050406030204" pitchFamily="18" charset="0"/>
                  </a:rPr>
                  <a:t>_</a:t>
                </a:r>
                <a:r>
                  <a:rPr lang="en-US" altLang="ja-JP" sz="1200" i="0">
                    <a:latin typeface="Cambria Math" panose="02040503050406030204" pitchFamily="18" charset="0"/>
                    <a:ea typeface="Cambria Math" panose="02040503050406030204" pitchFamily="18" charset="0"/>
                  </a:rPr>
                  <a:t>2</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1.50×</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105.3</a:t>
                </a:r>
                <a:r>
                  <a:rPr lang="en-US" altLang="ja-JP" sz="1200" b="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80.7)</a:t>
                </a:r>
                <a:r>
                  <a:rPr lang="en-US" altLang="ja-JP" sz="1200" b="0" i="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2</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2.55[𝑚/𝑠]</a:t>
                </a:r>
                <a:endParaRPr lang="en-US" altLang="ja-JP" sz="1200" dirty="0" smtClean="0">
                  <a:ea typeface="Cambria Math" panose="02040503050406030204" pitchFamily="18" charset="0"/>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47</a:t>
            </a:fld>
            <a:endParaRPr kumimoji="1" lang="ja-JP" altLang="en-US"/>
          </a:p>
        </p:txBody>
      </p:sp>
    </p:spTree>
    <p:extLst>
      <p:ext uri="{BB962C8B-B14F-4D97-AF65-F5344CB8AC3E}">
        <p14:creationId xmlns:p14="http://schemas.microsoft.com/office/powerpoint/2010/main" val="4213515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48</a:t>
            </a:fld>
            <a:endParaRPr kumimoji="1" lang="ja-JP" altLang="en-US"/>
          </a:p>
        </p:txBody>
      </p:sp>
    </p:spTree>
    <p:extLst>
      <p:ext uri="{BB962C8B-B14F-4D97-AF65-F5344CB8AC3E}">
        <p14:creationId xmlns:p14="http://schemas.microsoft.com/office/powerpoint/2010/main" val="206281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ベルヌーイの定理とは，</a:t>
                </a:r>
                <a:endParaRPr kumimoji="1" lang="en-US" altLang="ja-JP" dirty="0" smtClean="0">
                  <a:solidFill>
                    <a:srgbClr val="0070C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altLang="ja-JP" sz="1200" i="1" smtClean="0">
                              <a:latin typeface="Cambria Math" panose="02040503050406030204" pitchFamily="18" charset="0"/>
                              <a:ea typeface="+mn-ea"/>
                            </a:rPr>
                          </m:ctrlPr>
                        </m:fPr>
                        <m:num>
                          <m:sSup>
                            <m:sSupPr>
                              <m:ctrlPr>
                                <a:rPr lang="en-US" altLang="ja-JP" sz="1200" i="1">
                                  <a:latin typeface="Cambria Math" panose="02040503050406030204" pitchFamily="18" charset="0"/>
                                  <a:ea typeface="+mn-ea"/>
                                </a:rPr>
                              </m:ctrlPr>
                            </m:sSupPr>
                            <m:e>
                              <m:sSub>
                                <m:sSubPr>
                                  <m:ctrlPr>
                                    <a:rPr lang="en-US" altLang="ja-JP" sz="1200" i="1">
                                      <a:latin typeface="Cambria Math" panose="02040503050406030204" pitchFamily="18" charset="0"/>
                                      <a:ea typeface="+mn-ea"/>
                                    </a:rPr>
                                  </m:ctrlPr>
                                </m:sSubPr>
                                <m:e>
                                  <m:acc>
                                    <m:accPr>
                                      <m:chr m:val="̅"/>
                                      <m:ctrlPr>
                                        <a:rPr lang="en-US" altLang="ja-JP" sz="1200" i="1">
                                          <a:latin typeface="Cambria Math" panose="02040503050406030204" pitchFamily="18" charset="0"/>
                                          <a:ea typeface="+mn-ea"/>
                                        </a:rPr>
                                      </m:ctrlPr>
                                    </m:accPr>
                                    <m:e>
                                      <m:r>
                                        <a:rPr lang="en-US" altLang="ja-JP" sz="1200" i="1">
                                          <a:latin typeface="Cambria Math" panose="02040503050406030204" pitchFamily="18" charset="0"/>
                                          <a:ea typeface="+mn-ea"/>
                                        </a:rPr>
                                        <m:t>𝑢</m:t>
                                      </m:r>
                                    </m:e>
                                  </m:acc>
                                </m:e>
                                <m:sub>
                                  <m:r>
                                    <a:rPr lang="en-US" altLang="ja-JP" sz="1200" i="1">
                                      <a:latin typeface="Cambria Math" panose="02040503050406030204" pitchFamily="18" charset="0"/>
                                      <a:ea typeface="+mn-ea"/>
                                    </a:rPr>
                                    <m:t>1</m:t>
                                  </m:r>
                                </m:sub>
                              </m:sSub>
                            </m:e>
                            <m:sup>
                              <m:r>
                                <a:rPr lang="en-US" altLang="ja-JP" sz="1200" i="1">
                                  <a:latin typeface="Cambria Math" panose="02040503050406030204" pitchFamily="18" charset="0"/>
                                  <a:ea typeface="+mn-ea"/>
                                </a:rPr>
                                <m:t>2</m:t>
                              </m:r>
                            </m:sup>
                          </m:sSup>
                        </m:num>
                        <m:den>
                          <m:r>
                            <a:rPr lang="en-US" altLang="ja-JP" sz="1200" i="1">
                              <a:latin typeface="Cambria Math" panose="02040503050406030204" pitchFamily="18" charset="0"/>
                              <a:ea typeface="+mn-ea"/>
                            </a:rPr>
                            <m:t>2</m:t>
                          </m:r>
                        </m:den>
                      </m:f>
                      <m:r>
                        <a:rPr lang="en-US" altLang="ja-JP" sz="1200" i="1">
                          <a:latin typeface="Cambria Math" panose="02040503050406030204" pitchFamily="18" charset="0"/>
                          <a:ea typeface="+mn-ea"/>
                        </a:rPr>
                        <m:t>+</m:t>
                      </m:r>
                      <m:r>
                        <a:rPr lang="en-US" altLang="ja-JP" sz="1200" i="1">
                          <a:latin typeface="Cambria Math" panose="02040503050406030204" pitchFamily="18" charset="0"/>
                          <a:ea typeface="+mn-ea"/>
                        </a:rPr>
                        <m:t>𝑔</m:t>
                      </m:r>
                      <m:sSub>
                        <m:sSubPr>
                          <m:ctrlPr>
                            <a:rPr lang="en-US" altLang="ja-JP" sz="1200" i="1">
                              <a:latin typeface="Cambria Math" panose="02040503050406030204" pitchFamily="18" charset="0"/>
                              <a:ea typeface="+mn-ea"/>
                            </a:rPr>
                          </m:ctrlPr>
                        </m:sSubPr>
                        <m:e>
                          <m:r>
                            <a:rPr lang="en-US" altLang="ja-JP" sz="1200" i="1">
                              <a:latin typeface="Cambria Math" panose="02040503050406030204" pitchFamily="18" charset="0"/>
                              <a:ea typeface="+mn-ea"/>
                            </a:rPr>
                            <m:t>𝑍</m:t>
                          </m:r>
                        </m:e>
                        <m:sub>
                          <m:r>
                            <a:rPr lang="en-US" altLang="ja-JP" sz="1200" i="1">
                              <a:latin typeface="Cambria Math" panose="02040503050406030204" pitchFamily="18" charset="0"/>
                              <a:ea typeface="+mn-ea"/>
                            </a:rPr>
                            <m:t>1</m:t>
                          </m:r>
                        </m:sub>
                      </m:sSub>
                      <m:r>
                        <a:rPr lang="en-US" altLang="ja-JP" sz="1200" i="1">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sSub>
                            <m:sSubPr>
                              <m:ctrlPr>
                                <a:rPr lang="en-US" altLang="ja-JP" sz="1200" i="1">
                                  <a:latin typeface="Cambria Math" panose="02040503050406030204" pitchFamily="18" charset="0"/>
                                  <a:ea typeface="+mn-ea"/>
                                </a:rPr>
                              </m:ctrlPr>
                            </m:sSubPr>
                            <m:e>
                              <m:r>
                                <a:rPr lang="en-US" altLang="ja-JP" sz="1200" i="1">
                                  <a:latin typeface="Cambria Math" panose="02040503050406030204" pitchFamily="18" charset="0"/>
                                  <a:ea typeface="+mn-ea"/>
                                </a:rPr>
                                <m:t>𝑃</m:t>
                              </m:r>
                            </m:e>
                            <m:sub>
                              <m:r>
                                <a:rPr lang="en-US" altLang="ja-JP" sz="1200" i="1">
                                  <a:latin typeface="Cambria Math" panose="02040503050406030204" pitchFamily="18" charset="0"/>
                                  <a:ea typeface="+mn-ea"/>
                                </a:rPr>
                                <m:t>1</m:t>
                              </m:r>
                            </m:sub>
                          </m:sSub>
                        </m:num>
                        <m:den>
                          <m:r>
                            <a:rPr lang="ja-JP" altLang="en-US" sz="1200" i="1">
                              <a:latin typeface="Cambria Math" panose="02040503050406030204" pitchFamily="18" charset="0"/>
                              <a:ea typeface="+mn-ea"/>
                            </a:rPr>
                            <m:t>𝜌</m:t>
                          </m:r>
                        </m:den>
                      </m:f>
                      <m:r>
                        <a:rPr lang="en-US" altLang="ja-JP" sz="1200" i="1">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sSup>
                            <m:sSupPr>
                              <m:ctrlPr>
                                <a:rPr lang="en-US" altLang="ja-JP" sz="1200" i="1">
                                  <a:latin typeface="Cambria Math" panose="02040503050406030204" pitchFamily="18" charset="0"/>
                                  <a:ea typeface="+mn-ea"/>
                                </a:rPr>
                              </m:ctrlPr>
                            </m:sSupPr>
                            <m:e>
                              <m:sSub>
                                <m:sSubPr>
                                  <m:ctrlPr>
                                    <a:rPr lang="en-US" altLang="ja-JP" sz="1200" i="1">
                                      <a:latin typeface="Cambria Math" panose="02040503050406030204" pitchFamily="18" charset="0"/>
                                      <a:ea typeface="+mn-ea"/>
                                    </a:rPr>
                                  </m:ctrlPr>
                                </m:sSubPr>
                                <m:e>
                                  <m:acc>
                                    <m:accPr>
                                      <m:chr m:val="̅"/>
                                      <m:ctrlPr>
                                        <a:rPr lang="en-US" altLang="ja-JP" sz="1200" i="1">
                                          <a:latin typeface="Cambria Math" panose="02040503050406030204" pitchFamily="18" charset="0"/>
                                          <a:ea typeface="+mn-ea"/>
                                        </a:rPr>
                                      </m:ctrlPr>
                                    </m:accPr>
                                    <m:e>
                                      <m:r>
                                        <a:rPr lang="en-US" altLang="ja-JP" sz="1200" i="1">
                                          <a:latin typeface="Cambria Math" panose="02040503050406030204" pitchFamily="18" charset="0"/>
                                          <a:ea typeface="+mn-ea"/>
                                        </a:rPr>
                                        <m:t>𝑢</m:t>
                                      </m:r>
                                    </m:e>
                                  </m:acc>
                                </m:e>
                                <m:sub>
                                  <m:r>
                                    <a:rPr lang="en-US" altLang="ja-JP" sz="1200" i="1">
                                      <a:latin typeface="Cambria Math" panose="02040503050406030204" pitchFamily="18" charset="0"/>
                                      <a:ea typeface="+mn-ea"/>
                                    </a:rPr>
                                    <m:t>2</m:t>
                                  </m:r>
                                </m:sub>
                              </m:sSub>
                            </m:e>
                            <m:sup>
                              <m:r>
                                <a:rPr lang="en-US" altLang="ja-JP" sz="1200" i="1">
                                  <a:latin typeface="Cambria Math" panose="02040503050406030204" pitchFamily="18" charset="0"/>
                                  <a:ea typeface="+mn-ea"/>
                                </a:rPr>
                                <m:t>2</m:t>
                              </m:r>
                            </m:sup>
                          </m:sSup>
                        </m:num>
                        <m:den>
                          <m:r>
                            <a:rPr lang="en-US" altLang="ja-JP" sz="1200" i="1">
                              <a:latin typeface="Cambria Math" panose="02040503050406030204" pitchFamily="18" charset="0"/>
                              <a:ea typeface="+mn-ea"/>
                            </a:rPr>
                            <m:t>2</m:t>
                          </m:r>
                        </m:den>
                      </m:f>
                      <m:r>
                        <a:rPr lang="en-US" altLang="ja-JP" sz="1200" i="1">
                          <a:latin typeface="Cambria Math" panose="02040503050406030204" pitchFamily="18" charset="0"/>
                          <a:ea typeface="+mn-ea"/>
                        </a:rPr>
                        <m:t>+</m:t>
                      </m:r>
                      <m:r>
                        <a:rPr lang="en-US" altLang="ja-JP" sz="1200" i="1">
                          <a:latin typeface="Cambria Math" panose="02040503050406030204" pitchFamily="18" charset="0"/>
                          <a:ea typeface="+mn-ea"/>
                        </a:rPr>
                        <m:t>𝑔</m:t>
                      </m:r>
                      <m:sSub>
                        <m:sSubPr>
                          <m:ctrlPr>
                            <a:rPr lang="en-US" altLang="ja-JP" sz="1200" i="1">
                              <a:latin typeface="Cambria Math" panose="02040503050406030204" pitchFamily="18" charset="0"/>
                              <a:ea typeface="+mn-ea"/>
                            </a:rPr>
                          </m:ctrlPr>
                        </m:sSubPr>
                        <m:e>
                          <m:r>
                            <a:rPr lang="en-US" altLang="ja-JP" sz="1200" i="1">
                              <a:latin typeface="Cambria Math" panose="02040503050406030204" pitchFamily="18" charset="0"/>
                              <a:ea typeface="+mn-ea"/>
                            </a:rPr>
                            <m:t>𝑍</m:t>
                          </m:r>
                        </m:e>
                        <m:sub>
                          <m:r>
                            <a:rPr lang="en-US" altLang="ja-JP" sz="1200" i="1">
                              <a:latin typeface="Cambria Math" panose="02040503050406030204" pitchFamily="18" charset="0"/>
                              <a:ea typeface="+mn-ea"/>
                            </a:rPr>
                            <m:t>2</m:t>
                          </m:r>
                        </m:sub>
                      </m:sSub>
                      <m:r>
                        <a:rPr lang="en-US" altLang="ja-JP" sz="1200" i="1">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sSub>
                            <m:sSubPr>
                              <m:ctrlPr>
                                <a:rPr lang="en-US" altLang="ja-JP" sz="1200" i="1">
                                  <a:latin typeface="Cambria Math" panose="02040503050406030204" pitchFamily="18" charset="0"/>
                                  <a:ea typeface="+mn-ea"/>
                                </a:rPr>
                              </m:ctrlPr>
                            </m:sSubPr>
                            <m:e>
                              <m:r>
                                <a:rPr lang="en-US" altLang="ja-JP" sz="1200" i="1">
                                  <a:latin typeface="Cambria Math" panose="02040503050406030204" pitchFamily="18" charset="0"/>
                                  <a:ea typeface="+mn-ea"/>
                                </a:rPr>
                                <m:t>𝑃</m:t>
                              </m:r>
                            </m:e>
                            <m:sub>
                              <m:r>
                                <a:rPr lang="en-US" altLang="ja-JP" sz="1200" i="1">
                                  <a:latin typeface="Cambria Math" panose="02040503050406030204" pitchFamily="18" charset="0"/>
                                  <a:ea typeface="+mn-ea"/>
                                </a:rPr>
                                <m:t>2</m:t>
                              </m:r>
                            </m:sub>
                          </m:sSub>
                        </m:num>
                        <m:den>
                          <m:r>
                            <a:rPr lang="ja-JP" altLang="en-US" sz="1200" i="1">
                              <a:latin typeface="Cambria Math" panose="02040503050406030204" pitchFamily="18" charset="0"/>
                              <a:ea typeface="+mn-ea"/>
                            </a:rPr>
                            <m:t>𝜌</m:t>
                          </m:r>
                        </m:den>
                      </m:f>
                      <m:r>
                        <a:rPr lang="en-US" altLang="ja-JP" sz="1200" i="1">
                          <a:latin typeface="Cambria Math" panose="02040503050406030204" pitchFamily="18" charset="0"/>
                          <a:ea typeface="+mn-ea"/>
                        </a:rPr>
                        <m:t>   </m:t>
                      </m:r>
                    </m:oMath>
                  </m:oMathPara>
                </a14:m>
                <a:endParaRPr lang="en-US" altLang="ja-JP" sz="12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smtClean="0">
                    <a:latin typeface="+mn-ea"/>
                    <a:ea typeface="+mn-ea"/>
                  </a:rPr>
                  <a:t>であり，流体</a:t>
                </a:r>
                <a:r>
                  <a:rPr kumimoji="1" lang="en-US" altLang="ja-JP" sz="1200" b="0" i="0" dirty="0" smtClean="0">
                    <a:latin typeface="+mn-ea"/>
                    <a:ea typeface="+mn-ea"/>
                  </a:rPr>
                  <a:t>1kg</a:t>
                </a:r>
                <a:r>
                  <a:rPr kumimoji="1" lang="ja-JP" altLang="en-US" sz="1200" b="0" i="0" dirty="0" smtClean="0">
                    <a:latin typeface="+mn-ea"/>
                    <a:ea typeface="+mn-ea"/>
                  </a:rPr>
                  <a:t>当たり失われる機械エネルギー（流れのエネルギー損失）は無視することができる</a:t>
                </a:r>
                <a:r>
                  <a:rPr kumimoji="1" lang="ja-JP" altLang="en-US" sz="1200" b="0" i="1" dirty="0" smtClean="0">
                    <a:latin typeface="+mn-ea"/>
                    <a:ea typeface="+mn-ea"/>
                  </a:rPr>
                  <a:t>。</a:t>
                </a:r>
                <a:endParaRPr kumimoji="1" lang="en-US" altLang="ja-JP" sz="1200" b="0" i="1"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1" lang="en-US" altLang="ja-JP" sz="1200" b="0" i="1" smtClean="0">
                          <a:latin typeface="Cambria Math" panose="02040503050406030204" pitchFamily="18" charset="0"/>
                          <a:ea typeface="+mn-ea"/>
                        </a:rPr>
                        <m:t>𝐹</m:t>
                      </m:r>
                      <m:r>
                        <a:rPr kumimoji="1" lang="en-US" altLang="ja-JP" sz="1200" b="0" i="1" smtClean="0">
                          <a:latin typeface="Cambria Math" panose="02040503050406030204" pitchFamily="18" charset="0"/>
                          <a:ea typeface="+mn-ea"/>
                        </a:rPr>
                        <m:t>=0</m:t>
                      </m:r>
                    </m:oMath>
                  </m:oMathPara>
                </a14:m>
                <a:endParaRPr lang="en-US" altLang="ja-JP" sz="1200" b="0" i="1"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smtClean="0">
                    <a:latin typeface="+mn-ea"/>
                    <a:ea typeface="+mn-ea"/>
                  </a:rPr>
                  <a:t>また，ポンプや送風機など（流体輸送機）によって供給される機械エネルギーも，機械を使用していなければ無視することができる。</a:t>
                </a:r>
                <a:endParaRPr kumimoji="1" lang="en-US" altLang="ja-JP" sz="1200" b="0" i="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1" lang="en-US" altLang="ja-JP" sz="1200" b="0" i="1" smtClean="0">
                          <a:latin typeface="Cambria Math" panose="02040503050406030204" pitchFamily="18" charset="0"/>
                          <a:ea typeface="+mn-ea"/>
                        </a:rPr>
                        <m:t>𝑊</m:t>
                      </m:r>
                      <m:r>
                        <a:rPr kumimoji="1" lang="en-US" altLang="ja-JP" sz="1200" b="0" i="1" smtClean="0">
                          <a:latin typeface="Cambria Math" panose="02040503050406030204" pitchFamily="18" charset="0"/>
                          <a:ea typeface="+mn-ea"/>
                        </a:rPr>
                        <m:t>=0</m:t>
                      </m:r>
                    </m:oMath>
                  </m:oMathPara>
                </a14:m>
                <a:endParaRPr lang="en-US" altLang="ja-JP" sz="1200" b="0" i="1"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であることを説明する。</a:t>
                </a:r>
                <a:endParaRPr lang="en-US" altLang="ja-JP" sz="1200" dirty="0" smtClean="0">
                  <a:latin typeface="+mn-ea"/>
                  <a:ea typeface="+mn-ea"/>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t>ベルヌーイの定理</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dirty="0" smtClean="0">
                    <a:latin typeface="Cambria Math" panose="02040503050406030204" pitchFamily="18" charset="0"/>
                    <a:ea typeface="Cambria Math" panose="02040503050406030204" pitchFamily="18" charset="0"/>
                  </a:rPr>
                  <a:t>流体輸送機がなければ</a:t>
                </a:r>
                <a:r>
                  <a:rPr kumimoji="1" lang="en-US" altLang="ja-JP" sz="1200" b="0" i="0" smtClean="0">
                    <a:latin typeface="Cambria Math" panose="02040503050406030204" pitchFamily="18" charset="0"/>
                    <a:ea typeface="Cambria Math" panose="02040503050406030204" pitchFamily="18" charset="0"/>
                  </a:rPr>
                  <a:t>𝑊=0</a:t>
                </a:r>
                <a:r>
                  <a:rPr lang="ja-JP" altLang="en-US" sz="1200" dirty="0" smtClean="0">
                    <a:ea typeface="Cambria Math" panose="02040503050406030204" pitchFamily="18" charset="0"/>
                  </a:rPr>
                  <a:t>となる。</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ea typeface="Cambria Math" panose="02040503050406030204" pitchFamily="18" charset="0"/>
                  </a:rPr>
                  <a:t>流れの</a:t>
                </a:r>
                <a:r>
                  <a:rPr kumimoji="1" lang="ja-JP" altLang="en-US" sz="1200" b="0" i="0" smtClean="0">
                    <a:latin typeface="Cambria Math" panose="02040503050406030204" pitchFamily="18" charset="0"/>
                    <a:ea typeface="Cambria Math" panose="02040503050406030204" pitchFamily="18" charset="0"/>
                  </a:rPr>
                  <a:t>エネルギー損失がなければ</a:t>
                </a:r>
                <a:r>
                  <a:rPr kumimoji="1" lang="en-US" altLang="ja-JP" sz="1200" b="0" i="0" smtClean="0">
                    <a:latin typeface="Cambria Math" panose="02040503050406030204" pitchFamily="18" charset="0"/>
                    <a:ea typeface="Cambria Math" panose="02040503050406030204" pitchFamily="18" charset="0"/>
                  </a:rPr>
                  <a:t>𝐹=0</a:t>
                </a:r>
                <a:r>
                  <a:rPr lang="ja-JP" altLang="en-US" sz="1200" dirty="0" smtClean="0">
                    <a:ea typeface="Cambria Math" panose="02040503050406030204" pitchFamily="18" charset="0"/>
                  </a:rPr>
                  <a:t>となる場合次の式がなりたつ</a:t>
                </a:r>
                <a:endParaRPr lang="en-US" altLang="ja-JP"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ea typeface="Cambria Math" panose="02040503050406030204" pitchFamily="18" charset="0"/>
                  </a:rPr>
                  <a:t>〖𝑢 ̅_1〗^2</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2</a:t>
                </a:r>
                <a:r>
                  <a:rPr lang="en-US" altLang="ja-JP" sz="1200" b="0" i="0" smtClean="0">
                    <a:latin typeface="Cambria Math" panose="02040503050406030204" pitchFamily="18" charset="0"/>
                    <a:ea typeface="Cambria Math" panose="02040503050406030204" pitchFamily="18" charset="0"/>
                  </a:rPr>
                  <a:t>+𝑔𝑍_1+𝑃_1/</a:t>
                </a:r>
                <a:r>
                  <a:rPr lang="ja-JP" altLang="en-US" sz="1200" b="0" i="0" smtClean="0">
                    <a:latin typeface="Cambria Math" panose="02040503050406030204" pitchFamily="18" charset="0"/>
                    <a:ea typeface="Cambria Math" panose="02040503050406030204" pitchFamily="18" charset="0"/>
                  </a:rPr>
                  <a:t>𝜌</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〖𝑢 ̅_</a:t>
                </a:r>
                <a:r>
                  <a:rPr lang="en-US" altLang="ja-JP" sz="1200" b="0" i="0" smtClean="0">
                    <a:latin typeface="Cambria Math" panose="02040503050406030204" pitchFamily="18" charset="0"/>
                    <a:ea typeface="Cambria Math" panose="02040503050406030204" pitchFamily="18" charset="0"/>
                  </a:rPr>
                  <a:t>2</a:t>
                </a:r>
                <a:r>
                  <a:rPr lang="en-US" altLang="ja-JP" sz="1200" b="0" i="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2/2+𝑔𝑍_</a:t>
                </a:r>
                <a:r>
                  <a:rPr lang="en-US" altLang="ja-JP" sz="1200" b="0" i="0" smtClean="0">
                    <a:latin typeface="Cambria Math" panose="02040503050406030204" pitchFamily="18" charset="0"/>
                    <a:ea typeface="Cambria Math" panose="02040503050406030204" pitchFamily="18" charset="0"/>
                  </a:rPr>
                  <a:t>2</a:t>
                </a:r>
                <a:r>
                  <a:rPr lang="en-US" altLang="ja-JP" sz="1200" i="0">
                    <a:latin typeface="Cambria Math" panose="02040503050406030204" pitchFamily="18" charset="0"/>
                    <a:ea typeface="Cambria Math" panose="02040503050406030204" pitchFamily="18" charset="0"/>
                  </a:rPr>
                  <a:t>+𝑃_</a:t>
                </a:r>
                <a:r>
                  <a:rPr lang="en-US" altLang="ja-JP" sz="1200" b="0" i="0" smtClean="0">
                    <a:latin typeface="Cambria Math" panose="02040503050406030204" pitchFamily="18" charset="0"/>
                    <a:ea typeface="Cambria Math" panose="02040503050406030204" pitchFamily="18" charset="0"/>
                  </a:rPr>
                  <a:t>2</a:t>
                </a:r>
                <a:r>
                  <a:rPr lang="en-US" altLang="ja-JP" sz="1200" b="0" i="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𝜌</a:t>
                </a:r>
                <a:r>
                  <a:rPr lang="en-US" altLang="ja-JP" sz="1200" b="0" i="0" smtClean="0">
                    <a:latin typeface="Cambria Math" panose="02040503050406030204" pitchFamily="18" charset="0"/>
                    <a:ea typeface="Cambria Math" panose="02040503050406030204" pitchFamily="18" charset="0"/>
                  </a:rPr>
                  <a:t>    [𝐽/𝑘𝑔]</a:t>
                </a:r>
                <a:endParaRPr lang="en-US" altLang="ja-JP" sz="1200" dirty="0" smtClean="0">
                  <a:ea typeface="Cambria Math" panose="02040503050406030204" pitchFamily="18" charset="0"/>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49</a:t>
            </a:fld>
            <a:endParaRPr kumimoji="1" lang="ja-JP" altLang="en-US"/>
          </a:p>
        </p:txBody>
      </p:sp>
    </p:spTree>
    <p:extLst>
      <p:ext uri="{BB962C8B-B14F-4D97-AF65-F5344CB8AC3E}">
        <p14:creationId xmlns:p14="http://schemas.microsoft.com/office/powerpoint/2010/main" val="217915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n-ea"/>
                <a:ea typeface="+mn-ea"/>
              </a:rPr>
              <a:t>化学工学が扱う範囲は，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n-ea"/>
                <a:ea typeface="+mn-ea"/>
              </a:rPr>
              <a:t>　単位操作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n-ea"/>
                <a:ea typeface="+mn-ea"/>
              </a:rPr>
              <a:t>　　物質・エネルギーの移動，固体・液体・気体の取り扱い，分離操作，その他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bg1"/>
                </a:solidFill>
                <a:latin typeface="+mn-ea"/>
                <a:ea typeface="+mn-ea"/>
              </a:rPr>
              <a:t/>
            </a:r>
            <a:br>
              <a:rPr kumimoji="1" lang="en-US" altLang="ja-JP" sz="1200" dirty="0" smtClean="0">
                <a:solidFill>
                  <a:schemeClr val="bg1"/>
                </a:solidFill>
                <a:latin typeface="+mn-ea"/>
                <a:ea typeface="+mn-ea"/>
              </a:rPr>
            </a:br>
            <a:r>
              <a:rPr kumimoji="1" lang="ja-JP" altLang="en-US" sz="1200" dirty="0" smtClean="0">
                <a:solidFill>
                  <a:schemeClr val="bg1"/>
                </a:solidFill>
                <a:latin typeface="+mn-ea"/>
                <a:ea typeface="+mn-ea"/>
              </a:rPr>
              <a:t>　反応操作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n-ea"/>
                <a:ea typeface="+mn-ea"/>
              </a:rPr>
              <a:t>　　化学反応・反応装置</a:t>
            </a:r>
            <a:endParaRPr kumimoji="1" lang="en-US" altLang="ja-JP" sz="120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n-ea"/>
                <a:ea typeface="+mn-ea"/>
              </a:rPr>
              <a:t>　化学工場の管理・運営</a:t>
            </a:r>
            <a:endParaRPr kumimoji="1" lang="en-US" altLang="ja-JP" sz="120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n-ea"/>
                <a:ea typeface="+mn-ea"/>
              </a:rPr>
              <a:t>　　計画・設計・建設・運転・保全・安全管理</a:t>
            </a:r>
            <a:endParaRPr kumimoji="1" lang="en-US" altLang="ja-JP" sz="1200" dirty="0" smtClean="0">
              <a:solidFill>
                <a:schemeClr val="bg1"/>
              </a:solidFill>
              <a:latin typeface="+mn-ea"/>
              <a:ea typeface="+mn-ea"/>
            </a:endParaRPr>
          </a:p>
          <a:p>
            <a:pPr lvl="0">
              <a:lnSpc>
                <a:spcPct val="50000"/>
              </a:lnSpc>
            </a:pPr>
            <a:endParaRPr kumimoji="1" lang="en-US" altLang="ja-JP" sz="1200" dirty="0" smtClean="0">
              <a:solidFill>
                <a:schemeClr val="bg1"/>
              </a:solidFill>
              <a:latin typeface="+mn-ea"/>
              <a:ea typeface="+mn-ea"/>
            </a:endParaRPr>
          </a:p>
          <a:p>
            <a:pPr lvl="0">
              <a:lnSpc>
                <a:spcPct val="50000"/>
              </a:lnSpc>
            </a:pPr>
            <a:endParaRPr kumimoji="1" lang="en-US" altLang="ja-JP" sz="1200" dirty="0" smtClean="0">
              <a:solidFill>
                <a:schemeClr val="bg1"/>
              </a:solidFill>
              <a:latin typeface="+mn-ea"/>
              <a:ea typeface="+mn-ea"/>
            </a:endParaRPr>
          </a:p>
          <a:p>
            <a:pPr lvl="0">
              <a:lnSpc>
                <a:spcPct val="50000"/>
              </a:lnSpc>
            </a:pPr>
            <a:r>
              <a:rPr kumimoji="1" lang="ja-JP" altLang="en-US" sz="1200" dirty="0" smtClean="0">
                <a:solidFill>
                  <a:schemeClr val="bg1"/>
                </a:solidFill>
                <a:latin typeface="+mn-ea"/>
                <a:ea typeface="+mn-ea"/>
              </a:rPr>
              <a:t>であることを説明する。</a:t>
            </a: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a:t>
            </a:fld>
            <a:endParaRPr kumimoji="1" lang="ja-JP" altLang="en-US"/>
          </a:p>
        </p:txBody>
      </p:sp>
    </p:spTree>
    <p:extLst>
      <p:ext uri="{BB962C8B-B14F-4D97-AF65-F5344CB8AC3E}">
        <p14:creationId xmlns:p14="http://schemas.microsoft.com/office/powerpoint/2010/main" val="1499480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lang="ja-JP" altLang="en-US" sz="1200" dirty="0" smtClean="0">
                    <a:latin typeface="+mn-ea"/>
                    <a:ea typeface="+mn-ea"/>
                  </a:rPr>
                  <a:t>例題</a:t>
                </a:r>
                <a:r>
                  <a:rPr lang="en-US" altLang="ja-JP" sz="1200" dirty="0" smtClean="0">
                    <a:latin typeface="+mn-ea"/>
                    <a:ea typeface="+mn-ea"/>
                  </a:rPr>
                  <a:t>13</a:t>
                </a:r>
                <a:r>
                  <a:rPr kumimoji="1" lang="ja-JP" altLang="en-US" sz="1200" dirty="0" smtClean="0">
                    <a:latin typeface="+mn-ea"/>
                    <a:ea typeface="+mn-ea"/>
                  </a:rPr>
                  <a:t>　基準面からタンク内の水面までの高さが</a:t>
                </a:r>
                <a:r>
                  <a:rPr kumimoji="1" lang="en-US" altLang="ja-JP" sz="1200" dirty="0" smtClean="0">
                    <a:latin typeface="+mn-ea"/>
                    <a:ea typeface="+mn-ea"/>
                  </a:rPr>
                  <a:t>15.0m</a:t>
                </a:r>
                <a:r>
                  <a:rPr kumimoji="1" lang="ja-JP" altLang="en-US" sz="1200" dirty="0" err="1" smtClean="0">
                    <a:latin typeface="+mn-ea"/>
                    <a:ea typeface="+mn-ea"/>
                  </a:rPr>
                  <a:t>，</a:t>
                </a:r>
                <a:r>
                  <a:rPr kumimoji="1" lang="ja-JP" altLang="en-US" sz="1200" dirty="0" smtClean="0">
                    <a:latin typeface="+mn-ea"/>
                    <a:ea typeface="+mn-ea"/>
                  </a:rPr>
                  <a:t>流出口の中心までの</a:t>
                </a:r>
                <a:endParaRPr kumimoji="1" lang="en-US" altLang="ja-JP" sz="1200" dirty="0" smtClean="0">
                  <a:latin typeface="+mn-ea"/>
                  <a:ea typeface="+mn-ea"/>
                </a:endParaRPr>
              </a:p>
              <a:p>
                <a:pPr marL="0" indent="0">
                  <a:buNone/>
                </a:pPr>
                <a:r>
                  <a:rPr kumimoji="1" lang="ja-JP" altLang="en-US" sz="1200" dirty="0" smtClean="0">
                    <a:latin typeface="+mn-ea"/>
                    <a:ea typeface="+mn-ea"/>
                  </a:rPr>
                  <a:t>高さが</a:t>
                </a:r>
                <a:r>
                  <a:rPr kumimoji="1" lang="en-US" altLang="ja-JP" sz="1200" dirty="0" smtClean="0">
                    <a:latin typeface="+mn-ea"/>
                    <a:ea typeface="+mn-ea"/>
                  </a:rPr>
                  <a:t>1.0m</a:t>
                </a:r>
                <a:r>
                  <a:rPr kumimoji="1" lang="ja-JP" altLang="en-US" sz="1200" dirty="0" smtClean="0">
                    <a:latin typeface="+mn-ea"/>
                    <a:ea typeface="+mn-ea"/>
                  </a:rPr>
                  <a:t>であるときに流出する水の平均流速</a:t>
                </a:r>
                <a:r>
                  <a:rPr kumimoji="1" lang="en-US" altLang="ja-JP" sz="1200" dirty="0" smtClean="0">
                    <a:latin typeface="+mn-ea"/>
                    <a:ea typeface="+mn-ea"/>
                  </a:rPr>
                  <a:t>[m/s]</a:t>
                </a:r>
                <a:r>
                  <a:rPr kumimoji="1" lang="ja-JP" altLang="en-US" sz="1200" dirty="0" smtClean="0">
                    <a:latin typeface="+mn-ea"/>
                    <a:ea typeface="+mn-ea"/>
                  </a:rPr>
                  <a:t>を求めなさい。ただし，</a:t>
                </a:r>
                <a:endParaRPr kumimoji="1" lang="en-US" altLang="ja-JP" sz="1200" dirty="0" smtClean="0">
                  <a:latin typeface="+mn-ea"/>
                  <a:ea typeface="+mn-ea"/>
                </a:endParaRPr>
              </a:p>
              <a:p>
                <a:pPr marL="0" indent="0">
                  <a:buNone/>
                </a:pPr>
                <a:r>
                  <a:rPr kumimoji="1" lang="ja-JP" altLang="en-US" sz="1200" dirty="0" smtClean="0">
                    <a:latin typeface="+mn-ea"/>
                    <a:ea typeface="+mn-ea"/>
                  </a:rPr>
                  <a:t>タンク内の水面の面積は</a:t>
                </a:r>
                <a:r>
                  <a:rPr lang="ja-JP" altLang="en-US" sz="1200" dirty="0" smtClean="0">
                    <a:latin typeface="+mn-ea"/>
                    <a:ea typeface="+mn-ea"/>
                  </a:rPr>
                  <a:t>非常に大きく，摩擦によるエネルギー損失はないものとする。</a:t>
                </a:r>
                <a:endParaRPr lang="en-US" altLang="ja-JP" sz="1200" dirty="0" smtClean="0">
                  <a:latin typeface="+mn-ea"/>
                  <a:ea typeface="+mn-ea"/>
                </a:endParaRPr>
              </a:p>
              <a:p>
                <a:pPr marL="0" indent="0">
                  <a:buNone/>
                </a:pPr>
                <a:endParaRPr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altLang="ja-JP" sz="1200" i="1" smtClean="0">
                              <a:latin typeface="Cambria Math" panose="02040503050406030204" pitchFamily="18" charset="0"/>
                              <a:ea typeface="Cambria Math" panose="02040503050406030204" pitchFamily="18" charset="0"/>
                            </a:rPr>
                          </m:ctrlPr>
                        </m:fPr>
                        <m:num>
                          <m:sSup>
                            <m:sSupPr>
                              <m:ctrlPr>
                                <a:rPr lang="en-US" altLang="ja-JP" sz="1200" i="1">
                                  <a:latin typeface="Cambria Math" panose="02040503050406030204" pitchFamily="18" charset="0"/>
                                  <a:ea typeface="Cambria Math" panose="02040503050406030204" pitchFamily="18" charset="0"/>
                                </a:rPr>
                              </m:ctrlPr>
                            </m:sSupPr>
                            <m:e>
                              <m:sSub>
                                <m:sSubPr>
                                  <m:ctrlPr>
                                    <a:rPr lang="en-US" altLang="ja-JP" sz="1200" i="1">
                                      <a:latin typeface="Cambria Math" panose="02040503050406030204" pitchFamily="18" charset="0"/>
                                      <a:ea typeface="Cambria Math" panose="02040503050406030204" pitchFamily="18" charset="0"/>
                                    </a:rPr>
                                  </m:ctrlPr>
                                </m:sSubPr>
                                <m:e>
                                  <m:acc>
                                    <m:accPr>
                                      <m:chr m:val="̅"/>
                                      <m:ctrlPr>
                                        <a:rPr lang="en-US" altLang="ja-JP" sz="1200" i="1">
                                          <a:latin typeface="Cambria Math" panose="02040503050406030204" pitchFamily="18" charset="0"/>
                                          <a:ea typeface="Cambria Math" panose="02040503050406030204" pitchFamily="18" charset="0"/>
                                        </a:rPr>
                                      </m:ctrlPr>
                                    </m:accPr>
                                    <m:e>
                                      <m:r>
                                        <a:rPr lang="en-US" altLang="ja-JP" sz="1200" i="1">
                                          <a:latin typeface="Cambria Math" panose="02040503050406030204" pitchFamily="18" charset="0"/>
                                          <a:ea typeface="Cambria Math" panose="02040503050406030204" pitchFamily="18" charset="0"/>
                                        </a:rPr>
                                        <m:t>𝑢</m:t>
                                      </m:r>
                                    </m:e>
                                  </m:acc>
                                </m:e>
                                <m:sub>
                                  <m:r>
                                    <a:rPr lang="en-US" altLang="ja-JP" sz="1200" i="1">
                                      <a:latin typeface="Cambria Math" panose="02040503050406030204" pitchFamily="18" charset="0"/>
                                      <a:ea typeface="Cambria Math" panose="02040503050406030204" pitchFamily="18" charset="0"/>
                                    </a:rPr>
                                    <m:t>1</m:t>
                                  </m:r>
                                </m:sub>
                              </m:sSub>
                            </m:e>
                            <m:sup>
                              <m:r>
                                <a:rPr lang="en-US" altLang="ja-JP" sz="1200" i="1">
                                  <a:latin typeface="Cambria Math" panose="02040503050406030204" pitchFamily="18" charset="0"/>
                                  <a:ea typeface="Cambria Math" panose="02040503050406030204" pitchFamily="18" charset="0"/>
                                </a:rPr>
                                <m:t>2</m:t>
                              </m:r>
                            </m:sup>
                          </m:sSup>
                        </m:num>
                        <m:den>
                          <m:r>
                            <a:rPr lang="en-US" altLang="ja-JP" sz="1200" i="1">
                              <a:latin typeface="Cambria Math" panose="02040503050406030204" pitchFamily="18" charset="0"/>
                              <a:ea typeface="Cambria Math" panose="02040503050406030204" pitchFamily="18" charset="0"/>
                            </a:rPr>
                            <m:t>2</m:t>
                          </m:r>
                        </m:den>
                      </m:f>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𝑔</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𝑍</m:t>
                          </m:r>
                        </m:e>
                        <m:sub>
                          <m:r>
                            <a:rPr lang="en-US" altLang="ja-JP" sz="1200" i="1">
                              <a:latin typeface="Cambria Math" panose="02040503050406030204" pitchFamily="18" charset="0"/>
                              <a:ea typeface="Cambria Math" panose="02040503050406030204" pitchFamily="18" charset="0"/>
                            </a:rPr>
                            <m:t>1</m:t>
                          </m:r>
                        </m:sub>
                      </m:sSub>
                      <m:r>
                        <a:rPr lang="en-US" altLang="ja-JP" sz="1200" i="1">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𝑃</m:t>
                              </m:r>
                            </m:e>
                            <m:sub>
                              <m:r>
                                <a:rPr lang="en-US" altLang="ja-JP" sz="1200" i="1">
                                  <a:latin typeface="Cambria Math" panose="02040503050406030204" pitchFamily="18" charset="0"/>
                                  <a:ea typeface="Cambria Math" panose="02040503050406030204" pitchFamily="18" charset="0"/>
                                </a:rPr>
                                <m:t>1</m:t>
                              </m:r>
                            </m:sub>
                          </m:sSub>
                        </m:num>
                        <m:den>
                          <m:r>
                            <a:rPr lang="ja-JP" altLang="en-US" sz="1200" i="1">
                              <a:latin typeface="Cambria Math" panose="02040503050406030204" pitchFamily="18" charset="0"/>
                              <a:ea typeface="Cambria Math" panose="02040503050406030204" pitchFamily="18" charset="0"/>
                            </a:rPr>
                            <m:t>𝜌</m:t>
                          </m:r>
                        </m:den>
                      </m:f>
                      <m:r>
                        <a:rPr lang="en-US" altLang="ja-JP" sz="1200" i="1">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sSup>
                            <m:sSupPr>
                              <m:ctrlPr>
                                <a:rPr lang="en-US" altLang="ja-JP" sz="1200" i="1">
                                  <a:latin typeface="Cambria Math" panose="02040503050406030204" pitchFamily="18" charset="0"/>
                                  <a:ea typeface="Cambria Math" panose="02040503050406030204" pitchFamily="18" charset="0"/>
                                </a:rPr>
                              </m:ctrlPr>
                            </m:sSupPr>
                            <m:e>
                              <m:sSub>
                                <m:sSubPr>
                                  <m:ctrlPr>
                                    <a:rPr lang="en-US" altLang="ja-JP" sz="1200" i="1">
                                      <a:latin typeface="Cambria Math" panose="02040503050406030204" pitchFamily="18" charset="0"/>
                                      <a:ea typeface="Cambria Math" panose="02040503050406030204" pitchFamily="18" charset="0"/>
                                    </a:rPr>
                                  </m:ctrlPr>
                                </m:sSubPr>
                                <m:e>
                                  <m:acc>
                                    <m:accPr>
                                      <m:chr m:val="̅"/>
                                      <m:ctrlPr>
                                        <a:rPr lang="en-US" altLang="ja-JP" sz="1200" i="1">
                                          <a:latin typeface="Cambria Math" panose="02040503050406030204" pitchFamily="18" charset="0"/>
                                          <a:ea typeface="Cambria Math" panose="02040503050406030204" pitchFamily="18" charset="0"/>
                                        </a:rPr>
                                      </m:ctrlPr>
                                    </m:accPr>
                                    <m:e>
                                      <m:r>
                                        <a:rPr lang="en-US" altLang="ja-JP" sz="1200" i="1">
                                          <a:latin typeface="Cambria Math" panose="02040503050406030204" pitchFamily="18" charset="0"/>
                                          <a:ea typeface="Cambria Math" panose="02040503050406030204" pitchFamily="18" charset="0"/>
                                        </a:rPr>
                                        <m:t>𝑢</m:t>
                                      </m:r>
                                    </m:e>
                                  </m:acc>
                                </m:e>
                                <m:sub>
                                  <m:r>
                                    <a:rPr lang="en-US" altLang="ja-JP" sz="1200" i="1">
                                      <a:latin typeface="Cambria Math" panose="02040503050406030204" pitchFamily="18" charset="0"/>
                                      <a:ea typeface="Cambria Math" panose="02040503050406030204" pitchFamily="18" charset="0"/>
                                    </a:rPr>
                                    <m:t>2</m:t>
                                  </m:r>
                                </m:sub>
                              </m:sSub>
                            </m:e>
                            <m:sup>
                              <m:r>
                                <a:rPr lang="en-US" altLang="ja-JP" sz="1200" i="1">
                                  <a:latin typeface="Cambria Math" panose="02040503050406030204" pitchFamily="18" charset="0"/>
                                  <a:ea typeface="Cambria Math" panose="02040503050406030204" pitchFamily="18" charset="0"/>
                                </a:rPr>
                                <m:t>2</m:t>
                              </m:r>
                            </m:sup>
                          </m:sSup>
                        </m:num>
                        <m:den>
                          <m:r>
                            <a:rPr lang="en-US" altLang="ja-JP" sz="1200" i="1">
                              <a:latin typeface="Cambria Math" panose="02040503050406030204" pitchFamily="18" charset="0"/>
                              <a:ea typeface="Cambria Math" panose="02040503050406030204" pitchFamily="18" charset="0"/>
                            </a:rPr>
                            <m:t>2</m:t>
                          </m:r>
                        </m:den>
                      </m:f>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𝑔</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𝑍</m:t>
                          </m:r>
                        </m:e>
                        <m:sub>
                          <m:r>
                            <a:rPr lang="en-US" altLang="ja-JP" sz="1200" i="1">
                              <a:latin typeface="Cambria Math" panose="02040503050406030204" pitchFamily="18" charset="0"/>
                              <a:ea typeface="Cambria Math" panose="02040503050406030204" pitchFamily="18" charset="0"/>
                            </a:rPr>
                            <m:t>2</m:t>
                          </m:r>
                        </m:sub>
                      </m:sSub>
                      <m:r>
                        <a:rPr lang="en-US" altLang="ja-JP" sz="1200" i="1">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𝑃</m:t>
                              </m:r>
                            </m:e>
                            <m:sub>
                              <m:r>
                                <a:rPr lang="en-US" altLang="ja-JP" sz="1200" i="1">
                                  <a:latin typeface="Cambria Math" panose="02040503050406030204" pitchFamily="18" charset="0"/>
                                  <a:ea typeface="Cambria Math" panose="02040503050406030204" pitchFamily="18" charset="0"/>
                                </a:rPr>
                                <m:t>2</m:t>
                              </m:r>
                            </m:sub>
                          </m:sSub>
                        </m:num>
                        <m:den>
                          <m:r>
                            <a:rPr lang="ja-JP" altLang="en-US" sz="1200" i="1">
                              <a:latin typeface="Cambria Math" panose="02040503050406030204" pitchFamily="18" charset="0"/>
                              <a:ea typeface="Cambria Math" panose="02040503050406030204" pitchFamily="18" charset="0"/>
                            </a:rPr>
                            <m:t>𝜌</m:t>
                          </m:r>
                        </m:den>
                      </m:f>
                    </m:oMath>
                  </m:oMathPara>
                </a14:m>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ja-JP" altLang="en-US" sz="1200" i="1" smtClean="0">
                        <a:latin typeface="Cambria Math" panose="02040503050406030204" pitchFamily="18" charset="0"/>
                        <a:ea typeface="Cambria Math" panose="02040503050406030204" pitchFamily="18" charset="0"/>
                      </a:rPr>
                      <m:t>つまり</m:t>
                    </m:r>
                    <m:r>
                      <a:rPr lang="ja-JP" altLang="en-US" sz="1200" b="0" i="1" smtClean="0">
                        <a:latin typeface="Cambria Math" panose="02040503050406030204" pitchFamily="18" charset="0"/>
                        <a:ea typeface="Cambria Math" panose="02040503050406030204" pitchFamily="18" charset="0"/>
                      </a:rPr>
                      <m:t>，</m:t>
                    </m:r>
                    <m:r>
                      <a:rPr lang="ja-JP" altLang="en-US" sz="1200" i="1">
                        <a:latin typeface="Cambria Math" panose="02040503050406030204" pitchFamily="18" charset="0"/>
                        <a:ea typeface="Cambria Math" panose="02040503050406030204" pitchFamily="18" charset="0"/>
                      </a:rPr>
                      <m:t>式を整理すると　</m:t>
                    </m:r>
                    <m:r>
                      <a:rPr lang="en-US" altLang="ja-JP" sz="1200" i="1">
                        <a:latin typeface="Cambria Math" panose="02040503050406030204" pitchFamily="18" charset="0"/>
                        <a:ea typeface="Cambria Math" panose="02040503050406030204" pitchFamily="18" charset="0"/>
                      </a:rPr>
                      <m:t>𝑔</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𝑍</m:t>
                        </m:r>
                      </m:e>
                      <m:sub>
                        <m:r>
                          <a:rPr lang="en-US" altLang="ja-JP" sz="1200" i="1">
                            <a:latin typeface="Cambria Math" panose="02040503050406030204" pitchFamily="18" charset="0"/>
                            <a:ea typeface="Cambria Math" panose="02040503050406030204" pitchFamily="18" charset="0"/>
                          </a:rPr>
                          <m:t>1</m:t>
                        </m:r>
                      </m:sub>
                    </m:sSub>
                    <m:r>
                      <a:rPr lang="en-US" altLang="ja-JP" sz="1200" i="1">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sSup>
                          <m:sSupPr>
                            <m:ctrlPr>
                              <a:rPr lang="en-US" altLang="ja-JP" sz="1200" i="1">
                                <a:latin typeface="Cambria Math" panose="02040503050406030204" pitchFamily="18" charset="0"/>
                                <a:ea typeface="Cambria Math" panose="02040503050406030204" pitchFamily="18" charset="0"/>
                              </a:rPr>
                            </m:ctrlPr>
                          </m:sSupPr>
                          <m:e>
                            <m:sSub>
                              <m:sSubPr>
                                <m:ctrlPr>
                                  <a:rPr lang="en-US" altLang="ja-JP" sz="1200" i="1">
                                    <a:latin typeface="Cambria Math" panose="02040503050406030204" pitchFamily="18" charset="0"/>
                                    <a:ea typeface="Cambria Math" panose="02040503050406030204" pitchFamily="18" charset="0"/>
                                  </a:rPr>
                                </m:ctrlPr>
                              </m:sSubPr>
                              <m:e>
                                <m:acc>
                                  <m:accPr>
                                    <m:chr m:val="̅"/>
                                    <m:ctrlPr>
                                      <a:rPr lang="en-US" altLang="ja-JP" sz="1200" i="1">
                                        <a:latin typeface="Cambria Math" panose="02040503050406030204" pitchFamily="18" charset="0"/>
                                        <a:ea typeface="Cambria Math" panose="02040503050406030204" pitchFamily="18" charset="0"/>
                                      </a:rPr>
                                    </m:ctrlPr>
                                  </m:accPr>
                                  <m:e>
                                    <m:r>
                                      <a:rPr lang="en-US" altLang="ja-JP" sz="1200" i="1">
                                        <a:latin typeface="Cambria Math" panose="02040503050406030204" pitchFamily="18" charset="0"/>
                                        <a:ea typeface="Cambria Math" panose="02040503050406030204" pitchFamily="18" charset="0"/>
                                      </a:rPr>
                                      <m:t>𝑢</m:t>
                                    </m:r>
                                  </m:e>
                                </m:acc>
                              </m:e>
                              <m:sub>
                                <m:r>
                                  <a:rPr lang="en-US" altLang="ja-JP" sz="1200" i="1">
                                    <a:latin typeface="Cambria Math" panose="02040503050406030204" pitchFamily="18" charset="0"/>
                                    <a:ea typeface="Cambria Math" panose="02040503050406030204" pitchFamily="18" charset="0"/>
                                  </a:rPr>
                                  <m:t>2</m:t>
                                </m:r>
                              </m:sub>
                            </m:sSub>
                          </m:e>
                          <m:sup>
                            <m:r>
                              <a:rPr lang="en-US" altLang="ja-JP" sz="1200" i="1">
                                <a:latin typeface="Cambria Math" panose="02040503050406030204" pitchFamily="18" charset="0"/>
                                <a:ea typeface="Cambria Math" panose="02040503050406030204" pitchFamily="18" charset="0"/>
                              </a:rPr>
                              <m:t>2</m:t>
                            </m:r>
                          </m:sup>
                        </m:sSup>
                      </m:num>
                      <m:den>
                        <m:r>
                          <a:rPr lang="en-US" altLang="ja-JP" sz="1200" i="1">
                            <a:latin typeface="Cambria Math" panose="02040503050406030204" pitchFamily="18" charset="0"/>
                            <a:ea typeface="Cambria Math" panose="02040503050406030204" pitchFamily="18" charset="0"/>
                          </a:rPr>
                          <m:t>2</m:t>
                        </m:r>
                      </m:den>
                    </m:f>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𝑔</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𝑍</m:t>
                        </m:r>
                      </m:e>
                      <m:sub>
                        <m:r>
                          <a:rPr lang="en-US" altLang="ja-JP" sz="1200" i="1">
                            <a:latin typeface="Cambria Math" panose="02040503050406030204" pitchFamily="18" charset="0"/>
                            <a:ea typeface="Cambria Math" panose="02040503050406030204" pitchFamily="18" charset="0"/>
                          </a:rPr>
                          <m:t>2</m:t>
                        </m:r>
                      </m:sub>
                    </m:sSub>
                    <m:r>
                      <a:rPr lang="ja-JP" altLang="en-US" sz="1200" i="1" smtClean="0">
                        <a:latin typeface="Cambria Math" panose="02040503050406030204" pitchFamily="18" charset="0"/>
                        <a:ea typeface="Cambria Math" panose="02040503050406030204" pitchFamily="18" charset="0"/>
                      </a:rPr>
                      <m:t>　</m:t>
                    </m:r>
                    <m:r>
                      <a:rPr lang="ja-JP" altLang="en-US" sz="1200" i="1">
                        <a:latin typeface="Cambria Math" panose="02040503050406030204" pitchFamily="18" charset="0"/>
                        <a:ea typeface="Cambria Math" panose="02040503050406030204" pitchFamily="18" charset="0"/>
                      </a:rPr>
                      <m:t>となる</m:t>
                    </m:r>
                  </m:oMath>
                </a14:m>
                <a:r>
                  <a:rPr lang="ja-JP" altLang="en-US" sz="1200" dirty="0" smtClean="0"/>
                  <a:t>。</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値を代入すると，</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ja-JP" sz="1200" i="1" smtClean="0">
                            <a:latin typeface="Cambria Math" panose="02040503050406030204" pitchFamily="18" charset="0"/>
                            <a:ea typeface="Cambria Math" panose="02040503050406030204" pitchFamily="18" charset="0"/>
                          </a:rPr>
                        </m:ctrlPr>
                      </m:sSubPr>
                      <m:e>
                        <m:acc>
                          <m:accPr>
                            <m:chr m:val="̅"/>
                            <m:ctrlPr>
                              <a:rPr lang="en-US" altLang="ja-JP" sz="1200" i="1" smtClean="0">
                                <a:latin typeface="Cambria Math" panose="02040503050406030204" pitchFamily="18" charset="0"/>
                                <a:ea typeface="Cambria Math" panose="02040503050406030204" pitchFamily="18" charset="0"/>
                              </a:rPr>
                            </m:ctrlPr>
                          </m:accPr>
                          <m:e>
                            <m:r>
                              <a:rPr lang="en-US" altLang="ja-JP" sz="1200" i="1">
                                <a:latin typeface="Cambria Math" panose="02040503050406030204" pitchFamily="18" charset="0"/>
                                <a:ea typeface="Cambria Math" panose="02040503050406030204" pitchFamily="18" charset="0"/>
                              </a:rPr>
                              <m:t>𝑢</m:t>
                            </m:r>
                          </m:e>
                        </m:acc>
                      </m:e>
                      <m:sub>
                        <m:r>
                          <a:rPr lang="en-US" altLang="ja-JP" sz="1200" i="1">
                            <a:latin typeface="Cambria Math" panose="02040503050406030204" pitchFamily="18" charset="0"/>
                            <a:ea typeface="Cambria Math" panose="02040503050406030204" pitchFamily="18" charset="0"/>
                          </a:rPr>
                          <m:t>2</m:t>
                        </m:r>
                      </m:sub>
                    </m:sSub>
                  </m:oMath>
                </a14:m>
                <a:r>
                  <a:rPr lang="en-US" altLang="ja-JP" sz="1200" dirty="0" smtClean="0"/>
                  <a:t>=</a:t>
                </a:r>
                <a14:m>
                  <m:oMath xmlns:m="http://schemas.openxmlformats.org/officeDocument/2006/math">
                    <m:rad>
                      <m:radPr>
                        <m:degHide m:val="on"/>
                        <m:ctrlPr>
                          <a:rPr lang="en-US" altLang="ja-JP" sz="1200" i="1">
                            <a:latin typeface="Cambria Math" panose="02040503050406030204" pitchFamily="18" charset="0"/>
                            <a:ea typeface="Cambria Math" panose="02040503050406030204" pitchFamily="18" charset="0"/>
                          </a:rPr>
                        </m:ctrlPr>
                      </m:radPr>
                      <m:deg/>
                      <m:e>
                        <m:r>
                          <a:rPr lang="en-US" altLang="ja-JP" sz="1200" b="0" i="1" smtClean="0">
                            <a:latin typeface="Cambria Math" panose="02040503050406030204" pitchFamily="18" charset="0"/>
                            <a:ea typeface="Cambria Math" panose="02040503050406030204" pitchFamily="18" charset="0"/>
                          </a:rPr>
                          <m:t>2×</m:t>
                        </m:r>
                        <m:r>
                          <a:rPr lang="en-US" altLang="ja-JP" sz="1200" i="1">
                            <a:latin typeface="Cambria Math" panose="02040503050406030204" pitchFamily="18" charset="0"/>
                            <a:ea typeface="Cambria Math" panose="02040503050406030204" pitchFamily="18" charset="0"/>
                          </a:rPr>
                          <m:t>9.8</m:t>
                        </m:r>
                        <m:r>
                          <a:rPr lang="en-US" altLang="ja-JP" sz="1200" i="1" smtClean="0">
                            <a:latin typeface="Cambria Math" panose="02040503050406030204" pitchFamily="18" charset="0"/>
                            <a:ea typeface="Cambria Math" panose="02040503050406030204" pitchFamily="18" charset="0"/>
                          </a:rPr>
                          <m:t>×</m:t>
                        </m:r>
                        <m:d>
                          <m:dPr>
                            <m:ctrlPr>
                              <a:rPr lang="en-US" altLang="ja-JP" sz="1200" i="1" smtClean="0">
                                <a:latin typeface="Cambria Math" panose="02040503050406030204" pitchFamily="18" charset="0"/>
                                <a:ea typeface="Cambria Math" panose="02040503050406030204" pitchFamily="18" charset="0"/>
                              </a:rPr>
                            </m:ctrlPr>
                          </m:dPr>
                          <m:e>
                            <m:r>
                              <a:rPr lang="en-US" altLang="ja-JP" sz="1200" i="1">
                                <a:latin typeface="Cambria Math" panose="02040503050406030204" pitchFamily="18" charset="0"/>
                                <a:ea typeface="Cambria Math" panose="02040503050406030204" pitchFamily="18" charset="0"/>
                              </a:rPr>
                              <m:t>15.0</m:t>
                            </m:r>
                            <m:r>
                              <a:rPr lang="en-US" altLang="ja-JP" sz="1200" i="1" smtClean="0">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1.0</m:t>
                            </m:r>
                          </m:e>
                        </m:d>
                      </m:e>
                    </m:rad>
                    <m:r>
                      <a:rPr lang="en-US" altLang="ja-JP" sz="1200" i="1" smtClean="0">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16.6</m:t>
                    </m:r>
                    <m:d>
                      <m:dPr>
                        <m:begChr m:val="["/>
                        <m:endChr m:val="]"/>
                        <m:ctrlPr>
                          <a:rPr lang="en-US" altLang="ja-JP" sz="1200" i="1" smtClean="0">
                            <a:latin typeface="Cambria Math" panose="02040503050406030204" pitchFamily="18" charset="0"/>
                            <a:ea typeface="Cambria Math" panose="02040503050406030204" pitchFamily="18" charset="0"/>
                          </a:rPr>
                        </m:ctrlPr>
                      </m:dPr>
                      <m:e>
                        <m:f>
                          <m:fPr>
                            <m:type m:val="lin"/>
                            <m:ctrlPr>
                              <a:rPr lang="en-US" altLang="ja-JP" sz="1200" i="1" smtClean="0">
                                <a:latin typeface="Cambria Math" panose="02040503050406030204" pitchFamily="18" charset="0"/>
                                <a:ea typeface="Cambria Math" panose="02040503050406030204" pitchFamily="18" charset="0"/>
                              </a:rPr>
                            </m:ctrlPr>
                          </m:fPr>
                          <m:num>
                            <m:r>
                              <a:rPr lang="en-US" altLang="ja-JP" sz="1200" b="0" i="1" smtClean="0">
                                <a:latin typeface="Cambria Math" panose="02040503050406030204" pitchFamily="18" charset="0"/>
                                <a:ea typeface="Cambria Math" panose="02040503050406030204" pitchFamily="18" charset="0"/>
                              </a:rPr>
                              <m:t>𝑚</m:t>
                            </m:r>
                          </m:num>
                          <m:den>
                            <m:r>
                              <a:rPr lang="en-US" altLang="ja-JP" sz="1200" b="0" i="1" smtClean="0">
                                <a:latin typeface="Cambria Math" panose="02040503050406030204" pitchFamily="18" charset="0"/>
                                <a:ea typeface="Cambria Math" panose="02040503050406030204" pitchFamily="18" charset="0"/>
                              </a:rPr>
                              <m:t>𝑠</m:t>
                            </m:r>
                          </m:den>
                        </m:f>
                      </m:e>
                    </m:d>
                  </m:oMath>
                </a14:m>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r>
                  <a:rPr kumimoji="1" lang="ja-JP" altLang="en-US" dirty="0" smtClean="0"/>
                  <a:t>となる。</a:t>
                </a:r>
                <a:endParaRPr kumimoji="1" lang="ja-JP" altLang="en-US" dirty="0"/>
              </a:p>
            </p:txBody>
          </p:sp>
        </mc:Choice>
        <mc:Fallback xmlns="">
          <p:sp>
            <p:nvSpPr>
              <p:cNvPr id="3" name="ノート プレースホルダー 2"/>
              <p:cNvSpPr>
                <a:spLocks noGrp="1"/>
              </p:cNvSpPr>
              <p:nvPr>
                <p:ph type="body" idx="1"/>
              </p:nvPr>
            </p:nvSpPr>
            <p:spPr/>
            <p:txBody>
              <a:bodyPr/>
              <a:lstStyle/>
              <a:p>
                <a:pPr marL="0" indent="0">
                  <a:buNone/>
                </a:pPr>
                <a:r>
                  <a:rPr lang="ja-JP" altLang="en-US" sz="1200" dirty="0" smtClean="0"/>
                  <a:t>例題８</a:t>
                </a:r>
                <a:r>
                  <a:rPr kumimoji="1" lang="ja-JP" altLang="en-US" sz="1200" dirty="0" smtClean="0"/>
                  <a:t>　基準面からタンク内の水面までの高さが</a:t>
                </a:r>
                <a:r>
                  <a:rPr kumimoji="1" lang="en-US" altLang="ja-JP" sz="1200" dirty="0" smtClean="0"/>
                  <a:t>15.0m</a:t>
                </a:r>
                <a:r>
                  <a:rPr kumimoji="1" lang="ja-JP" altLang="en-US" sz="1200" dirty="0" err="1" smtClean="0"/>
                  <a:t>，</a:t>
                </a:r>
                <a:r>
                  <a:rPr kumimoji="1" lang="ja-JP" altLang="en-US" sz="1200" dirty="0" smtClean="0"/>
                  <a:t>流出口の中心までの高さが</a:t>
                </a:r>
                <a:r>
                  <a:rPr kumimoji="1" lang="en-US" altLang="ja-JP" sz="1200" dirty="0" smtClean="0"/>
                  <a:t>1.0m</a:t>
                </a:r>
                <a:r>
                  <a:rPr kumimoji="1" lang="ja-JP" altLang="en-US" sz="1200" dirty="0" smtClean="0"/>
                  <a:t>であるときに流出</a:t>
                </a:r>
                <a:endParaRPr kumimoji="1" lang="en-US" altLang="ja-JP" sz="1200" dirty="0" smtClean="0"/>
              </a:p>
              <a:p>
                <a:pPr marL="0" indent="0">
                  <a:buNone/>
                </a:pPr>
                <a:r>
                  <a:rPr lang="ja-JP" altLang="en-US" sz="1200" dirty="0" smtClean="0"/>
                  <a:t>　　　　</a:t>
                </a:r>
                <a:r>
                  <a:rPr kumimoji="1" lang="ja-JP" altLang="en-US" sz="1200" dirty="0" smtClean="0"/>
                  <a:t>する水の平均流速</a:t>
                </a:r>
                <a:r>
                  <a:rPr kumimoji="1" lang="en-US" altLang="ja-JP" sz="1200" dirty="0" smtClean="0"/>
                  <a:t>[m/s]</a:t>
                </a:r>
                <a:r>
                  <a:rPr kumimoji="1" lang="ja-JP" altLang="en-US" sz="1200" dirty="0" smtClean="0"/>
                  <a:t>を求めなさい。ただし，タンク内の水面の面積は</a:t>
                </a:r>
                <a:r>
                  <a:rPr lang="ja-JP" altLang="en-US" sz="1200" dirty="0" smtClean="0"/>
                  <a:t>非常に大きく，摩擦によるエネ</a:t>
                </a:r>
                <a:endParaRPr lang="en-US" altLang="ja-JP" sz="1200" dirty="0" smtClean="0"/>
              </a:p>
              <a:p>
                <a:pPr marL="0" indent="0">
                  <a:buNone/>
                </a:pPr>
                <a:r>
                  <a:rPr lang="ja-JP" altLang="en-US" sz="1200" dirty="0" smtClean="0"/>
                  <a:t>　　　　ルギー損失はないものとする。</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ea typeface="Cambria Math" panose="02040503050406030204" pitchFamily="18" charset="0"/>
                  </a:rPr>
                  <a:t>〖𝑢 ̅_1〗^2</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2+𝑔𝑍_1+𝑃_1/</a:t>
                </a:r>
                <a:r>
                  <a:rPr lang="ja-JP" altLang="en-US" sz="1200" i="0">
                    <a:latin typeface="Cambria Math" panose="02040503050406030204" pitchFamily="18" charset="0"/>
                    <a:ea typeface="Cambria Math" panose="02040503050406030204" pitchFamily="18" charset="0"/>
                  </a:rPr>
                  <a:t>𝜌</a:t>
                </a:r>
                <a:r>
                  <a:rPr lang="en-US" altLang="ja-JP" sz="1200" i="0">
                    <a:latin typeface="Cambria Math" panose="02040503050406030204" pitchFamily="18" charset="0"/>
                    <a:ea typeface="Cambria Math" panose="02040503050406030204" pitchFamily="18" charset="0"/>
                  </a:rPr>
                  <a:t>=〖𝑢 ̅_2〗^2/2+𝑔𝑍_2+𝑃_2/</a:t>
                </a:r>
                <a:r>
                  <a:rPr lang="ja-JP" altLang="en-US" sz="1200" i="0">
                    <a:latin typeface="Cambria Math" panose="02040503050406030204" pitchFamily="18" charset="0"/>
                    <a:ea typeface="Cambria Math" panose="02040503050406030204" pitchFamily="18" charset="0"/>
                  </a:rPr>
                  <a:t>𝜌</a:t>
                </a:r>
                <a:endParaRPr lang="ja-JP" altLang="en-US" sz="1200" dirty="0"/>
              </a:p>
              <a:p>
                <a:pPr marL="0" indent="0">
                  <a:buNone/>
                </a:pP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つまり</a:t>
                </a:r>
                <a:r>
                  <a:rPr lang="ja-JP" altLang="en-US" sz="1200" b="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式を整理すると</a:t>
                </a:r>
                <a:r>
                  <a:rPr lang="en-US" altLang="ja-JP" sz="1200" i="0">
                    <a:latin typeface="Cambria Math" panose="02040503050406030204" pitchFamily="18" charset="0"/>
                    <a:ea typeface="Cambria Math" panose="02040503050406030204" pitchFamily="18" charset="0"/>
                  </a:rPr>
                  <a:t>𝑔𝑍_1=〖𝑢 ̅_2〗^2/2+𝑔𝑍_2</a:t>
                </a:r>
                <a:r>
                  <a:rPr lang="ja-JP" altLang="en-US" sz="1200" i="0">
                    <a:latin typeface="Cambria Math" panose="02040503050406030204" pitchFamily="18" charset="0"/>
                    <a:ea typeface="Cambria Math" panose="02040503050406030204" pitchFamily="18" charset="0"/>
                  </a:rPr>
                  <a:t> になる</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ea typeface="Cambria Math" panose="02040503050406030204" pitchFamily="18" charset="0"/>
                  </a:rPr>
                  <a:t>𝑢</a:t>
                </a:r>
                <a:r>
                  <a:rPr lang="en-US" altLang="ja-JP" sz="1200" i="0" smtClean="0">
                    <a:latin typeface="Cambria Math" panose="02040503050406030204" pitchFamily="18" charset="0"/>
                    <a:ea typeface="Cambria Math" panose="02040503050406030204" pitchFamily="18" charset="0"/>
                  </a:rPr>
                  <a:t> ̅</a:t>
                </a:r>
                <a:r>
                  <a:rPr lang="en-US" altLang="ja-JP" sz="1200" i="0" smtClean="0">
                    <a:latin typeface="Cambria Math" panose="02040503050406030204" pitchFamily="18" charset="0"/>
                    <a:ea typeface="Cambria Math" panose="02040503050406030204" pitchFamily="18" charset="0"/>
                  </a:rPr>
                  <a:t>_</a:t>
                </a:r>
                <a:r>
                  <a:rPr lang="en-US" altLang="ja-JP" sz="1200" i="0">
                    <a:latin typeface="Cambria Math" panose="02040503050406030204" pitchFamily="18" charset="0"/>
                    <a:ea typeface="Cambria Math" panose="02040503050406030204" pitchFamily="18" charset="0"/>
                  </a:rPr>
                  <a:t>2</a:t>
                </a:r>
                <a:r>
                  <a:rPr lang="en-US" altLang="ja-JP" sz="1200" dirty="0" smtClean="0"/>
                  <a:t>=</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r>
                  <a:rPr lang="en-US" altLang="ja-JP" sz="1200" i="0">
                    <a:latin typeface="Cambria Math" panose="02040503050406030204" pitchFamily="18" charset="0"/>
                    <a:ea typeface="Cambria Math" panose="02040503050406030204" pitchFamily="18" charset="0"/>
                  </a:rPr>
                  <a:t>9.8</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15.0</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1.0) )</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16.6</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𝑚∕𝑠]</a:t>
                </a:r>
                <a:endParaRPr lang="ja-JP" altLang="en-US"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50</a:t>
            </a:fld>
            <a:endParaRPr kumimoji="1" lang="ja-JP" altLang="en-US"/>
          </a:p>
        </p:txBody>
      </p:sp>
    </p:spTree>
    <p:extLst>
      <p:ext uri="{BB962C8B-B14F-4D97-AF65-F5344CB8AC3E}">
        <p14:creationId xmlns:p14="http://schemas.microsoft.com/office/powerpoint/2010/main" val="3924341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51</a:t>
            </a:fld>
            <a:endParaRPr kumimoji="1" lang="ja-JP" altLang="en-US"/>
          </a:p>
        </p:txBody>
      </p:sp>
    </p:spTree>
    <p:extLst>
      <p:ext uri="{BB962C8B-B14F-4D97-AF65-F5344CB8AC3E}">
        <p14:creationId xmlns:p14="http://schemas.microsoft.com/office/powerpoint/2010/main" val="2734123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層流・乱流として重要な語句を説明する。</a:t>
            </a:r>
            <a:endParaRPr kumimoji="1" lang="en-US" altLang="ja-JP" dirty="0" smtClean="0">
              <a:solidFill>
                <a:srgbClr val="0070C0"/>
              </a:solidFill>
              <a:latin typeface="+mn-ea"/>
              <a:ea typeface="+mn-ea"/>
            </a:endParaRPr>
          </a:p>
          <a:p>
            <a:pPr rtl="0" eaLnBrk="1" fontAlgn="ctr" latinLnBrk="0" hangingPunct="1"/>
            <a:r>
              <a:rPr kumimoji="1" lang="ja-JP" altLang="en-US" sz="1200" b="0" i="0" u="none" strike="noStrike" kern="1200" dirty="0" smtClean="0">
                <a:solidFill>
                  <a:schemeClr val="tx1"/>
                </a:solidFill>
                <a:effectLst/>
                <a:latin typeface="+mn-ea"/>
                <a:ea typeface="+mn-ea"/>
                <a:cs typeface="+mn-cs"/>
              </a:rPr>
              <a:t>　・</a:t>
            </a:r>
            <a:r>
              <a:rPr kumimoji="1" lang="ja-JP" altLang="ja-JP" sz="1200" b="0" i="0" u="none" strike="noStrike" kern="1200" dirty="0" smtClean="0">
                <a:solidFill>
                  <a:schemeClr val="tx1"/>
                </a:solidFill>
                <a:effectLst/>
                <a:latin typeface="+mn-ea"/>
                <a:ea typeface="+mn-ea"/>
                <a:cs typeface="+mn-cs"/>
              </a:rPr>
              <a:t>層流</a:t>
            </a:r>
          </a:p>
          <a:p>
            <a:pPr rtl="0" eaLnBrk="1" fontAlgn="ctr" latinLnBrk="0" hangingPunct="1"/>
            <a:r>
              <a:rPr kumimoji="1" lang="ja-JP" altLang="en-US" sz="1200" b="0" i="0" u="none" strike="noStrike" kern="1200" dirty="0" smtClean="0">
                <a:solidFill>
                  <a:schemeClr val="tx1"/>
                </a:solidFill>
                <a:effectLst/>
                <a:latin typeface="+mn-ea"/>
                <a:ea typeface="+mn-ea"/>
                <a:cs typeface="+mn-cs"/>
              </a:rPr>
              <a:t>　　　</a:t>
            </a:r>
            <a:r>
              <a:rPr kumimoji="1" lang="ja-JP" altLang="ja-JP" sz="1200" b="0" i="0" u="none" strike="noStrike" kern="1200" dirty="0" smtClean="0">
                <a:solidFill>
                  <a:schemeClr val="tx1"/>
                </a:solidFill>
                <a:effectLst/>
                <a:latin typeface="+mn-ea"/>
                <a:ea typeface="+mn-ea"/>
                <a:cs typeface="+mn-cs"/>
              </a:rPr>
              <a:t>流体が常に規則正しく流れ，隣り</a:t>
            </a:r>
            <a:r>
              <a:rPr kumimoji="1" lang="ja-JP" altLang="en-US" sz="1200" b="0" i="0" u="none" strike="noStrike" kern="1200" dirty="0" smtClean="0">
                <a:solidFill>
                  <a:schemeClr val="tx1"/>
                </a:solidFill>
                <a:effectLst/>
                <a:latin typeface="+mn-ea"/>
                <a:ea typeface="+mn-ea"/>
                <a:cs typeface="+mn-cs"/>
              </a:rPr>
              <a:t>合う</a:t>
            </a:r>
            <a:r>
              <a:rPr kumimoji="1" lang="ja-JP" altLang="ja-JP" sz="1200" b="0" i="0" u="none" strike="noStrike" kern="1200" dirty="0" smtClean="0">
                <a:solidFill>
                  <a:schemeClr val="tx1"/>
                </a:solidFill>
                <a:effectLst/>
                <a:latin typeface="+mn-ea"/>
                <a:ea typeface="+mn-ea"/>
                <a:cs typeface="+mn-cs"/>
              </a:rPr>
              <a:t>分が混ざり</a:t>
            </a:r>
            <a:r>
              <a:rPr kumimoji="1" lang="ja-JP" altLang="en-US" sz="1200" b="0" i="0" u="none" strike="noStrike" kern="1200" dirty="0" smtClean="0">
                <a:solidFill>
                  <a:schemeClr val="tx1"/>
                </a:solidFill>
                <a:effectLst/>
                <a:latin typeface="+mn-ea"/>
                <a:ea typeface="+mn-ea"/>
                <a:cs typeface="+mn-cs"/>
              </a:rPr>
              <a:t>合う</a:t>
            </a:r>
            <a:r>
              <a:rPr kumimoji="1" lang="ja-JP" altLang="ja-JP" sz="1200" b="0" i="0" u="none" strike="noStrike" kern="1200" dirty="0" smtClean="0">
                <a:solidFill>
                  <a:schemeClr val="tx1"/>
                </a:solidFill>
                <a:effectLst/>
                <a:latin typeface="+mn-ea"/>
                <a:ea typeface="+mn-ea"/>
                <a:cs typeface="+mn-cs"/>
              </a:rPr>
              <a:t>ことがない状態</a:t>
            </a:r>
            <a:endParaRPr kumimoji="1" lang="en-US"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dirty="0" smtClean="0">
                <a:solidFill>
                  <a:schemeClr val="tx1"/>
                </a:solidFill>
                <a:effectLst/>
                <a:latin typeface="+mn-ea"/>
                <a:ea typeface="+mn-ea"/>
                <a:cs typeface="+mn-cs"/>
              </a:rPr>
              <a:t>　　　</a:t>
            </a:r>
            <a:r>
              <a:rPr kumimoji="1" lang="ja-JP" altLang="ja-JP" sz="1200" b="0" i="0" u="none" strike="noStrike" kern="1200" dirty="0" smtClean="0">
                <a:solidFill>
                  <a:schemeClr val="tx1"/>
                </a:solidFill>
                <a:effectLst/>
                <a:latin typeface="+mn-ea"/>
                <a:ea typeface="+mn-ea"/>
                <a:cs typeface="+mn-cs"/>
              </a:rPr>
              <a:t>レイノルズ数</a:t>
            </a:r>
            <a:r>
              <a:rPr kumimoji="1" lang="en-US" altLang="ja-JP" sz="1200" b="0" i="0" u="none" strike="noStrike" kern="1200" dirty="0" smtClean="0">
                <a:solidFill>
                  <a:schemeClr val="tx1"/>
                </a:solidFill>
                <a:effectLst/>
                <a:latin typeface="+mn-ea"/>
                <a:ea typeface="+mn-ea"/>
                <a:cs typeface="+mn-cs"/>
              </a:rPr>
              <a:t>Re</a:t>
            </a:r>
            <a:r>
              <a:rPr kumimoji="1" lang="ja-JP" altLang="ja-JP" sz="1200" b="0" i="0" u="none" strike="noStrike" kern="1200" dirty="0" smtClean="0">
                <a:solidFill>
                  <a:schemeClr val="tx1"/>
                </a:solidFill>
                <a:effectLst/>
                <a:latin typeface="+mn-ea"/>
                <a:ea typeface="+mn-ea"/>
                <a:cs typeface="+mn-cs"/>
              </a:rPr>
              <a:t>：</a:t>
            </a:r>
            <a:r>
              <a:rPr kumimoji="1" lang="en-US" altLang="ja-JP" sz="1200" b="0" i="0" u="none" strike="noStrike" kern="1200" dirty="0" smtClean="0">
                <a:solidFill>
                  <a:schemeClr val="tx1"/>
                </a:solidFill>
                <a:effectLst/>
                <a:latin typeface="+mn-ea"/>
                <a:ea typeface="+mn-ea"/>
                <a:cs typeface="+mn-cs"/>
              </a:rPr>
              <a:t>Re</a:t>
            </a:r>
            <a:r>
              <a:rPr kumimoji="1" lang="ja-JP" altLang="ja-JP" sz="1200" b="0" i="0" u="none" strike="noStrike" kern="1200" dirty="0" smtClean="0">
                <a:solidFill>
                  <a:schemeClr val="tx1"/>
                </a:solidFill>
                <a:effectLst/>
                <a:latin typeface="+mn-ea"/>
                <a:ea typeface="+mn-ea"/>
                <a:cs typeface="+mn-cs"/>
              </a:rPr>
              <a:t>＜</a:t>
            </a:r>
            <a:r>
              <a:rPr kumimoji="1" lang="en-US" altLang="ja-JP" sz="1200" b="0" i="0" u="none" strike="noStrike" kern="1200" dirty="0" smtClean="0">
                <a:solidFill>
                  <a:schemeClr val="tx1"/>
                </a:solidFill>
                <a:effectLst/>
                <a:latin typeface="+mn-ea"/>
                <a:ea typeface="+mn-ea"/>
                <a:cs typeface="+mn-cs"/>
              </a:rPr>
              <a:t>2100</a:t>
            </a:r>
            <a:endParaRPr kumimoji="1" lang="ja-JP"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dirty="0" smtClean="0">
                <a:solidFill>
                  <a:schemeClr val="tx1"/>
                </a:solidFill>
                <a:effectLst/>
                <a:latin typeface="+mn-ea"/>
                <a:ea typeface="+mn-ea"/>
                <a:cs typeface="+mn-cs"/>
              </a:rPr>
              <a:t>　・</a:t>
            </a:r>
            <a:r>
              <a:rPr kumimoji="1" lang="ja-JP" altLang="ja-JP" sz="1200" b="0" i="0" u="none" strike="noStrike" kern="1200" dirty="0" smtClean="0">
                <a:solidFill>
                  <a:schemeClr val="tx1"/>
                </a:solidFill>
                <a:effectLst/>
                <a:latin typeface="+mn-ea"/>
                <a:ea typeface="+mn-ea"/>
                <a:cs typeface="+mn-cs"/>
              </a:rPr>
              <a:t>遷移域</a:t>
            </a:r>
          </a:p>
          <a:p>
            <a:pPr rtl="0" eaLnBrk="1" fontAlgn="ctr" latinLnBrk="0" hangingPunct="1"/>
            <a:r>
              <a:rPr kumimoji="1" lang="ja-JP" altLang="en-US" sz="1200" b="0" i="0" u="none" strike="noStrike" kern="1200" dirty="0" smtClean="0">
                <a:solidFill>
                  <a:schemeClr val="tx1"/>
                </a:solidFill>
                <a:effectLst/>
                <a:latin typeface="+mn-ea"/>
                <a:ea typeface="+mn-ea"/>
                <a:cs typeface="+mn-cs"/>
              </a:rPr>
              <a:t>　　　</a:t>
            </a:r>
            <a:r>
              <a:rPr kumimoji="1" lang="ja-JP" altLang="ja-JP" sz="1200" b="0" i="0" u="none" strike="noStrike" kern="1200" dirty="0" smtClean="0">
                <a:solidFill>
                  <a:schemeClr val="tx1"/>
                </a:solidFill>
                <a:effectLst/>
                <a:latin typeface="+mn-ea"/>
                <a:ea typeface="+mn-ea"/>
                <a:cs typeface="+mn-cs"/>
              </a:rPr>
              <a:t>流れが不安定な状態</a:t>
            </a:r>
            <a:endParaRPr kumimoji="1" lang="en-US"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dirty="0" smtClean="0">
                <a:solidFill>
                  <a:schemeClr val="tx1"/>
                </a:solidFill>
                <a:effectLst/>
                <a:latin typeface="+mn-ea"/>
                <a:ea typeface="+mn-ea"/>
                <a:cs typeface="+mn-cs"/>
              </a:rPr>
              <a:t>　　　</a:t>
            </a:r>
            <a:r>
              <a:rPr kumimoji="1" lang="ja-JP" altLang="ja-JP" sz="1200" b="0" i="0" u="none" strike="noStrike" kern="1200" dirty="0" smtClean="0">
                <a:solidFill>
                  <a:schemeClr val="tx1"/>
                </a:solidFill>
                <a:effectLst/>
                <a:latin typeface="+mn-ea"/>
                <a:ea typeface="+mn-ea"/>
                <a:cs typeface="+mn-cs"/>
              </a:rPr>
              <a:t>レイノルズ数</a:t>
            </a:r>
            <a:r>
              <a:rPr kumimoji="1" lang="en-US" altLang="ja-JP" sz="1200" b="0" i="0" u="none" strike="noStrike" kern="1200" dirty="0" smtClean="0">
                <a:solidFill>
                  <a:schemeClr val="tx1"/>
                </a:solidFill>
                <a:effectLst/>
                <a:latin typeface="+mn-ea"/>
                <a:ea typeface="+mn-ea"/>
                <a:cs typeface="+mn-cs"/>
              </a:rPr>
              <a:t>Re</a:t>
            </a:r>
            <a:r>
              <a:rPr kumimoji="1" lang="ja-JP" altLang="ja-JP" sz="1200" b="0" i="0" u="none" strike="noStrike" kern="1200" dirty="0" smtClean="0">
                <a:solidFill>
                  <a:schemeClr val="tx1"/>
                </a:solidFill>
                <a:effectLst/>
                <a:latin typeface="+mn-ea"/>
                <a:ea typeface="+mn-ea"/>
                <a:cs typeface="+mn-cs"/>
              </a:rPr>
              <a:t>：</a:t>
            </a:r>
            <a:r>
              <a:rPr kumimoji="1" lang="en-US" altLang="ja-JP" sz="1200" b="0" i="0" u="none" strike="noStrike" kern="1200" dirty="0" smtClean="0">
                <a:solidFill>
                  <a:schemeClr val="tx1"/>
                </a:solidFill>
                <a:effectLst/>
                <a:latin typeface="+mn-ea"/>
                <a:ea typeface="+mn-ea"/>
                <a:cs typeface="+mn-cs"/>
              </a:rPr>
              <a:t>2100</a:t>
            </a:r>
            <a:r>
              <a:rPr kumimoji="1" lang="ja-JP" altLang="ja-JP" sz="1200" b="0" i="0" u="none" strike="noStrike" kern="1200" dirty="0" smtClean="0">
                <a:solidFill>
                  <a:schemeClr val="tx1"/>
                </a:solidFill>
                <a:effectLst/>
                <a:latin typeface="+mn-ea"/>
                <a:ea typeface="+mn-ea"/>
                <a:cs typeface="+mn-cs"/>
              </a:rPr>
              <a:t>＜</a:t>
            </a:r>
            <a:r>
              <a:rPr kumimoji="1" lang="en-US" altLang="ja-JP" sz="1200" b="0" i="0" u="none" strike="noStrike" kern="1200" dirty="0" smtClean="0">
                <a:solidFill>
                  <a:schemeClr val="tx1"/>
                </a:solidFill>
                <a:effectLst/>
                <a:latin typeface="+mn-ea"/>
                <a:ea typeface="+mn-ea"/>
                <a:cs typeface="+mn-cs"/>
              </a:rPr>
              <a:t>Re</a:t>
            </a:r>
            <a:r>
              <a:rPr kumimoji="1" lang="ja-JP" altLang="ja-JP" sz="1200" b="0" i="0" u="none" strike="noStrike" kern="1200" dirty="0" smtClean="0">
                <a:solidFill>
                  <a:schemeClr val="tx1"/>
                </a:solidFill>
                <a:effectLst/>
                <a:latin typeface="+mn-ea"/>
                <a:ea typeface="+mn-ea"/>
                <a:cs typeface="+mn-cs"/>
              </a:rPr>
              <a:t>＜</a:t>
            </a:r>
            <a:r>
              <a:rPr kumimoji="1" lang="en-US" altLang="ja-JP" sz="1200" b="0" i="0" u="none" strike="noStrike" kern="1200" dirty="0" smtClean="0">
                <a:solidFill>
                  <a:schemeClr val="tx1"/>
                </a:solidFill>
                <a:effectLst/>
                <a:latin typeface="+mn-ea"/>
                <a:ea typeface="+mn-ea"/>
                <a:cs typeface="+mn-cs"/>
              </a:rPr>
              <a:t>4000</a:t>
            </a:r>
            <a:endParaRPr kumimoji="1" lang="ja-JP"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dirty="0" smtClean="0">
                <a:solidFill>
                  <a:schemeClr val="tx1"/>
                </a:solidFill>
                <a:effectLst/>
                <a:latin typeface="+mn-ea"/>
                <a:ea typeface="+mn-ea"/>
                <a:cs typeface="+mn-cs"/>
              </a:rPr>
              <a:t>　・</a:t>
            </a:r>
            <a:r>
              <a:rPr kumimoji="1" lang="ja-JP" altLang="ja-JP" sz="1200" b="0" i="0" u="none" strike="noStrike" kern="1200" dirty="0" smtClean="0">
                <a:solidFill>
                  <a:schemeClr val="tx1"/>
                </a:solidFill>
                <a:effectLst/>
                <a:latin typeface="+mn-ea"/>
                <a:ea typeface="+mn-ea"/>
                <a:cs typeface="+mn-cs"/>
              </a:rPr>
              <a:t>乱流</a:t>
            </a:r>
            <a:endParaRPr kumimoji="1" lang="en-US"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dirty="0" smtClean="0">
                <a:solidFill>
                  <a:schemeClr val="tx1"/>
                </a:solidFill>
                <a:effectLst/>
                <a:latin typeface="+mn-ea"/>
                <a:ea typeface="+mn-ea"/>
                <a:cs typeface="+mn-cs"/>
              </a:rPr>
              <a:t>　　</a:t>
            </a:r>
            <a:r>
              <a:rPr kumimoji="1" lang="ja-JP" altLang="ja-JP" sz="1200" b="0" i="0" u="none" strike="noStrike" kern="1200" dirty="0" smtClean="0">
                <a:solidFill>
                  <a:schemeClr val="tx1"/>
                </a:solidFill>
                <a:effectLst/>
                <a:latin typeface="+mn-ea"/>
                <a:ea typeface="+mn-ea"/>
                <a:cs typeface="+mn-cs"/>
              </a:rPr>
              <a:t>流体が細かく不規則に流れ，隣り合う部分が入り乱れて混ざり合っている状態</a:t>
            </a:r>
            <a:endParaRPr kumimoji="1" lang="en-US" altLang="ja-JP" sz="1200" b="0" i="0" u="none" strike="noStrike" kern="1200" dirty="0" smtClean="0">
              <a:solidFill>
                <a:schemeClr val="tx1"/>
              </a:solidFill>
              <a:effectLst/>
              <a:latin typeface="+mn-ea"/>
              <a:ea typeface="+mn-ea"/>
              <a:cs typeface="+mn-cs"/>
            </a:endParaRPr>
          </a:p>
          <a:p>
            <a:pPr rtl="0" eaLnBrk="1" fontAlgn="ctr" latinLnBrk="0" hangingPunct="1"/>
            <a:r>
              <a:rPr kumimoji="1" lang="ja-JP" altLang="en-US" sz="1200" b="0" i="0" u="none" strike="noStrike" kern="1200" dirty="0" smtClean="0">
                <a:solidFill>
                  <a:schemeClr val="tx1"/>
                </a:solidFill>
                <a:effectLst/>
                <a:latin typeface="+mn-ea"/>
                <a:ea typeface="+mn-ea"/>
                <a:cs typeface="+mn-cs"/>
              </a:rPr>
              <a:t>　　</a:t>
            </a:r>
            <a:r>
              <a:rPr kumimoji="1" lang="ja-JP" altLang="ja-JP" sz="1200" b="0" i="0" u="none" strike="noStrike" kern="1200" dirty="0" smtClean="0">
                <a:solidFill>
                  <a:schemeClr val="tx1"/>
                </a:solidFill>
                <a:effectLst/>
                <a:latin typeface="+mn-ea"/>
                <a:ea typeface="+mn-ea"/>
                <a:cs typeface="+mn-cs"/>
              </a:rPr>
              <a:t>レイノルズ数</a:t>
            </a:r>
            <a:r>
              <a:rPr kumimoji="1" lang="en-US" altLang="ja-JP" sz="1200" b="0" i="0" u="none" strike="noStrike" kern="1200" dirty="0" smtClean="0">
                <a:solidFill>
                  <a:schemeClr val="tx1"/>
                </a:solidFill>
                <a:effectLst/>
                <a:latin typeface="+mn-ea"/>
                <a:ea typeface="+mn-ea"/>
                <a:cs typeface="+mn-cs"/>
              </a:rPr>
              <a:t>Re</a:t>
            </a:r>
            <a:r>
              <a:rPr kumimoji="1" lang="ja-JP" altLang="ja-JP" sz="1200" b="0" i="0" u="none" strike="noStrike" kern="1200" dirty="0" smtClean="0">
                <a:solidFill>
                  <a:schemeClr val="tx1"/>
                </a:solidFill>
                <a:effectLst/>
                <a:latin typeface="+mn-ea"/>
                <a:ea typeface="+mn-ea"/>
                <a:cs typeface="+mn-cs"/>
              </a:rPr>
              <a:t>：</a:t>
            </a:r>
            <a:r>
              <a:rPr kumimoji="1" lang="en-US" altLang="ja-JP" sz="1200" b="0" i="0" u="none" strike="noStrike" kern="1200" dirty="0" smtClean="0">
                <a:solidFill>
                  <a:schemeClr val="tx1"/>
                </a:solidFill>
                <a:effectLst/>
                <a:latin typeface="+mn-ea"/>
                <a:ea typeface="+mn-ea"/>
                <a:cs typeface="+mn-cs"/>
              </a:rPr>
              <a:t>4000</a:t>
            </a:r>
            <a:r>
              <a:rPr kumimoji="1" lang="ja-JP" altLang="ja-JP" sz="1200" b="0" i="0" u="none" strike="noStrike" kern="1200" dirty="0" smtClean="0">
                <a:solidFill>
                  <a:schemeClr val="tx1"/>
                </a:solidFill>
                <a:effectLst/>
                <a:latin typeface="+mn-ea"/>
                <a:ea typeface="+mn-ea"/>
                <a:cs typeface="+mn-cs"/>
              </a:rPr>
              <a:t>＜</a:t>
            </a:r>
            <a:r>
              <a:rPr kumimoji="1" lang="en-US" altLang="ja-JP" sz="1200" b="0" i="0" u="none" strike="noStrike" kern="1200" dirty="0" smtClean="0">
                <a:solidFill>
                  <a:schemeClr val="tx1"/>
                </a:solidFill>
                <a:effectLst/>
                <a:latin typeface="+mn-ea"/>
                <a:ea typeface="+mn-ea"/>
                <a:cs typeface="+mn-cs"/>
              </a:rPr>
              <a:t>Re</a:t>
            </a:r>
          </a:p>
          <a:p>
            <a:pPr rtl="0" eaLnBrk="1" fontAlgn="ctr" latinLnBrk="0" hangingPunct="1"/>
            <a:endParaRPr kumimoji="1" lang="en-US" altLang="ja-JP" sz="1200" b="0" i="0" u="none" strike="noStrike" kern="1200" dirty="0" smtClean="0">
              <a:solidFill>
                <a:schemeClr val="tx1"/>
              </a:solidFill>
              <a:effectLst/>
              <a:latin typeface="+mn-ea"/>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dirty="0" smtClean="0">
                <a:latin typeface="+mn-ea"/>
                <a:ea typeface="+mn-ea"/>
              </a:rPr>
              <a:t>自然界の流れ（大気や河川など）のほとんどは，乱流（</a:t>
            </a:r>
            <a:r>
              <a:rPr kumimoji="1" lang="en-US" altLang="ja-JP" dirty="0" smtClean="0">
                <a:latin typeface="+mn-ea"/>
                <a:ea typeface="+mn-ea"/>
              </a:rPr>
              <a:t>Re</a:t>
            </a:r>
            <a:r>
              <a:rPr kumimoji="1" lang="ja-JP" altLang="en-US" dirty="0" smtClean="0">
                <a:latin typeface="+mn-ea"/>
                <a:ea typeface="+mn-ea"/>
              </a:rPr>
              <a:t>が</a:t>
            </a:r>
            <a:r>
              <a:rPr kumimoji="1" lang="en-US" altLang="ja-JP" dirty="0" smtClean="0">
                <a:latin typeface="+mn-ea"/>
                <a:ea typeface="+mn-ea"/>
              </a:rPr>
              <a:t>4000</a:t>
            </a:r>
            <a:r>
              <a:rPr kumimoji="1" lang="ja-JP" altLang="en-US" dirty="0" smtClean="0">
                <a:latin typeface="+mn-ea"/>
                <a:ea typeface="+mn-ea"/>
              </a:rPr>
              <a:t>以上）で</a:t>
            </a:r>
            <a:endParaRPr kumimoji="1" lang="en-US" altLang="ja-JP" dirty="0" smtClean="0">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dirty="0" smtClean="0">
                <a:latin typeface="+mn-ea"/>
                <a:ea typeface="+mn-ea"/>
              </a:rPr>
              <a:t>ある</a:t>
            </a:r>
            <a:r>
              <a:rPr kumimoji="1" lang="ja-JP" altLang="en-US" sz="1200" b="0" i="0" u="none" strike="noStrike" kern="1200" dirty="0" smtClean="0">
                <a:solidFill>
                  <a:schemeClr val="tx1"/>
                </a:solidFill>
                <a:effectLst/>
                <a:latin typeface="+mn-ea"/>
                <a:ea typeface="+mn-ea"/>
                <a:cs typeface="+mn-cs"/>
              </a:rPr>
              <a:t>ことを説明し、生徒の興味・関心を引きだすとよい。</a:t>
            </a:r>
            <a:endParaRPr kumimoji="1" lang="ja-JP" altLang="en-US"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52</a:t>
            </a:fld>
            <a:endParaRPr kumimoji="1" lang="ja-JP" altLang="en-US"/>
          </a:p>
        </p:txBody>
      </p:sp>
    </p:spTree>
    <p:extLst>
      <p:ext uri="{BB962C8B-B14F-4D97-AF65-F5344CB8AC3E}">
        <p14:creationId xmlns:p14="http://schemas.microsoft.com/office/powerpoint/2010/main" val="3204661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レイノルズ数</a:t>
                </a:r>
                <a:r>
                  <a:rPr kumimoji="1" lang="en-US" altLang="ja-JP" sz="1200" dirty="0" smtClean="0">
                    <a:latin typeface="+mn-ea"/>
                    <a:ea typeface="+mn-ea"/>
                  </a:rPr>
                  <a:t>Re</a:t>
                </a:r>
                <a:r>
                  <a:rPr kumimoji="1" lang="ja-JP" altLang="en-US" sz="1200" dirty="0" smtClean="0">
                    <a:latin typeface="+mn-ea"/>
                    <a:ea typeface="+mn-ea"/>
                  </a:rPr>
                  <a:t>（単位はない）を求める一般式とは，</a:t>
                </a:r>
                <a:endParaRPr kumimoji="1"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n-US" altLang="ja-JP" sz="1200" i="1" dirty="0" smtClean="0">
                          <a:latin typeface="Cambria Math" panose="02040503050406030204" pitchFamily="18" charset="0"/>
                          <a:ea typeface="+mn-ea"/>
                        </a:rPr>
                        <m:t>Re</m:t>
                      </m:r>
                      <m:r>
                        <a:rPr lang="en-US" altLang="ja-JP" sz="1200" i="1">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r>
                            <m:rPr>
                              <m:sty m:val="p"/>
                            </m:rPr>
                            <a:rPr lang="en-US" altLang="ja-JP" sz="1200" i="1">
                              <a:latin typeface="Cambria Math" panose="02040503050406030204" pitchFamily="18" charset="0"/>
                              <a:ea typeface="+mn-ea"/>
                            </a:rPr>
                            <m:t>D</m:t>
                          </m:r>
                          <m:acc>
                            <m:accPr>
                              <m:chr m:val="̅"/>
                              <m:ctrlPr>
                                <a:rPr lang="en-US" altLang="ja-JP" sz="1200" i="1">
                                  <a:latin typeface="Cambria Math" panose="02040503050406030204" pitchFamily="18" charset="0"/>
                                  <a:ea typeface="+mn-ea"/>
                                </a:rPr>
                              </m:ctrlPr>
                            </m:accPr>
                            <m:e>
                              <m:r>
                                <m:rPr>
                                  <m:sty m:val="p"/>
                                </m:rPr>
                                <a:rPr lang="en-US" altLang="ja-JP" sz="1200" i="1">
                                  <a:latin typeface="Cambria Math" panose="02040503050406030204" pitchFamily="18" charset="0"/>
                                  <a:ea typeface="+mn-ea"/>
                                </a:rPr>
                                <m:t>u</m:t>
                              </m:r>
                            </m:e>
                          </m:acc>
                          <m:r>
                            <a:rPr lang="ja-JP" altLang="en-US" sz="1200" i="1">
                              <a:latin typeface="Cambria Math" panose="02040503050406030204" pitchFamily="18" charset="0"/>
                              <a:ea typeface="+mn-ea"/>
                            </a:rPr>
                            <m:t>𝜌</m:t>
                          </m:r>
                        </m:num>
                        <m:den>
                          <m:r>
                            <a:rPr lang="ja-JP" altLang="en-US" sz="1200" i="1">
                              <a:latin typeface="Cambria Math" panose="02040503050406030204" pitchFamily="18" charset="0"/>
                              <a:ea typeface="+mn-ea"/>
                            </a:rPr>
                            <m:t>𝜇</m:t>
                          </m:r>
                        </m:den>
                      </m:f>
                    </m:oMath>
                  </m:oMathPara>
                </a14:m>
                <a:endParaRPr kumimoji="1" lang="ja-JP" altLang="en-US" sz="1200" b="0" i="0" u="none" strike="noStrike" cap="none" normalizeH="0" baseline="0" dirty="0" smtClean="0">
                  <a:ln>
                    <a:noFill/>
                  </a:ln>
                  <a:solidFill>
                    <a:schemeClr val="tx1"/>
                  </a:solidFill>
                  <a:effectLst/>
                  <a:latin typeface="+mn-ea"/>
                  <a:ea typeface="+mn-ea"/>
                </a:endParaRPr>
              </a:p>
              <a:p>
                <a:r>
                  <a:rPr lang="en-US" altLang="ja-JP" sz="1200" dirty="0" smtClean="0">
                    <a:latin typeface="+mn-ea"/>
                    <a:ea typeface="+mn-ea"/>
                  </a:rPr>
                  <a:t>D</a:t>
                </a:r>
                <a:r>
                  <a:rPr lang="ja-JP" altLang="en-US" sz="1200" dirty="0" smtClean="0">
                    <a:latin typeface="+mn-ea"/>
                    <a:ea typeface="+mn-ea"/>
                  </a:rPr>
                  <a:t> </a:t>
                </a:r>
                <a:r>
                  <a:rPr lang="en-US" altLang="ja-JP" sz="1200" dirty="0" smtClean="0">
                    <a:latin typeface="+mn-ea"/>
                    <a:ea typeface="+mn-ea"/>
                  </a:rPr>
                  <a:t>: </a:t>
                </a:r>
                <a:r>
                  <a:rPr lang="ja-JP" altLang="en-US" sz="1200" dirty="0" smtClean="0">
                    <a:latin typeface="+mn-ea"/>
                    <a:ea typeface="+mn-ea"/>
                  </a:rPr>
                  <a:t>管の内径</a:t>
                </a:r>
                <a:r>
                  <a:rPr lang="en-US" altLang="ja-JP" sz="1200" dirty="0" smtClean="0">
                    <a:latin typeface="+mn-ea"/>
                    <a:ea typeface="+mn-ea"/>
                  </a:rPr>
                  <a:t>[m]</a:t>
                </a:r>
              </a:p>
              <a:p>
                <a:r>
                  <a:rPr lang="en-US" altLang="ja-JP" sz="1200" dirty="0" smtClean="0">
                    <a:latin typeface="+mn-ea"/>
                    <a:ea typeface="+mn-ea"/>
                  </a:rPr>
                  <a:t>ū</a:t>
                </a:r>
                <a:r>
                  <a:rPr lang="ja-JP" altLang="en-US" sz="1200" dirty="0" smtClean="0">
                    <a:latin typeface="+mn-ea"/>
                    <a:ea typeface="+mn-ea"/>
                  </a:rPr>
                  <a:t>：流体の平均流速</a:t>
                </a:r>
                <a:r>
                  <a:rPr lang="en-US" altLang="ja-JP" sz="1200" dirty="0" smtClean="0">
                    <a:latin typeface="+mn-ea"/>
                    <a:ea typeface="+mn-ea"/>
                  </a:rPr>
                  <a:t>[m/s]</a:t>
                </a:r>
              </a:p>
              <a:p>
                <a:r>
                  <a:rPr lang="en-US" altLang="ja-JP" sz="1200" dirty="0" smtClean="0">
                    <a:latin typeface="+mn-ea"/>
                    <a:ea typeface="+mn-ea"/>
                  </a:rPr>
                  <a:t>ρ</a:t>
                </a:r>
                <a:r>
                  <a:rPr lang="ja-JP" altLang="en-US" sz="1200" dirty="0" smtClean="0">
                    <a:latin typeface="+mn-ea"/>
                    <a:ea typeface="+mn-ea"/>
                  </a:rPr>
                  <a:t>：流体の密度</a:t>
                </a:r>
                <a:r>
                  <a:rPr lang="en-US" altLang="ja-JP" sz="1200" dirty="0" smtClean="0">
                    <a:latin typeface="+mn-ea"/>
                    <a:ea typeface="+mn-ea"/>
                  </a:rPr>
                  <a:t>[kg/m</a:t>
                </a:r>
                <a:r>
                  <a:rPr lang="en-US" altLang="ja-JP" sz="1200" baseline="30000" dirty="0" smtClean="0">
                    <a:latin typeface="+mn-ea"/>
                    <a:ea typeface="+mn-ea"/>
                  </a:rPr>
                  <a:t>3</a:t>
                </a:r>
                <a:r>
                  <a:rPr lang="en-US" altLang="ja-JP" sz="1200" dirty="0" smtClean="0">
                    <a:latin typeface="+mn-ea"/>
                    <a:ea typeface="+mn-ea"/>
                  </a:rPr>
                  <a:t>]</a:t>
                </a:r>
              </a:p>
              <a:p>
                <a:r>
                  <a:rPr lang="en-US" altLang="ja-JP" sz="1200" dirty="0" smtClean="0">
                    <a:latin typeface="+mn-ea"/>
                    <a:ea typeface="+mn-ea"/>
                  </a:rPr>
                  <a:t>μ</a:t>
                </a:r>
                <a:r>
                  <a:rPr lang="ja-JP" altLang="en-US" sz="1200" dirty="0" smtClean="0">
                    <a:latin typeface="+mn-ea"/>
                    <a:ea typeface="+mn-ea"/>
                  </a:rPr>
                  <a:t>：流体の粘度</a:t>
                </a:r>
                <a:r>
                  <a:rPr lang="en-US" altLang="ja-JP" sz="1200" dirty="0" smtClean="0">
                    <a:latin typeface="+mn-ea"/>
                    <a:ea typeface="+mn-ea"/>
                  </a:rPr>
                  <a:t>[pa</a:t>
                </a:r>
                <a:r>
                  <a:rPr lang="ja-JP" altLang="en-US" sz="1200" dirty="0" smtClean="0">
                    <a:latin typeface="+mn-ea"/>
                    <a:ea typeface="+mn-ea"/>
                  </a:rPr>
                  <a:t>･</a:t>
                </a:r>
                <a:r>
                  <a:rPr lang="en-US" altLang="ja-JP" sz="1200" dirty="0" smtClean="0">
                    <a:latin typeface="+mn-ea"/>
                    <a:ea typeface="+mn-ea"/>
                  </a:rPr>
                  <a:t>s]</a:t>
                </a:r>
              </a:p>
              <a:p>
                <a:r>
                  <a:rPr lang="ja-JP" altLang="en-US" sz="1200" dirty="0" smtClean="0">
                    <a:latin typeface="+mn-ea"/>
                    <a:ea typeface="+mn-ea"/>
                  </a:rPr>
                  <a:t>であることを説明する。</a:t>
                </a:r>
                <a:endParaRPr lang="en-US" altLang="ja-JP" sz="1200" dirty="0" smtClean="0">
                  <a:latin typeface="+mn-ea"/>
                  <a:ea typeface="+mn-ea"/>
                </a:endParaRPr>
              </a:p>
              <a:p>
                <a:endParaRPr lang="en-US" altLang="ja-JP" sz="1200" dirty="0" smtClean="0">
                  <a:latin typeface="+mn-ea"/>
                  <a:ea typeface="+mn-ea"/>
                </a:endParaRPr>
              </a:p>
              <a:p>
                <a:r>
                  <a:rPr lang="ja-JP" altLang="en-US" sz="1200" dirty="0" smtClean="0">
                    <a:latin typeface="+mn-ea"/>
                    <a:ea typeface="+mn-ea"/>
                  </a:rPr>
                  <a:t>また，流れの状態はレイノルズ数の値で判断できることを最確認させる。</a:t>
                </a:r>
                <a:endParaRPr lang="en-US" altLang="ja-JP" sz="1200" dirty="0" smtClean="0">
                  <a:latin typeface="+mn-ea"/>
                  <a:ea typeface="+mn-ea"/>
                </a:endParaRPr>
              </a:p>
              <a:p>
                <a:r>
                  <a:rPr lang="en-US" altLang="ja-JP" sz="1200" dirty="0" smtClean="0">
                    <a:latin typeface="+mn-ea"/>
                    <a:ea typeface="+mn-ea"/>
                  </a:rPr>
                  <a:t>Re</a:t>
                </a:r>
                <a:r>
                  <a:rPr lang="ja-JP" altLang="en-US" sz="1200" dirty="0" smtClean="0">
                    <a:latin typeface="+mn-ea"/>
                    <a:ea typeface="+mn-ea"/>
                  </a:rPr>
                  <a:t>＜</a:t>
                </a:r>
                <a:r>
                  <a:rPr lang="en-US" altLang="ja-JP" sz="1200" dirty="0" smtClean="0">
                    <a:latin typeface="+mn-ea"/>
                    <a:ea typeface="+mn-ea"/>
                  </a:rPr>
                  <a:t>2100</a:t>
                </a:r>
                <a:r>
                  <a:rPr lang="ja-JP" altLang="en-US" sz="1200" dirty="0" smtClean="0">
                    <a:latin typeface="+mn-ea"/>
                    <a:ea typeface="+mn-ea"/>
                  </a:rPr>
                  <a:t>：層流</a:t>
                </a:r>
                <a:endParaRPr lang="en-US" altLang="ja-JP" sz="1200" dirty="0" smtClean="0">
                  <a:latin typeface="+mn-ea"/>
                  <a:ea typeface="+mn-ea"/>
                </a:endParaRPr>
              </a:p>
              <a:p>
                <a:r>
                  <a:rPr lang="en-US" altLang="ja-JP" sz="1200" dirty="0" smtClean="0">
                    <a:latin typeface="+mn-ea"/>
                    <a:ea typeface="+mn-ea"/>
                  </a:rPr>
                  <a:t>2100</a:t>
                </a:r>
                <a:r>
                  <a:rPr lang="ja-JP" altLang="en-US" sz="1200" dirty="0" smtClean="0">
                    <a:latin typeface="+mn-ea"/>
                    <a:ea typeface="+mn-ea"/>
                  </a:rPr>
                  <a:t>＜</a:t>
                </a:r>
                <a:r>
                  <a:rPr lang="en-US" altLang="ja-JP" sz="1200" dirty="0" smtClean="0">
                    <a:latin typeface="+mn-ea"/>
                    <a:ea typeface="+mn-ea"/>
                  </a:rPr>
                  <a:t>Re</a:t>
                </a:r>
                <a:r>
                  <a:rPr lang="ja-JP" altLang="en-US" sz="1200" dirty="0" smtClean="0">
                    <a:latin typeface="+mn-ea"/>
                    <a:ea typeface="+mn-ea"/>
                  </a:rPr>
                  <a:t>＜</a:t>
                </a:r>
                <a:r>
                  <a:rPr lang="en-US" altLang="ja-JP" sz="1200" dirty="0" smtClean="0">
                    <a:latin typeface="+mn-ea"/>
                    <a:ea typeface="+mn-ea"/>
                  </a:rPr>
                  <a:t>4000</a:t>
                </a:r>
                <a:r>
                  <a:rPr lang="ja-JP" altLang="en-US" sz="1200" dirty="0" smtClean="0">
                    <a:latin typeface="+mn-ea"/>
                    <a:ea typeface="+mn-ea"/>
                  </a:rPr>
                  <a:t>：遷移域</a:t>
                </a:r>
                <a:endParaRPr lang="en-US" altLang="ja-JP" sz="1200" dirty="0" smtClean="0">
                  <a:latin typeface="+mn-ea"/>
                  <a:ea typeface="+mn-ea"/>
                </a:endParaRPr>
              </a:p>
              <a:p>
                <a:r>
                  <a:rPr lang="en-US" altLang="ja-JP" sz="1200" dirty="0" smtClean="0">
                    <a:latin typeface="+mn-ea"/>
                    <a:ea typeface="+mn-ea"/>
                  </a:rPr>
                  <a:t>4000</a:t>
                </a:r>
                <a:r>
                  <a:rPr lang="ja-JP" altLang="en-US" sz="1200" dirty="0" smtClean="0">
                    <a:latin typeface="+mn-ea"/>
                    <a:ea typeface="+mn-ea"/>
                  </a:rPr>
                  <a:t>＜</a:t>
                </a:r>
                <a:r>
                  <a:rPr lang="en-US" altLang="ja-JP" sz="1200" dirty="0" smtClean="0">
                    <a:latin typeface="+mn-ea"/>
                    <a:ea typeface="+mn-ea"/>
                  </a:rPr>
                  <a:t>Re</a:t>
                </a:r>
                <a:r>
                  <a:rPr lang="ja-JP" altLang="en-US" sz="1200" dirty="0" smtClean="0">
                    <a:latin typeface="+mn-ea"/>
                    <a:ea typeface="+mn-ea"/>
                  </a:rPr>
                  <a:t>：乱流</a:t>
                </a:r>
                <a:endParaRPr lang="en-US" altLang="ja-JP" sz="1200" dirty="0" smtClean="0">
                  <a:latin typeface="+mn-ea"/>
                  <a:ea typeface="+mn-ea"/>
                </a:endParaRPr>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anose="020F0600000000000000" pitchFamily="50" charset="-128"/>
                    <a:ea typeface="HG丸ｺﾞｼｯｸM-PRO" panose="020F0600000000000000" pitchFamily="50" charset="-128"/>
                  </a:rPr>
                  <a:t>レイノルズ数</a:t>
                </a:r>
                <a:r>
                  <a:rPr kumimoji="1" lang="en-US" altLang="ja-JP" sz="1200" dirty="0" smtClean="0">
                    <a:latin typeface="HG丸ｺﾞｼｯｸM-PRO" panose="020F0600000000000000" pitchFamily="50" charset="-128"/>
                    <a:ea typeface="HG丸ｺﾞｼｯｸM-PRO" panose="020F0600000000000000" pitchFamily="50" charset="-128"/>
                  </a:rPr>
                  <a:t>Re</a:t>
                </a:r>
                <a:r>
                  <a:rPr kumimoji="1" lang="ja-JP" altLang="en-US" sz="1200" dirty="0" smtClean="0">
                    <a:latin typeface="HG丸ｺﾞｼｯｸM-PRO" panose="020F0600000000000000" pitchFamily="50" charset="-128"/>
                    <a:ea typeface="HG丸ｺﾞｼｯｸM-PRO" panose="020F0600000000000000" pitchFamily="50" charset="-128"/>
                  </a:rPr>
                  <a:t>（単位はない）を</a:t>
                </a:r>
                <a:r>
                  <a:rPr kumimoji="1" lang="ja-JP" altLang="en-US" sz="1200" dirty="0" smtClean="0">
                    <a:latin typeface="HG丸ｺﾞｼｯｸM-PRO" panose="020F0600000000000000" pitchFamily="50" charset="-128"/>
                    <a:ea typeface="HG丸ｺﾞｼｯｸM-PRO" panose="020F0600000000000000" pitchFamily="50" charset="-128"/>
                  </a:rPr>
                  <a:t>求める一般式と</a:t>
                </a:r>
                <a:r>
                  <a:rPr kumimoji="1" lang="ja-JP" altLang="en-US" sz="1200" dirty="0" smtClean="0">
                    <a:latin typeface="HG丸ｺﾞｼｯｸM-PRO" panose="020F0600000000000000" pitchFamily="50" charset="-128"/>
                    <a:ea typeface="HG丸ｺﾞｼｯｸM-PRO" panose="020F0600000000000000" pitchFamily="50" charset="-128"/>
                  </a:rPr>
                  <a:t>は，</a:t>
                </a:r>
                <a:endParaRPr kumimoji="1" lang="en-US" altLang="ja-JP" sz="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dirty="0" smtClean="0">
                    <a:latin typeface="Cambria Math" panose="02040503050406030204" pitchFamily="18" charset="0"/>
                    <a:ea typeface="Cambria Math" panose="02040503050406030204" pitchFamily="18" charset="0"/>
                  </a:rPr>
                  <a:t>Re</a:t>
                </a:r>
                <a:r>
                  <a:rPr lang="en-US" altLang="ja-JP" sz="1200" i="0">
                    <a:latin typeface="Cambria Math" panose="02040503050406030204" pitchFamily="18" charset="0"/>
                    <a:ea typeface="Cambria Math" panose="02040503050406030204" pitchFamily="18" charset="0"/>
                  </a:rPr>
                  <a:t>=(Du ̅</a:t>
                </a:r>
                <a:r>
                  <a:rPr lang="ja-JP" altLang="en-US" sz="1200" i="0">
                    <a:latin typeface="Cambria Math" panose="02040503050406030204" pitchFamily="18" charset="0"/>
                    <a:ea typeface="Cambria Math" panose="02040503050406030204" pitchFamily="18" charset="0"/>
                  </a:rPr>
                  <a:t>𝜌</a:t>
                </a:r>
                <a:r>
                  <a:rPr lang="en-US" altLang="ja-JP" sz="1200" i="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𝜇</a:t>
                </a:r>
                <a:endParaRPr kumimoji="1" lang="ja-JP" altLang="en-US" sz="1200" b="0" i="0" u="none" strike="noStrike" cap="none" normalizeH="0" baseline="0" dirty="0" smtClean="0">
                  <a:ln>
                    <a:noFill/>
                  </a:ln>
                  <a:solidFill>
                    <a:schemeClr val="tx1"/>
                  </a:solidFill>
                  <a:effectLst/>
                  <a:latin typeface="Arial Narrow" pitchFamily="34" charset="0"/>
                  <a:ea typeface="+mn-ea"/>
                </a:endParaRPr>
              </a:p>
              <a:p>
                <a:r>
                  <a:rPr lang="en-US" altLang="ja-JP" sz="1200" dirty="0" smtClean="0">
                    <a:latin typeface="HG丸ｺﾞｼｯｸM-PRO" panose="020F0600000000000000" pitchFamily="50" charset="-128"/>
                    <a:ea typeface="HG丸ｺﾞｼｯｸM-PRO" panose="020F0600000000000000" pitchFamily="50" charset="-128"/>
                  </a:rPr>
                  <a:t>D</a:t>
                </a:r>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管の内径</a:t>
                </a:r>
                <a:r>
                  <a:rPr lang="en-US" altLang="ja-JP" sz="1200" dirty="0" smtClean="0">
                    <a:latin typeface="HG丸ｺﾞｼｯｸM-PRO" panose="020F0600000000000000" pitchFamily="50" charset="-128"/>
                    <a:ea typeface="HG丸ｺﾞｼｯｸM-PRO" panose="020F0600000000000000" pitchFamily="50" charset="-128"/>
                  </a:rPr>
                  <a:t>[m]</a:t>
                </a:r>
              </a:p>
              <a:p>
                <a:r>
                  <a:rPr lang="en-US" altLang="ja-JP" sz="1200" dirty="0" smtClean="0">
                    <a:latin typeface="HG丸ｺﾞｼｯｸM-PRO" panose="020F0600000000000000" pitchFamily="50" charset="-128"/>
                    <a:ea typeface="HG丸ｺﾞｼｯｸM-PRO" panose="020F0600000000000000" pitchFamily="50" charset="-128"/>
                  </a:rPr>
                  <a:t>ū</a:t>
                </a:r>
                <a:r>
                  <a:rPr lang="ja-JP" altLang="en-US" sz="1200" dirty="0" smtClean="0">
                    <a:latin typeface="HG丸ｺﾞｼｯｸM-PRO" panose="020F0600000000000000" pitchFamily="50" charset="-128"/>
                    <a:ea typeface="HG丸ｺﾞｼｯｸM-PRO" panose="020F0600000000000000" pitchFamily="50" charset="-128"/>
                  </a:rPr>
                  <a:t>：流体の平均流速</a:t>
                </a:r>
                <a:r>
                  <a:rPr lang="en-US" altLang="ja-JP" sz="1200" dirty="0" smtClean="0">
                    <a:latin typeface="HG丸ｺﾞｼｯｸM-PRO" panose="020F0600000000000000" pitchFamily="50" charset="-128"/>
                    <a:ea typeface="HG丸ｺﾞｼｯｸM-PRO" panose="020F0600000000000000" pitchFamily="50" charset="-128"/>
                  </a:rPr>
                  <a:t>[m/s]</a:t>
                </a:r>
              </a:p>
              <a:p>
                <a:r>
                  <a:rPr lang="en-US" altLang="ja-JP" sz="1200" dirty="0" smtClean="0">
                    <a:latin typeface="HG丸ｺﾞｼｯｸM-PRO" panose="020F0600000000000000" pitchFamily="50" charset="-128"/>
                    <a:ea typeface="HG丸ｺﾞｼｯｸM-PRO" panose="020F0600000000000000" pitchFamily="50" charset="-128"/>
                  </a:rPr>
                  <a:t>ρ</a:t>
                </a:r>
                <a:r>
                  <a:rPr lang="ja-JP" altLang="en-US" sz="1200" dirty="0" smtClean="0">
                    <a:latin typeface="HG丸ｺﾞｼｯｸM-PRO" panose="020F0600000000000000" pitchFamily="50" charset="-128"/>
                    <a:ea typeface="HG丸ｺﾞｼｯｸM-PRO" panose="020F0600000000000000" pitchFamily="50" charset="-128"/>
                  </a:rPr>
                  <a:t>：流体の密度</a:t>
                </a:r>
                <a:r>
                  <a:rPr lang="en-US" altLang="ja-JP" sz="1200" dirty="0" smtClean="0">
                    <a:latin typeface="HG丸ｺﾞｼｯｸM-PRO" panose="020F0600000000000000" pitchFamily="50" charset="-128"/>
                    <a:ea typeface="HG丸ｺﾞｼｯｸM-PRO" panose="020F0600000000000000" pitchFamily="50" charset="-128"/>
                  </a:rPr>
                  <a:t>[kg/m</a:t>
                </a:r>
                <a:r>
                  <a:rPr lang="en-US" altLang="ja-JP" sz="1200" baseline="30000" dirty="0" smtClean="0">
                    <a:latin typeface="HG丸ｺﾞｼｯｸM-PRO" panose="020F0600000000000000" pitchFamily="50" charset="-128"/>
                    <a:ea typeface="HG丸ｺﾞｼｯｸM-PRO" panose="020F0600000000000000" pitchFamily="50" charset="-128"/>
                  </a:rPr>
                  <a:t>3</a:t>
                </a:r>
                <a:r>
                  <a:rPr lang="en-US" altLang="ja-JP" sz="1200" dirty="0" smtClean="0">
                    <a:latin typeface="HG丸ｺﾞｼｯｸM-PRO" panose="020F0600000000000000" pitchFamily="50" charset="-128"/>
                    <a:ea typeface="HG丸ｺﾞｼｯｸM-PRO" panose="020F0600000000000000" pitchFamily="50" charset="-128"/>
                  </a:rPr>
                  <a:t>]</a:t>
                </a:r>
              </a:p>
              <a:p>
                <a:r>
                  <a:rPr lang="en-US" altLang="ja-JP" sz="1200" dirty="0" smtClean="0">
                    <a:latin typeface="HG丸ｺﾞｼｯｸM-PRO" panose="020F0600000000000000" pitchFamily="50" charset="-128"/>
                    <a:ea typeface="HG丸ｺﾞｼｯｸM-PRO" panose="020F0600000000000000" pitchFamily="50" charset="-128"/>
                  </a:rPr>
                  <a:t>μ</a:t>
                </a:r>
                <a:r>
                  <a:rPr lang="ja-JP" altLang="en-US" sz="1200" dirty="0" smtClean="0">
                    <a:latin typeface="HG丸ｺﾞｼｯｸM-PRO" panose="020F0600000000000000" pitchFamily="50" charset="-128"/>
                    <a:ea typeface="HG丸ｺﾞｼｯｸM-PRO" panose="020F0600000000000000" pitchFamily="50" charset="-128"/>
                  </a:rPr>
                  <a:t>：流体の粘度</a:t>
                </a:r>
                <a:r>
                  <a:rPr lang="en-US" altLang="ja-JP" sz="1200" dirty="0" smtClean="0">
                    <a:latin typeface="HG丸ｺﾞｼｯｸM-PRO" panose="020F0600000000000000" pitchFamily="50" charset="-128"/>
                    <a:ea typeface="HG丸ｺﾞｼｯｸM-PRO" panose="020F0600000000000000" pitchFamily="50" charset="-128"/>
                  </a:rPr>
                  <a:t>[pa</a:t>
                </a:r>
                <a:r>
                  <a:rPr lang="ja-JP" altLang="en-US" sz="1200" dirty="0" smtClean="0">
                    <a:latin typeface="HG丸ｺﾞｼｯｸM-PRO" panose="020F0600000000000000" pitchFamily="50" charset="-128"/>
                    <a:ea typeface="HG丸ｺﾞｼｯｸM-PRO" panose="020F0600000000000000" pitchFamily="50" charset="-128"/>
                  </a:rPr>
                  <a:t>･</a:t>
                </a:r>
                <a:r>
                  <a:rPr lang="en-US" altLang="ja-JP" sz="1200" dirty="0" smtClean="0">
                    <a:latin typeface="HG丸ｺﾞｼｯｸM-PRO" panose="020F0600000000000000" pitchFamily="50" charset="-128"/>
                    <a:ea typeface="HG丸ｺﾞｼｯｸM-PRO" panose="020F0600000000000000" pitchFamily="50" charset="-128"/>
                  </a:rPr>
                  <a:t>s]</a:t>
                </a:r>
              </a:p>
              <a:p>
                <a:r>
                  <a:rPr lang="ja-JP" altLang="en-US" sz="1200" dirty="0" smtClean="0">
                    <a:latin typeface="HG丸ｺﾞｼｯｸM-PRO" panose="020F0600000000000000" pitchFamily="50" charset="-128"/>
                    <a:ea typeface="HG丸ｺﾞｼｯｸM-PRO" panose="020F0600000000000000" pitchFamily="50" charset="-128"/>
                  </a:rPr>
                  <a:t>であることを説明する。</a:t>
                </a:r>
                <a:endParaRPr lang="en-US" altLang="ja-JP" sz="1200" dirty="0" smtClean="0">
                  <a:latin typeface="HG丸ｺﾞｼｯｸM-PRO" panose="020F0600000000000000" pitchFamily="50" charset="-128"/>
                  <a:ea typeface="HG丸ｺﾞｼｯｸM-PRO" panose="020F0600000000000000" pitchFamily="50" charset="-128"/>
                </a:endParaRPr>
              </a:p>
              <a:p>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また，流れ</a:t>
                </a:r>
                <a:r>
                  <a:rPr lang="ja-JP" altLang="en-US" sz="1200" dirty="0" smtClean="0">
                    <a:latin typeface="HG丸ｺﾞｼｯｸM-PRO" panose="020F0600000000000000" pitchFamily="50" charset="-128"/>
                    <a:ea typeface="HG丸ｺﾞｼｯｸM-PRO" panose="020F0600000000000000" pitchFamily="50" charset="-128"/>
                  </a:rPr>
                  <a:t>の状態はレイノルズ数の値で判断できることを</a:t>
                </a:r>
                <a:r>
                  <a:rPr lang="ja-JP" altLang="en-US" sz="1200" dirty="0" smtClean="0">
                    <a:latin typeface="HG丸ｺﾞｼｯｸM-PRO" panose="020F0600000000000000" pitchFamily="50" charset="-128"/>
                    <a:ea typeface="HG丸ｺﾞｼｯｸM-PRO" panose="020F0600000000000000" pitchFamily="50" charset="-128"/>
                  </a:rPr>
                  <a:t>最確認させる。</a:t>
                </a:r>
                <a:endParaRPr lang="en-US" altLang="ja-JP" sz="1200" dirty="0" smtClean="0">
                  <a:latin typeface="HG丸ｺﾞｼｯｸM-PRO" panose="020F0600000000000000" pitchFamily="50" charset="-128"/>
                  <a:ea typeface="HG丸ｺﾞｼｯｸM-PRO" panose="020F0600000000000000" pitchFamily="50" charset="-128"/>
                </a:endParaRPr>
              </a:p>
              <a:p>
                <a:r>
                  <a:rPr lang="en-US" altLang="ja-JP" sz="1200" dirty="0" smtClean="0">
                    <a:latin typeface="HG丸ｺﾞｼｯｸM-PRO" panose="020F0600000000000000" pitchFamily="50" charset="-128"/>
                    <a:ea typeface="HG丸ｺﾞｼｯｸM-PRO" panose="020F0600000000000000" pitchFamily="50" charset="-128"/>
                  </a:rPr>
                  <a:t>Re</a:t>
                </a:r>
                <a:r>
                  <a:rPr lang="ja-JP" altLang="en-US" sz="1200" dirty="0" smtClean="0">
                    <a:latin typeface="HG丸ｺﾞｼｯｸM-PRO" panose="020F0600000000000000" pitchFamily="50" charset="-128"/>
                    <a:ea typeface="HG丸ｺﾞｼｯｸM-PRO" panose="020F0600000000000000" pitchFamily="50" charset="-128"/>
                  </a:rPr>
                  <a:t>＜</a:t>
                </a:r>
                <a:r>
                  <a:rPr lang="en-US" altLang="ja-JP" sz="1200" dirty="0" smtClean="0">
                    <a:latin typeface="HG丸ｺﾞｼｯｸM-PRO" panose="020F0600000000000000" pitchFamily="50" charset="-128"/>
                    <a:ea typeface="HG丸ｺﾞｼｯｸM-PRO" panose="020F0600000000000000" pitchFamily="50" charset="-128"/>
                  </a:rPr>
                  <a:t>2100</a:t>
                </a:r>
                <a:r>
                  <a:rPr lang="ja-JP" altLang="en-US" sz="1200" dirty="0" smtClean="0">
                    <a:latin typeface="HG丸ｺﾞｼｯｸM-PRO" panose="020F0600000000000000" pitchFamily="50" charset="-128"/>
                    <a:ea typeface="HG丸ｺﾞｼｯｸM-PRO" panose="020F0600000000000000" pitchFamily="50" charset="-128"/>
                  </a:rPr>
                  <a:t>：層流</a:t>
                </a:r>
                <a:endParaRPr lang="en-US" altLang="ja-JP" sz="1200" dirty="0" smtClean="0">
                  <a:latin typeface="HG丸ｺﾞｼｯｸM-PRO" panose="020F0600000000000000" pitchFamily="50" charset="-128"/>
                  <a:ea typeface="HG丸ｺﾞｼｯｸM-PRO" panose="020F0600000000000000" pitchFamily="50" charset="-128"/>
                </a:endParaRPr>
              </a:p>
              <a:p>
                <a:r>
                  <a:rPr lang="en-US" altLang="ja-JP" sz="1200" dirty="0" smtClean="0">
                    <a:latin typeface="HG丸ｺﾞｼｯｸM-PRO" panose="020F0600000000000000" pitchFamily="50" charset="-128"/>
                    <a:ea typeface="HG丸ｺﾞｼｯｸM-PRO" panose="020F0600000000000000" pitchFamily="50" charset="-128"/>
                  </a:rPr>
                  <a:t>2100</a:t>
                </a:r>
                <a:r>
                  <a:rPr lang="ja-JP" altLang="en-US" sz="1200" dirty="0" smtClean="0">
                    <a:latin typeface="HG丸ｺﾞｼｯｸM-PRO" panose="020F0600000000000000" pitchFamily="50" charset="-128"/>
                    <a:ea typeface="HG丸ｺﾞｼｯｸM-PRO" panose="020F0600000000000000" pitchFamily="50" charset="-128"/>
                  </a:rPr>
                  <a:t>＜</a:t>
                </a:r>
                <a:r>
                  <a:rPr lang="en-US" altLang="ja-JP" sz="1200" dirty="0" smtClean="0">
                    <a:latin typeface="HG丸ｺﾞｼｯｸM-PRO" panose="020F0600000000000000" pitchFamily="50" charset="-128"/>
                    <a:ea typeface="HG丸ｺﾞｼｯｸM-PRO" panose="020F0600000000000000" pitchFamily="50" charset="-128"/>
                  </a:rPr>
                  <a:t>Re</a:t>
                </a:r>
                <a:r>
                  <a:rPr lang="ja-JP" altLang="en-US" sz="1200" dirty="0" smtClean="0">
                    <a:latin typeface="HG丸ｺﾞｼｯｸM-PRO" panose="020F0600000000000000" pitchFamily="50" charset="-128"/>
                    <a:ea typeface="HG丸ｺﾞｼｯｸM-PRO" panose="020F0600000000000000" pitchFamily="50" charset="-128"/>
                  </a:rPr>
                  <a:t>＜</a:t>
                </a:r>
                <a:r>
                  <a:rPr lang="en-US" altLang="ja-JP" sz="1200" dirty="0" smtClean="0">
                    <a:latin typeface="HG丸ｺﾞｼｯｸM-PRO" panose="020F0600000000000000" pitchFamily="50" charset="-128"/>
                    <a:ea typeface="HG丸ｺﾞｼｯｸM-PRO" panose="020F0600000000000000" pitchFamily="50" charset="-128"/>
                  </a:rPr>
                  <a:t>4000</a:t>
                </a:r>
                <a:r>
                  <a:rPr lang="ja-JP" altLang="en-US" sz="1200" dirty="0" smtClean="0">
                    <a:latin typeface="HG丸ｺﾞｼｯｸM-PRO" panose="020F0600000000000000" pitchFamily="50" charset="-128"/>
                    <a:ea typeface="HG丸ｺﾞｼｯｸM-PRO" panose="020F0600000000000000" pitchFamily="50" charset="-128"/>
                  </a:rPr>
                  <a:t>：遷移域</a:t>
                </a:r>
                <a:endParaRPr lang="en-US" altLang="ja-JP" sz="1200" dirty="0" smtClean="0">
                  <a:latin typeface="HG丸ｺﾞｼｯｸM-PRO" panose="020F0600000000000000" pitchFamily="50" charset="-128"/>
                  <a:ea typeface="HG丸ｺﾞｼｯｸM-PRO" panose="020F0600000000000000" pitchFamily="50" charset="-128"/>
                </a:endParaRPr>
              </a:p>
              <a:p>
                <a:r>
                  <a:rPr lang="en-US" altLang="ja-JP" sz="1200" dirty="0" smtClean="0">
                    <a:latin typeface="HG丸ｺﾞｼｯｸM-PRO" panose="020F0600000000000000" pitchFamily="50" charset="-128"/>
                    <a:ea typeface="HG丸ｺﾞｼｯｸM-PRO" panose="020F0600000000000000" pitchFamily="50" charset="-128"/>
                  </a:rPr>
                  <a:t>4000</a:t>
                </a:r>
                <a:r>
                  <a:rPr lang="ja-JP" altLang="en-US" sz="1200" dirty="0" smtClean="0">
                    <a:latin typeface="HG丸ｺﾞｼｯｸM-PRO" panose="020F0600000000000000" pitchFamily="50" charset="-128"/>
                    <a:ea typeface="HG丸ｺﾞｼｯｸM-PRO" panose="020F0600000000000000" pitchFamily="50" charset="-128"/>
                  </a:rPr>
                  <a:t>＜</a:t>
                </a:r>
                <a:r>
                  <a:rPr lang="en-US" altLang="ja-JP" sz="1200" dirty="0" smtClean="0">
                    <a:latin typeface="HG丸ｺﾞｼｯｸM-PRO" panose="020F0600000000000000" pitchFamily="50" charset="-128"/>
                    <a:ea typeface="HG丸ｺﾞｼｯｸM-PRO" panose="020F0600000000000000" pitchFamily="50" charset="-128"/>
                  </a:rPr>
                  <a:t>Re</a:t>
                </a:r>
                <a:r>
                  <a:rPr lang="ja-JP" altLang="en-US" sz="1200" dirty="0" smtClean="0">
                    <a:latin typeface="HG丸ｺﾞｼｯｸM-PRO" panose="020F0600000000000000" pitchFamily="50" charset="-128"/>
                    <a:ea typeface="HG丸ｺﾞｼｯｸM-PRO" panose="020F0600000000000000" pitchFamily="50" charset="-128"/>
                  </a:rPr>
                  <a:t>：乱流</a:t>
                </a:r>
                <a:endParaRPr lang="en-US" altLang="ja-JP" sz="1200" dirty="0" smtClean="0">
                  <a:latin typeface="HG丸ｺﾞｼｯｸM-PRO" panose="020F0600000000000000" pitchFamily="50" charset="-128"/>
                  <a:ea typeface="HG丸ｺﾞｼｯｸM-PRO" panose="020F0600000000000000" pitchFamily="50" charset="-128"/>
                </a:endParaRPr>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53</a:t>
            </a:fld>
            <a:endParaRPr kumimoji="1" lang="ja-JP" altLang="en-US"/>
          </a:p>
        </p:txBody>
      </p:sp>
    </p:spTree>
    <p:extLst>
      <p:ext uri="{BB962C8B-B14F-4D97-AF65-F5344CB8AC3E}">
        <p14:creationId xmlns:p14="http://schemas.microsoft.com/office/powerpoint/2010/main" val="3316801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lang="ja-JP" altLang="en-US" sz="1200" dirty="0" smtClean="0">
                    <a:latin typeface="+mn-ea"/>
                    <a:ea typeface="+mn-ea"/>
                  </a:rPr>
                  <a:t>例</a:t>
                </a:r>
                <a:r>
                  <a:rPr kumimoji="1" lang="ja-JP" altLang="en-US" sz="1200" dirty="0" smtClean="0">
                    <a:latin typeface="+mn-ea"/>
                    <a:ea typeface="+mn-ea"/>
                  </a:rPr>
                  <a:t>題</a:t>
                </a:r>
                <a:r>
                  <a:rPr kumimoji="1" lang="en-US" altLang="ja-JP" sz="1200" dirty="0" smtClean="0">
                    <a:latin typeface="+mn-ea"/>
                    <a:ea typeface="+mn-ea"/>
                  </a:rPr>
                  <a:t>14</a:t>
                </a:r>
              </a:p>
              <a:p>
                <a:pPr marL="0" indent="0">
                  <a:buNone/>
                </a:pPr>
                <a:r>
                  <a:rPr kumimoji="1" lang="en-US" altLang="ja-JP" sz="1200" dirty="0" smtClean="0">
                    <a:latin typeface="+mn-ea"/>
                    <a:ea typeface="+mn-ea"/>
                  </a:rPr>
                  <a:t>15A</a:t>
                </a:r>
                <a:r>
                  <a:rPr kumimoji="1" lang="ja-JP" altLang="en-US" sz="1200" dirty="0" smtClean="0">
                    <a:latin typeface="+mn-ea"/>
                    <a:ea typeface="+mn-ea"/>
                  </a:rPr>
                  <a:t>鋼管（内径</a:t>
                </a:r>
                <a:r>
                  <a:rPr kumimoji="1" lang="en-US" altLang="ja-JP" sz="1200" dirty="0" smtClean="0">
                    <a:latin typeface="+mn-ea"/>
                    <a:ea typeface="+mn-ea"/>
                  </a:rPr>
                  <a:t>16.1mm</a:t>
                </a:r>
                <a:r>
                  <a:rPr kumimoji="1" lang="ja-JP" altLang="en-US" sz="1200" dirty="0" smtClean="0">
                    <a:latin typeface="+mn-ea"/>
                    <a:ea typeface="+mn-ea"/>
                  </a:rPr>
                  <a:t>）を用いて，</a:t>
                </a:r>
                <a:r>
                  <a:rPr kumimoji="1" lang="en-US" altLang="ja-JP" sz="1200" dirty="0" smtClean="0">
                    <a:latin typeface="+mn-ea"/>
                    <a:ea typeface="+mn-ea"/>
                  </a:rPr>
                  <a:t>20</a:t>
                </a:r>
                <a:r>
                  <a:rPr kumimoji="1" lang="ja-JP" altLang="en-US" sz="1200" dirty="0" smtClean="0">
                    <a:latin typeface="+mn-ea"/>
                    <a:ea typeface="+mn-ea"/>
                  </a:rPr>
                  <a:t>℃のエタノール（比重</a:t>
                </a:r>
                <a:r>
                  <a:rPr kumimoji="1" lang="en-US" altLang="ja-JP" sz="1200" dirty="0" smtClean="0">
                    <a:latin typeface="+mn-ea"/>
                    <a:ea typeface="+mn-ea"/>
                  </a:rPr>
                  <a:t>0.975</a:t>
                </a:r>
                <a:r>
                  <a:rPr kumimoji="1" lang="ja-JP" altLang="en-US" sz="1200" dirty="0" err="1" smtClean="0">
                    <a:latin typeface="+mn-ea"/>
                    <a:ea typeface="+mn-ea"/>
                  </a:rPr>
                  <a:t>，</a:t>
                </a:r>
                <a:r>
                  <a:rPr kumimoji="1" lang="ja-JP" altLang="en-US" sz="1200" dirty="0" smtClean="0">
                    <a:latin typeface="+mn-ea"/>
                    <a:ea typeface="+mn-ea"/>
                  </a:rPr>
                  <a:t>粘度</a:t>
                </a:r>
                <a:r>
                  <a:rPr kumimoji="1" lang="en-US" altLang="ja-JP" sz="1200" dirty="0" smtClean="0">
                    <a:latin typeface="+mn-ea"/>
                    <a:ea typeface="+mn-ea"/>
                  </a:rPr>
                  <a:t>1.20</a:t>
                </a:r>
                <a:r>
                  <a:rPr kumimoji="1" lang="ja-JP" altLang="en-US" sz="1200" dirty="0" smtClean="0">
                    <a:latin typeface="+mn-ea"/>
                    <a:ea typeface="+mn-ea"/>
                  </a:rPr>
                  <a:t>）を</a:t>
                </a:r>
                <a:r>
                  <a:rPr kumimoji="1" lang="en-US" altLang="ja-JP" sz="1200" dirty="0" smtClean="0">
                    <a:latin typeface="+mn-ea"/>
                    <a:ea typeface="+mn-ea"/>
                  </a:rPr>
                  <a:t>5.10m</a:t>
                </a:r>
                <a:r>
                  <a:rPr kumimoji="1" lang="en-US" altLang="ja-JP" sz="1200" baseline="30000" dirty="0" smtClean="0">
                    <a:latin typeface="+mn-ea"/>
                    <a:ea typeface="+mn-ea"/>
                  </a:rPr>
                  <a:t>3</a:t>
                </a:r>
                <a:r>
                  <a:rPr kumimoji="1" lang="en-US" altLang="ja-JP" sz="1200" dirty="0" smtClean="0">
                    <a:latin typeface="+mn-ea"/>
                    <a:ea typeface="+mn-ea"/>
                  </a:rPr>
                  <a:t>/h</a:t>
                </a:r>
                <a:r>
                  <a:rPr kumimoji="1" lang="ja-JP" altLang="en-US" sz="1200" dirty="0" smtClean="0">
                    <a:latin typeface="+mn-ea"/>
                    <a:ea typeface="+mn-ea"/>
                  </a:rPr>
                  <a:t>で送るときの流れの状態を求めなさい。</a:t>
                </a:r>
                <a:endParaRPr kumimoji="1" lang="en-US" altLang="ja-JP" sz="1200" dirty="0" smtClean="0">
                  <a:latin typeface="+mn-ea"/>
                  <a:ea typeface="+mn-ea"/>
                </a:endParaRPr>
              </a:p>
              <a:p>
                <a:pPr marL="0" indent="0">
                  <a:buNone/>
                </a:pPr>
                <a:endParaRPr kumimoji="1" lang="ja-JP" altLang="en-US"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altLang="ja-JP" sz="1200" i="1" smtClean="0">
                            <a:latin typeface="Cambria Math" panose="02040503050406030204" pitchFamily="18" charset="0"/>
                            <a:ea typeface="+mn-ea"/>
                          </a:rPr>
                        </m:ctrlPr>
                      </m:accPr>
                      <m:e>
                        <m:r>
                          <a:rPr lang="en-US" altLang="ja-JP" sz="1200" i="1">
                            <a:latin typeface="Cambria Math" panose="02040503050406030204" pitchFamily="18" charset="0"/>
                            <a:ea typeface="+mn-ea"/>
                          </a:rPr>
                          <m:t>𝑢</m:t>
                        </m:r>
                      </m:e>
                    </m:acc>
                    <m:r>
                      <a:rPr kumimoji="1" lang="en-US" altLang="ja-JP" sz="1200" i="1" smtClean="0">
                        <a:latin typeface="Cambria Math" panose="02040503050406030204" pitchFamily="18" charset="0"/>
                        <a:ea typeface="+mn-ea"/>
                      </a:rPr>
                      <m:t>=</m:t>
                    </m:r>
                    <m:f>
                      <m:fPr>
                        <m:ctrlPr>
                          <a:rPr kumimoji="1" lang="en-US" altLang="ja-JP" sz="1200" i="1" smtClean="0">
                            <a:latin typeface="Cambria Math" panose="02040503050406030204" pitchFamily="18" charset="0"/>
                            <a:ea typeface="+mn-ea"/>
                          </a:rPr>
                        </m:ctrlPr>
                      </m:fPr>
                      <m:num>
                        <m:r>
                          <a:rPr kumimoji="1" lang="en-US" altLang="ja-JP" sz="1200" b="0" i="1" smtClean="0">
                            <a:latin typeface="Cambria Math" panose="02040503050406030204" pitchFamily="18" charset="0"/>
                            <a:ea typeface="+mn-ea"/>
                          </a:rPr>
                          <m:t>4</m:t>
                        </m:r>
                        <m:r>
                          <a:rPr kumimoji="1" lang="en-US" altLang="ja-JP" sz="1200" b="0" i="1" smtClean="0">
                            <a:latin typeface="Cambria Math" panose="02040503050406030204" pitchFamily="18" charset="0"/>
                            <a:ea typeface="+mn-ea"/>
                          </a:rPr>
                          <m:t>𝑉</m:t>
                        </m:r>
                      </m:num>
                      <m:den>
                        <m:r>
                          <a:rPr lang="ja-JP" altLang="en-US" sz="1200" i="1">
                            <a:latin typeface="Cambria Math" panose="02040503050406030204" pitchFamily="18" charset="0"/>
                            <a:ea typeface="+mn-ea"/>
                          </a:rPr>
                          <m:t>𝜋</m:t>
                        </m:r>
                        <m:sSup>
                          <m:sSupPr>
                            <m:ctrlPr>
                              <a:rPr lang="en-US" altLang="ja-JP" sz="1200" i="1">
                                <a:latin typeface="Cambria Math" panose="02040503050406030204" pitchFamily="18" charset="0"/>
                                <a:ea typeface="+mn-ea"/>
                              </a:rPr>
                            </m:ctrlPr>
                          </m:sSupPr>
                          <m:e>
                            <m:r>
                              <a:rPr lang="en-US" altLang="ja-JP" sz="1200" i="1">
                                <a:latin typeface="Cambria Math" panose="02040503050406030204" pitchFamily="18" charset="0"/>
                                <a:ea typeface="+mn-ea"/>
                              </a:rPr>
                              <m:t>𝐷</m:t>
                            </m:r>
                          </m:e>
                          <m:sup>
                            <m:r>
                              <a:rPr lang="en-US" altLang="ja-JP" sz="1200" i="1">
                                <a:latin typeface="Cambria Math" panose="02040503050406030204" pitchFamily="18" charset="0"/>
                                <a:ea typeface="+mn-ea"/>
                              </a:rPr>
                              <m:t>2</m:t>
                            </m:r>
                          </m:sup>
                        </m:sSup>
                      </m:den>
                    </m:f>
                  </m:oMath>
                </a14:m>
                <a:r>
                  <a:rPr kumimoji="1" lang="ja-JP" altLang="en-US" sz="1200" b="0" dirty="0" smtClean="0">
                    <a:latin typeface="+mn-ea"/>
                    <a:ea typeface="+mn-ea"/>
                  </a:rPr>
                  <a:t>に値を代入すると，</a:t>
                </a:r>
                <a:endParaRPr kumimoji="1" lang="en-US" altLang="ja-JP" sz="12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altLang="ja-JP" sz="1200" i="1" smtClean="0">
                              <a:latin typeface="Cambria Math" panose="02040503050406030204" pitchFamily="18" charset="0"/>
                              <a:ea typeface="+mn-ea"/>
                            </a:rPr>
                          </m:ctrlPr>
                        </m:accPr>
                        <m:e>
                          <m:r>
                            <a:rPr lang="en-US" altLang="ja-JP" sz="1200" i="1">
                              <a:latin typeface="Cambria Math" panose="02040503050406030204" pitchFamily="18" charset="0"/>
                              <a:ea typeface="+mn-ea"/>
                            </a:rPr>
                            <m:t>𝑢</m:t>
                          </m:r>
                        </m:e>
                      </m:acc>
                      <m:r>
                        <a:rPr kumimoji="1" lang="en-US" altLang="ja-JP" sz="1200" i="1" smtClean="0">
                          <a:latin typeface="Cambria Math" panose="02040503050406030204" pitchFamily="18" charset="0"/>
                          <a:ea typeface="+mn-ea"/>
                        </a:rPr>
                        <m:t>=</m:t>
                      </m:r>
                      <m:f>
                        <m:fPr>
                          <m:ctrlPr>
                            <a:rPr kumimoji="1" lang="en-US" altLang="ja-JP" sz="1200" i="1" smtClean="0">
                              <a:latin typeface="Cambria Math" panose="02040503050406030204" pitchFamily="18" charset="0"/>
                              <a:ea typeface="+mn-ea"/>
                            </a:rPr>
                          </m:ctrlPr>
                        </m:fPr>
                        <m:num>
                          <m:r>
                            <a:rPr kumimoji="1" lang="en-US" altLang="ja-JP" sz="1200" b="0" i="1" smtClean="0">
                              <a:latin typeface="Cambria Math" panose="02040503050406030204" pitchFamily="18" charset="0"/>
                              <a:ea typeface="+mn-ea"/>
                            </a:rPr>
                            <m:t>4</m:t>
                          </m:r>
                          <m:r>
                            <a:rPr lang="en-US" altLang="ja-JP" sz="1200" i="1">
                              <a:latin typeface="Cambria Math" panose="02040503050406030204" pitchFamily="18" charset="0"/>
                              <a:ea typeface="+mn-ea"/>
                            </a:rPr>
                            <m:t>×1.42×</m:t>
                          </m:r>
                          <m:sSup>
                            <m:sSupPr>
                              <m:ctrlPr>
                                <a:rPr lang="en-US" altLang="ja-JP" sz="1200" i="1">
                                  <a:latin typeface="Cambria Math" panose="02040503050406030204" pitchFamily="18" charset="0"/>
                                  <a:ea typeface="+mn-ea"/>
                                </a:rPr>
                              </m:ctrlPr>
                            </m:sSupPr>
                            <m:e>
                              <m:r>
                                <a:rPr lang="en-US" altLang="ja-JP" sz="1200" i="1">
                                  <a:latin typeface="Cambria Math" panose="02040503050406030204" pitchFamily="18" charset="0"/>
                                  <a:ea typeface="+mn-ea"/>
                                </a:rPr>
                                <m:t>10</m:t>
                              </m:r>
                            </m:e>
                            <m:sup>
                              <m:r>
                                <a:rPr lang="en-US" altLang="ja-JP" sz="1200" i="1">
                                  <a:latin typeface="Cambria Math" panose="02040503050406030204" pitchFamily="18" charset="0"/>
                                  <a:ea typeface="+mn-ea"/>
                                </a:rPr>
                                <m:t>−3</m:t>
                              </m:r>
                            </m:sup>
                          </m:sSup>
                        </m:num>
                        <m:den>
                          <m:r>
                            <a:rPr lang="ja-JP" altLang="en-US" sz="1200" i="1">
                              <a:latin typeface="Cambria Math" panose="02040503050406030204" pitchFamily="18" charset="0"/>
                              <a:ea typeface="+mn-ea"/>
                            </a:rPr>
                            <m:t>𝜋</m:t>
                          </m:r>
                          <m:sSup>
                            <m:sSupPr>
                              <m:ctrlPr>
                                <a:rPr lang="en-US" altLang="ja-JP" sz="1200" i="1">
                                  <a:latin typeface="Cambria Math" panose="02040503050406030204" pitchFamily="18" charset="0"/>
                                  <a:ea typeface="+mn-ea"/>
                                </a:rPr>
                              </m:ctrlPr>
                            </m:sSupPr>
                            <m:e>
                              <m:r>
                                <a:rPr lang="en-US" altLang="ja-JP" sz="1200" i="1" smtClean="0">
                                  <a:latin typeface="Cambria Math" panose="02040503050406030204" pitchFamily="18" charset="0"/>
                                  <a:ea typeface="+mn-ea"/>
                                </a:rPr>
                                <m:t>×</m:t>
                              </m:r>
                              <m:r>
                                <a:rPr lang="en-US" altLang="ja-JP" sz="1200" b="0" i="1" smtClean="0">
                                  <a:latin typeface="Cambria Math" panose="02040503050406030204" pitchFamily="18" charset="0"/>
                                  <a:ea typeface="+mn-ea"/>
                                </a:rPr>
                                <m:t>0.0161</m:t>
                              </m:r>
                            </m:e>
                            <m:sup>
                              <m:r>
                                <a:rPr lang="en-US" altLang="ja-JP" sz="1200" i="1">
                                  <a:latin typeface="Cambria Math" panose="02040503050406030204" pitchFamily="18" charset="0"/>
                                  <a:ea typeface="+mn-ea"/>
                                </a:rPr>
                                <m:t>2</m:t>
                              </m:r>
                            </m:sup>
                          </m:sSup>
                        </m:den>
                      </m:f>
                      <m:r>
                        <a:rPr lang="en-US" altLang="ja-JP" sz="1200" i="1" smtClean="0">
                          <a:latin typeface="Cambria Math" panose="02040503050406030204" pitchFamily="18" charset="0"/>
                          <a:ea typeface="+mn-ea"/>
                        </a:rPr>
                        <m:t>=</m:t>
                      </m:r>
                      <m:r>
                        <a:rPr lang="en-US" altLang="ja-JP" sz="1200" b="0" i="1" smtClean="0">
                          <a:latin typeface="Cambria Math" panose="02040503050406030204" pitchFamily="18" charset="0"/>
                          <a:ea typeface="+mn-ea"/>
                        </a:rPr>
                        <m:t>6.98[</m:t>
                      </m:r>
                      <m:r>
                        <a:rPr lang="en-US" altLang="ja-JP" sz="1200" b="0" i="1" smtClean="0">
                          <a:latin typeface="Cambria Math" panose="02040503050406030204" pitchFamily="18" charset="0"/>
                          <a:ea typeface="+mn-ea"/>
                        </a:rPr>
                        <m:t>𝑚</m:t>
                      </m:r>
                      <m:r>
                        <a:rPr lang="en-US" altLang="ja-JP" sz="1200" b="0" i="1" smtClean="0">
                          <a:latin typeface="Cambria Math" panose="02040503050406030204" pitchFamily="18" charset="0"/>
                          <a:ea typeface="+mn-ea"/>
                        </a:rPr>
                        <m:t>/</m:t>
                      </m:r>
                      <m:r>
                        <a:rPr lang="en-US" altLang="ja-JP" sz="1200" b="0" i="1" smtClean="0">
                          <a:latin typeface="Cambria Math" panose="02040503050406030204" pitchFamily="18" charset="0"/>
                          <a:ea typeface="+mn-ea"/>
                        </a:rPr>
                        <m:t>𝑠</m:t>
                      </m:r>
                      <m:r>
                        <a:rPr lang="en-US" altLang="ja-JP" sz="1200" b="0" i="1" smtClean="0">
                          <a:latin typeface="Cambria Math" panose="02040503050406030204" pitchFamily="18" charset="0"/>
                          <a:ea typeface="+mn-ea"/>
                        </a:rPr>
                        <m:t>]</m:t>
                      </m:r>
                    </m:oMath>
                  </m:oMathPara>
                </a14:m>
                <a:endParaRPr kumimoji="1" lang="en-US" altLang="ja-JP" sz="12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n-ea"/>
                    <a:ea typeface="+mn-ea"/>
                  </a:rPr>
                  <a:t>となる。</a:t>
                </a:r>
                <a:endParaRPr kumimoji="1" lang="en-US" altLang="ja-JP" sz="12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altLang="ja-JP" sz="1200" i="1" dirty="0" smtClean="0">
                        <a:latin typeface="Cambria Math" panose="02040503050406030204" pitchFamily="18" charset="0"/>
                        <a:ea typeface="+mn-ea"/>
                      </a:rPr>
                      <m:t>Re</m:t>
                    </m:r>
                    <m:r>
                      <a:rPr lang="en-US" altLang="ja-JP" sz="1200" i="1">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r>
                          <m:rPr>
                            <m:sty m:val="p"/>
                          </m:rPr>
                          <a:rPr lang="en-US" altLang="ja-JP" sz="1200" i="1">
                            <a:latin typeface="Cambria Math" panose="02040503050406030204" pitchFamily="18" charset="0"/>
                            <a:ea typeface="+mn-ea"/>
                          </a:rPr>
                          <m:t>D</m:t>
                        </m:r>
                        <m:acc>
                          <m:accPr>
                            <m:chr m:val="̅"/>
                            <m:ctrlPr>
                              <a:rPr lang="en-US" altLang="ja-JP" sz="1200" i="1">
                                <a:latin typeface="Cambria Math" panose="02040503050406030204" pitchFamily="18" charset="0"/>
                                <a:ea typeface="+mn-ea"/>
                              </a:rPr>
                            </m:ctrlPr>
                          </m:accPr>
                          <m:e>
                            <m:r>
                              <m:rPr>
                                <m:sty m:val="p"/>
                              </m:rPr>
                              <a:rPr lang="en-US" altLang="ja-JP" sz="1200" i="1">
                                <a:latin typeface="Cambria Math" panose="02040503050406030204" pitchFamily="18" charset="0"/>
                                <a:ea typeface="+mn-ea"/>
                              </a:rPr>
                              <m:t>u</m:t>
                            </m:r>
                          </m:e>
                        </m:acc>
                        <m:r>
                          <a:rPr lang="ja-JP" altLang="en-US" sz="1200" i="1">
                            <a:latin typeface="Cambria Math" panose="02040503050406030204" pitchFamily="18" charset="0"/>
                            <a:ea typeface="+mn-ea"/>
                          </a:rPr>
                          <m:t>𝜌</m:t>
                        </m:r>
                      </m:num>
                      <m:den>
                        <m:r>
                          <a:rPr lang="ja-JP" altLang="en-US" sz="1200" i="1">
                            <a:latin typeface="Cambria Math" panose="02040503050406030204" pitchFamily="18" charset="0"/>
                            <a:ea typeface="+mn-ea"/>
                          </a:rPr>
                          <m:t>𝜇</m:t>
                        </m:r>
                      </m:den>
                    </m:f>
                  </m:oMath>
                </a14:m>
                <a:r>
                  <a:rPr kumimoji="1" lang="ja-JP" altLang="en-US" sz="1200" b="0" dirty="0" smtClean="0">
                    <a:latin typeface="+mn-ea"/>
                    <a:ea typeface="+mn-ea"/>
                  </a:rPr>
                  <a:t>に値を代入すると，</a:t>
                </a:r>
                <a:endParaRPr kumimoji="1" lang="en-US" altLang="ja-JP" sz="12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i="1"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n-US" altLang="ja-JP" sz="1200" i="1" dirty="0" smtClean="0">
                          <a:latin typeface="Cambria Math" panose="02040503050406030204" pitchFamily="18" charset="0"/>
                          <a:ea typeface="+mn-ea"/>
                        </a:rPr>
                        <m:t>Re</m:t>
                      </m:r>
                      <m:r>
                        <a:rPr lang="en-US" altLang="ja-JP" sz="1200" i="1" smtClean="0">
                          <a:latin typeface="Cambria Math" panose="02040503050406030204" pitchFamily="18" charset="0"/>
                          <a:ea typeface="+mn-ea"/>
                        </a:rPr>
                        <m:t>=</m:t>
                      </m:r>
                      <m:f>
                        <m:fPr>
                          <m:ctrlPr>
                            <a:rPr lang="en-US" altLang="ja-JP" sz="1200" i="1" smtClean="0">
                              <a:latin typeface="Cambria Math" panose="02040503050406030204" pitchFamily="18" charset="0"/>
                              <a:ea typeface="+mn-ea"/>
                            </a:rPr>
                          </m:ctrlPr>
                        </m:fPr>
                        <m:num>
                          <m:r>
                            <a:rPr lang="en-US" altLang="ja-JP" sz="1200" b="0" i="1" smtClean="0">
                              <a:latin typeface="Cambria Math" panose="02040503050406030204" pitchFamily="18" charset="0"/>
                              <a:ea typeface="+mn-ea"/>
                            </a:rPr>
                            <m:t>0.0161×6.98×975</m:t>
                          </m:r>
                        </m:num>
                        <m:den>
                          <m:r>
                            <a:rPr lang="en-US" altLang="ja-JP" sz="1200" i="1">
                              <a:latin typeface="Cambria Math" panose="02040503050406030204" pitchFamily="18" charset="0"/>
                              <a:ea typeface="+mn-ea"/>
                            </a:rPr>
                            <m:t>1.2×</m:t>
                          </m:r>
                          <m:sSup>
                            <m:sSupPr>
                              <m:ctrlPr>
                                <a:rPr lang="en-US" altLang="ja-JP" sz="1200" i="1">
                                  <a:latin typeface="Cambria Math" panose="02040503050406030204" pitchFamily="18" charset="0"/>
                                  <a:ea typeface="+mn-ea"/>
                                </a:rPr>
                              </m:ctrlPr>
                            </m:sSupPr>
                            <m:e>
                              <m:r>
                                <a:rPr lang="en-US" altLang="ja-JP" sz="1200" i="1">
                                  <a:latin typeface="Cambria Math" panose="02040503050406030204" pitchFamily="18" charset="0"/>
                                  <a:ea typeface="+mn-ea"/>
                                </a:rPr>
                                <m:t>10</m:t>
                              </m:r>
                            </m:e>
                            <m:sup>
                              <m:r>
                                <a:rPr lang="en-US" altLang="ja-JP" sz="1200" i="1">
                                  <a:latin typeface="Cambria Math" panose="02040503050406030204" pitchFamily="18" charset="0"/>
                                  <a:ea typeface="+mn-ea"/>
                                </a:rPr>
                                <m:t>−3</m:t>
                              </m:r>
                            </m:sup>
                          </m:sSup>
                        </m:den>
                      </m:f>
                      <m:r>
                        <a:rPr lang="en-US" altLang="ja-JP" sz="1200" i="1" smtClean="0">
                          <a:latin typeface="Cambria Math" panose="02040503050406030204" pitchFamily="18" charset="0"/>
                          <a:ea typeface="+mn-ea"/>
                        </a:rPr>
                        <m:t>=</m:t>
                      </m:r>
                      <m:r>
                        <a:rPr lang="en-US" altLang="ja-JP" sz="1200" b="0" i="1" smtClean="0">
                          <a:latin typeface="Cambria Math" panose="02040503050406030204" pitchFamily="18" charset="0"/>
                          <a:ea typeface="+mn-ea"/>
                        </a:rPr>
                        <m:t>91307</m:t>
                      </m:r>
                    </m:oMath>
                  </m:oMathPara>
                </a14:m>
                <a:endParaRPr kumimoji="1"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である。</a:t>
                </a:r>
                <a:endParaRPr kumimoji="1"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このことから，</a:t>
                </a:r>
                <a:r>
                  <a:rPr kumimoji="1" lang="en-US" altLang="ja-JP" sz="1200" dirty="0" smtClean="0">
                    <a:latin typeface="+mn-ea"/>
                    <a:ea typeface="+mn-ea"/>
                  </a:rPr>
                  <a:t>Re</a:t>
                </a:r>
                <a:r>
                  <a:rPr kumimoji="1" lang="ja-JP" altLang="en-US" sz="1200" dirty="0" smtClean="0">
                    <a:latin typeface="+mn-ea"/>
                    <a:ea typeface="+mn-ea"/>
                  </a:rPr>
                  <a:t>＞</a:t>
                </a:r>
                <a:r>
                  <a:rPr kumimoji="1" lang="en-US" altLang="ja-JP" sz="1200" dirty="0" smtClean="0">
                    <a:latin typeface="+mn-ea"/>
                    <a:ea typeface="+mn-ea"/>
                  </a:rPr>
                  <a:t>4000</a:t>
                </a:r>
                <a:r>
                  <a:rPr kumimoji="1" lang="ja-JP" altLang="en-US" sz="1200" dirty="0" smtClean="0">
                    <a:latin typeface="+mn-ea"/>
                    <a:ea typeface="+mn-ea"/>
                  </a:rPr>
                  <a:t>のため，乱流であると言える。</a:t>
                </a:r>
                <a:endParaRPr kumimoji="1" lang="en-US" altLang="ja-JP" sz="1200" dirty="0" smtClean="0">
                  <a:latin typeface="+mn-ea"/>
                  <a:ea typeface="+mn-ea"/>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anose="020B0604020202020204" pitchFamily="34" charset="0"/>
                    <a:ea typeface="+mn-ea"/>
                  </a:rPr>
                  <a:t>問題５　</a:t>
                </a:r>
                <a:r>
                  <a:rPr kumimoji="1" lang="en-US" altLang="ja-JP" sz="1200" dirty="0" smtClean="0">
                    <a:latin typeface="Arial" panose="020B0604020202020204" pitchFamily="34" charset="0"/>
                    <a:ea typeface="+mn-ea"/>
                  </a:rPr>
                  <a:t>15A</a:t>
                </a:r>
                <a:r>
                  <a:rPr kumimoji="1" lang="ja-JP" altLang="en-US" sz="1200" dirty="0" smtClean="0">
                    <a:latin typeface="Arial" panose="020B0604020202020204" pitchFamily="34" charset="0"/>
                    <a:ea typeface="+mn-ea"/>
                  </a:rPr>
                  <a:t>鋼管（内径</a:t>
                </a:r>
                <a:r>
                  <a:rPr kumimoji="1" lang="en-US" altLang="ja-JP" sz="1200" dirty="0" smtClean="0">
                    <a:latin typeface="Arial" panose="020B0604020202020204" pitchFamily="34" charset="0"/>
                    <a:ea typeface="+mn-ea"/>
                  </a:rPr>
                  <a:t>16.1mm</a:t>
                </a:r>
                <a:r>
                  <a:rPr kumimoji="1" lang="ja-JP" altLang="en-US" sz="1200" dirty="0" smtClean="0">
                    <a:latin typeface="Arial" panose="020B0604020202020204" pitchFamily="34" charset="0"/>
                    <a:ea typeface="+mn-ea"/>
                  </a:rPr>
                  <a:t>）を用いて、</a:t>
                </a:r>
                <a:r>
                  <a:rPr kumimoji="1" lang="en-US" altLang="ja-JP" sz="1200" dirty="0" smtClean="0">
                    <a:latin typeface="Arial" panose="020B0604020202020204" pitchFamily="34" charset="0"/>
                    <a:ea typeface="+mn-ea"/>
                  </a:rPr>
                  <a:t>20</a:t>
                </a:r>
                <a:r>
                  <a:rPr kumimoji="1" lang="ja-JP" altLang="en-US" sz="1200" dirty="0" smtClean="0">
                    <a:latin typeface="Arial" panose="020B0604020202020204" pitchFamily="34" charset="0"/>
                    <a:ea typeface="+mn-ea"/>
                  </a:rPr>
                  <a:t>℃のエタノール（比重</a:t>
                </a:r>
                <a:r>
                  <a:rPr kumimoji="1" lang="en-US" altLang="ja-JP" sz="1200" dirty="0" smtClean="0">
                    <a:latin typeface="Arial" panose="020B0604020202020204" pitchFamily="34" charset="0"/>
                    <a:ea typeface="+mn-ea"/>
                  </a:rPr>
                  <a:t>0.975</a:t>
                </a:r>
                <a:r>
                  <a:rPr kumimoji="1" lang="ja-JP" altLang="en-US" sz="1200" dirty="0" err="1" smtClean="0">
                    <a:latin typeface="Arial" panose="020B0604020202020204" pitchFamily="34" charset="0"/>
                    <a:ea typeface="+mn-ea"/>
                  </a:rPr>
                  <a:t>，</a:t>
                </a:r>
                <a:r>
                  <a:rPr kumimoji="1" lang="ja-JP" altLang="en-US" sz="1200" dirty="0" smtClean="0">
                    <a:latin typeface="Arial" panose="020B0604020202020204" pitchFamily="34" charset="0"/>
                    <a:ea typeface="+mn-ea"/>
                  </a:rPr>
                  <a:t>粘度</a:t>
                </a:r>
                <a:r>
                  <a:rPr kumimoji="1" lang="en-US" altLang="ja-JP" sz="1200" dirty="0" smtClean="0">
                    <a:latin typeface="Arial" panose="020B0604020202020204" pitchFamily="34" charset="0"/>
                    <a:ea typeface="+mn-ea"/>
                  </a:rPr>
                  <a:t>1.20</a:t>
                </a:r>
                <a:r>
                  <a:rPr kumimoji="1" lang="ja-JP" altLang="en-US" sz="1200" dirty="0" smtClean="0">
                    <a:latin typeface="Arial" panose="020B0604020202020204" pitchFamily="34" charset="0"/>
                    <a:ea typeface="+mn-ea"/>
                  </a:rPr>
                  <a:t>）を</a:t>
                </a:r>
                <a:r>
                  <a:rPr kumimoji="1" lang="en-US" altLang="ja-JP" sz="1200" dirty="0" smtClean="0">
                    <a:latin typeface="Arial" panose="020B0604020202020204" pitchFamily="34" charset="0"/>
                    <a:ea typeface="+mn-ea"/>
                  </a:rPr>
                  <a:t>5.10m</a:t>
                </a:r>
                <a:r>
                  <a:rPr kumimoji="1" lang="en-US" altLang="ja-JP" sz="1200" baseline="30000" dirty="0" smtClean="0">
                    <a:latin typeface="Arial" panose="020B0604020202020204" pitchFamily="34" charset="0"/>
                    <a:ea typeface="+mn-ea"/>
                  </a:rPr>
                  <a:t>3</a:t>
                </a:r>
                <a:r>
                  <a:rPr kumimoji="1" lang="en-US" altLang="ja-JP" sz="1200" dirty="0" smtClean="0">
                    <a:latin typeface="Arial" panose="020B0604020202020204" pitchFamily="34" charset="0"/>
                    <a:ea typeface="+mn-ea"/>
                  </a:rPr>
                  <a:t>/h</a:t>
                </a:r>
                <a:r>
                  <a:rPr kumimoji="1" lang="ja-JP" altLang="en-US" sz="1200" dirty="0" smtClean="0">
                    <a:latin typeface="Arial" panose="020B0604020202020204" pitchFamily="34" charset="0"/>
                    <a:ea typeface="+mn-ea"/>
                  </a:rPr>
                  <a:t>で送るときの流れの状態を求めなさい。</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smtClean="0">
                    <a:latin typeface="Cambria Math" panose="02040503050406030204" pitchFamily="18" charset="0"/>
                    <a:ea typeface="Cambria Math" panose="02040503050406030204" pitchFamily="18" charset="0"/>
                  </a:rPr>
                  <a:t>𝑉</a:t>
                </a:r>
                <a:r>
                  <a:rPr kumimoji="1"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5.10</a:t>
                </a:r>
                <a:r>
                  <a:rPr lang="en-US" altLang="ja-JP" sz="1200" b="0" i="0" smtClean="0">
                    <a:latin typeface="Cambria Math" panose="02040503050406030204" pitchFamily="18" charset="0"/>
                    <a:ea typeface="Cambria Math" panose="02040503050406030204" pitchFamily="18" charset="0"/>
                  </a:rPr>
                  <a:t>[𝑚^3/ℎ]</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smtClean="0">
                    <a:latin typeface="Cambria Math" panose="02040503050406030204" pitchFamily="18" charset="0"/>
                    <a:ea typeface="Cambria Math" panose="02040503050406030204" pitchFamily="18" charset="0"/>
                  </a:rPr>
                  <a:t>5.10</a:t>
                </a:r>
                <a:r>
                  <a:rPr lang="en-US" altLang="ja-JP" sz="1200" b="0" i="0" smtClean="0">
                    <a:latin typeface="Cambria Math" panose="02040503050406030204" pitchFamily="18" charset="0"/>
                    <a:ea typeface="Cambria Math" panose="02040503050406030204" pitchFamily="18" charset="0"/>
                  </a:rPr>
                  <a:t>[𝑚^3/ℎ]=5.10×1/3600[</a:t>
                </a:r>
                <a:r>
                  <a:rPr lang="en-US" altLang="ja-JP" sz="1200" i="0">
                    <a:latin typeface="Cambria Math" panose="02040503050406030204" pitchFamily="18" charset="0"/>
                    <a:ea typeface="Cambria Math" panose="02040503050406030204" pitchFamily="18" charset="0"/>
                  </a:rPr>
                  <a:t>𝑚^3/</a:t>
                </a:r>
                <a:r>
                  <a:rPr lang="en-US" altLang="ja-JP" sz="1200" b="0" i="0" smtClean="0">
                    <a:latin typeface="Cambria Math" panose="02040503050406030204" pitchFamily="18" charset="0"/>
                    <a:ea typeface="Cambria Math" panose="02040503050406030204" pitchFamily="18" charset="0"/>
                  </a:rPr>
                  <a:t>𝑠]</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smtClean="0">
                    <a:latin typeface="Cambria Math" panose="02040503050406030204" pitchFamily="18" charset="0"/>
                    <a:ea typeface="Cambria Math" panose="02040503050406030204" pitchFamily="18" charset="0"/>
                  </a:rPr>
                  <a:t>𝑉</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1.42×〖10〗^(−3) </a:t>
                </a:r>
                <a:r>
                  <a:rPr lang="en-US" altLang="ja-JP" sz="1200" b="0" i="0" smtClean="0">
                    <a:latin typeface="Cambria Math" panose="02040503050406030204" pitchFamily="18" charset="0"/>
                    <a:ea typeface="Cambria Math" panose="02040503050406030204" pitchFamily="18" charset="0"/>
                  </a:rPr>
                  <a:t>[𝑚^3/𝑠]</a:t>
                </a:r>
                <a:endParaRPr kumimoji="1" lang="en-US" altLang="ja-JP" sz="1200" b="0" dirty="0" smtClean="0"/>
              </a:p>
              <a:p>
                <a:pPr/>
                <a:r>
                  <a:rPr lang="en-US" altLang="ja-JP" sz="1200" i="0">
                    <a:latin typeface="Cambria Math" panose="02040503050406030204" pitchFamily="18" charset="0"/>
                    <a:ea typeface="Cambria Math" panose="02040503050406030204" pitchFamily="18" charset="0"/>
                  </a:rPr>
                  <a:t>𝑢</a:t>
                </a:r>
                <a:r>
                  <a:rPr lang="en-US" altLang="ja-JP" sz="1200" i="0" smtClean="0">
                    <a:latin typeface="Cambria Math" panose="02040503050406030204" pitchFamily="18" charset="0"/>
                    <a:ea typeface="Cambria Math" panose="02040503050406030204" pitchFamily="18" charset="0"/>
                  </a:rPr>
                  <a:t> ̅</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4𝑉/(</a:t>
                </a:r>
                <a:r>
                  <a:rPr lang="ja-JP" altLang="en-US" sz="1200" i="0">
                    <a:latin typeface="Cambria Math" panose="02040503050406030204" pitchFamily="18" charset="0"/>
                    <a:ea typeface="Cambria Math" panose="02040503050406030204" pitchFamily="18" charset="0"/>
                  </a:rPr>
                  <a:t>𝜋</a:t>
                </a:r>
                <a:r>
                  <a:rPr lang="en-US" altLang="ja-JP" sz="1200" i="0">
                    <a:latin typeface="Cambria Math" panose="02040503050406030204" pitchFamily="18" charset="0"/>
                    <a:ea typeface="Cambria Math" panose="02040503050406030204" pitchFamily="18" charset="0"/>
                  </a:rPr>
                  <a:t>𝐷^2 </a:t>
                </a:r>
                <a:r>
                  <a:rPr kumimoji="1" lang="en-US" altLang="ja-JP" sz="1200" i="0" smtClean="0">
                    <a:latin typeface="Cambria Math" panose="02040503050406030204" pitchFamily="18" charset="0"/>
                    <a:ea typeface="Cambria Math" panose="02040503050406030204" pitchFamily="18" charset="0"/>
                  </a:rPr>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a:latin typeface="Cambria Math" panose="02040503050406030204" pitchFamily="18" charset="0"/>
                    <a:ea typeface="Cambria Math" panose="02040503050406030204" pitchFamily="18" charset="0"/>
                  </a:rPr>
                  <a:t>𝑢</a:t>
                </a:r>
                <a:r>
                  <a:rPr lang="en-US" altLang="ja-JP" sz="1200" i="0" smtClean="0">
                    <a:latin typeface="Cambria Math" panose="02040503050406030204" pitchFamily="18" charset="0"/>
                    <a:ea typeface="Cambria Math" panose="02040503050406030204" pitchFamily="18" charset="0"/>
                  </a:rPr>
                  <a:t> ̅</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4</a:t>
                </a:r>
                <a:r>
                  <a:rPr lang="en-US" altLang="ja-JP" sz="1200" i="0">
                    <a:latin typeface="Cambria Math" panose="02040503050406030204" pitchFamily="18" charset="0"/>
                    <a:ea typeface="Cambria Math" panose="02040503050406030204" pitchFamily="18" charset="0"/>
                  </a:rPr>
                  <a:t>×1.42×〖10〗^(−3)</a:t>
                </a:r>
                <a:r>
                  <a:rPr kumimoji="1" lang="en-US" altLang="ja-JP"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𝜋</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0.0161</a:t>
                </a:r>
                <a:r>
                  <a:rPr lang="en-US" altLang="ja-JP" sz="1200" b="0" i="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2 </a:t>
                </a:r>
                <a:r>
                  <a:rPr kumimoji="1" lang="en-US" altLang="ja-JP" sz="1200" i="0" smtClean="0">
                    <a:latin typeface="Cambria Math" panose="02040503050406030204" pitchFamily="18" charset="0"/>
                    <a:ea typeface="Cambria Math" panose="02040503050406030204" pitchFamily="18" charset="0"/>
                  </a:rPr>
                  <a:t>)</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6.98[𝑚/𝑠]</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𝜌</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0.975×1000=975[𝑘𝑔/𝑚^3]</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𝜇</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1.2×〖10〗^(−3) [𝑃𝑎</a:t>
                </a:r>
                <a:r>
                  <a:rPr lang="ja-JP" altLang="en-US" sz="1200" b="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𝑠</a:t>
                </a:r>
                <a:r>
                  <a:rPr lang="en-US" altLang="ja-JP" sz="1200" i="0">
                    <a:latin typeface="Cambria Math" panose="02040503050406030204" pitchFamily="18" charset="0"/>
                    <a:ea typeface="Cambria Math" panose="02040503050406030204" pitchFamily="18" charset="0"/>
                  </a:rPr>
                  <a:t>]</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dirty="0" smtClean="0">
                    <a:latin typeface="Cambria Math" panose="02040503050406030204" pitchFamily="18" charset="0"/>
                    <a:ea typeface="Cambria Math" panose="02040503050406030204" pitchFamily="18" charset="0"/>
                  </a:rPr>
                  <a:t>Re</a:t>
                </a:r>
                <a:r>
                  <a:rPr lang="en-US" altLang="ja-JP" sz="1200" i="0">
                    <a:latin typeface="Cambria Math" panose="02040503050406030204" pitchFamily="18" charset="0"/>
                    <a:ea typeface="Cambria Math" panose="02040503050406030204" pitchFamily="18" charset="0"/>
                  </a:rPr>
                  <a:t>=(Du ̅</a:t>
                </a:r>
                <a:r>
                  <a:rPr lang="ja-JP" altLang="en-US" sz="1200" i="0">
                    <a:latin typeface="Cambria Math" panose="02040503050406030204" pitchFamily="18" charset="0"/>
                    <a:ea typeface="Cambria Math" panose="02040503050406030204" pitchFamily="18" charset="0"/>
                  </a:rPr>
                  <a:t>𝜌</a:t>
                </a:r>
                <a:r>
                  <a:rPr lang="en-US" altLang="ja-JP" sz="1200" i="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𝜇</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0.0161×6.98×975)/(</a:t>
                </a:r>
                <a:r>
                  <a:rPr lang="en-US" altLang="ja-JP" sz="1200" i="0">
                    <a:latin typeface="Cambria Math" panose="02040503050406030204" pitchFamily="18" charset="0"/>
                    <a:ea typeface="Cambria Math" panose="02040503050406030204" pitchFamily="18" charset="0"/>
                  </a:rPr>
                  <a:t>1.2×〖10〗^(−3) </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91307</a:t>
                </a:r>
                <a:endParaRPr lang="en-US" altLang="ja-JP" sz="1200" b="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HG丸ｺﾞｼｯｸM-PRO" panose="020F0600000000000000" pitchFamily="50" charset="-128"/>
                    <a:ea typeface="HG丸ｺﾞｼｯｸM-PRO" panose="020F0600000000000000" pitchFamily="50" charset="-128"/>
                  </a:rPr>
                  <a:t>Re</a:t>
                </a:r>
                <a:r>
                  <a:rPr kumimoji="1" lang="ja-JP" altLang="en-US" sz="1200" dirty="0" smtClean="0">
                    <a:latin typeface="HG丸ｺﾞｼｯｸM-PRO" panose="020F0600000000000000" pitchFamily="50" charset="-128"/>
                    <a:ea typeface="HG丸ｺﾞｼｯｸM-PRO" panose="020F0600000000000000" pitchFamily="50" charset="-128"/>
                  </a:rPr>
                  <a:t>＞</a:t>
                </a:r>
                <a:r>
                  <a:rPr kumimoji="1" lang="en-US" altLang="ja-JP" sz="1200" dirty="0" smtClean="0">
                    <a:latin typeface="HG丸ｺﾞｼｯｸM-PRO" panose="020F0600000000000000" pitchFamily="50" charset="-128"/>
                    <a:ea typeface="HG丸ｺﾞｼｯｸM-PRO" panose="020F0600000000000000" pitchFamily="50" charset="-128"/>
                  </a:rPr>
                  <a:t>4000</a:t>
                </a:r>
                <a:r>
                  <a:rPr kumimoji="1" lang="ja-JP" altLang="en-US" sz="1200" dirty="0" smtClean="0">
                    <a:latin typeface="HG丸ｺﾞｼｯｸM-PRO" panose="020F0600000000000000" pitchFamily="50" charset="-128"/>
                    <a:ea typeface="HG丸ｺﾞｼｯｸM-PRO" panose="020F0600000000000000" pitchFamily="50" charset="-128"/>
                  </a:rPr>
                  <a:t>の為、乱流</a:t>
                </a:r>
                <a:endParaRPr kumimoji="1" lang="en-US" altLang="ja-JP" sz="1200"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54</a:t>
            </a:fld>
            <a:endParaRPr kumimoji="1" lang="ja-JP" altLang="en-US"/>
          </a:p>
        </p:txBody>
      </p:sp>
    </p:spTree>
    <p:extLst>
      <p:ext uri="{BB962C8B-B14F-4D97-AF65-F5344CB8AC3E}">
        <p14:creationId xmlns:p14="http://schemas.microsoft.com/office/powerpoint/2010/main" val="2109516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55</a:t>
            </a:fld>
            <a:endParaRPr kumimoji="1" lang="ja-JP" altLang="en-US"/>
          </a:p>
        </p:txBody>
      </p:sp>
    </p:spTree>
    <p:extLst>
      <p:ext uri="{BB962C8B-B14F-4D97-AF65-F5344CB8AC3E}">
        <p14:creationId xmlns:p14="http://schemas.microsoft.com/office/powerpoint/2010/main" val="32253633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ファニングの式とは，</a:t>
                </a:r>
                <a:r>
                  <a:rPr lang="ja-JP" altLang="en-US" dirty="0" smtClean="0">
                    <a:latin typeface="+mn-ea"/>
                    <a:ea typeface="+mn-ea"/>
                  </a:rPr>
                  <a:t>まっすぐな管（円形）の中を流れる流体の摩擦による</a:t>
                </a:r>
                <a:endParaRPr lang="en-US" altLang="ja-JP" dirty="0" smtClean="0">
                  <a:latin typeface="+mn-ea"/>
                  <a:ea typeface="+mn-ea"/>
                </a:endParaRPr>
              </a:p>
              <a:p>
                <a:r>
                  <a:rPr lang="ja-JP" altLang="en-US" dirty="0" smtClean="0">
                    <a:latin typeface="+mn-ea"/>
                    <a:ea typeface="+mn-ea"/>
                  </a:rPr>
                  <a:t>エネルギー損失であり，一般式は，</a:t>
                </a:r>
                <a:endParaRPr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n-US" altLang="ja-JP" sz="1200" i="1" smtClean="0">
                          <a:latin typeface="Cambria Math" panose="02040503050406030204" pitchFamily="18" charset="0"/>
                          <a:ea typeface="+mn-ea"/>
                        </a:rPr>
                        <m:t>F</m:t>
                      </m:r>
                      <m:r>
                        <a:rPr lang="en-US" altLang="ja-JP" sz="1200" b="0" i="1" smtClean="0">
                          <a:latin typeface="Cambria Math" panose="02040503050406030204" pitchFamily="18" charset="0"/>
                          <a:ea typeface="+mn-ea"/>
                        </a:rPr>
                        <m:t>=</m:t>
                      </m:r>
                      <m:r>
                        <a:rPr lang="en-US" altLang="ja-JP" sz="1200" i="1">
                          <a:latin typeface="Cambria Math" panose="02040503050406030204" pitchFamily="18" charset="0"/>
                          <a:ea typeface="+mn-ea"/>
                        </a:rPr>
                        <m:t>4</m:t>
                      </m:r>
                      <m:r>
                        <m:rPr>
                          <m:sty m:val="p"/>
                        </m:rPr>
                        <a:rPr lang="en-US" altLang="ja-JP" sz="1200" i="1">
                          <a:latin typeface="Cambria Math" panose="02040503050406030204" pitchFamily="18" charset="0"/>
                          <a:ea typeface="+mn-ea"/>
                        </a:rPr>
                        <m:t>f</m:t>
                      </m:r>
                      <m:f>
                        <m:fPr>
                          <m:ctrlPr>
                            <a:rPr lang="en-US" altLang="ja-JP" sz="1200" i="1">
                              <a:latin typeface="Cambria Math" panose="02040503050406030204" pitchFamily="18" charset="0"/>
                              <a:ea typeface="+mn-ea"/>
                            </a:rPr>
                          </m:ctrlPr>
                        </m:fPr>
                        <m:num>
                          <m:sSup>
                            <m:sSupPr>
                              <m:ctrlPr>
                                <a:rPr lang="en-US" altLang="ja-JP" sz="1200" i="1">
                                  <a:latin typeface="Cambria Math" panose="02040503050406030204" pitchFamily="18" charset="0"/>
                                  <a:ea typeface="+mn-ea"/>
                                </a:rPr>
                              </m:ctrlPr>
                            </m:sSupPr>
                            <m:e>
                              <m:acc>
                                <m:accPr>
                                  <m:chr m:val="̅"/>
                                  <m:ctrlPr>
                                    <a:rPr lang="en-US" altLang="ja-JP" sz="1200" i="1">
                                      <a:latin typeface="Cambria Math" panose="02040503050406030204" pitchFamily="18" charset="0"/>
                                      <a:ea typeface="+mn-ea"/>
                                    </a:rPr>
                                  </m:ctrlPr>
                                </m:accPr>
                                <m:e>
                                  <m:r>
                                    <m:rPr>
                                      <m:sty m:val="p"/>
                                    </m:rPr>
                                    <a:rPr lang="en-US" altLang="ja-JP" sz="1200" i="1">
                                      <a:latin typeface="Cambria Math" panose="02040503050406030204" pitchFamily="18" charset="0"/>
                                      <a:ea typeface="+mn-ea"/>
                                    </a:rPr>
                                    <m:t>u</m:t>
                                  </m:r>
                                </m:e>
                              </m:acc>
                            </m:e>
                            <m:sup>
                              <m:r>
                                <a:rPr lang="en-US" altLang="ja-JP" sz="1200" i="1">
                                  <a:latin typeface="Cambria Math" panose="02040503050406030204" pitchFamily="18" charset="0"/>
                                  <a:ea typeface="+mn-ea"/>
                                </a:rPr>
                                <m:t>2</m:t>
                              </m:r>
                            </m:sup>
                          </m:sSup>
                        </m:num>
                        <m:den>
                          <m:r>
                            <a:rPr lang="en-US" altLang="ja-JP" sz="1200" i="1">
                              <a:latin typeface="Cambria Math" panose="02040503050406030204" pitchFamily="18" charset="0"/>
                              <a:ea typeface="+mn-ea"/>
                            </a:rPr>
                            <m:t>2</m:t>
                          </m:r>
                        </m:den>
                      </m:f>
                      <m:r>
                        <a:rPr lang="en-US" altLang="ja-JP" sz="1200" i="1">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r>
                            <m:rPr>
                              <m:sty m:val="p"/>
                            </m:rPr>
                            <a:rPr lang="en-US" altLang="ja-JP" sz="1200" i="1">
                              <a:latin typeface="Cambria Math" panose="02040503050406030204" pitchFamily="18" charset="0"/>
                              <a:ea typeface="+mn-ea"/>
                            </a:rPr>
                            <m:t>L</m:t>
                          </m:r>
                        </m:num>
                        <m:den>
                          <m:r>
                            <m:rPr>
                              <m:sty m:val="p"/>
                            </m:rPr>
                            <a:rPr lang="en-US" altLang="ja-JP" sz="1200" i="1">
                              <a:latin typeface="Cambria Math" panose="02040503050406030204" pitchFamily="18" charset="0"/>
                              <a:ea typeface="+mn-ea"/>
                            </a:rPr>
                            <m:t>D</m:t>
                          </m:r>
                        </m:den>
                      </m:f>
                    </m:oMath>
                  </m:oMathPara>
                </a14:m>
                <a:endParaRPr kumimoji="1" lang="en-US" altLang="ja-JP" sz="1200" dirty="0" smtClean="0">
                  <a:latin typeface="+mn-ea"/>
                  <a:ea typeface="+mn-ea"/>
                </a:endParaRPr>
              </a:p>
              <a:p>
                <a:r>
                  <a:rPr kumimoji="1" lang="ja-JP" altLang="en-US" sz="1200" dirty="0" smtClean="0">
                    <a:latin typeface="+mn-ea"/>
                    <a:ea typeface="+mn-ea"/>
                  </a:rPr>
                  <a:t>Ｆ：摩擦による流れのエネルギー損失［</a:t>
                </a:r>
                <a:r>
                  <a:rPr kumimoji="1" lang="en-US" altLang="ja-JP" sz="1200" dirty="0" smtClean="0">
                    <a:latin typeface="+mn-ea"/>
                    <a:ea typeface="+mn-ea"/>
                  </a:rPr>
                  <a:t>J/kg</a:t>
                </a:r>
                <a:r>
                  <a:rPr kumimoji="1" lang="ja-JP" altLang="en-US" sz="1200" dirty="0" smtClean="0">
                    <a:latin typeface="+mn-ea"/>
                    <a:ea typeface="+mn-ea"/>
                  </a:rPr>
                  <a:t>］</a:t>
                </a:r>
                <a:endParaRPr kumimoji="1" lang="en-US" altLang="ja-JP" sz="1200" dirty="0" smtClean="0">
                  <a:latin typeface="+mn-ea"/>
                  <a:ea typeface="+mn-ea"/>
                </a:endParaRPr>
              </a:p>
              <a:p>
                <a:r>
                  <a:rPr lang="ja-JP" altLang="en-US" sz="1200" dirty="0" smtClean="0">
                    <a:latin typeface="+mn-ea"/>
                    <a:ea typeface="+mn-ea"/>
                  </a:rPr>
                  <a:t>ｆ：管摩擦係数</a:t>
                </a:r>
                <a:endParaRPr lang="en-US" altLang="ja-JP" sz="1200" dirty="0" smtClean="0">
                  <a:latin typeface="+mn-ea"/>
                  <a:ea typeface="+mn-ea"/>
                </a:endParaRPr>
              </a:p>
              <a:p>
                <a:r>
                  <a:rPr lang="en-US" altLang="ja-JP" sz="1200" dirty="0" smtClean="0">
                    <a:latin typeface="+mn-ea"/>
                    <a:ea typeface="+mn-ea"/>
                  </a:rPr>
                  <a:t>ū </a:t>
                </a:r>
                <a:r>
                  <a:rPr kumimoji="1" lang="ja-JP" altLang="en-US" sz="1200" dirty="0" smtClean="0">
                    <a:latin typeface="+mn-ea"/>
                    <a:ea typeface="+mn-ea"/>
                  </a:rPr>
                  <a:t>：平均流速</a:t>
                </a:r>
                <a:r>
                  <a:rPr kumimoji="1" lang="en-US" altLang="ja-JP" sz="1200" dirty="0" smtClean="0">
                    <a:latin typeface="+mn-ea"/>
                    <a:ea typeface="+mn-ea"/>
                  </a:rPr>
                  <a:t>[m/s]</a:t>
                </a:r>
              </a:p>
              <a:p>
                <a:r>
                  <a:rPr kumimoji="1" lang="en-US" altLang="ja-JP" sz="1200" dirty="0" smtClean="0">
                    <a:latin typeface="+mn-ea"/>
                    <a:ea typeface="+mn-ea"/>
                  </a:rPr>
                  <a:t>L</a:t>
                </a:r>
                <a:r>
                  <a:rPr kumimoji="1" lang="ja-JP" altLang="en-US" sz="1200" dirty="0" smtClean="0">
                    <a:latin typeface="+mn-ea"/>
                    <a:ea typeface="+mn-ea"/>
                  </a:rPr>
                  <a:t>：管の長さ</a:t>
                </a:r>
                <a:r>
                  <a:rPr kumimoji="1" lang="en-US" altLang="ja-JP" sz="1200" dirty="0" smtClean="0">
                    <a:latin typeface="+mn-ea"/>
                    <a:ea typeface="+mn-ea"/>
                  </a:rPr>
                  <a:t>[m]</a:t>
                </a:r>
              </a:p>
              <a:p>
                <a:r>
                  <a:rPr lang="en-US" altLang="ja-JP" sz="1200" dirty="0" smtClean="0">
                    <a:latin typeface="+mn-ea"/>
                    <a:ea typeface="+mn-ea"/>
                  </a:rPr>
                  <a:t>D</a:t>
                </a:r>
                <a:r>
                  <a:rPr lang="ja-JP" altLang="en-US" sz="1200" dirty="0" smtClean="0">
                    <a:latin typeface="+mn-ea"/>
                    <a:ea typeface="+mn-ea"/>
                  </a:rPr>
                  <a:t>：管の内径</a:t>
                </a:r>
                <a:endParaRPr lang="en-US" altLang="ja-JP" sz="1200" dirty="0" smtClean="0">
                  <a:latin typeface="+mn-ea"/>
                  <a:ea typeface="+mn-ea"/>
                </a:endParaRPr>
              </a:p>
              <a:p>
                <a:r>
                  <a:rPr kumimoji="1" lang="ja-JP" altLang="en-US" sz="1200" dirty="0" smtClean="0">
                    <a:latin typeface="+mn-ea"/>
                    <a:ea typeface="+mn-ea"/>
                  </a:rPr>
                  <a:t>である。</a:t>
                </a:r>
                <a:endParaRPr kumimoji="1" lang="en-US" altLang="ja-JP" sz="1200" dirty="0" smtClean="0">
                  <a:latin typeface="+mn-ea"/>
                  <a:ea typeface="+mn-ea"/>
                </a:endParaRPr>
              </a:p>
              <a:p>
                <a:endParaRPr kumimoji="1" lang="en-US" altLang="ja-JP" sz="1200" dirty="0" smtClean="0">
                  <a:latin typeface="+mn-ea"/>
                  <a:ea typeface="+mn-ea"/>
                </a:endParaRPr>
              </a:p>
              <a:p>
                <a:r>
                  <a:rPr kumimoji="1" lang="ja-JP" altLang="en-US" sz="1200" dirty="0" smtClean="0">
                    <a:latin typeface="+mn-ea"/>
                    <a:ea typeface="+mn-ea"/>
                  </a:rPr>
                  <a:t>レイノルズ数が層流（</a:t>
                </a:r>
                <a:r>
                  <a:rPr kumimoji="1" lang="en-US" altLang="ja-JP" sz="1200" dirty="0" smtClean="0">
                    <a:latin typeface="+mn-ea"/>
                    <a:ea typeface="+mn-ea"/>
                  </a:rPr>
                  <a:t>Re</a:t>
                </a:r>
                <a:r>
                  <a:rPr lang="ja-JP" altLang="en-US" sz="1200" dirty="0" smtClean="0">
                    <a:latin typeface="+mn-ea"/>
                    <a:ea typeface="+mn-ea"/>
                  </a:rPr>
                  <a:t>＜</a:t>
                </a:r>
                <a:r>
                  <a:rPr kumimoji="1" lang="en-US" altLang="ja-JP" sz="1200" dirty="0" smtClean="0">
                    <a:latin typeface="+mn-ea"/>
                    <a:ea typeface="+mn-ea"/>
                  </a:rPr>
                  <a:t>2100</a:t>
                </a:r>
                <a:r>
                  <a:rPr kumimoji="1" lang="ja-JP" altLang="en-US" sz="1200" dirty="0" smtClean="0">
                    <a:latin typeface="+mn-ea"/>
                    <a:ea typeface="+mn-ea"/>
                  </a:rPr>
                  <a:t>）の場合，</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n-US" altLang="ja-JP" sz="1200" i="1" dirty="0" smtClean="0">
                          <a:latin typeface="Cambria Math" panose="02040503050406030204" pitchFamily="18" charset="0"/>
                          <a:ea typeface="+mn-ea"/>
                        </a:rPr>
                        <m:t>f</m:t>
                      </m:r>
                      <m:r>
                        <a:rPr lang="en-US" altLang="ja-JP" sz="1200" i="1">
                          <a:latin typeface="Cambria Math" panose="02040503050406030204" pitchFamily="18" charset="0"/>
                          <a:ea typeface="+mn-ea"/>
                        </a:rPr>
                        <m:t>=</m:t>
                      </m:r>
                      <m:f>
                        <m:fPr>
                          <m:ctrlPr>
                            <a:rPr lang="en-US" altLang="ja-JP" sz="1200" i="1">
                              <a:latin typeface="Cambria Math" panose="02040503050406030204" pitchFamily="18" charset="0"/>
                              <a:ea typeface="+mn-ea"/>
                            </a:rPr>
                          </m:ctrlPr>
                        </m:fPr>
                        <m:num>
                          <m:r>
                            <a:rPr lang="en-US" altLang="ja-JP" sz="1200" i="1">
                              <a:latin typeface="Cambria Math" panose="02040503050406030204" pitchFamily="18" charset="0"/>
                              <a:ea typeface="+mn-ea"/>
                            </a:rPr>
                            <m:t>16</m:t>
                          </m:r>
                        </m:num>
                        <m:den>
                          <m:r>
                            <m:rPr>
                              <m:sty m:val="p"/>
                            </m:rPr>
                            <a:rPr lang="en-US" altLang="ja-JP" sz="1200" i="1">
                              <a:latin typeface="Cambria Math" panose="02040503050406030204" pitchFamily="18" charset="0"/>
                              <a:ea typeface="+mn-ea"/>
                            </a:rPr>
                            <m:t>Re</m:t>
                          </m:r>
                        </m:den>
                      </m:f>
                    </m:oMath>
                  </m:oMathPara>
                </a14:m>
                <a:endParaRPr kumimoji="1" lang="ja-JP" altLang="en-US" sz="1200" b="0" i="0" u="none" strike="noStrike" cap="none" normalizeH="0" baseline="0" dirty="0" smtClean="0">
                  <a:ln>
                    <a:noFill/>
                  </a:ln>
                  <a:solidFill>
                    <a:schemeClr val="tx1"/>
                  </a:solidFill>
                  <a:effectLst/>
                  <a:latin typeface="+mn-ea"/>
                  <a:ea typeface="+mn-ea"/>
                </a:endParaRPr>
              </a:p>
              <a:p>
                <a:r>
                  <a:rPr kumimoji="1" lang="ja-JP" altLang="en-US" sz="1200" dirty="0" smtClean="0">
                    <a:latin typeface="+mn-ea"/>
                    <a:ea typeface="+mn-ea"/>
                  </a:rPr>
                  <a:t>で求めることができることを説明する。</a:t>
                </a:r>
                <a:endParaRPr kumimoji="1" lang="en-US" altLang="ja-JP" sz="1200" dirty="0" smtClean="0">
                  <a:latin typeface="+mn-ea"/>
                  <a:ea typeface="+mn-ea"/>
                </a:endParaRPr>
              </a:p>
              <a:p>
                <a:endParaRPr lang="en-US" altLang="ja-JP" sz="1200" dirty="0" smtClean="0">
                  <a:latin typeface="+mn-ea"/>
                  <a:ea typeface="+mn-ea"/>
                </a:endParaRPr>
              </a:p>
              <a:p>
                <a:r>
                  <a:rPr lang="ja-JP" altLang="en-US" sz="1200" dirty="0" smtClean="0">
                    <a:latin typeface="+mn-ea"/>
                    <a:ea typeface="+mn-ea"/>
                  </a:rPr>
                  <a:t>乱流（</a:t>
                </a:r>
                <a:r>
                  <a:rPr lang="en-US" altLang="ja-JP" sz="1200" dirty="0" smtClean="0">
                    <a:latin typeface="+mn-ea"/>
                    <a:ea typeface="+mn-ea"/>
                  </a:rPr>
                  <a:t>4000</a:t>
                </a:r>
                <a:r>
                  <a:rPr lang="ja-JP" altLang="en-US" sz="1200" dirty="0" smtClean="0">
                    <a:latin typeface="+mn-ea"/>
                    <a:ea typeface="+mn-ea"/>
                  </a:rPr>
                  <a:t>＜</a:t>
                </a:r>
                <a:r>
                  <a:rPr lang="en-US" altLang="ja-JP" sz="1200" dirty="0" smtClean="0">
                    <a:latin typeface="+mn-ea"/>
                    <a:ea typeface="+mn-ea"/>
                  </a:rPr>
                  <a:t>Re</a:t>
                </a:r>
                <a:r>
                  <a:rPr lang="ja-JP" altLang="en-US" sz="1200" dirty="0" smtClean="0">
                    <a:latin typeface="+mn-ea"/>
                    <a:ea typeface="+mn-ea"/>
                  </a:rPr>
                  <a:t>）の場合は，次のグラフから求める</a:t>
                </a:r>
                <a:r>
                  <a:rPr kumimoji="1" lang="ja-JP" altLang="en-US" sz="1200" dirty="0">
                    <a:latin typeface="+mn-ea"/>
                    <a:ea typeface="+mn-ea"/>
                  </a:rPr>
                  <a:t>こと</a:t>
                </a:r>
                <a:r>
                  <a:rPr kumimoji="1" lang="ja-JP" altLang="en-US" sz="1200" dirty="0" smtClean="0">
                    <a:latin typeface="+mn-ea"/>
                    <a:ea typeface="+mn-ea"/>
                  </a:rPr>
                  <a:t>を説明する。</a:t>
                </a:r>
              </a:p>
            </p:txBody>
          </p:sp>
        </mc:Choice>
        <mc:Fallback xmlns="">
          <p:sp>
            <p:nvSpPr>
              <p:cNvPr id="3" name="ノート プレースホルダー 2"/>
              <p:cNvSpPr>
                <a:spLocks noGrp="1"/>
              </p:cNvSpPr>
              <p:nvPr>
                <p:ph type="body" idx="1"/>
              </p:nvPr>
            </p:nvSpPr>
            <p:spPr/>
            <p:txBody>
              <a:bodyPr/>
              <a:lstStyle/>
              <a:p>
                <a:r>
                  <a:rPr kumimoji="1" lang="ja-JP" altLang="en-US" dirty="0" smtClean="0"/>
                  <a:t>ファニングの式</a:t>
                </a:r>
                <a:endParaRPr kumimoji="1" lang="en-US" altLang="ja-JP" dirty="0" smtClean="0"/>
              </a:p>
              <a:p>
                <a:pPr/>
                <a:r>
                  <a:rPr lang="en-US" altLang="ja-JP" i="0" smtClean="0">
                    <a:latin typeface="Cambria Math" panose="02040503050406030204" pitchFamily="18" charset="0"/>
                  </a:rPr>
                  <a:t>F</a:t>
                </a:r>
                <a:r>
                  <a:rPr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rPr>
                  <a:t>4</a:t>
                </a:r>
                <a:r>
                  <a:rPr lang="en-US" altLang="ja-JP" i="0" smtClean="0">
                    <a:latin typeface="Cambria Math" panose="02040503050406030204" pitchFamily="18" charset="0"/>
                  </a:rPr>
                  <a:t>f</a:t>
                </a:r>
                <a:r>
                  <a:rPr kumimoji="1" lang="en-US" altLang="ja-JP" i="0" smtClean="0">
                    <a:latin typeface="Cambria Math" panose="02040503050406030204" pitchFamily="18" charset="0"/>
                  </a:rPr>
                  <a:t> </a:t>
                </a:r>
                <a:r>
                  <a:rPr lang="en-US" altLang="ja-JP" i="0">
                    <a:latin typeface="Cambria Math" panose="02040503050406030204" pitchFamily="18" charset="0"/>
                  </a:rPr>
                  <a:t>u</a:t>
                </a:r>
                <a:r>
                  <a:rPr kumimoji="1" lang="en-US" altLang="ja-JP" i="0" smtClean="0">
                    <a:latin typeface="Cambria Math" panose="02040503050406030204" pitchFamily="18" charset="0"/>
                  </a:rPr>
                  <a:t> ̅^</a:t>
                </a:r>
                <a:r>
                  <a:rPr lang="en-US" altLang="ja-JP" i="0">
                    <a:latin typeface="Cambria Math" panose="02040503050406030204" pitchFamily="18" charset="0"/>
                  </a:rPr>
                  <a:t>2</a:t>
                </a:r>
                <a:r>
                  <a:rPr kumimoji="1" lang="en-US" altLang="ja-JP" i="0" smtClean="0">
                    <a:latin typeface="Cambria Math" panose="02040503050406030204" pitchFamily="18" charset="0"/>
                  </a:rPr>
                  <a:t>/</a:t>
                </a:r>
                <a:r>
                  <a:rPr lang="en-US" altLang="ja-JP" i="0">
                    <a:latin typeface="Cambria Math" panose="02040503050406030204" pitchFamily="18" charset="0"/>
                  </a:rPr>
                  <a:t>2</a:t>
                </a:r>
                <a:r>
                  <a:rPr kumimoji="1"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L</a:t>
                </a:r>
                <a:r>
                  <a:rPr kumimoji="1"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ea typeface="Cambria Math" panose="02040503050406030204" pitchFamily="18" charset="0"/>
                  </a:rPr>
                  <a:t>D</a:t>
                </a:r>
                <a:endParaRPr kumimoji="1" lang="en-US" altLang="ja-JP" dirty="0" smtClean="0"/>
              </a:p>
              <a:p>
                <a:pPr/>
                <a:r>
                  <a:rPr lang="en-US" altLang="ja-JP" i="0" dirty="0" smtClean="0">
                    <a:latin typeface="Cambria Math" panose="02040503050406030204" pitchFamily="18" charset="0"/>
                    <a:ea typeface="Cambria Math" panose="02040503050406030204" pitchFamily="18" charset="0"/>
                  </a:rPr>
                  <a:t>f</a:t>
                </a:r>
                <a:r>
                  <a:rPr kumimoji="1" lang="en-US" altLang="ja-JP" i="0" smtClean="0">
                    <a:latin typeface="Cambria Math" panose="02040503050406030204" pitchFamily="18" charset="0"/>
                    <a:ea typeface="Cambria Math" panose="02040503050406030204" pitchFamily="18" charset="0"/>
                  </a:rPr>
                  <a:t>=</a:t>
                </a:r>
                <a:r>
                  <a:rPr lang="en-US" altLang="ja-JP" i="0">
                    <a:latin typeface="Cambria Math" panose="02040503050406030204" pitchFamily="18" charset="0"/>
                  </a:rPr>
                  <a:t>16</a:t>
                </a:r>
                <a:r>
                  <a:rPr kumimoji="1" lang="en-US" altLang="ja-JP" i="0" smtClean="0">
                    <a:latin typeface="Cambria Math" panose="02040503050406030204" pitchFamily="18" charset="0"/>
                  </a:rPr>
                  <a:t>/</a:t>
                </a:r>
                <a:r>
                  <a:rPr lang="en-US" altLang="ja-JP" i="0">
                    <a:latin typeface="Cambria Math" panose="02040503050406030204" pitchFamily="18" charset="0"/>
                  </a:rPr>
                  <a:t>Re</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56</a:t>
            </a:fld>
            <a:endParaRPr kumimoji="1" lang="ja-JP" altLang="en-US"/>
          </a:p>
        </p:txBody>
      </p:sp>
    </p:spTree>
    <p:extLst>
      <p:ext uri="{BB962C8B-B14F-4D97-AF65-F5344CB8AC3E}">
        <p14:creationId xmlns:p14="http://schemas.microsoft.com/office/powerpoint/2010/main" val="22458874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n-ea"/>
                <a:ea typeface="+mn-ea"/>
              </a:rPr>
              <a:t>乱流（</a:t>
            </a:r>
            <a:r>
              <a:rPr lang="en-US" altLang="ja-JP" dirty="0" smtClean="0">
                <a:latin typeface="+mn-ea"/>
                <a:ea typeface="+mn-ea"/>
              </a:rPr>
              <a:t>4000</a:t>
            </a:r>
            <a:r>
              <a:rPr lang="ja-JP" altLang="en-US" dirty="0" smtClean="0">
                <a:latin typeface="+mn-ea"/>
                <a:ea typeface="+mn-ea"/>
              </a:rPr>
              <a:t>＜</a:t>
            </a:r>
            <a:r>
              <a:rPr lang="en-US" altLang="ja-JP" dirty="0" smtClean="0">
                <a:latin typeface="+mn-ea"/>
                <a:ea typeface="+mn-ea"/>
              </a:rPr>
              <a:t>Re</a:t>
            </a:r>
            <a:r>
              <a:rPr lang="ja-JP" altLang="en-US" dirty="0" smtClean="0">
                <a:latin typeface="+mn-ea"/>
                <a:ea typeface="+mn-ea"/>
              </a:rPr>
              <a:t>）の場合に使用するグラフを紹介する。</a:t>
            </a:r>
            <a:endParaRPr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このグラフは粗管のグラフであるが，</a:t>
            </a:r>
            <a:r>
              <a:rPr lang="ja-JP" altLang="en-US" sz="1200" dirty="0" smtClean="0">
                <a:latin typeface="+mn-ea"/>
                <a:ea typeface="+mn-ea"/>
              </a:rPr>
              <a:t>平滑管の場合も，同じようにグラフから求めることができることを説明する。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57</a:t>
            </a:fld>
            <a:endParaRPr kumimoji="1" lang="ja-JP" altLang="en-US"/>
          </a:p>
        </p:txBody>
      </p:sp>
    </p:spTree>
    <p:extLst>
      <p:ext uri="{BB962C8B-B14F-4D97-AF65-F5344CB8AC3E}">
        <p14:creationId xmlns:p14="http://schemas.microsoft.com/office/powerpoint/2010/main" val="1778233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lang="ja-JP" altLang="en-US" sz="1200" dirty="0" smtClean="0">
                    <a:latin typeface="+mn-ea"/>
                    <a:ea typeface="+mn-ea"/>
                  </a:rPr>
                  <a:t>例題</a:t>
                </a:r>
                <a:r>
                  <a:rPr lang="en-US" altLang="ja-JP" sz="1200" dirty="0" smtClean="0">
                    <a:latin typeface="+mn-ea"/>
                    <a:ea typeface="+mn-ea"/>
                  </a:rPr>
                  <a:t>15</a:t>
                </a:r>
                <a:r>
                  <a:rPr lang="ja-JP" altLang="en-US" sz="1200" dirty="0" smtClean="0">
                    <a:latin typeface="+mn-ea"/>
                    <a:ea typeface="+mn-ea"/>
                  </a:rPr>
                  <a:t>　ダムの水を</a:t>
                </a:r>
                <a:r>
                  <a:rPr lang="en-US" altLang="ja-JP" sz="1200" dirty="0" smtClean="0">
                    <a:latin typeface="+mn-ea"/>
                    <a:ea typeface="+mn-ea"/>
                  </a:rPr>
                  <a:t>3B</a:t>
                </a:r>
                <a:r>
                  <a:rPr lang="ja-JP" altLang="en-US" sz="1200" dirty="0" smtClean="0">
                    <a:latin typeface="+mn-ea"/>
                    <a:ea typeface="+mn-ea"/>
                  </a:rPr>
                  <a:t>鋼管（内径</a:t>
                </a:r>
                <a:r>
                  <a:rPr lang="en-US" altLang="ja-JP" sz="1200" dirty="0" smtClean="0">
                    <a:latin typeface="+mn-ea"/>
                    <a:ea typeface="+mn-ea"/>
                  </a:rPr>
                  <a:t>80.7mm</a:t>
                </a:r>
                <a:r>
                  <a:rPr lang="ja-JP" altLang="en-US" sz="1200" dirty="0" smtClean="0">
                    <a:latin typeface="+mn-ea"/>
                    <a:ea typeface="+mn-ea"/>
                  </a:rPr>
                  <a:t>）を用いて，油（比重</a:t>
                </a:r>
                <a:r>
                  <a:rPr lang="en-US" altLang="ja-JP" sz="1200" dirty="0" smtClean="0">
                    <a:latin typeface="+mn-ea"/>
                    <a:ea typeface="+mn-ea"/>
                  </a:rPr>
                  <a:t>0.900</a:t>
                </a:r>
                <a:r>
                  <a:rPr lang="ja-JP" altLang="en-US" sz="1200" dirty="0" err="1" smtClean="0">
                    <a:latin typeface="+mn-ea"/>
                    <a:ea typeface="+mn-ea"/>
                  </a:rPr>
                  <a:t>，</a:t>
                </a:r>
                <a:r>
                  <a:rPr lang="ja-JP" altLang="en-US" sz="1200" dirty="0" smtClean="0">
                    <a:latin typeface="+mn-ea"/>
                    <a:ea typeface="+mn-ea"/>
                  </a:rPr>
                  <a:t>粘度</a:t>
                </a:r>
                <a:r>
                  <a:rPr lang="en-US" altLang="ja-JP" sz="1200" dirty="0" smtClean="0">
                    <a:latin typeface="+mn-ea"/>
                    <a:ea typeface="+mn-ea"/>
                  </a:rPr>
                  <a:t>0.100pa</a:t>
                </a:r>
                <a:r>
                  <a:rPr lang="ja-JP" altLang="en-US" sz="1200" dirty="0" smtClean="0">
                    <a:latin typeface="+mn-ea"/>
                    <a:ea typeface="+mn-ea"/>
                  </a:rPr>
                  <a:t>･</a:t>
                </a:r>
                <a:r>
                  <a:rPr lang="en-US" altLang="ja-JP" sz="1200" dirty="0" smtClean="0">
                    <a:latin typeface="+mn-ea"/>
                    <a:ea typeface="+mn-ea"/>
                  </a:rPr>
                  <a:t>s</a:t>
                </a:r>
                <a:r>
                  <a:rPr lang="ja-JP" altLang="en-US" sz="1200" dirty="0" smtClean="0">
                    <a:latin typeface="+mn-ea"/>
                    <a:ea typeface="+mn-ea"/>
                  </a:rPr>
                  <a:t>）を</a:t>
                </a:r>
                <a:r>
                  <a:rPr lang="en-US" altLang="ja-JP" sz="1200" dirty="0" smtClean="0">
                    <a:latin typeface="+mn-ea"/>
                    <a:ea typeface="+mn-ea"/>
                  </a:rPr>
                  <a:t>1520m</a:t>
                </a:r>
                <a:r>
                  <a:rPr lang="en-US" altLang="ja-JP" sz="1200" baseline="30000" dirty="0" smtClean="0">
                    <a:latin typeface="+mn-ea"/>
                    <a:ea typeface="+mn-ea"/>
                  </a:rPr>
                  <a:t>3</a:t>
                </a:r>
                <a:r>
                  <a:rPr lang="en-US" altLang="ja-JP" sz="1200" dirty="0" smtClean="0">
                    <a:latin typeface="+mn-ea"/>
                    <a:ea typeface="+mn-ea"/>
                  </a:rPr>
                  <a:t>/h</a:t>
                </a:r>
                <a:r>
                  <a:rPr lang="ja-JP" altLang="en-US" sz="1200" dirty="0" smtClean="0">
                    <a:latin typeface="+mn-ea"/>
                    <a:ea typeface="+mn-ea"/>
                  </a:rPr>
                  <a:t>の割合</a:t>
                </a:r>
                <a:endParaRPr lang="en-US" altLang="ja-JP" sz="1200" dirty="0" smtClean="0">
                  <a:latin typeface="+mn-ea"/>
                  <a:ea typeface="+mn-ea"/>
                </a:endParaRPr>
              </a:p>
              <a:p>
                <a:pPr marL="0" indent="0">
                  <a:buNone/>
                </a:pPr>
                <a:r>
                  <a:rPr lang="ja-JP" altLang="en-US" sz="1200" dirty="0" smtClean="0">
                    <a:latin typeface="+mn-ea"/>
                    <a:ea typeface="+mn-ea"/>
                  </a:rPr>
                  <a:t>でダムから</a:t>
                </a:r>
                <a:r>
                  <a:rPr lang="en-US" altLang="ja-JP" sz="1200" dirty="0" smtClean="0">
                    <a:latin typeface="+mn-ea"/>
                    <a:ea typeface="+mn-ea"/>
                  </a:rPr>
                  <a:t>1km</a:t>
                </a:r>
                <a:r>
                  <a:rPr lang="ja-JP" altLang="en-US" sz="1200" dirty="0" smtClean="0">
                    <a:latin typeface="+mn-ea"/>
                    <a:ea typeface="+mn-ea"/>
                  </a:rPr>
                  <a:t>離れたタンクに贈るときの摩擦による流れのエネルギー損失</a:t>
                </a:r>
                <a:r>
                  <a:rPr lang="en-US" altLang="ja-JP" sz="1200" dirty="0" smtClean="0">
                    <a:latin typeface="+mn-ea"/>
                    <a:ea typeface="+mn-ea"/>
                  </a:rPr>
                  <a:t>[J/kg]</a:t>
                </a:r>
                <a:r>
                  <a:rPr lang="ja-JP" altLang="en-US" sz="1200" dirty="0" smtClean="0">
                    <a:latin typeface="+mn-ea"/>
                    <a:ea typeface="+mn-ea"/>
                  </a:rPr>
                  <a:t>を求めなさい。</a:t>
                </a:r>
                <a:endParaRPr lang="en-US" altLang="ja-JP" sz="1200" dirty="0" smtClean="0">
                  <a:latin typeface="+mn-ea"/>
                  <a:ea typeface="+mn-ea"/>
                </a:endParaRPr>
              </a:p>
              <a:p>
                <a:pPr marL="0" indent="0">
                  <a:buNone/>
                </a:pPr>
                <a:endParaRPr lang="ja-JP" altLang="en-US" sz="12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dirty="0" smtClean="0">
                    <a:latin typeface="+mn-ea"/>
                    <a:ea typeface="+mn-ea"/>
                  </a:rPr>
                  <a:t>一般式に値を代入すると</a:t>
                </a:r>
                <a:endParaRPr lang="en-US" altLang="ja-JP" sz="1200" i="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i="1" dirty="0" smtClean="0">
                  <a:latin typeface="Cambria Math" panose="02040503050406030204" pitchFamily="18" charset="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altLang="ja-JP" sz="1200" i="1" smtClean="0">
                              <a:latin typeface="Cambria Math" panose="02040503050406030204" pitchFamily="18" charset="0"/>
                              <a:ea typeface="Cambria Math" panose="02040503050406030204" pitchFamily="18" charset="0"/>
                            </a:rPr>
                          </m:ctrlPr>
                        </m:accPr>
                        <m:e>
                          <m:r>
                            <a:rPr lang="en-US" altLang="ja-JP" sz="1200" i="1">
                              <a:latin typeface="Cambria Math" panose="02040503050406030204" pitchFamily="18" charset="0"/>
                              <a:ea typeface="Cambria Math" panose="02040503050406030204" pitchFamily="18" charset="0"/>
                            </a:rPr>
                            <m:t>𝑢</m:t>
                          </m:r>
                        </m:e>
                      </m:acc>
                      <m:r>
                        <a:rPr kumimoji="1" lang="en-US" altLang="ja-JP" sz="1200" i="1" smtClean="0">
                          <a:latin typeface="Cambria Math" panose="02040503050406030204" pitchFamily="18" charset="0"/>
                          <a:ea typeface="Cambria Math" panose="02040503050406030204" pitchFamily="18" charset="0"/>
                        </a:rPr>
                        <m:t>=</m:t>
                      </m:r>
                      <m:f>
                        <m:fPr>
                          <m:ctrlPr>
                            <a:rPr kumimoji="1" lang="en-US" altLang="ja-JP" sz="1200" i="1" smtClean="0">
                              <a:latin typeface="Cambria Math" panose="02040503050406030204" pitchFamily="18" charset="0"/>
                              <a:ea typeface="Cambria Math" panose="02040503050406030204" pitchFamily="18" charset="0"/>
                            </a:rPr>
                          </m:ctrlPr>
                        </m:fPr>
                        <m:num>
                          <m:r>
                            <a:rPr kumimoji="1" lang="en-US" altLang="ja-JP" sz="1200" b="0" i="1" smtClean="0">
                              <a:latin typeface="Cambria Math" panose="02040503050406030204" pitchFamily="18" charset="0"/>
                              <a:ea typeface="Cambria Math" panose="02040503050406030204" pitchFamily="18" charset="0"/>
                            </a:rPr>
                            <m:t>4×</m:t>
                          </m:r>
                          <m:r>
                            <a:rPr lang="en-US" altLang="ja-JP" sz="1200" i="1">
                              <a:latin typeface="Cambria Math" panose="02040503050406030204" pitchFamily="18" charset="0"/>
                              <a:ea typeface="Cambria Math" panose="02040503050406030204" pitchFamily="18" charset="0"/>
                            </a:rPr>
                            <m:t>0.422</m:t>
                          </m:r>
                        </m:num>
                        <m:den>
                          <m:r>
                            <a:rPr lang="ja-JP" altLang="en-US" sz="1200" i="1">
                              <a:latin typeface="Cambria Math" panose="02040503050406030204" pitchFamily="18" charset="0"/>
                              <a:ea typeface="Cambria Math" panose="02040503050406030204" pitchFamily="18" charset="0"/>
                            </a:rPr>
                            <m:t>𝜋</m:t>
                          </m:r>
                          <m:sSup>
                            <m:sSupPr>
                              <m:ctrlPr>
                                <a:rPr lang="en-US" altLang="ja-JP" sz="1200" i="1">
                                  <a:latin typeface="Cambria Math" panose="02040503050406030204" pitchFamily="18" charset="0"/>
                                  <a:ea typeface="Cambria Math" panose="02040503050406030204" pitchFamily="18" charset="0"/>
                                </a:rPr>
                              </m:ctrlPr>
                            </m:sSupPr>
                            <m:e>
                              <m:r>
                                <a:rPr lang="en-US" altLang="ja-JP" sz="1200" i="1" smtClean="0">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0.0807</m:t>
                              </m:r>
                            </m:e>
                            <m:sup>
                              <m:r>
                                <a:rPr lang="en-US" altLang="ja-JP" sz="1200" i="1">
                                  <a:latin typeface="Cambria Math" panose="02040503050406030204" pitchFamily="18" charset="0"/>
                                  <a:ea typeface="Cambria Math" panose="02040503050406030204" pitchFamily="18" charset="0"/>
                                </a:rPr>
                                <m:t>2</m:t>
                              </m:r>
                            </m:sup>
                          </m:sSup>
                        </m:den>
                      </m:f>
                      <m:r>
                        <a:rPr lang="en-US" altLang="ja-JP" sz="1200" b="0" i="1" smtClean="0">
                          <a:latin typeface="Cambria Math" panose="02040503050406030204" pitchFamily="18" charset="0"/>
                          <a:ea typeface="Cambria Math" panose="02040503050406030204" pitchFamily="18" charset="0"/>
                        </a:rPr>
                        <m:t>=82.5[</m:t>
                      </m:r>
                      <m:r>
                        <a:rPr lang="en-US" altLang="ja-JP" sz="1200" b="0" i="1" smtClean="0">
                          <a:latin typeface="Cambria Math" panose="02040503050406030204" pitchFamily="18" charset="0"/>
                          <a:ea typeface="Cambria Math" panose="02040503050406030204" pitchFamily="18" charset="0"/>
                        </a:rPr>
                        <m:t>𝑚</m:t>
                      </m:r>
                      <m:r>
                        <a:rPr lang="en-US" altLang="ja-JP" sz="1200" b="0" i="1" smtClean="0">
                          <a:latin typeface="Cambria Math" panose="02040503050406030204" pitchFamily="18" charset="0"/>
                          <a:ea typeface="Cambria Math" panose="02040503050406030204" pitchFamily="18" charset="0"/>
                        </a:rPr>
                        <m:t>/</m:t>
                      </m:r>
                      <m:r>
                        <a:rPr lang="en-US" altLang="ja-JP" sz="1200" b="0" i="1" smtClean="0">
                          <a:latin typeface="Cambria Math" panose="02040503050406030204" pitchFamily="18" charset="0"/>
                          <a:ea typeface="Cambria Math" panose="02040503050406030204" pitchFamily="18" charset="0"/>
                        </a:rPr>
                        <m:t>𝑠</m:t>
                      </m:r>
                      <m:r>
                        <a:rPr lang="en-US" altLang="ja-JP" sz="1200" b="0" i="1" smtClean="0">
                          <a:latin typeface="Cambria Math" panose="02040503050406030204" pitchFamily="18" charset="0"/>
                          <a:ea typeface="Cambria Math" panose="02040503050406030204" pitchFamily="18" charset="0"/>
                        </a:rPr>
                        <m:t>]</m:t>
                      </m:r>
                    </m:oMath>
                  </m:oMathPara>
                </a14:m>
                <a:endParaRPr kumimoji="1" lang="en-US" altLang="ja-JP" sz="1200" b="0" dirty="0" smtClean="0"/>
              </a:p>
              <a:p>
                <a:endParaRPr kumimoji="1" lang="en-US" altLang="ja-JP" dirty="0" smtClean="0"/>
              </a:p>
              <a:p>
                <a:r>
                  <a:rPr kumimoji="1" lang="ja-JP" altLang="en-US" dirty="0" smtClean="0"/>
                  <a:t>となる。</a:t>
                </a:r>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ea typeface="+mn-ea"/>
                  </a:rPr>
                  <a:t>問題６　ダムの水を</a:t>
                </a:r>
                <a:r>
                  <a:rPr lang="en-US" altLang="ja-JP" sz="1200" dirty="0" smtClean="0">
                    <a:ea typeface="+mn-ea"/>
                  </a:rPr>
                  <a:t>3B</a:t>
                </a:r>
                <a:r>
                  <a:rPr lang="ja-JP" altLang="en-US" sz="1200" dirty="0" smtClean="0">
                    <a:ea typeface="+mn-ea"/>
                  </a:rPr>
                  <a:t>鋼管（内径</a:t>
                </a:r>
                <a:r>
                  <a:rPr lang="en-US" altLang="ja-JP" sz="1200" dirty="0" smtClean="0">
                    <a:ea typeface="+mn-ea"/>
                  </a:rPr>
                  <a:t>80.7mm</a:t>
                </a:r>
                <a:r>
                  <a:rPr lang="ja-JP" altLang="en-US" sz="1200" dirty="0" smtClean="0">
                    <a:ea typeface="+mn-ea"/>
                  </a:rPr>
                  <a:t>）を用いて、油（比重</a:t>
                </a:r>
                <a:r>
                  <a:rPr lang="en-US" altLang="ja-JP" sz="1200" dirty="0" smtClean="0">
                    <a:ea typeface="+mn-ea"/>
                  </a:rPr>
                  <a:t>0.900</a:t>
                </a:r>
                <a:r>
                  <a:rPr lang="ja-JP" altLang="en-US" sz="1200" dirty="0" err="1" smtClean="0">
                    <a:ea typeface="+mn-ea"/>
                  </a:rPr>
                  <a:t>，</a:t>
                </a:r>
                <a:r>
                  <a:rPr lang="ja-JP" altLang="en-US" sz="1200" dirty="0" smtClean="0">
                    <a:ea typeface="+mn-ea"/>
                  </a:rPr>
                  <a:t>粘度</a:t>
                </a:r>
                <a:r>
                  <a:rPr lang="en-US" altLang="ja-JP" sz="1200" dirty="0" smtClean="0">
                    <a:ea typeface="+mn-ea"/>
                  </a:rPr>
                  <a:t>0.100pa</a:t>
                </a:r>
                <a:r>
                  <a:rPr lang="ja-JP" altLang="en-US" sz="1200" dirty="0" smtClean="0">
                    <a:ea typeface="+mn-ea"/>
                  </a:rPr>
                  <a:t>･</a:t>
                </a:r>
                <a:r>
                  <a:rPr lang="en-US" altLang="ja-JP" sz="1200" dirty="0" smtClean="0">
                    <a:ea typeface="+mn-ea"/>
                  </a:rPr>
                  <a:t>s</a:t>
                </a:r>
                <a:r>
                  <a:rPr lang="ja-JP" altLang="en-US" sz="1200" dirty="0" smtClean="0">
                    <a:ea typeface="+mn-ea"/>
                  </a:rPr>
                  <a:t>）を</a:t>
                </a:r>
                <a:r>
                  <a:rPr lang="en-US" altLang="ja-JP" sz="1200" dirty="0" smtClean="0">
                    <a:ea typeface="+mn-ea"/>
                  </a:rPr>
                  <a:t>1520m</a:t>
                </a:r>
                <a:r>
                  <a:rPr lang="en-US" altLang="ja-JP" sz="1200" baseline="30000" dirty="0" smtClean="0">
                    <a:ea typeface="+mn-ea"/>
                  </a:rPr>
                  <a:t>3</a:t>
                </a:r>
                <a:r>
                  <a:rPr lang="en-US" altLang="ja-JP" sz="1200" dirty="0" smtClean="0">
                    <a:ea typeface="+mn-ea"/>
                  </a:rPr>
                  <a:t>/h</a:t>
                </a:r>
                <a:r>
                  <a:rPr lang="ja-JP" altLang="en-US" sz="1200" dirty="0" smtClean="0">
                    <a:ea typeface="+mn-ea"/>
                  </a:rPr>
                  <a:t>の割合で、ダムから</a:t>
                </a:r>
                <a:r>
                  <a:rPr lang="en-US" altLang="ja-JP" sz="1200" dirty="0" smtClean="0">
                    <a:ea typeface="+mn-ea"/>
                  </a:rPr>
                  <a:t>1km</a:t>
                </a:r>
                <a:r>
                  <a:rPr lang="ja-JP" altLang="en-US" sz="1200" dirty="0" smtClean="0">
                    <a:ea typeface="+mn-ea"/>
                  </a:rPr>
                  <a:t>離れたタンクに贈るとき、摩擦による流れのエネルギー損失</a:t>
                </a:r>
                <a:r>
                  <a:rPr lang="en-US" altLang="ja-JP" sz="1200" dirty="0" smtClean="0">
                    <a:ea typeface="+mn-ea"/>
                  </a:rPr>
                  <a:t>[J/kg]</a:t>
                </a:r>
                <a:r>
                  <a:rPr lang="ja-JP" altLang="en-US" sz="1200" dirty="0" smtClean="0">
                    <a:ea typeface="+mn-ea"/>
                  </a:rPr>
                  <a:t>を求めなさい。</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ea typeface="Cambria Math" panose="02040503050406030204" pitchFamily="18" charset="0"/>
                  </a:rPr>
                  <a:t>管の内径</a:t>
                </a:r>
                <a:r>
                  <a:rPr lang="ja-JP" altLang="en-US" sz="1200" b="0" i="0" smtClean="0">
                    <a:latin typeface="Cambria Math" panose="02040503050406030204" pitchFamily="18" charset="0"/>
                    <a:ea typeface="Cambria Math" panose="02040503050406030204" pitchFamily="18" charset="0"/>
                  </a:rPr>
                  <a:t>　</a:t>
                </a:r>
                <a:r>
                  <a:rPr lang="en-US" altLang="ja-JP" sz="1200" b="0" i="0" smtClean="0">
                    <a:latin typeface="Cambria Math" panose="02040503050406030204" pitchFamily="18" charset="0"/>
                    <a:ea typeface="Cambria Math" panose="02040503050406030204" pitchFamily="18" charset="0"/>
                  </a:rPr>
                  <a:t>𝐷</a:t>
                </a:r>
                <a:r>
                  <a:rPr lang="en-US" altLang="ja-JP" sz="1200" i="0">
                    <a:latin typeface="Cambria Math" panose="02040503050406030204" pitchFamily="18" charset="0"/>
                    <a:ea typeface="Cambria Math" panose="02040503050406030204" pitchFamily="18" charset="0"/>
                  </a:rPr>
                  <a:t>=</a:t>
                </a:r>
                <a:r>
                  <a:rPr lang="en-US" altLang="ja-JP" sz="1200" i="0" smtClean="0">
                    <a:latin typeface="Cambria Math" panose="02040503050406030204" pitchFamily="18" charset="0"/>
                    <a:ea typeface="Cambria Math" panose="02040503050406030204" pitchFamily="18" charset="0"/>
                  </a:rPr>
                  <a:t>80.7</a:t>
                </a:r>
                <a:r>
                  <a:rPr lang="en-US" altLang="ja-JP" sz="1200" b="0" i="0" smtClean="0">
                    <a:latin typeface="Cambria Math" panose="02040503050406030204" pitchFamily="18" charset="0"/>
                    <a:ea typeface="Cambria Math" panose="02040503050406030204" pitchFamily="18" charset="0"/>
                  </a:rPr>
                  <a:t>[𝑚𝑚]=0.0807[𝑚]</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ea typeface="Cambria Math" panose="02040503050406030204" pitchFamily="18" charset="0"/>
                  </a:rPr>
                  <a:t>流量</a:t>
                </a:r>
                <a:r>
                  <a:rPr lang="ja-JP" altLang="en-US" sz="1200" b="0" i="0" smtClean="0">
                    <a:latin typeface="Cambria Math" panose="02040503050406030204" pitchFamily="18" charset="0"/>
                    <a:ea typeface="Cambria Math" panose="02040503050406030204" pitchFamily="18" charset="0"/>
                  </a:rPr>
                  <a:t>　　　</a:t>
                </a:r>
                <a:r>
                  <a:rPr lang="en-US" altLang="ja-JP" sz="1200" b="0" i="0" smtClean="0">
                    <a:latin typeface="Cambria Math" panose="02040503050406030204" pitchFamily="18" charset="0"/>
                    <a:ea typeface="Cambria Math" panose="02040503050406030204" pitchFamily="18" charset="0"/>
                  </a:rPr>
                  <a:t>𝑉</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1520[𝑚^3/ℎ]=1520×1/3600[</a:t>
                </a:r>
                <a:r>
                  <a:rPr lang="en-US" altLang="ja-JP" sz="1200" i="0">
                    <a:latin typeface="Cambria Math" panose="02040503050406030204" pitchFamily="18" charset="0"/>
                    <a:ea typeface="Cambria Math" panose="02040503050406030204" pitchFamily="18" charset="0"/>
                  </a:rPr>
                  <a:t>𝑚^3/</a:t>
                </a:r>
                <a:r>
                  <a:rPr lang="en-US" altLang="ja-JP" sz="1200" b="0" i="0" smtClean="0">
                    <a:latin typeface="Cambria Math" panose="02040503050406030204" pitchFamily="18" charset="0"/>
                    <a:ea typeface="Cambria Math" panose="02040503050406030204" pitchFamily="18" charset="0"/>
                  </a:rPr>
                  <a:t>𝑠]</a:t>
                </a:r>
                <a:endParaRPr lang="en-US" altLang="ja-JP" sz="1200" b="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0.422</a:t>
                </a:r>
                <a:r>
                  <a:rPr lang="en-US" altLang="ja-JP" sz="1200" i="0">
                    <a:latin typeface="Cambria Math" panose="02040503050406030204" pitchFamily="18" charset="0"/>
                    <a:ea typeface="Cambria Math" panose="02040503050406030204" pitchFamily="18" charset="0"/>
                  </a:rPr>
                  <a:t>[𝑚^3/𝑠</a:t>
                </a:r>
                <a:r>
                  <a:rPr lang="en-US" altLang="ja-JP" sz="1200" b="0" i="0" smtClean="0">
                    <a:latin typeface="Cambria Math" panose="02040503050406030204" pitchFamily="18" charset="0"/>
                    <a:ea typeface="Cambria Math" panose="02040503050406030204" pitchFamily="18" charset="0"/>
                  </a:rPr>
                  <a:t>]</a:t>
                </a:r>
                <a:endParaRPr lang="en-US" altLang="ja-JP" sz="1200" b="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平均流速</a:t>
                </a:r>
                <a:r>
                  <a:rPr lang="ja-JP" altLang="en-US" sz="1200" b="0" i="0" smtClean="0">
                    <a:latin typeface="Cambria Math" panose="02040503050406030204" pitchFamily="18" charset="0"/>
                    <a:ea typeface="Cambria Math" panose="02040503050406030204" pitchFamily="18" charset="0"/>
                  </a:rPr>
                  <a:t>　</a:t>
                </a:r>
                <a:r>
                  <a:rPr lang="en-US" altLang="ja-JP" sz="1200" i="0">
                    <a:latin typeface="Cambria Math" panose="02040503050406030204" pitchFamily="18" charset="0"/>
                    <a:ea typeface="Cambria Math" panose="02040503050406030204" pitchFamily="18" charset="0"/>
                  </a:rPr>
                  <a:t>𝑢 ̅</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4×</a:t>
                </a:r>
                <a:r>
                  <a:rPr lang="en-US" altLang="ja-JP" sz="1200" i="0">
                    <a:latin typeface="Cambria Math" panose="02040503050406030204" pitchFamily="18" charset="0"/>
                    <a:ea typeface="Cambria Math" panose="02040503050406030204" pitchFamily="18" charset="0"/>
                  </a:rPr>
                  <a:t>0.422</a:t>
                </a:r>
                <a:r>
                  <a:rPr kumimoji="1" lang="en-US" altLang="ja-JP" sz="1200" i="0" smtClean="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𝜋</a:t>
                </a:r>
                <a:r>
                  <a:rPr lang="en-US" altLang="ja-JP" sz="1200" i="0">
                    <a:latin typeface="Cambria Math" panose="02040503050406030204" pitchFamily="18" charset="0"/>
                    <a:ea typeface="Cambria Math" panose="02040503050406030204" pitchFamily="18" charset="0"/>
                  </a:rPr>
                  <a:t>〖</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0.0807〗^2 </a:t>
                </a:r>
                <a:r>
                  <a:rPr kumimoji="1"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=82.5[𝑚/𝑠]</a:t>
                </a:r>
                <a:endParaRPr kumimoji="1" lang="en-US" altLang="ja-JP" sz="1200" b="0"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58</a:t>
            </a:fld>
            <a:endParaRPr kumimoji="1" lang="ja-JP" altLang="en-US"/>
          </a:p>
        </p:txBody>
      </p:sp>
    </p:spTree>
    <p:extLst>
      <p:ext uri="{BB962C8B-B14F-4D97-AF65-F5344CB8AC3E}">
        <p14:creationId xmlns:p14="http://schemas.microsoft.com/office/powerpoint/2010/main" val="1367758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dirty="0" smtClean="0">
                    <a:latin typeface="+mn-ea"/>
                    <a:ea typeface="+mn-ea"/>
                  </a:rPr>
                  <a:t>例題</a:t>
                </a:r>
                <a:r>
                  <a:rPr lang="en-US" altLang="ja-JP" sz="1200" i="0" dirty="0" smtClean="0">
                    <a:latin typeface="+mn-ea"/>
                    <a:ea typeface="+mn-ea"/>
                  </a:rPr>
                  <a:t>15</a:t>
                </a:r>
                <a:r>
                  <a:rPr lang="ja-JP" altLang="en-US" sz="1200" i="0" dirty="0" smtClean="0">
                    <a:latin typeface="+mn-ea"/>
                    <a:ea typeface="+mn-ea"/>
                  </a:rPr>
                  <a:t> 一般式に値を代入すると，</a:t>
                </a:r>
                <a:endParaRPr lang="en-US" altLang="ja-JP" sz="1200" i="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n-US" altLang="ja-JP" sz="1200" i="1" dirty="0" smtClean="0">
                          <a:latin typeface="Cambria Math" panose="02040503050406030204" pitchFamily="18" charset="0"/>
                          <a:ea typeface="Cambria Math" panose="02040503050406030204" pitchFamily="18" charset="0"/>
                        </a:rPr>
                        <m:t>Re</m:t>
                      </m:r>
                      <m:r>
                        <a:rPr lang="en-US" altLang="ja-JP" sz="1200" i="1">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r>
                            <m:rPr>
                              <m:sty m:val="p"/>
                            </m:rPr>
                            <a:rPr lang="en-US" altLang="ja-JP" sz="1200" i="1">
                              <a:latin typeface="Cambria Math" panose="02040503050406030204" pitchFamily="18" charset="0"/>
                              <a:ea typeface="Cambria Math" panose="02040503050406030204" pitchFamily="18" charset="0"/>
                            </a:rPr>
                            <m:t>D</m:t>
                          </m:r>
                          <m:acc>
                            <m:accPr>
                              <m:chr m:val="̅"/>
                              <m:ctrlPr>
                                <a:rPr lang="en-US" altLang="ja-JP" sz="1200" i="1">
                                  <a:latin typeface="Cambria Math" panose="02040503050406030204" pitchFamily="18" charset="0"/>
                                  <a:ea typeface="Cambria Math" panose="02040503050406030204" pitchFamily="18" charset="0"/>
                                </a:rPr>
                              </m:ctrlPr>
                            </m:accPr>
                            <m:e>
                              <m:r>
                                <m:rPr>
                                  <m:sty m:val="p"/>
                                </m:rPr>
                                <a:rPr lang="en-US" altLang="ja-JP" sz="1200" i="1">
                                  <a:latin typeface="Cambria Math" panose="02040503050406030204" pitchFamily="18" charset="0"/>
                                  <a:ea typeface="Cambria Math" panose="02040503050406030204" pitchFamily="18" charset="0"/>
                                </a:rPr>
                                <m:t>u</m:t>
                              </m:r>
                            </m:e>
                          </m:acc>
                          <m:r>
                            <a:rPr lang="ja-JP" altLang="en-US" sz="1200" i="1">
                              <a:latin typeface="Cambria Math" panose="02040503050406030204" pitchFamily="18" charset="0"/>
                              <a:ea typeface="Cambria Math" panose="02040503050406030204" pitchFamily="18" charset="0"/>
                            </a:rPr>
                            <m:t>𝜌</m:t>
                          </m:r>
                        </m:num>
                        <m:den>
                          <m:r>
                            <a:rPr lang="ja-JP" altLang="en-US" sz="1200" i="1">
                              <a:latin typeface="Cambria Math" panose="02040503050406030204" pitchFamily="18" charset="0"/>
                              <a:ea typeface="Cambria Math" panose="02040503050406030204" pitchFamily="18" charset="0"/>
                            </a:rPr>
                            <m:t>𝜇</m:t>
                          </m:r>
                        </m:den>
                      </m:f>
                    </m:oMath>
                  </m:oMathPara>
                </a14:m>
                <a:endParaRPr lang="en-US" altLang="ja-JP" sz="1200" dirty="0"/>
              </a:p>
              <a:p>
                <a:pPr algn="l"/>
                <a14:m>
                  <m:oMathPara xmlns:m="http://schemas.openxmlformats.org/officeDocument/2006/math">
                    <m:oMathParaPr>
                      <m:jc m:val="left"/>
                    </m:oMathParaPr>
                    <m:oMath xmlns:m="http://schemas.openxmlformats.org/officeDocument/2006/math">
                      <m:r>
                        <m:rPr>
                          <m:sty m:val="p"/>
                        </m:rPr>
                        <a:rPr lang="en-US" altLang="ja-JP" sz="1200" i="1" dirty="0" smtClean="0">
                          <a:latin typeface="Cambria Math" panose="02040503050406030204" pitchFamily="18" charset="0"/>
                          <a:ea typeface="Cambria Math" panose="02040503050406030204" pitchFamily="18" charset="0"/>
                        </a:rPr>
                        <m:t>Re</m:t>
                      </m:r>
                      <m:r>
                        <a:rPr lang="en-US" altLang="ja-JP" sz="1200" i="1">
                          <a:latin typeface="Cambria Math" panose="02040503050406030204" pitchFamily="18" charset="0"/>
                          <a:ea typeface="Cambria Math" panose="02040503050406030204" pitchFamily="18" charset="0"/>
                        </a:rPr>
                        <m:t>=</m:t>
                      </m:r>
                      <m:f>
                        <m:fPr>
                          <m:ctrlPr>
                            <a:rPr lang="en-US" altLang="ja-JP" sz="1200" i="1" smtClean="0">
                              <a:latin typeface="Cambria Math" panose="02040503050406030204" pitchFamily="18" charset="0"/>
                              <a:ea typeface="Cambria Math" panose="02040503050406030204" pitchFamily="18" charset="0"/>
                            </a:rPr>
                          </m:ctrlPr>
                        </m:fPr>
                        <m:num>
                          <m:r>
                            <a:rPr lang="en-US" altLang="ja-JP" sz="1200" i="1">
                              <a:latin typeface="Cambria Math" panose="02040503050406030204" pitchFamily="18" charset="0"/>
                              <a:ea typeface="Cambria Math" panose="02040503050406030204" pitchFamily="18" charset="0"/>
                            </a:rPr>
                            <m:t>0.0807</m:t>
                          </m:r>
                          <m:r>
                            <a:rPr lang="en-US" altLang="ja-JP" sz="1200" i="1" smtClean="0">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82.5</m:t>
                          </m:r>
                          <m:r>
                            <a:rPr lang="en-US" altLang="ja-JP" sz="1200" i="1" smtClean="0">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900</m:t>
                          </m:r>
                        </m:num>
                        <m:den>
                          <m:r>
                            <a:rPr lang="en-US" altLang="ja-JP" sz="1200" i="1">
                              <a:latin typeface="Cambria Math" panose="02040503050406030204" pitchFamily="18" charset="0"/>
                              <a:ea typeface="Cambria Math" panose="02040503050406030204" pitchFamily="18" charset="0"/>
                            </a:rPr>
                            <m:t>0.100</m:t>
                          </m:r>
                        </m:den>
                      </m:f>
                      <m:r>
                        <a:rPr lang="en-US" altLang="ja-JP" sz="1200" b="0" i="1" smtClean="0">
                          <a:latin typeface="Cambria Math" panose="02040503050406030204" pitchFamily="18" charset="0"/>
                          <a:ea typeface="Cambria Math" panose="02040503050406030204" pitchFamily="18" charset="0"/>
                        </a:rPr>
                        <m:t>=59920</m:t>
                      </m:r>
                    </m:oMath>
                  </m:oMathPara>
                </a14:m>
                <a:endParaRPr kumimoji="1" lang="en-US" altLang="ja-JP" dirty="0" smtClean="0"/>
              </a:p>
              <a:p>
                <a:pPr algn="l"/>
                <a:r>
                  <a:rPr kumimoji="1" lang="ja-JP" altLang="en-US" dirty="0" smtClean="0">
                    <a:latin typeface="+mn-ea"/>
                    <a:ea typeface="+mn-ea"/>
                  </a:rPr>
                  <a:t>となる。</a:t>
                </a:r>
                <a:endParaRPr kumimoji="1" lang="ja-JP" altLang="en-US" dirty="0">
                  <a:latin typeface="+mn-ea"/>
                  <a:ea typeface="+mn-ea"/>
                </a:endParaRPr>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油の密度</a:t>
                </a:r>
                <a:r>
                  <a:rPr lang="ja-JP" altLang="en-US" sz="1200" b="0" i="0" smtClean="0">
                    <a:latin typeface="Cambria Math" panose="02040503050406030204" pitchFamily="18" charset="0"/>
                    <a:ea typeface="Cambria Math" panose="02040503050406030204" pitchFamily="18" charset="0"/>
                  </a:rPr>
                  <a:t>　</a:t>
                </a:r>
                <a:r>
                  <a:rPr kumimoji="1" lang="ja-JP" altLang="en-US" sz="1200" i="0" smtClean="0">
                    <a:latin typeface="Cambria Math" panose="02040503050406030204" pitchFamily="18" charset="0"/>
                    <a:ea typeface="Cambria Math" panose="02040503050406030204" pitchFamily="18" charset="0"/>
                  </a:rPr>
                  <a:t>𝜌</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0.900×1000[𝑘𝑔/𝑚^3]</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smtClean="0">
                    <a:latin typeface="Cambria Math" panose="02040503050406030204" pitchFamily="18" charset="0"/>
                    <a:ea typeface="Cambria Math" panose="02040503050406030204" pitchFamily="18" charset="0"/>
                  </a:rPr>
                  <a:t>油の</a:t>
                </a:r>
                <a:r>
                  <a:rPr lang="ja-JP" altLang="en-US" sz="1200" i="0">
                    <a:latin typeface="Cambria Math" panose="02040503050406030204" pitchFamily="18" charset="0"/>
                    <a:ea typeface="Cambria Math" panose="02040503050406030204" pitchFamily="18" charset="0"/>
                  </a:rPr>
                  <a:t>粘度</a:t>
                </a:r>
                <a:r>
                  <a:rPr lang="ja-JP" altLang="en-US" sz="1200" b="0" i="0" smtClean="0">
                    <a:latin typeface="Cambria Math" panose="02040503050406030204" pitchFamily="18" charset="0"/>
                    <a:ea typeface="Cambria Math" panose="02040503050406030204" pitchFamily="18" charset="0"/>
                  </a:rPr>
                  <a:t>　</a:t>
                </a:r>
                <a:r>
                  <a:rPr kumimoji="1" lang="ja-JP" altLang="en-US" sz="1200" i="0" smtClean="0">
                    <a:latin typeface="Cambria Math" panose="02040503050406030204" pitchFamily="18" charset="0"/>
                    <a:ea typeface="Cambria Math" panose="02040503050406030204" pitchFamily="18" charset="0"/>
                  </a:rPr>
                  <a:t>𝜇</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0.100[𝑃𝑎</a:t>
                </a:r>
                <a:r>
                  <a:rPr kumimoji="1" lang="ja-JP" altLang="en-US" sz="1200" b="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𝑠]</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dirty="0" smtClean="0">
                    <a:latin typeface="Cambria Math" panose="02040503050406030204" pitchFamily="18" charset="0"/>
                    <a:ea typeface="Cambria Math" panose="02040503050406030204" pitchFamily="18" charset="0"/>
                  </a:rPr>
                  <a:t>Re</a:t>
                </a:r>
                <a:r>
                  <a:rPr lang="en-US" altLang="ja-JP" sz="1200" i="0">
                    <a:latin typeface="Cambria Math" panose="02040503050406030204" pitchFamily="18" charset="0"/>
                    <a:ea typeface="Cambria Math" panose="02040503050406030204" pitchFamily="18" charset="0"/>
                  </a:rPr>
                  <a:t>=(Du ̅</a:t>
                </a:r>
                <a:r>
                  <a:rPr lang="ja-JP" altLang="en-US" sz="1200" i="0">
                    <a:latin typeface="Cambria Math" panose="02040503050406030204" pitchFamily="18" charset="0"/>
                    <a:ea typeface="Cambria Math" panose="02040503050406030204" pitchFamily="18" charset="0"/>
                  </a:rPr>
                  <a:t>𝜌</a:t>
                </a:r>
                <a:r>
                  <a:rPr lang="en-US" altLang="ja-JP" sz="1200" i="0">
                    <a:latin typeface="Cambria Math" panose="02040503050406030204" pitchFamily="18" charset="0"/>
                    <a:ea typeface="Cambria Math" panose="02040503050406030204" pitchFamily="18" charset="0"/>
                  </a:rPr>
                  <a:t>)/</a:t>
                </a:r>
                <a:r>
                  <a:rPr lang="ja-JP" altLang="en-US" sz="1200" i="0">
                    <a:latin typeface="Cambria Math" panose="02040503050406030204" pitchFamily="18" charset="0"/>
                    <a:ea typeface="Cambria Math" panose="02040503050406030204" pitchFamily="18" charset="0"/>
                  </a:rPr>
                  <a:t>𝜇</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dirty="0" smtClean="0">
                    <a:latin typeface="Cambria Math" panose="02040503050406030204" pitchFamily="18" charset="0"/>
                    <a:ea typeface="Cambria Math" panose="02040503050406030204" pitchFamily="18" charset="0"/>
                  </a:rPr>
                  <a:t>Re</a:t>
                </a:r>
                <a:r>
                  <a:rPr lang="en-US" altLang="ja-JP" sz="1200" i="0">
                    <a:latin typeface="Cambria Math" panose="02040503050406030204" pitchFamily="18" charset="0"/>
                    <a:ea typeface="Cambria Math" panose="02040503050406030204" pitchFamily="18" charset="0"/>
                  </a:rPr>
                  <a:t>=</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0.0807</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82.5</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900</a:t>
                </a:r>
                <a:r>
                  <a:rPr lang="en-US" altLang="ja-JP" sz="1200" i="0" smtClean="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ea typeface="Cambria Math" panose="02040503050406030204" pitchFamily="18" charset="0"/>
                  </a:rPr>
                  <a:t>0.100</a:t>
                </a:r>
                <a:r>
                  <a:rPr lang="en-US" altLang="ja-JP" sz="1200" b="0" i="0" smtClean="0">
                    <a:latin typeface="Cambria Math" panose="02040503050406030204" pitchFamily="18" charset="0"/>
                    <a:ea typeface="Cambria Math" panose="02040503050406030204" pitchFamily="18" charset="0"/>
                  </a:rPr>
                  <a:t>=59920</a:t>
                </a:r>
                <a:endParaRPr lang="en-US" altLang="ja-JP"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59</a:t>
            </a:fld>
            <a:endParaRPr kumimoji="1" lang="ja-JP" altLang="en-US"/>
          </a:p>
        </p:txBody>
      </p:sp>
    </p:spTree>
    <p:extLst>
      <p:ext uri="{BB962C8B-B14F-4D97-AF65-F5344CB8AC3E}">
        <p14:creationId xmlns:p14="http://schemas.microsoft.com/office/powerpoint/2010/main" val="291806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rgbClr val="0070C0"/>
              </a:solidFill>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6</a:t>
            </a:fld>
            <a:endParaRPr kumimoji="1" lang="ja-JP" altLang="en-US"/>
          </a:p>
        </p:txBody>
      </p:sp>
    </p:spTree>
    <p:extLst>
      <p:ext uri="{BB962C8B-B14F-4D97-AF65-F5344CB8AC3E}">
        <p14:creationId xmlns:p14="http://schemas.microsoft.com/office/powerpoint/2010/main" val="1113673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14:m>
                  <m:oMath xmlns:m="http://schemas.openxmlformats.org/officeDocument/2006/math">
                    <m:r>
                      <a:rPr lang="ja-JP" altLang="en-US" sz="1200" b="0" i="1" smtClean="0">
                        <a:latin typeface="Cambria Math" panose="02040503050406030204" pitchFamily="18" charset="0"/>
                        <a:ea typeface="+mn-ea"/>
                      </a:rPr>
                      <m:t>例題</m:t>
                    </m:r>
                    <m:r>
                      <a:rPr lang="en-US" altLang="ja-JP" sz="1200" b="0" i="1" smtClean="0">
                        <a:latin typeface="Cambria Math" panose="02040503050406030204" pitchFamily="18" charset="0"/>
                        <a:ea typeface="+mn-ea"/>
                      </a:rPr>
                      <m:t>15</m:t>
                    </m:r>
                  </m:oMath>
                </a14:m>
                <a:r>
                  <a:rPr lang="ja-JP" altLang="en-US" sz="1200" b="0" i="1" dirty="0" smtClean="0">
                    <a:latin typeface="+mn-ea"/>
                    <a:ea typeface="+mn-ea"/>
                  </a:rPr>
                  <a:t>　</a:t>
                </a:r>
                <a:endParaRPr lang="en-US" altLang="ja-JP" sz="1200" b="0" i="1" dirty="0" smtClean="0">
                  <a:latin typeface="+mn-ea"/>
                  <a:ea typeface="+mn-ea"/>
                </a:endParaRPr>
              </a:p>
              <a:p>
                <a:pPr marL="0" indent="0">
                  <a:buNone/>
                </a:pPr>
                <a:r>
                  <a:rPr lang="ja-JP" altLang="en-US" sz="1200" dirty="0" smtClean="0">
                    <a:latin typeface="+mn-ea"/>
                    <a:ea typeface="+mn-ea"/>
                  </a:rPr>
                  <a:t>ダムの水を</a:t>
                </a:r>
                <a:r>
                  <a:rPr lang="en-US" altLang="ja-JP" sz="1200" dirty="0" smtClean="0">
                    <a:latin typeface="+mn-ea"/>
                    <a:ea typeface="+mn-ea"/>
                  </a:rPr>
                  <a:t>3B</a:t>
                </a:r>
                <a:r>
                  <a:rPr lang="ja-JP" altLang="en-US" sz="1200" dirty="0" smtClean="0">
                    <a:latin typeface="+mn-ea"/>
                    <a:ea typeface="+mn-ea"/>
                  </a:rPr>
                  <a:t>鋼管（内径</a:t>
                </a:r>
                <a:r>
                  <a:rPr lang="en-US" altLang="ja-JP" sz="1200" dirty="0" smtClean="0">
                    <a:latin typeface="+mn-ea"/>
                    <a:ea typeface="+mn-ea"/>
                  </a:rPr>
                  <a:t>80.7mm</a:t>
                </a:r>
                <a:r>
                  <a:rPr lang="ja-JP" altLang="en-US" sz="1200" dirty="0" smtClean="0">
                    <a:latin typeface="+mn-ea"/>
                    <a:ea typeface="+mn-ea"/>
                  </a:rPr>
                  <a:t>）を用いて，油（比重</a:t>
                </a:r>
                <a:r>
                  <a:rPr lang="en-US" altLang="ja-JP" sz="1200" dirty="0" smtClean="0">
                    <a:latin typeface="+mn-ea"/>
                    <a:ea typeface="+mn-ea"/>
                  </a:rPr>
                  <a:t>0.900</a:t>
                </a:r>
                <a:r>
                  <a:rPr lang="ja-JP" altLang="en-US" sz="1200" dirty="0" err="1" smtClean="0">
                    <a:latin typeface="+mn-ea"/>
                    <a:ea typeface="+mn-ea"/>
                  </a:rPr>
                  <a:t>，</a:t>
                </a:r>
                <a:r>
                  <a:rPr lang="ja-JP" altLang="en-US" sz="1200" dirty="0" smtClean="0">
                    <a:latin typeface="+mn-ea"/>
                    <a:ea typeface="+mn-ea"/>
                  </a:rPr>
                  <a:t>粘度</a:t>
                </a:r>
                <a:r>
                  <a:rPr lang="en-US" altLang="ja-JP" sz="1200" dirty="0" smtClean="0">
                    <a:latin typeface="+mn-ea"/>
                    <a:ea typeface="+mn-ea"/>
                  </a:rPr>
                  <a:t>0.100pa</a:t>
                </a:r>
                <a:r>
                  <a:rPr lang="ja-JP" altLang="en-US" sz="1200" dirty="0" smtClean="0">
                    <a:latin typeface="+mn-ea"/>
                    <a:ea typeface="+mn-ea"/>
                  </a:rPr>
                  <a:t>･</a:t>
                </a:r>
                <a:r>
                  <a:rPr lang="en-US" altLang="ja-JP" sz="1200" dirty="0" smtClean="0">
                    <a:latin typeface="+mn-ea"/>
                    <a:ea typeface="+mn-ea"/>
                  </a:rPr>
                  <a:t>s</a:t>
                </a:r>
                <a:r>
                  <a:rPr lang="ja-JP" altLang="en-US" sz="1200" dirty="0" smtClean="0">
                    <a:latin typeface="+mn-ea"/>
                    <a:ea typeface="+mn-ea"/>
                  </a:rPr>
                  <a:t>）を</a:t>
                </a:r>
                <a:r>
                  <a:rPr lang="en-US" altLang="ja-JP" sz="1200" dirty="0" smtClean="0">
                    <a:latin typeface="+mn-ea"/>
                    <a:ea typeface="+mn-ea"/>
                  </a:rPr>
                  <a:t>1520m</a:t>
                </a:r>
                <a:r>
                  <a:rPr lang="en-US" altLang="ja-JP" sz="1200" baseline="30000" dirty="0" smtClean="0">
                    <a:latin typeface="+mn-ea"/>
                    <a:ea typeface="+mn-ea"/>
                  </a:rPr>
                  <a:t>3</a:t>
                </a:r>
                <a:r>
                  <a:rPr lang="en-US" altLang="ja-JP" sz="1200" dirty="0" smtClean="0">
                    <a:latin typeface="+mn-ea"/>
                    <a:ea typeface="+mn-ea"/>
                  </a:rPr>
                  <a:t>/h</a:t>
                </a:r>
                <a:r>
                  <a:rPr lang="ja-JP" altLang="en-US" sz="1200" dirty="0" smtClean="0">
                    <a:latin typeface="+mn-ea"/>
                    <a:ea typeface="+mn-ea"/>
                  </a:rPr>
                  <a:t>の割合でダムから</a:t>
                </a:r>
                <a:r>
                  <a:rPr lang="en-US" altLang="ja-JP" sz="1200" dirty="0" smtClean="0">
                    <a:latin typeface="+mn-ea"/>
                    <a:ea typeface="+mn-ea"/>
                  </a:rPr>
                  <a:t>1km</a:t>
                </a:r>
                <a:r>
                  <a:rPr lang="ja-JP" altLang="en-US" sz="1200" dirty="0" smtClean="0">
                    <a:latin typeface="+mn-ea"/>
                    <a:ea typeface="+mn-ea"/>
                  </a:rPr>
                  <a:t>離れたタンクに贈るときの摩擦による流れのエネルギー損失</a:t>
                </a:r>
                <a:r>
                  <a:rPr lang="en-US" altLang="ja-JP" sz="1200" dirty="0" smtClean="0">
                    <a:latin typeface="+mn-ea"/>
                    <a:ea typeface="+mn-ea"/>
                  </a:rPr>
                  <a:t>[J/kg]</a:t>
                </a:r>
                <a:r>
                  <a:rPr lang="ja-JP" altLang="en-US" sz="1200" dirty="0" smtClean="0">
                    <a:latin typeface="+mn-ea"/>
                    <a:ea typeface="+mn-ea"/>
                  </a:rPr>
                  <a:t>を求めなさい。</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i="1"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ja-JP" sz="1200" b="0" i="1" smtClean="0">
                          <a:latin typeface="Cambria Math" panose="02040503050406030204" pitchFamily="18" charset="0"/>
                          <a:ea typeface="+mn-ea"/>
                        </a:rPr>
                        <m:t>𝑅𝑒</m:t>
                      </m:r>
                      <m:r>
                        <a:rPr lang="en-US" altLang="ja-JP" sz="1200" i="1">
                          <a:latin typeface="Cambria Math" panose="02040503050406030204" pitchFamily="18" charset="0"/>
                          <a:ea typeface="+mn-ea"/>
                        </a:rPr>
                        <m:t>=</m:t>
                      </m:r>
                      <m:r>
                        <a:rPr lang="en-US" altLang="ja-JP" sz="1200" b="0" i="1" smtClean="0">
                          <a:latin typeface="Cambria Math" panose="02040503050406030204" pitchFamily="18" charset="0"/>
                          <a:ea typeface="+mn-ea"/>
                        </a:rPr>
                        <m:t>59920≅60000</m:t>
                      </m:r>
                    </m:oMath>
                  </m:oMathPara>
                </a14:m>
                <a:endParaRPr lang="ja-JP" altLang="en-US" sz="1200" dirty="0">
                  <a:latin typeface="+mn-ea"/>
                  <a:ea typeface="+mn-ea"/>
                </a:endParaRPr>
              </a:p>
              <a:p>
                <a:r>
                  <a:rPr lang="ja-JP" altLang="en-US" sz="1200" b="0" i="0" dirty="0" smtClean="0">
                    <a:latin typeface="+mn-ea"/>
                    <a:ea typeface="+mn-ea"/>
                  </a:rPr>
                  <a:t>であるためグラフから</a:t>
                </a:r>
                <a:r>
                  <a:rPr lang="en-US" altLang="ja-JP" sz="1200" b="0" i="0" dirty="0" smtClean="0">
                    <a:latin typeface="+mn-ea"/>
                    <a:ea typeface="+mn-ea"/>
                  </a:rPr>
                  <a:t>f</a:t>
                </a:r>
                <a:r>
                  <a:rPr lang="ja-JP" altLang="en-US" sz="1200" b="0" i="0" dirty="0" smtClean="0">
                    <a:latin typeface="+mn-ea"/>
                    <a:ea typeface="+mn-ea"/>
                  </a:rPr>
                  <a:t>を求めることを説明する。</a:t>
                </a:r>
                <a:endParaRPr lang="en-US" altLang="ja-JP" sz="1200" b="0" i="0" dirty="0" smtClean="0">
                  <a:latin typeface="+mn-ea"/>
                  <a:ea typeface="+mn-ea"/>
                </a:endParaRPr>
              </a:p>
              <a:p>
                <a14:m>
                  <m:oMath xmlns:m="http://schemas.openxmlformats.org/officeDocument/2006/math">
                    <m:r>
                      <a:rPr lang="en-US" altLang="ja-JP" sz="1200" b="0" i="1" smtClean="0">
                        <a:latin typeface="Cambria Math" panose="02040503050406030204" pitchFamily="18" charset="0"/>
                        <a:ea typeface="+mn-ea"/>
                      </a:rPr>
                      <m:t>𝑅𝑒</m:t>
                    </m:r>
                    <m:r>
                      <a:rPr lang="ja-JP" altLang="en-US" sz="1200" b="0" i="1" smtClean="0">
                        <a:latin typeface="Cambria Math" panose="02040503050406030204" pitchFamily="18" charset="0"/>
                        <a:ea typeface="+mn-ea"/>
                      </a:rPr>
                      <m:t>を約</m:t>
                    </m:r>
                    <m:r>
                      <a:rPr lang="en-US" altLang="ja-JP" sz="1200" b="0" i="1" smtClean="0">
                        <a:latin typeface="Cambria Math" panose="02040503050406030204" pitchFamily="18" charset="0"/>
                        <a:ea typeface="+mn-ea"/>
                      </a:rPr>
                      <m:t>60000</m:t>
                    </m:r>
                    <m:r>
                      <a:rPr lang="ja-JP" altLang="en-US" sz="1200" i="1">
                        <a:latin typeface="Cambria Math" panose="02040503050406030204" pitchFamily="18" charset="0"/>
                        <a:ea typeface="+mn-ea"/>
                      </a:rPr>
                      <m:t>とし</m:t>
                    </m:r>
                    <m:r>
                      <a:rPr lang="ja-JP" altLang="en-US" sz="1200" b="0" i="1" smtClean="0">
                        <a:latin typeface="Cambria Math" panose="02040503050406030204" pitchFamily="18" charset="0"/>
                        <a:ea typeface="+mn-ea"/>
                      </a:rPr>
                      <m:t>て</m:t>
                    </m:r>
                  </m:oMath>
                </a14:m>
                <a:r>
                  <a:rPr lang="ja-JP" altLang="en-US" sz="1200" b="0" i="1" dirty="0" smtClean="0">
                    <a:latin typeface="+mn-ea"/>
                    <a:ea typeface="+mn-ea"/>
                  </a:rPr>
                  <a:t>，グラフ</a:t>
                </a:r>
                <a14:m>
                  <m:oMath xmlns:m="http://schemas.openxmlformats.org/officeDocument/2006/math">
                    <m:r>
                      <a:rPr lang="ja-JP" altLang="en-US" sz="1200" i="1">
                        <a:latin typeface="Cambria Math" panose="02040503050406030204" pitchFamily="18" charset="0"/>
                        <a:ea typeface="+mn-ea"/>
                      </a:rPr>
                      <m:t>から</m:t>
                    </m:r>
                    <m:r>
                      <a:rPr lang="ja-JP" altLang="en-US" sz="1200" i="1" smtClean="0">
                        <a:latin typeface="Cambria Math" panose="02040503050406030204" pitchFamily="18" charset="0"/>
                        <a:ea typeface="+mn-ea"/>
                      </a:rPr>
                      <m:t>読み取ると</m:t>
                    </m:r>
                  </m:oMath>
                </a14:m>
                <a:r>
                  <a:rPr lang="ja-JP" altLang="en-US" sz="1200" b="0" dirty="0" smtClean="0">
                    <a:latin typeface="+mn-ea"/>
                    <a:ea typeface="+mn-ea"/>
                  </a:rPr>
                  <a:t>，</a:t>
                </a:r>
                <a:endParaRPr lang="en-US" altLang="ja-JP" sz="1200" b="0" dirty="0" smtClean="0">
                  <a:latin typeface="+mn-ea"/>
                  <a:ea typeface="+mn-ea"/>
                </a:endParaRPr>
              </a:p>
              <a:p>
                <a:pPr/>
                <a14:m>
                  <m:oMathPara xmlns:m="http://schemas.openxmlformats.org/officeDocument/2006/math">
                    <m:oMathParaPr>
                      <m:jc m:val="left"/>
                    </m:oMathParaPr>
                    <m:oMath xmlns:m="http://schemas.openxmlformats.org/officeDocument/2006/math">
                      <m:r>
                        <a:rPr lang="en-US" altLang="ja-JP" sz="1200" b="0" i="1" smtClean="0">
                          <a:latin typeface="Cambria Math" panose="02040503050406030204" pitchFamily="18" charset="0"/>
                          <a:ea typeface="+mn-ea"/>
                        </a:rPr>
                        <m:t>𝑓</m:t>
                      </m:r>
                      <m:r>
                        <a:rPr lang="en-US" altLang="ja-JP" sz="1200" i="1">
                          <a:latin typeface="Cambria Math" panose="02040503050406030204" pitchFamily="18" charset="0"/>
                          <a:ea typeface="+mn-ea"/>
                        </a:rPr>
                        <m:t>=</m:t>
                      </m:r>
                      <m:r>
                        <a:rPr lang="en-US" altLang="ja-JP" sz="1200" b="0" i="1" smtClean="0">
                          <a:latin typeface="Cambria Math" panose="02040503050406030204" pitchFamily="18" charset="0"/>
                          <a:ea typeface="+mn-ea"/>
                        </a:rPr>
                        <m:t>0.0064</m:t>
                      </m:r>
                    </m:oMath>
                  </m:oMathPara>
                </a14:m>
                <a:endParaRPr lang="en-US" altLang="ja-JP" sz="1200" b="0" i="1" dirty="0" smtClean="0">
                  <a:latin typeface="+mn-ea"/>
                  <a:ea typeface="+mn-ea"/>
                </a:endParaRPr>
              </a:p>
              <a:p>
                <a:pPr/>
                <a14:m>
                  <m:oMathPara xmlns:m="http://schemas.openxmlformats.org/officeDocument/2006/math">
                    <m:oMathParaPr>
                      <m:jc m:val="left"/>
                    </m:oMathParaPr>
                    <m:oMath xmlns:m="http://schemas.openxmlformats.org/officeDocument/2006/math">
                      <m:r>
                        <a:rPr lang="ja-JP" altLang="en-US" sz="1200" i="1">
                          <a:latin typeface="Cambria Math" panose="02040503050406030204" pitchFamily="18" charset="0"/>
                          <a:ea typeface="+mn-ea"/>
                        </a:rPr>
                        <m:t>となる</m:t>
                      </m:r>
                      <m:r>
                        <a:rPr lang="ja-JP" altLang="en-US" sz="1200" b="0" i="1" smtClean="0">
                          <a:latin typeface="Cambria Math" panose="02040503050406030204" pitchFamily="18" charset="0"/>
                          <a:ea typeface="+mn-ea"/>
                        </a:rPr>
                        <m:t>。</m:t>
                      </m:r>
                    </m:oMath>
                  </m:oMathPara>
                </a14:m>
                <a:endParaRPr lang="ja-JP" altLang="en-US" sz="1200" dirty="0">
                  <a:latin typeface="+mn-ea"/>
                  <a:ea typeface="+mn-ea"/>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rPr>
                  <a:t>𝑅𝑒</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59920≅60000</a:t>
                </a:r>
                <a:endParaRPr lang="ja-JP" altLang="en-US" sz="1200" dirty="0"/>
              </a:p>
              <a:p>
                <a:pPr/>
                <a:r>
                  <a:rPr lang="en-US" altLang="ja-JP" sz="1200" b="0" i="0" smtClean="0">
                    <a:latin typeface="Cambria Math" panose="02040503050406030204" pitchFamily="18" charset="0"/>
                    <a:ea typeface="Cambria Math" panose="02040503050406030204" pitchFamily="18" charset="0"/>
                  </a:rPr>
                  <a:t>𝑅𝑒</a:t>
                </a:r>
                <a:r>
                  <a:rPr lang="ja-JP" altLang="en-US" sz="1200" b="0" i="0" smtClean="0">
                    <a:latin typeface="Cambria Math" panose="02040503050406030204" pitchFamily="18" charset="0"/>
                    <a:ea typeface="Cambria Math" panose="02040503050406030204" pitchFamily="18" charset="0"/>
                  </a:rPr>
                  <a:t>を約</a:t>
                </a:r>
                <a:r>
                  <a:rPr lang="en-US" altLang="ja-JP" sz="1200" b="0" i="0" smtClean="0">
                    <a:latin typeface="Cambria Math" panose="02040503050406030204" pitchFamily="18" charset="0"/>
                    <a:ea typeface="Cambria Math" panose="02040503050406030204" pitchFamily="18" charset="0"/>
                  </a:rPr>
                  <a:t>60000</a:t>
                </a:r>
                <a:r>
                  <a:rPr lang="ja-JP" altLang="en-US" sz="1200" i="0">
                    <a:latin typeface="Cambria Math" panose="02040503050406030204" pitchFamily="18" charset="0"/>
                    <a:ea typeface="Cambria Math" panose="02040503050406030204" pitchFamily="18" charset="0"/>
                  </a:rPr>
                  <a:t>とし</a:t>
                </a:r>
                <a:r>
                  <a:rPr lang="ja-JP" altLang="en-US" sz="1200" b="0" i="0" smtClean="0">
                    <a:latin typeface="Cambria Math" panose="02040503050406030204" pitchFamily="18" charset="0"/>
                    <a:ea typeface="Cambria Math" panose="02040503050406030204" pitchFamily="18" charset="0"/>
                  </a:rPr>
                  <a:t>て</a:t>
                </a:r>
                <a:endParaRPr lang="en-US" altLang="ja-JP" sz="1200" b="0" i="1" dirty="0" smtClean="0">
                  <a:latin typeface="Cambria Math" panose="02040503050406030204" pitchFamily="18" charset="0"/>
                  <a:ea typeface="Cambria Math" panose="02040503050406030204" pitchFamily="18" charset="0"/>
                </a:endParaRPr>
              </a:p>
              <a:p>
                <a:pPr/>
                <a:r>
                  <a:rPr lang="ja-JP" altLang="en-US" sz="1200" i="0">
                    <a:latin typeface="Cambria Math" panose="02040503050406030204" pitchFamily="18" charset="0"/>
                    <a:ea typeface="Cambria Math" panose="02040503050406030204" pitchFamily="18" charset="0"/>
                  </a:rPr>
                  <a:t>左図から</a:t>
                </a:r>
                <a:r>
                  <a:rPr lang="ja-JP" altLang="en-US" sz="1200" i="0" smtClean="0">
                    <a:latin typeface="Cambria Math" panose="02040503050406030204" pitchFamily="18" charset="0"/>
                    <a:ea typeface="Cambria Math" panose="02040503050406030204" pitchFamily="18" charset="0"/>
                  </a:rPr>
                  <a:t>読み取ると</a:t>
                </a:r>
                <a:r>
                  <a:rPr lang="ja-JP" altLang="en-US" sz="1200" b="0" i="0" smtClean="0">
                    <a:latin typeface="Cambria Math" panose="02040503050406030204" pitchFamily="18" charset="0"/>
                    <a:ea typeface="Cambria Math" panose="02040503050406030204" pitchFamily="18" charset="0"/>
                  </a:rPr>
                  <a:t>、</a:t>
                </a:r>
                <a:endParaRPr lang="en-US" altLang="ja-JP" sz="1200" b="0" dirty="0" smtClean="0">
                  <a:ea typeface="Cambria Math" panose="02040503050406030204" pitchFamily="18" charset="0"/>
                </a:endParaRPr>
              </a:p>
              <a:p>
                <a:pPr/>
                <a:r>
                  <a:rPr lang="en-US" altLang="ja-JP" sz="1200" b="0" i="0" smtClean="0">
                    <a:latin typeface="Cambria Math" panose="02040503050406030204" pitchFamily="18" charset="0"/>
                    <a:ea typeface="Cambria Math" panose="02040503050406030204" pitchFamily="18" charset="0"/>
                  </a:rPr>
                  <a:t>𝑓</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0.0062</a:t>
                </a:r>
                <a:endParaRPr lang="en-US" altLang="ja-JP" sz="1200" b="0" i="1" dirty="0" smtClean="0">
                  <a:latin typeface="Cambria Math" panose="02040503050406030204" pitchFamily="18" charset="0"/>
                  <a:ea typeface="Cambria Math" panose="02040503050406030204" pitchFamily="18" charset="0"/>
                </a:endParaRPr>
              </a:p>
              <a:p>
                <a:pPr/>
                <a:r>
                  <a:rPr lang="ja-JP" altLang="en-US" sz="1200" i="0">
                    <a:latin typeface="Cambria Math" panose="02040503050406030204" pitchFamily="18" charset="0"/>
                    <a:ea typeface="Cambria Math" panose="02040503050406030204" pitchFamily="18" charset="0"/>
                  </a:rPr>
                  <a:t>となる</a:t>
                </a:r>
                <a:r>
                  <a:rPr lang="ja-JP" altLang="en-US" sz="1200" b="0" i="0" smtClean="0">
                    <a:latin typeface="Cambria Math" panose="02040503050406030204" pitchFamily="18" charset="0"/>
                    <a:ea typeface="Cambria Math" panose="02040503050406030204" pitchFamily="18" charset="0"/>
                  </a:rPr>
                  <a:t>。</a:t>
                </a:r>
                <a:endParaRPr lang="ja-JP" altLang="en-US"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60</a:t>
            </a:fld>
            <a:endParaRPr kumimoji="1" lang="ja-JP" altLang="en-US"/>
          </a:p>
        </p:txBody>
      </p:sp>
    </p:spTree>
    <p:extLst>
      <p:ext uri="{BB962C8B-B14F-4D97-AF65-F5344CB8AC3E}">
        <p14:creationId xmlns:p14="http://schemas.microsoft.com/office/powerpoint/2010/main" val="3699632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i="0" dirty="0" smtClean="0">
                    <a:latin typeface="Cambria Math" panose="02040503050406030204" pitchFamily="18" charset="0"/>
                  </a:rPr>
                  <a:t>例題</a:t>
                </a:r>
                <a:r>
                  <a:rPr lang="en-US" altLang="ja-JP" sz="1200" b="0" i="0" dirty="0" smtClean="0">
                    <a:latin typeface="Cambria Math" panose="02040503050406030204" pitchFamily="18" charset="0"/>
                  </a:rPr>
                  <a:t>15</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ja-JP" sz="1200" b="0" i="1" smtClean="0">
                          <a:latin typeface="Cambria Math" panose="02040503050406030204" pitchFamily="18" charset="0"/>
                        </a:rPr>
                        <m:t>𝐹</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rPr>
                        <m:t>4</m:t>
                      </m:r>
                      <m:r>
                        <m:rPr>
                          <m:sty m:val="p"/>
                        </m:rPr>
                        <a:rPr lang="en-US" altLang="ja-JP" sz="1200" i="1">
                          <a:latin typeface="Cambria Math" panose="02040503050406030204" pitchFamily="18" charset="0"/>
                        </a:rPr>
                        <m:t>f</m:t>
                      </m:r>
                      <m:f>
                        <m:fPr>
                          <m:ctrlPr>
                            <a:rPr lang="en-US" altLang="ja-JP" sz="1200" i="1">
                              <a:latin typeface="Cambria Math" panose="02040503050406030204" pitchFamily="18" charset="0"/>
                            </a:rPr>
                          </m:ctrlPr>
                        </m:fPr>
                        <m:num>
                          <m:sSup>
                            <m:sSupPr>
                              <m:ctrlPr>
                                <a:rPr lang="en-US" altLang="ja-JP" sz="1200" i="1">
                                  <a:latin typeface="Cambria Math" panose="02040503050406030204" pitchFamily="18" charset="0"/>
                                </a:rPr>
                              </m:ctrlPr>
                            </m:sSup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u</m:t>
                                  </m:r>
                                </m:e>
                              </m:acc>
                            </m:e>
                            <m:sup>
                              <m:r>
                                <a:rPr lang="en-US" altLang="ja-JP" sz="1200" i="1">
                                  <a:latin typeface="Cambria Math" panose="02040503050406030204" pitchFamily="18" charset="0"/>
                                </a:rPr>
                                <m:t>2</m:t>
                              </m:r>
                            </m:sup>
                          </m:sSup>
                        </m:num>
                        <m:den>
                          <m:r>
                            <a:rPr lang="en-US" altLang="ja-JP" sz="1200" i="1">
                              <a:latin typeface="Cambria Math" panose="02040503050406030204" pitchFamily="18" charset="0"/>
                            </a:rPr>
                            <m:t>2</m:t>
                          </m:r>
                        </m:den>
                      </m:f>
                      <m:r>
                        <a:rPr lang="en-US" altLang="ja-JP" sz="1200" i="1">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r>
                            <m:rPr>
                              <m:sty m:val="p"/>
                            </m:rPr>
                            <a:rPr lang="en-US" altLang="ja-JP" sz="1200" i="1">
                              <a:latin typeface="Cambria Math" panose="02040503050406030204" pitchFamily="18" charset="0"/>
                              <a:ea typeface="Cambria Math" panose="02040503050406030204" pitchFamily="18" charset="0"/>
                            </a:rPr>
                            <m:t>L</m:t>
                          </m:r>
                        </m:num>
                        <m:den>
                          <m:r>
                            <m:rPr>
                              <m:sty m:val="p"/>
                            </m:rPr>
                            <a:rPr lang="en-US" altLang="ja-JP" sz="1200" i="1">
                              <a:latin typeface="Cambria Math" panose="02040503050406030204" pitchFamily="18" charset="0"/>
                              <a:ea typeface="Cambria Math" panose="02040503050406030204" pitchFamily="18" charset="0"/>
                            </a:rPr>
                            <m:t>D</m:t>
                          </m:r>
                        </m:den>
                      </m:f>
                    </m:oMath>
                  </m:oMathPara>
                </a14:m>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t>一般式に値を代入すると，</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ja-JP" sz="1200" b="0" i="1" smtClean="0">
                        <a:latin typeface="Cambria Math" panose="02040503050406030204" pitchFamily="18" charset="0"/>
                        <a:ea typeface="Cambria Math" panose="02040503050406030204" pitchFamily="18" charset="0"/>
                      </a:rPr>
                      <m:t>𝐹</m:t>
                    </m:r>
                    <m:r>
                      <a:rPr lang="en-US" altLang="ja-JP" sz="1200" i="1">
                        <a:latin typeface="Cambria Math" panose="02040503050406030204" pitchFamily="18" charset="0"/>
                        <a:ea typeface="Cambria Math" panose="02040503050406030204" pitchFamily="18" charset="0"/>
                      </a:rPr>
                      <m:t>=</m:t>
                    </m:r>
                    <m:r>
                      <a:rPr lang="en-US" altLang="ja-JP" sz="1200" b="0" i="1" smtClean="0">
                        <a:latin typeface="Cambria Math" panose="02040503050406030204" pitchFamily="18" charset="0"/>
                        <a:ea typeface="Cambria Math" panose="02040503050406030204" pitchFamily="18" charset="0"/>
                      </a:rPr>
                      <m:t>4×0.0064×</m:t>
                    </m:r>
                    <m:f>
                      <m:fPr>
                        <m:ctrlPr>
                          <a:rPr lang="en-US" altLang="ja-JP" sz="1200" i="1">
                            <a:latin typeface="Cambria Math" panose="02040503050406030204" pitchFamily="18" charset="0"/>
                            <a:ea typeface="Cambria Math" panose="02040503050406030204" pitchFamily="18" charset="0"/>
                          </a:rPr>
                        </m:ctrlPr>
                      </m:fPr>
                      <m:num>
                        <m:sSup>
                          <m:sSupPr>
                            <m:ctrlPr>
                              <a:rPr lang="en-US" altLang="ja-JP" sz="1200" i="1" smtClean="0">
                                <a:latin typeface="Cambria Math" panose="02040503050406030204" pitchFamily="18" charset="0"/>
                                <a:ea typeface="Cambria Math" panose="02040503050406030204" pitchFamily="18" charset="0"/>
                              </a:rPr>
                            </m:ctrlPr>
                          </m:sSupPr>
                          <m:e>
                            <m:r>
                              <a:rPr lang="en-US" altLang="ja-JP" sz="1200" b="0" i="1" smtClean="0">
                                <a:latin typeface="Cambria Math" panose="02040503050406030204" pitchFamily="18" charset="0"/>
                                <a:ea typeface="Cambria Math" panose="02040503050406030204" pitchFamily="18" charset="0"/>
                              </a:rPr>
                              <m:t>82.5</m:t>
                            </m:r>
                          </m:e>
                          <m:sup>
                            <m:r>
                              <a:rPr lang="en-US" altLang="ja-JP" sz="1200" b="0" i="1" smtClean="0">
                                <a:latin typeface="Cambria Math" panose="02040503050406030204" pitchFamily="18" charset="0"/>
                                <a:ea typeface="Cambria Math" panose="02040503050406030204" pitchFamily="18" charset="0"/>
                              </a:rPr>
                              <m:t>2</m:t>
                            </m:r>
                          </m:sup>
                        </m:sSup>
                      </m:num>
                      <m:den>
                        <m:r>
                          <a:rPr lang="en-US" altLang="ja-JP" sz="1200" b="0" i="1" smtClean="0">
                            <a:latin typeface="Cambria Math" panose="02040503050406030204" pitchFamily="18" charset="0"/>
                            <a:ea typeface="Cambria Math" panose="02040503050406030204" pitchFamily="18" charset="0"/>
                          </a:rPr>
                          <m:t>2</m:t>
                        </m:r>
                      </m:den>
                    </m:f>
                    <m:r>
                      <a:rPr lang="en-US" altLang="ja-JP" sz="1200" i="1" smtClean="0">
                        <a:latin typeface="Cambria Math" panose="02040503050406030204" pitchFamily="18" charset="0"/>
                        <a:ea typeface="Cambria Math" panose="02040503050406030204" pitchFamily="18" charset="0"/>
                      </a:rPr>
                      <m:t>×</m:t>
                    </m:r>
                    <m:f>
                      <m:fPr>
                        <m:ctrlPr>
                          <a:rPr lang="en-US" altLang="ja-JP" sz="1200" i="1" smtClean="0">
                            <a:latin typeface="Cambria Math" panose="02040503050406030204" pitchFamily="18" charset="0"/>
                            <a:ea typeface="Cambria Math" panose="02040503050406030204" pitchFamily="18" charset="0"/>
                          </a:rPr>
                        </m:ctrlPr>
                      </m:fPr>
                      <m:num>
                        <m:r>
                          <a:rPr lang="en-US" altLang="ja-JP" sz="1200" b="0" i="1" smtClean="0">
                            <a:latin typeface="Cambria Math" panose="02040503050406030204" pitchFamily="18" charset="0"/>
                            <a:ea typeface="Cambria Math" panose="02040503050406030204" pitchFamily="18" charset="0"/>
                          </a:rPr>
                          <m:t>1000</m:t>
                        </m:r>
                      </m:num>
                      <m:den>
                        <m:r>
                          <a:rPr lang="en-US" altLang="ja-JP" sz="1200" b="0" i="1" smtClean="0">
                            <a:latin typeface="Cambria Math" panose="02040503050406030204" pitchFamily="18" charset="0"/>
                            <a:ea typeface="Cambria Math" panose="02040503050406030204" pitchFamily="18" charset="0"/>
                          </a:rPr>
                          <m:t>0.0807</m:t>
                        </m:r>
                      </m:den>
                    </m:f>
                    <m:r>
                      <a:rPr lang="en-US" altLang="ja-JP" sz="1200" i="1" smtClean="0">
                        <a:latin typeface="Cambria Math" panose="02040503050406030204" pitchFamily="18" charset="0"/>
                        <a:ea typeface="Cambria Math" panose="02040503050406030204" pitchFamily="18" charset="0"/>
                      </a:rPr>
                      <m:t>=</m:t>
                    </m:r>
                    <m:r>
                      <a:rPr lang="en-US" altLang="ja-JP" sz="1200" b="0" i="1" smtClean="0">
                        <a:latin typeface="Cambria Math" panose="02040503050406030204" pitchFamily="18" charset="0"/>
                        <a:ea typeface="Cambria Math" panose="02040503050406030204" pitchFamily="18" charset="0"/>
                      </a:rPr>
                      <m:t>10</m:t>
                    </m:r>
                    <m:r>
                      <a:rPr lang="en-US" altLang="ja-JP" sz="1200" i="1">
                        <a:latin typeface="Cambria Math" panose="02040503050406030204" pitchFamily="18" charset="0"/>
                        <a:ea typeface="Cambria Math" panose="02040503050406030204" pitchFamily="18" charset="0"/>
                      </a:rPr>
                      <m:t>79554</m:t>
                    </m:r>
                    <m:r>
                      <a:rPr lang="en-US" altLang="ja-JP" sz="1200" b="0" i="1" smtClean="0">
                        <a:latin typeface="Cambria Math" panose="02040503050406030204" pitchFamily="18" charset="0"/>
                        <a:ea typeface="Cambria Math" panose="02040503050406030204" pitchFamily="18" charset="0"/>
                      </a:rPr>
                      <m:t>[</m:t>
                    </m:r>
                    <m:r>
                      <a:rPr lang="en-US" altLang="ja-JP" sz="1200" b="0" i="1" smtClean="0">
                        <a:latin typeface="Cambria Math" panose="02040503050406030204" pitchFamily="18" charset="0"/>
                        <a:ea typeface="Cambria Math" panose="02040503050406030204" pitchFamily="18" charset="0"/>
                      </a:rPr>
                      <m:t>𝐽</m:t>
                    </m:r>
                    <m:r>
                      <a:rPr lang="en-US" altLang="ja-JP" sz="1200" b="0" i="1" smtClean="0">
                        <a:latin typeface="Cambria Math" panose="02040503050406030204" pitchFamily="18" charset="0"/>
                        <a:ea typeface="Cambria Math" panose="02040503050406030204" pitchFamily="18" charset="0"/>
                      </a:rPr>
                      <m:t>/</m:t>
                    </m:r>
                    <m:r>
                      <a:rPr lang="en-US" altLang="ja-JP" sz="1200" b="0" i="1" smtClean="0">
                        <a:latin typeface="Cambria Math" panose="02040503050406030204" pitchFamily="18" charset="0"/>
                        <a:ea typeface="Cambria Math" panose="02040503050406030204" pitchFamily="18" charset="0"/>
                      </a:rPr>
                      <m:t>𝑘𝑔</m:t>
                    </m:r>
                    <m:r>
                      <a:rPr lang="en-US" altLang="ja-JP" sz="1200" b="0" i="1" smtClean="0">
                        <a:latin typeface="Cambria Math" panose="02040503050406030204" pitchFamily="18" charset="0"/>
                        <a:ea typeface="Cambria Math" panose="02040503050406030204" pitchFamily="18" charset="0"/>
                      </a:rPr>
                      <m:t>]＝</m:t>
                    </m:r>
                  </m:oMath>
                </a14:m>
                <a:r>
                  <a:rPr lang="en-US" altLang="ja-JP" sz="1200" dirty="0" smtClean="0">
                    <a:latin typeface="Cambria Math" panose="02040503050406030204" pitchFamily="18" charset="0"/>
                    <a:ea typeface="Cambria Math" panose="02040503050406030204" pitchFamily="18" charset="0"/>
                  </a:rPr>
                  <a:t>1.1×10</a:t>
                </a:r>
                <a:r>
                  <a:rPr lang="en-US" altLang="ja-JP" sz="1200" baseline="30000" dirty="0" smtClean="0">
                    <a:latin typeface="Cambria Math" panose="02040503050406030204" pitchFamily="18" charset="0"/>
                    <a:ea typeface="Cambria Math" panose="02040503050406030204" pitchFamily="18" charset="0"/>
                  </a:rPr>
                  <a:t>6</a:t>
                </a:r>
                <a:r>
                  <a:rPr lang="en-US" altLang="ja-JP" sz="1200" dirty="0" smtClean="0"/>
                  <a:t>[</a:t>
                </a:r>
                <a:r>
                  <a:rPr lang="en-US" altLang="ja-JP" sz="1200" dirty="0" smtClean="0">
                    <a:ea typeface="Cambria Math" panose="02040503050406030204" pitchFamily="18" charset="0"/>
                  </a:rPr>
                  <a:t> </a:t>
                </a:r>
                <a14:m>
                  <m:oMath xmlns:m="http://schemas.openxmlformats.org/officeDocument/2006/math">
                    <m:r>
                      <a:rPr lang="en-US" altLang="ja-JP" sz="1200" i="1">
                        <a:latin typeface="Cambria Math" panose="02040503050406030204" pitchFamily="18" charset="0"/>
                        <a:ea typeface="Cambria Math" panose="02040503050406030204" pitchFamily="18" charset="0"/>
                      </a:rPr>
                      <m:t>𝐽</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𝑘𝑔</m:t>
                    </m:r>
                    <m:r>
                      <a:rPr lang="en-US" altLang="ja-JP" sz="1200" i="1">
                        <a:latin typeface="Cambria Math" panose="02040503050406030204" pitchFamily="18" charset="0"/>
                        <a:ea typeface="Cambria Math" panose="02040503050406030204" pitchFamily="18" charset="0"/>
                      </a:rPr>
                      <m:t>]</m:t>
                    </m:r>
                  </m:oMath>
                </a14:m>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である。</a:t>
                </a:r>
                <a:endParaRPr lang="en-US" altLang="ja-JP" sz="1200" dirty="0">
                  <a:latin typeface="+mn-ea"/>
                  <a:ea typeface="+mn-ea"/>
                </a:endParaRPr>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rPr>
                  <a:t>𝐹</a:t>
                </a:r>
                <a:r>
                  <a:rPr lang="en-US" altLang="ja-JP" sz="1200" i="0">
                    <a:latin typeface="Cambria Math" panose="02040503050406030204" pitchFamily="18" charset="0"/>
                    <a:ea typeface="Cambria Math" panose="02040503050406030204" pitchFamily="18" charset="0"/>
                  </a:rPr>
                  <a:t>=</a:t>
                </a:r>
                <a:r>
                  <a:rPr lang="en-US" altLang="ja-JP" sz="1200" i="0">
                    <a:latin typeface="Cambria Math" panose="02040503050406030204" pitchFamily="18" charset="0"/>
                  </a:rPr>
                  <a:t>4f u ̅^2/2</a:t>
                </a:r>
                <a:r>
                  <a:rPr lang="en-US" altLang="ja-JP" sz="1200" i="0">
                    <a:latin typeface="Cambria Math" panose="02040503050406030204" pitchFamily="18" charset="0"/>
                    <a:ea typeface="Cambria Math" panose="02040503050406030204" pitchFamily="18" charset="0"/>
                  </a:rPr>
                  <a:t>×L/D</a:t>
                </a:r>
                <a:endParaRPr lang="ja-JP"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i="0" smtClean="0">
                    <a:latin typeface="Cambria Math" panose="02040503050406030204" pitchFamily="18" charset="0"/>
                    <a:ea typeface="Cambria Math" panose="02040503050406030204" pitchFamily="18" charset="0"/>
                  </a:rPr>
                  <a:t>管の</a:t>
                </a:r>
                <a:r>
                  <a:rPr lang="ja-JP" altLang="en-US" sz="1200" i="0">
                    <a:latin typeface="Cambria Math" panose="02040503050406030204" pitchFamily="18" charset="0"/>
                    <a:ea typeface="Cambria Math" panose="02040503050406030204" pitchFamily="18" charset="0"/>
                  </a:rPr>
                  <a:t>長さ</a:t>
                </a:r>
                <a:r>
                  <a:rPr lang="ja-JP" altLang="en-US" sz="1200" b="0" i="0" smtClean="0">
                    <a:latin typeface="Cambria Math" panose="02040503050406030204" pitchFamily="18" charset="0"/>
                    <a:ea typeface="Cambria Math" panose="02040503050406030204" pitchFamily="18" charset="0"/>
                  </a:rPr>
                  <a:t>　</a:t>
                </a:r>
                <a:r>
                  <a:rPr lang="en-US" altLang="ja-JP" sz="1200" b="0" i="0" smtClean="0">
                    <a:latin typeface="Cambria Math" panose="02040503050406030204" pitchFamily="18" charset="0"/>
                    <a:ea typeface="Cambria Math" panose="02040503050406030204" pitchFamily="18" charset="0"/>
                  </a:rPr>
                  <a:t>𝐿</a:t>
                </a:r>
                <a:r>
                  <a:rPr kumimoji="1" lang="en-US" altLang="ja-JP" sz="1200" i="0" smtClean="0">
                    <a:latin typeface="Cambria Math" panose="02040503050406030204" pitchFamily="18" charset="0"/>
                    <a:ea typeface="Cambria Math" panose="02040503050406030204" pitchFamily="18" charset="0"/>
                  </a:rPr>
                  <a:t>=</a:t>
                </a:r>
                <a:r>
                  <a:rPr kumimoji="1" lang="en-US" altLang="ja-JP" sz="1200" b="0" i="0" smtClean="0">
                    <a:latin typeface="Cambria Math" panose="02040503050406030204" pitchFamily="18" charset="0"/>
                    <a:ea typeface="Cambria Math" panose="02040503050406030204" pitchFamily="18" charset="0"/>
                  </a:rPr>
                  <a:t>1[𝑘𝑚]=1000[𝑚]</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smtClean="0">
                    <a:latin typeface="Cambria Math" panose="02040503050406030204" pitchFamily="18" charset="0"/>
                    <a:ea typeface="Cambria Math" panose="02040503050406030204" pitchFamily="18" charset="0"/>
                  </a:rPr>
                  <a:t>𝐹</a:t>
                </a:r>
                <a:r>
                  <a:rPr lang="en-US" altLang="ja-JP" sz="120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4×0.0062×</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82.5〗^2</a:t>
                </a:r>
                <a:r>
                  <a:rPr lang="en-US" altLang="ja-JP" sz="1200" b="0" i="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2</a:t>
                </a: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1000/0.0807</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smtClean="0">
                    <a:latin typeface="Cambria Math" panose="02040503050406030204" pitchFamily="18" charset="0"/>
                    <a:ea typeface="Cambria Math" panose="02040503050406030204" pitchFamily="18" charset="0"/>
                  </a:rPr>
                  <a:t>=</a:t>
                </a:r>
                <a:r>
                  <a:rPr lang="en-US" altLang="ja-JP" sz="1200" b="0" i="0" smtClean="0">
                    <a:latin typeface="Cambria Math" panose="02040503050406030204" pitchFamily="18" charset="0"/>
                    <a:ea typeface="Cambria Math" panose="02040503050406030204" pitchFamily="18" charset="0"/>
                  </a:rPr>
                  <a:t>1045817[𝐽/𝑘𝑔]</a:t>
                </a:r>
                <a:endParaRPr lang="en-US" altLang="ja-JP"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61</a:t>
            </a:fld>
            <a:endParaRPr kumimoji="1" lang="ja-JP" altLang="en-US"/>
          </a:p>
        </p:txBody>
      </p:sp>
    </p:spTree>
    <p:extLst>
      <p:ext uri="{BB962C8B-B14F-4D97-AF65-F5344CB8AC3E}">
        <p14:creationId xmlns:p14="http://schemas.microsoft.com/office/powerpoint/2010/main" val="2370400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451A48-B794-4ACA-8FFD-DEDD5EF528F8}" type="slidenum">
              <a:rPr kumimoji="1" lang="ja-JP" altLang="en-US" smtClean="0"/>
              <a:pPr/>
              <a:t>62</a:t>
            </a:fld>
            <a:endParaRPr kumimoji="1" lang="ja-JP" altLang="en-US"/>
          </a:p>
        </p:txBody>
      </p:sp>
    </p:spTree>
    <p:extLst>
      <p:ext uri="{BB962C8B-B14F-4D97-AF65-F5344CB8AC3E}">
        <p14:creationId xmlns:p14="http://schemas.microsoft.com/office/powerpoint/2010/main" val="272048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ea"/>
                <a:ea typeface="+mn-ea"/>
                <a:cs typeface="+mn-cs"/>
              </a:rPr>
              <a:t>国際単位系（</a:t>
            </a:r>
            <a:r>
              <a:rPr kumimoji="1" lang="en-US" altLang="ja-JP" sz="1200" kern="1200" dirty="0" smtClean="0">
                <a:solidFill>
                  <a:schemeClr val="tx1"/>
                </a:solidFill>
                <a:effectLst/>
                <a:latin typeface="+mn-ea"/>
                <a:ea typeface="+mn-ea"/>
                <a:cs typeface="+mn-cs"/>
              </a:rPr>
              <a:t>SI</a:t>
            </a:r>
            <a:r>
              <a:rPr kumimoji="1" lang="ja-JP" altLang="ja-JP" sz="1200" kern="1200" dirty="0" smtClean="0">
                <a:solidFill>
                  <a:schemeClr val="tx1"/>
                </a:solidFill>
                <a:effectLst/>
                <a:latin typeface="+mn-ea"/>
                <a:ea typeface="+mn-ea"/>
                <a:cs typeface="+mn-cs"/>
              </a:rPr>
              <a:t>）という名称は，</a:t>
            </a:r>
            <a:r>
              <a:rPr kumimoji="1" lang="en-US" altLang="ja-JP" sz="1200" kern="1200" dirty="0" smtClean="0">
                <a:solidFill>
                  <a:schemeClr val="tx1"/>
                </a:solidFill>
                <a:effectLst/>
                <a:latin typeface="+mn-ea"/>
                <a:ea typeface="+mn-ea"/>
                <a:cs typeface="+mn-cs"/>
              </a:rPr>
              <a:t>1960</a:t>
            </a:r>
            <a:r>
              <a:rPr kumimoji="1" lang="ja-JP" altLang="ja-JP" sz="1200" kern="1200" dirty="0" smtClean="0">
                <a:solidFill>
                  <a:schemeClr val="tx1"/>
                </a:solidFill>
                <a:effectLst/>
                <a:latin typeface="+mn-ea"/>
                <a:ea typeface="+mn-ea"/>
                <a:cs typeface="+mn-cs"/>
              </a:rPr>
              <a:t>年の第</a:t>
            </a:r>
            <a:r>
              <a:rPr kumimoji="1" lang="en-US" altLang="ja-JP" sz="1200" kern="1200" dirty="0" smtClean="0">
                <a:solidFill>
                  <a:schemeClr val="tx1"/>
                </a:solidFill>
                <a:effectLst/>
                <a:latin typeface="+mn-ea"/>
                <a:ea typeface="+mn-ea"/>
                <a:cs typeface="+mn-cs"/>
              </a:rPr>
              <a:t>11</a:t>
            </a:r>
            <a:r>
              <a:rPr kumimoji="1" lang="ja-JP" altLang="ja-JP" sz="1200" kern="1200" dirty="0" smtClean="0">
                <a:solidFill>
                  <a:schemeClr val="tx1"/>
                </a:solidFill>
                <a:effectLst/>
                <a:latin typeface="+mn-ea"/>
                <a:ea typeface="+mn-ea"/>
                <a:cs typeface="+mn-cs"/>
              </a:rPr>
              <a:t>回国際度量衡総会（</a:t>
            </a:r>
            <a:r>
              <a:rPr kumimoji="1" lang="en-US" altLang="ja-JP" sz="1200" kern="1200" dirty="0" smtClean="0">
                <a:solidFill>
                  <a:schemeClr val="tx1"/>
                </a:solidFill>
                <a:effectLst/>
                <a:latin typeface="+mn-ea"/>
                <a:ea typeface="+mn-ea"/>
                <a:cs typeface="+mn-cs"/>
              </a:rPr>
              <a:t>CGPM</a:t>
            </a:r>
            <a:r>
              <a:rPr kumimoji="1" lang="ja-JP" altLang="ja-JP" sz="1200" kern="1200" dirty="0" smtClean="0">
                <a:solidFill>
                  <a:schemeClr val="tx1"/>
                </a:solidFill>
                <a:effectLst/>
                <a:latin typeface="+mn-ea"/>
                <a:ea typeface="+mn-ea"/>
                <a:cs typeface="+mn-cs"/>
              </a:rPr>
              <a:t>）で採択された</a:t>
            </a:r>
            <a:r>
              <a:rPr kumimoji="1" lang="ja-JP" altLang="en-US" sz="1200" kern="1200" dirty="0" smtClean="0">
                <a:solidFill>
                  <a:schemeClr val="tx1"/>
                </a:solidFill>
                <a:effectLst/>
                <a:latin typeface="+mn-ea"/>
                <a:ea typeface="+mn-ea"/>
                <a:cs typeface="+mn-cs"/>
              </a:rPr>
              <a:t>こと</a:t>
            </a:r>
            <a:endParaRPr kumimoji="1" lang="ja-JP" altLang="ja-JP" sz="1200" kern="1200" dirty="0" smtClean="0">
              <a:solidFill>
                <a:schemeClr val="tx1"/>
              </a:solidFill>
              <a:effectLst/>
              <a:latin typeface="+mn-ea"/>
              <a:ea typeface="+mn-ea"/>
              <a:cs typeface="+mn-cs"/>
            </a:endParaRPr>
          </a:p>
          <a:p>
            <a:r>
              <a:rPr kumimoji="1" lang="ja-JP" altLang="en-US" sz="1200" kern="1200" dirty="0" smtClean="0">
                <a:solidFill>
                  <a:schemeClr val="tx1"/>
                </a:solidFill>
                <a:effectLst/>
                <a:latin typeface="+mn-ea"/>
                <a:ea typeface="+mn-ea"/>
                <a:cs typeface="+mn-cs"/>
              </a:rPr>
              <a:t>また，</a:t>
            </a:r>
            <a:r>
              <a:rPr kumimoji="1" lang="ja-JP" altLang="ja-JP" sz="1200" kern="1200" dirty="0" smtClean="0">
                <a:solidFill>
                  <a:schemeClr val="tx1"/>
                </a:solidFill>
                <a:effectLst/>
                <a:latin typeface="+mn-ea"/>
                <a:ea typeface="+mn-ea"/>
                <a:cs typeface="+mn-cs"/>
              </a:rPr>
              <a:t>この単位系は，基本単位と組立単位から成り</a:t>
            </a:r>
            <a:r>
              <a:rPr kumimoji="1" lang="ja-JP" altLang="en-US" sz="1200" kern="1200" dirty="0" smtClean="0">
                <a:solidFill>
                  <a:schemeClr val="tx1"/>
                </a:solidFill>
                <a:effectLst/>
                <a:latin typeface="+mn-ea"/>
                <a:ea typeface="+mn-ea"/>
                <a:cs typeface="+mn-cs"/>
              </a:rPr>
              <a:t>，</a:t>
            </a:r>
            <a:r>
              <a:rPr kumimoji="1" lang="ja-JP" altLang="ja-JP" sz="1200" kern="1200" dirty="0" smtClean="0">
                <a:solidFill>
                  <a:schemeClr val="tx1"/>
                </a:solidFill>
                <a:effectLst/>
                <a:latin typeface="+mn-ea"/>
                <a:ea typeface="+mn-ea"/>
                <a:cs typeface="+mn-cs"/>
              </a:rPr>
              <a:t>一貫性のある単位系を構成している</a:t>
            </a:r>
            <a:r>
              <a:rPr kumimoji="1" lang="ja-JP" altLang="en-US" sz="1200" kern="1200" dirty="0" smtClean="0">
                <a:solidFill>
                  <a:schemeClr val="tx1"/>
                </a:solidFill>
                <a:effectLst/>
                <a:latin typeface="+mn-ea"/>
                <a:ea typeface="+mn-ea"/>
                <a:cs typeface="+mn-cs"/>
              </a:rPr>
              <a:t>ことを説明する</a:t>
            </a:r>
            <a:r>
              <a:rPr kumimoji="1" lang="ja-JP" altLang="ja-JP" sz="1200" kern="1200" dirty="0" smtClean="0">
                <a:solidFill>
                  <a:schemeClr val="tx1"/>
                </a:solidFill>
                <a:effectLst/>
                <a:latin typeface="+mn-ea"/>
                <a:ea typeface="+mn-ea"/>
                <a:cs typeface="+mn-cs"/>
              </a:rPr>
              <a:t>。</a:t>
            </a:r>
          </a:p>
          <a:p>
            <a:endParaRPr kumimoji="1" lang="en-US" altLang="ja-JP" sz="1200" kern="1200" dirty="0" smtClean="0">
              <a:solidFill>
                <a:schemeClr val="tx1"/>
              </a:solidFill>
              <a:effectLst/>
              <a:latin typeface="+mn-ea"/>
              <a:ea typeface="+mn-ea"/>
              <a:cs typeface="+mn-cs"/>
            </a:endParaRPr>
          </a:p>
          <a:p>
            <a:r>
              <a:rPr kumimoji="1" lang="ja-JP" altLang="en-US" sz="1200" kern="1200" dirty="0" smtClean="0">
                <a:solidFill>
                  <a:schemeClr val="tx1"/>
                </a:solidFill>
                <a:effectLst/>
                <a:latin typeface="+mn-ea"/>
                <a:ea typeface="+mn-ea"/>
                <a:cs typeface="+mn-cs"/>
              </a:rPr>
              <a:t>　・</a:t>
            </a:r>
            <a:r>
              <a:rPr kumimoji="1" lang="ja-JP" altLang="ja-JP" sz="1200" kern="1200" dirty="0" smtClean="0">
                <a:solidFill>
                  <a:schemeClr val="tx1"/>
                </a:solidFill>
                <a:effectLst/>
                <a:latin typeface="+mn-ea"/>
                <a:ea typeface="+mn-ea"/>
                <a:cs typeface="+mn-cs"/>
              </a:rPr>
              <a:t>基本単位</a:t>
            </a:r>
          </a:p>
          <a:p>
            <a:r>
              <a:rPr kumimoji="1" lang="ja-JP" altLang="ja-JP" sz="1200" kern="1200" dirty="0" smtClean="0">
                <a:solidFill>
                  <a:schemeClr val="tx1"/>
                </a:solidFill>
                <a:effectLst/>
                <a:latin typeface="+mn-ea"/>
                <a:ea typeface="+mn-ea"/>
                <a:cs typeface="+mn-cs"/>
              </a:rPr>
              <a:t>　　</a:t>
            </a:r>
            <a:r>
              <a:rPr kumimoji="1" lang="ja-JP" altLang="en-US" sz="1200" kern="1200" dirty="0" smtClean="0">
                <a:solidFill>
                  <a:schemeClr val="tx1"/>
                </a:solidFill>
                <a:effectLst/>
                <a:latin typeface="+mn-ea"/>
                <a:ea typeface="+mn-ea"/>
                <a:cs typeface="+mn-cs"/>
              </a:rPr>
              <a:t>　</a:t>
            </a:r>
            <a:r>
              <a:rPr kumimoji="1" lang="ja-JP" altLang="ja-JP" sz="1200" kern="1200" dirty="0" smtClean="0">
                <a:solidFill>
                  <a:schemeClr val="tx1"/>
                </a:solidFill>
                <a:effectLst/>
                <a:latin typeface="+mn-ea"/>
                <a:ea typeface="+mn-ea"/>
                <a:cs typeface="+mn-cs"/>
              </a:rPr>
              <a:t>七つの基本単位を基礎としている　例：長さ（</a:t>
            </a:r>
            <a:r>
              <a:rPr kumimoji="1" lang="en-US" altLang="ja-JP" sz="1200" kern="1200" dirty="0" smtClean="0">
                <a:solidFill>
                  <a:schemeClr val="tx1"/>
                </a:solidFill>
                <a:effectLst/>
                <a:latin typeface="+mn-ea"/>
                <a:ea typeface="+mn-ea"/>
                <a:cs typeface="+mn-cs"/>
              </a:rPr>
              <a:t>m</a:t>
            </a:r>
            <a:r>
              <a:rPr kumimoji="1" lang="ja-JP" altLang="ja-JP" sz="1200" kern="1200" dirty="0" smtClean="0">
                <a:solidFill>
                  <a:schemeClr val="tx1"/>
                </a:solidFill>
                <a:effectLst/>
                <a:latin typeface="+mn-ea"/>
                <a:ea typeface="+mn-ea"/>
                <a:cs typeface="+mn-cs"/>
              </a:rPr>
              <a:t>），時間（</a:t>
            </a:r>
            <a:r>
              <a:rPr kumimoji="1" lang="en-US" altLang="ja-JP" sz="1200" kern="1200" dirty="0" smtClean="0">
                <a:solidFill>
                  <a:schemeClr val="tx1"/>
                </a:solidFill>
                <a:effectLst/>
                <a:latin typeface="+mn-ea"/>
                <a:ea typeface="+mn-ea"/>
                <a:cs typeface="+mn-cs"/>
              </a:rPr>
              <a:t>s</a:t>
            </a:r>
            <a:r>
              <a:rPr kumimoji="1" lang="ja-JP" altLang="ja-JP" sz="1200" kern="1200" dirty="0" smtClean="0">
                <a:solidFill>
                  <a:schemeClr val="tx1"/>
                </a:solidFill>
                <a:effectLst/>
                <a:latin typeface="+mn-ea"/>
                <a:ea typeface="+mn-ea"/>
                <a:cs typeface="+mn-cs"/>
              </a:rPr>
              <a:t>）等</a:t>
            </a:r>
          </a:p>
          <a:p>
            <a:r>
              <a:rPr kumimoji="1" lang="ja-JP" altLang="en-US" sz="1200" kern="1200" dirty="0" smtClean="0">
                <a:solidFill>
                  <a:schemeClr val="tx1"/>
                </a:solidFill>
                <a:effectLst/>
                <a:latin typeface="+mn-ea"/>
                <a:ea typeface="+mn-ea"/>
                <a:cs typeface="+mn-cs"/>
              </a:rPr>
              <a:t>　・</a:t>
            </a:r>
            <a:r>
              <a:rPr kumimoji="1" lang="ja-JP" altLang="ja-JP" sz="1200" kern="1200" dirty="0" smtClean="0">
                <a:solidFill>
                  <a:schemeClr val="tx1"/>
                </a:solidFill>
                <a:effectLst/>
                <a:latin typeface="+mn-ea"/>
                <a:ea typeface="+mn-ea"/>
                <a:cs typeface="+mn-cs"/>
              </a:rPr>
              <a:t>組立単位</a:t>
            </a:r>
          </a:p>
          <a:p>
            <a:r>
              <a:rPr kumimoji="1" lang="ja-JP" altLang="ja-JP" sz="1200" kern="1200" dirty="0" smtClean="0">
                <a:solidFill>
                  <a:schemeClr val="tx1"/>
                </a:solidFill>
                <a:effectLst/>
                <a:latin typeface="+mn-ea"/>
                <a:ea typeface="+mn-ea"/>
                <a:cs typeface="+mn-cs"/>
              </a:rPr>
              <a:t>　　</a:t>
            </a:r>
            <a:r>
              <a:rPr kumimoji="1" lang="ja-JP" altLang="en-US" sz="1200" kern="1200" dirty="0" smtClean="0">
                <a:solidFill>
                  <a:schemeClr val="tx1"/>
                </a:solidFill>
                <a:effectLst/>
                <a:latin typeface="+mn-ea"/>
                <a:ea typeface="+mn-ea"/>
                <a:cs typeface="+mn-cs"/>
              </a:rPr>
              <a:t>　</a:t>
            </a:r>
            <a:r>
              <a:rPr kumimoji="1" lang="ja-JP" altLang="ja-JP" sz="1200" kern="1200" dirty="0" smtClean="0">
                <a:solidFill>
                  <a:schemeClr val="tx1"/>
                </a:solidFill>
                <a:effectLst/>
                <a:latin typeface="+mn-ea"/>
                <a:ea typeface="+mn-ea"/>
                <a:cs typeface="+mn-cs"/>
              </a:rPr>
              <a:t>基本単位を組み合わせて使用する　例：速さ（</a:t>
            </a:r>
            <a:r>
              <a:rPr kumimoji="1" lang="en-US" altLang="ja-JP" sz="1200" kern="1200" dirty="0" smtClean="0">
                <a:solidFill>
                  <a:schemeClr val="tx1"/>
                </a:solidFill>
                <a:effectLst/>
                <a:latin typeface="+mn-ea"/>
                <a:ea typeface="+mn-ea"/>
                <a:cs typeface="+mn-cs"/>
              </a:rPr>
              <a:t>m/s</a:t>
            </a:r>
            <a:r>
              <a:rPr kumimoji="1" lang="ja-JP" altLang="ja-JP" sz="1200" kern="1200" dirty="0" smtClean="0">
                <a:solidFill>
                  <a:schemeClr val="tx1"/>
                </a:solidFill>
                <a:effectLst/>
                <a:latin typeface="+mn-ea"/>
                <a:ea typeface="+mn-ea"/>
                <a:cs typeface="+mn-cs"/>
              </a:rPr>
              <a:t>）等</a:t>
            </a:r>
          </a:p>
          <a:p>
            <a:r>
              <a:rPr kumimoji="1" lang="ja-JP" altLang="ja-JP" sz="1200" kern="1200" dirty="0" smtClean="0">
                <a:solidFill>
                  <a:schemeClr val="tx1"/>
                </a:solidFill>
                <a:effectLst/>
                <a:latin typeface="+mn-ea"/>
                <a:ea typeface="+mn-ea"/>
                <a:cs typeface="+mn-cs"/>
              </a:rPr>
              <a:t>　</a:t>
            </a:r>
            <a:r>
              <a:rPr kumimoji="1" lang="ja-JP" altLang="en-US" sz="1200" kern="1200" dirty="0" smtClean="0">
                <a:solidFill>
                  <a:schemeClr val="tx1"/>
                </a:solidFill>
                <a:effectLst/>
                <a:latin typeface="+mn-ea"/>
                <a:ea typeface="+mn-ea"/>
                <a:cs typeface="+mn-cs"/>
              </a:rPr>
              <a:t>・</a:t>
            </a:r>
            <a:r>
              <a:rPr kumimoji="1" lang="ja-JP" altLang="ja-JP" sz="1200" kern="1200" dirty="0" smtClean="0">
                <a:solidFill>
                  <a:schemeClr val="tx1"/>
                </a:solidFill>
                <a:effectLst/>
                <a:latin typeface="+mn-ea"/>
                <a:ea typeface="+mn-ea"/>
                <a:cs typeface="+mn-cs"/>
              </a:rPr>
              <a:t>接頭語</a:t>
            </a:r>
          </a:p>
          <a:p>
            <a:r>
              <a:rPr kumimoji="1" lang="ja-JP" altLang="ja-JP" sz="1200" kern="1200" dirty="0" smtClean="0">
                <a:solidFill>
                  <a:schemeClr val="tx1"/>
                </a:solidFill>
                <a:effectLst/>
                <a:latin typeface="+mn-ea"/>
                <a:ea typeface="+mn-ea"/>
                <a:cs typeface="+mn-cs"/>
              </a:rPr>
              <a:t>　　</a:t>
            </a:r>
            <a:r>
              <a:rPr kumimoji="1" lang="ja-JP" altLang="en-US" sz="1200" kern="1200" dirty="0" smtClean="0">
                <a:solidFill>
                  <a:schemeClr val="tx1"/>
                </a:solidFill>
                <a:effectLst/>
                <a:latin typeface="+mn-ea"/>
                <a:ea typeface="+mn-ea"/>
                <a:cs typeface="+mn-cs"/>
              </a:rPr>
              <a:t>　</a:t>
            </a:r>
            <a:r>
              <a:rPr kumimoji="1" lang="ja-JP" altLang="ja-JP" sz="1200" kern="1200" dirty="0" smtClean="0">
                <a:solidFill>
                  <a:schemeClr val="tx1"/>
                </a:solidFill>
                <a:effectLst/>
                <a:latin typeface="+mn-ea"/>
                <a:ea typeface="+mn-ea"/>
                <a:cs typeface="+mn-cs"/>
              </a:rPr>
              <a:t>ある</a:t>
            </a:r>
            <a:r>
              <a:rPr kumimoji="1" lang="ja-JP" altLang="en-US" sz="1200" kern="1200" dirty="0" smtClean="0">
                <a:solidFill>
                  <a:schemeClr val="tx1"/>
                </a:solidFill>
                <a:effectLst/>
                <a:latin typeface="+mn-ea"/>
                <a:ea typeface="+mn-ea"/>
                <a:cs typeface="+mn-cs"/>
              </a:rPr>
              <a:t>量</a:t>
            </a:r>
            <a:r>
              <a:rPr kumimoji="1" lang="ja-JP" altLang="ja-JP" sz="1200" kern="1200" dirty="0" smtClean="0">
                <a:solidFill>
                  <a:schemeClr val="tx1"/>
                </a:solidFill>
                <a:effectLst/>
                <a:latin typeface="+mn-ea"/>
                <a:ea typeface="+mn-ea"/>
                <a:cs typeface="+mn-cs"/>
              </a:rPr>
              <a:t>を表すとき数値が大きすぎたり小さすぎたりすることを防ぐために</a:t>
            </a:r>
            <a:endParaRPr kumimoji="1" lang="en-US" altLang="ja-JP" sz="1200" kern="1200" dirty="0" smtClean="0">
              <a:solidFill>
                <a:schemeClr val="tx1"/>
              </a:solidFill>
              <a:effectLst/>
              <a:latin typeface="+mn-ea"/>
              <a:ea typeface="+mn-ea"/>
              <a:cs typeface="+mn-cs"/>
            </a:endParaRPr>
          </a:p>
          <a:p>
            <a:r>
              <a:rPr kumimoji="1" lang="ja-JP" altLang="en-US" sz="1200" kern="1200" dirty="0" smtClean="0">
                <a:solidFill>
                  <a:schemeClr val="tx1"/>
                </a:solidFill>
                <a:effectLst/>
                <a:latin typeface="+mn-ea"/>
                <a:ea typeface="+mn-ea"/>
                <a:cs typeface="+mn-cs"/>
              </a:rPr>
              <a:t>　　　</a:t>
            </a:r>
            <a:r>
              <a:rPr kumimoji="1" lang="ja-JP" altLang="ja-JP" sz="1200" kern="1200" dirty="0" smtClean="0">
                <a:solidFill>
                  <a:schemeClr val="tx1"/>
                </a:solidFill>
                <a:effectLst/>
                <a:latin typeface="+mn-ea"/>
                <a:ea typeface="+mn-ea"/>
                <a:cs typeface="+mn-cs"/>
              </a:rPr>
              <a:t>使用する</a:t>
            </a:r>
            <a:r>
              <a:rPr kumimoji="1" lang="ja-JP" altLang="en-US" sz="1200" kern="1200" dirty="0" smtClean="0">
                <a:solidFill>
                  <a:schemeClr val="tx1"/>
                </a:solidFill>
                <a:effectLst/>
                <a:latin typeface="+mn-ea"/>
                <a:ea typeface="+mn-ea"/>
                <a:cs typeface="+mn-cs"/>
              </a:rPr>
              <a:t>。</a:t>
            </a:r>
            <a:endParaRPr kumimoji="1" lang="en-US" altLang="ja-JP" sz="1200" kern="1200" dirty="0" smtClean="0">
              <a:solidFill>
                <a:schemeClr val="tx1"/>
              </a:solidFill>
              <a:effectLst/>
              <a:latin typeface="+mn-ea"/>
              <a:ea typeface="+mn-ea"/>
              <a:cs typeface="+mn-cs"/>
            </a:endParaRPr>
          </a:p>
          <a:p>
            <a:endParaRPr kumimoji="1" lang="en-US" altLang="ja-JP" sz="1200" kern="1200" dirty="0" smtClean="0">
              <a:solidFill>
                <a:schemeClr val="tx1"/>
              </a:solidFill>
              <a:effectLst/>
              <a:latin typeface="+mn-ea"/>
              <a:ea typeface="+mn-ea"/>
              <a:cs typeface="+mn-cs"/>
            </a:endParaRPr>
          </a:p>
          <a:p>
            <a:r>
              <a:rPr kumimoji="1" lang="ja-JP" altLang="ja-JP" sz="1200" kern="1200" dirty="0" smtClean="0">
                <a:solidFill>
                  <a:schemeClr val="tx1"/>
                </a:solidFill>
                <a:effectLst/>
                <a:latin typeface="+mn-ea"/>
                <a:ea typeface="+mn-ea"/>
                <a:cs typeface="+mn-cs"/>
              </a:rPr>
              <a:t>　例：</a:t>
            </a:r>
            <a:r>
              <a:rPr kumimoji="1" lang="en-US" altLang="ja-JP" sz="1200" kern="1200" dirty="0" smtClean="0">
                <a:solidFill>
                  <a:schemeClr val="tx1"/>
                </a:solidFill>
                <a:effectLst/>
                <a:latin typeface="+mn-ea"/>
                <a:ea typeface="+mn-ea"/>
                <a:cs typeface="+mn-cs"/>
              </a:rPr>
              <a:t>0.00394m</a:t>
            </a:r>
            <a:r>
              <a:rPr kumimoji="1" lang="ja-JP" altLang="ja-JP" sz="1200" kern="1200" dirty="0" smtClean="0">
                <a:solidFill>
                  <a:schemeClr val="tx1"/>
                </a:solidFill>
                <a:effectLst/>
                <a:latin typeface="+mn-ea"/>
                <a:ea typeface="+mn-ea"/>
                <a:cs typeface="+mn-cs"/>
              </a:rPr>
              <a:t>は，</a:t>
            </a:r>
            <a:r>
              <a:rPr kumimoji="1" lang="en-US" altLang="ja-JP" sz="1200" kern="1200" dirty="0" smtClean="0">
                <a:solidFill>
                  <a:schemeClr val="tx1"/>
                </a:solidFill>
                <a:effectLst/>
                <a:latin typeface="+mn-ea"/>
                <a:ea typeface="+mn-ea"/>
                <a:cs typeface="+mn-cs"/>
              </a:rPr>
              <a:t>3.94mm</a:t>
            </a:r>
            <a:r>
              <a:rPr kumimoji="1" lang="ja-JP" altLang="ja-JP" sz="1200" kern="1200" dirty="0" smtClean="0">
                <a:solidFill>
                  <a:schemeClr val="tx1"/>
                </a:solidFill>
                <a:effectLst/>
                <a:latin typeface="+mn-ea"/>
                <a:ea typeface="+mn-ea"/>
                <a:cs typeface="+mn-cs"/>
              </a:rPr>
              <a:t>と呼ぶことができる</a:t>
            </a:r>
            <a:r>
              <a:rPr kumimoji="1" lang="ja-JP" altLang="en-US" sz="1200" kern="1200" dirty="0" smtClean="0">
                <a:solidFill>
                  <a:schemeClr val="tx1"/>
                </a:solidFill>
                <a:effectLst/>
                <a:latin typeface="+mn-ea"/>
                <a:ea typeface="+mn-ea"/>
                <a:cs typeface="+mn-cs"/>
              </a:rPr>
              <a:t>。</a:t>
            </a:r>
            <a:endParaRPr kumimoji="1" lang="ja-JP" altLang="ja-JP" sz="1200" kern="1200" dirty="0" smtClean="0">
              <a:solidFill>
                <a:schemeClr val="tx1"/>
              </a:solidFill>
              <a:effectLst/>
              <a:latin typeface="+mn-ea"/>
              <a:ea typeface="+mn-ea"/>
              <a:cs typeface="+mn-cs"/>
            </a:endParaRPr>
          </a:p>
          <a:p>
            <a:endParaRPr kumimoji="1" lang="en-US" altLang="ja-JP" sz="1200" kern="1200" dirty="0" smtClean="0">
              <a:solidFill>
                <a:schemeClr val="tx1"/>
              </a:solidFill>
              <a:effectLst/>
              <a:latin typeface="+mn-ea"/>
              <a:ea typeface="+mn-ea"/>
              <a:cs typeface="+mn-cs"/>
            </a:endParaRPr>
          </a:p>
          <a:p>
            <a:r>
              <a:rPr kumimoji="1" lang="ja-JP" altLang="ja-JP" sz="1200" kern="1200" dirty="0" smtClean="0">
                <a:solidFill>
                  <a:schemeClr val="tx1"/>
                </a:solidFill>
                <a:effectLst/>
                <a:latin typeface="+mn-ea"/>
                <a:ea typeface="+mn-ea"/>
                <a:cs typeface="+mn-cs"/>
              </a:rPr>
              <a:t>なお，日本</a:t>
            </a:r>
            <a:r>
              <a:rPr kumimoji="1" lang="ja-JP" altLang="en-US" sz="1200" kern="1200" dirty="0" smtClean="0">
                <a:solidFill>
                  <a:schemeClr val="tx1"/>
                </a:solidFill>
                <a:effectLst/>
                <a:latin typeface="+mn-ea"/>
                <a:ea typeface="+mn-ea"/>
                <a:cs typeface="+mn-cs"/>
              </a:rPr>
              <a:t>は，</a:t>
            </a:r>
            <a:r>
              <a:rPr kumimoji="1" lang="ja-JP" altLang="ja-JP" sz="1200" kern="1200" dirty="0" smtClean="0">
                <a:solidFill>
                  <a:schemeClr val="tx1"/>
                </a:solidFill>
                <a:effectLst/>
                <a:latin typeface="+mn-ea"/>
                <a:ea typeface="+mn-ea"/>
                <a:cs typeface="+mn-cs"/>
              </a:rPr>
              <a:t>単位系の基本となる</a:t>
            </a:r>
            <a:r>
              <a:rPr kumimoji="1" lang="en-US" altLang="ja-JP" sz="1200" kern="1200" dirty="0" smtClean="0">
                <a:solidFill>
                  <a:schemeClr val="tx1"/>
                </a:solidFill>
                <a:effectLst/>
                <a:latin typeface="+mn-ea"/>
                <a:ea typeface="+mn-ea"/>
                <a:cs typeface="+mn-cs"/>
              </a:rPr>
              <a:t>JIS Z 8203</a:t>
            </a:r>
            <a:r>
              <a:rPr kumimoji="1" lang="ja-JP" altLang="ja-JP" sz="1200" kern="1200" dirty="0" smtClean="0">
                <a:solidFill>
                  <a:schemeClr val="tx1"/>
                </a:solidFill>
                <a:effectLst/>
                <a:latin typeface="+mn-ea"/>
                <a:ea typeface="+mn-ea"/>
                <a:cs typeface="+mn-cs"/>
              </a:rPr>
              <a:t>は</a:t>
            </a:r>
            <a:r>
              <a:rPr kumimoji="1" lang="en-US" altLang="ja-JP" sz="1200" kern="1200" dirty="0" smtClean="0">
                <a:solidFill>
                  <a:schemeClr val="tx1"/>
                </a:solidFill>
                <a:effectLst/>
                <a:latin typeface="+mn-ea"/>
                <a:ea typeface="+mn-ea"/>
                <a:cs typeface="+mn-cs"/>
              </a:rPr>
              <a:t>ISO1000</a:t>
            </a:r>
            <a:r>
              <a:rPr kumimoji="1" lang="ja-JP" altLang="ja-JP" sz="1200" kern="1200" dirty="0" smtClean="0">
                <a:solidFill>
                  <a:schemeClr val="tx1"/>
                </a:solidFill>
                <a:effectLst/>
                <a:latin typeface="+mn-ea"/>
                <a:ea typeface="+mn-ea"/>
                <a:cs typeface="+mn-cs"/>
              </a:rPr>
              <a:t>を基礎としている</a:t>
            </a:r>
            <a:r>
              <a:rPr kumimoji="1" lang="ja-JP" altLang="en-US" sz="1200" kern="1200" dirty="0" smtClean="0">
                <a:solidFill>
                  <a:schemeClr val="tx1"/>
                </a:solidFill>
                <a:effectLst/>
                <a:latin typeface="+mn-ea"/>
                <a:ea typeface="+mn-ea"/>
                <a:cs typeface="+mn-cs"/>
              </a:rPr>
              <a:t>ことについて紹介する。</a:t>
            </a:r>
            <a:endParaRPr kumimoji="1" lang="ja-JP" altLang="ja-JP" sz="1200" kern="1200" dirty="0" smtClean="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7</a:t>
            </a:fld>
            <a:endParaRPr kumimoji="1" lang="ja-JP" altLang="en-US"/>
          </a:p>
        </p:txBody>
      </p:sp>
    </p:spTree>
    <p:extLst>
      <p:ext uri="{BB962C8B-B14F-4D97-AF65-F5344CB8AC3E}">
        <p14:creationId xmlns:p14="http://schemas.microsoft.com/office/powerpoint/2010/main" val="258218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国際単位系（ＳＩ）の</a:t>
            </a:r>
            <a:r>
              <a:rPr kumimoji="1" lang="ja-JP" altLang="en-US" dirty="0" smtClean="0">
                <a:latin typeface="+mn-ea"/>
                <a:ea typeface="+mn-ea"/>
              </a:rPr>
              <a:t>ＳＩ単位には，七つの基本単位と組立単位によって構成されていることを確認する。</a:t>
            </a:r>
            <a:endParaRPr kumimoji="1" lang="en-US" altLang="ja-JP" dirty="0" smtClean="0">
              <a:latin typeface="+mn-ea"/>
              <a:ea typeface="+mn-ea"/>
            </a:endParaRPr>
          </a:p>
          <a:p>
            <a:endParaRPr kumimoji="1"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また，</a:t>
            </a:r>
            <a:r>
              <a:rPr kumimoji="1" lang="en-US" altLang="ja-JP" dirty="0" smtClean="0">
                <a:latin typeface="+mn-ea"/>
                <a:ea typeface="+mn-ea"/>
              </a:rPr>
              <a:t>10</a:t>
            </a:r>
            <a:r>
              <a:rPr kumimoji="1" lang="ja-JP" altLang="en-US" dirty="0" err="1" smtClean="0">
                <a:latin typeface="+mn-ea"/>
                <a:ea typeface="+mn-ea"/>
              </a:rPr>
              <a:t>の整数乗</a:t>
            </a:r>
            <a:r>
              <a:rPr kumimoji="1" lang="ja-JP" altLang="en-US" dirty="0" smtClean="0">
                <a:latin typeface="+mn-ea"/>
                <a:ea typeface="+mn-ea"/>
              </a:rPr>
              <a:t>倍の接頭語は数値を表すときに間違い等を防ぐために使用することを確認する。</a:t>
            </a: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8</a:t>
            </a:fld>
            <a:endParaRPr kumimoji="1" lang="ja-JP" altLang="en-US"/>
          </a:p>
        </p:txBody>
      </p:sp>
    </p:spTree>
    <p:extLst>
      <p:ext uri="{BB962C8B-B14F-4D97-AF65-F5344CB8AC3E}">
        <p14:creationId xmlns:p14="http://schemas.microsoft.com/office/powerpoint/2010/main" val="281556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0070C0"/>
                </a:solidFill>
                <a:latin typeface="+mn-ea"/>
                <a:ea typeface="+mn-ea"/>
              </a:rPr>
              <a:t>ＳＩ単位（基本単位）について説明する。</a:t>
            </a:r>
            <a:endParaRPr kumimoji="1" lang="en-US" altLang="ja-JP" dirty="0" smtClean="0">
              <a:solidFill>
                <a:srgbClr val="0070C0"/>
              </a:solidFill>
              <a:latin typeface="+mn-ea"/>
              <a:ea typeface="+mn-ea"/>
            </a:endParaRPr>
          </a:p>
          <a:p>
            <a:endParaRPr kumimoji="1" lang="en-US" altLang="ja-JP" dirty="0" smtClean="0">
              <a:solidFill>
                <a:srgbClr val="0070C0"/>
              </a:solidFill>
              <a:latin typeface="+mn-ea"/>
              <a:ea typeface="+mn-ea"/>
            </a:endParaRPr>
          </a:p>
          <a:p>
            <a:r>
              <a:rPr kumimoji="1" lang="ja-JP" altLang="en-US" dirty="0" smtClean="0">
                <a:solidFill>
                  <a:srgbClr val="0070C0"/>
                </a:solidFill>
                <a:latin typeface="+mn-ea"/>
                <a:ea typeface="+mn-ea"/>
              </a:rPr>
              <a:t>　ここに記載されている単位は，よく使用されるものばかりである。</a:t>
            </a:r>
            <a:endParaRPr kumimoji="1" lang="en-US" altLang="ja-JP" dirty="0" smtClean="0">
              <a:solidFill>
                <a:srgbClr val="0070C0"/>
              </a:solidFill>
              <a:latin typeface="+mn-ea"/>
              <a:ea typeface="+mn-ea"/>
            </a:endParaRPr>
          </a:p>
          <a:p>
            <a:r>
              <a:rPr kumimoji="1" lang="ja-JP" altLang="en-US" dirty="0" smtClean="0">
                <a:solidFill>
                  <a:srgbClr val="0070C0"/>
                </a:solidFill>
                <a:latin typeface="+mn-ea"/>
                <a:ea typeface="+mn-ea"/>
              </a:rPr>
              <a:t>　発問して，確認するとよい。</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5D7683A0-320B-4F41-8418-ECB6D34B57D4}" type="slidenum">
              <a:rPr kumimoji="1" lang="ja-JP" altLang="en-US" smtClean="0"/>
              <a:t>9</a:t>
            </a:fld>
            <a:endParaRPr kumimoji="1" lang="ja-JP" altLang="en-US"/>
          </a:p>
        </p:txBody>
      </p:sp>
    </p:spTree>
    <p:extLst>
      <p:ext uri="{BB962C8B-B14F-4D97-AF65-F5344CB8AC3E}">
        <p14:creationId xmlns:p14="http://schemas.microsoft.com/office/powerpoint/2010/main" val="360589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3"/>
          <p:cNvGrpSpPr>
            <a:grpSpLocks/>
          </p:cNvGrpSpPr>
          <p:nvPr/>
        </p:nvGrpSpPr>
        <p:grpSpPr bwMode="auto">
          <a:xfrm>
            <a:off x="-14818" y="-3175"/>
            <a:ext cx="12221635" cy="6897688"/>
            <a:chOff x="-7" y="-2"/>
            <a:chExt cx="5774" cy="4345"/>
          </a:xfrm>
        </p:grpSpPr>
        <p:grpSp>
          <p:nvGrpSpPr>
            <p:cNvPr id="5" name="Group 22"/>
            <p:cNvGrpSpPr>
              <a:grpSpLocks/>
            </p:cNvGrpSpPr>
            <p:nvPr userDrawn="1"/>
          </p:nvGrpSpPr>
          <p:grpSpPr bwMode="auto">
            <a:xfrm>
              <a:off x="-7" y="0"/>
              <a:ext cx="5774" cy="4343"/>
              <a:chOff x="-7" y="0"/>
              <a:chExt cx="5774" cy="4343"/>
            </a:xfrm>
          </p:grpSpPr>
          <p:sp>
            <p:nvSpPr>
              <p:cNvPr id="7" name="Freeform 3"/>
              <p:cNvSpPr>
                <a:spLocks/>
              </p:cNvSpPr>
              <p:nvPr/>
            </p:nvSpPr>
            <p:spPr bwMode="hidden">
              <a:xfrm>
                <a:off x="-7" y="1157"/>
                <a:ext cx="1429" cy="1707"/>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8" name="Freeform 4"/>
              <p:cNvSpPr>
                <a:spLocks/>
              </p:cNvSpPr>
              <p:nvPr/>
            </p:nvSpPr>
            <p:spPr bwMode="hidden">
              <a:xfrm>
                <a:off x="68" y="10"/>
                <a:ext cx="528" cy="496"/>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9" name="Freeform 5"/>
              <p:cNvSpPr>
                <a:spLocks/>
              </p:cNvSpPr>
              <p:nvPr/>
            </p:nvSpPr>
            <p:spPr bwMode="hidden">
              <a:xfrm>
                <a:off x="751" y="223"/>
                <a:ext cx="1428" cy="1430"/>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0" name="Freeform 6"/>
              <p:cNvSpPr>
                <a:spLocks/>
              </p:cNvSpPr>
              <p:nvPr/>
            </p:nvSpPr>
            <p:spPr bwMode="hidden">
              <a:xfrm>
                <a:off x="1595" y="800"/>
                <a:ext cx="2312" cy="2313"/>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1" name="Freeform 8"/>
              <p:cNvSpPr>
                <a:spLocks/>
              </p:cNvSpPr>
              <p:nvPr/>
            </p:nvSpPr>
            <p:spPr bwMode="hidden">
              <a:xfrm>
                <a:off x="2" y="3022"/>
                <a:ext cx="2153" cy="1321"/>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2" name="Freeform 9"/>
              <p:cNvSpPr>
                <a:spLocks/>
              </p:cNvSpPr>
              <p:nvPr/>
            </p:nvSpPr>
            <p:spPr bwMode="hidden">
              <a:xfrm>
                <a:off x="2831" y="2788"/>
                <a:ext cx="1426" cy="1426"/>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3" name="Freeform 10"/>
              <p:cNvSpPr>
                <a:spLocks/>
              </p:cNvSpPr>
              <p:nvPr/>
            </p:nvSpPr>
            <p:spPr bwMode="hidden">
              <a:xfrm>
                <a:off x="3557" y="307"/>
                <a:ext cx="1845" cy="1846"/>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4" name="Freeform 11"/>
              <p:cNvSpPr>
                <a:spLocks/>
              </p:cNvSpPr>
              <p:nvPr/>
            </p:nvSpPr>
            <p:spPr bwMode="hidden">
              <a:xfrm>
                <a:off x="4502" y="1610"/>
                <a:ext cx="1265" cy="2518"/>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a:gsLst>
                  <a:gs pos="0">
                    <a:schemeClr val="bg1"/>
                  </a:gs>
                  <a:gs pos="50000">
                    <a:schemeClr val="accent1">
                      <a:lumMod val="40000"/>
                      <a:lumOff val="60000"/>
                      <a:shade val="67500"/>
                      <a:satMod val="115000"/>
                    </a:schemeClr>
                  </a:gs>
                  <a:gs pos="100000">
                    <a:schemeClr val="accent1">
                      <a:lumMod val="40000"/>
                      <a:lumOff val="60000"/>
                      <a:shade val="100000"/>
                      <a:satMod val="115000"/>
                    </a:schemeClr>
                  </a:gs>
                </a:gsLst>
                <a:lin ang="0" scaled="0"/>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5" name="Freeform 19"/>
              <p:cNvSpPr>
                <a:spLocks/>
              </p:cNvSpPr>
              <p:nvPr/>
            </p:nvSpPr>
            <p:spPr bwMode="hidden">
              <a:xfrm rot="-5400000">
                <a:off x="2505" y="-537"/>
                <a:ext cx="1085" cy="2160"/>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a:gsLst>
                  <a:gs pos="0">
                    <a:schemeClr val="bg1"/>
                  </a:gs>
                  <a:gs pos="50000">
                    <a:schemeClr val="accent1">
                      <a:lumMod val="40000"/>
                      <a:lumOff val="60000"/>
                      <a:shade val="67500"/>
                      <a:satMod val="115000"/>
                    </a:schemeClr>
                  </a:gs>
                  <a:gs pos="100000">
                    <a:schemeClr val="accent1">
                      <a:lumMod val="40000"/>
                      <a:lumOff val="60000"/>
                      <a:shade val="100000"/>
                      <a:satMod val="115000"/>
                    </a:schemeClr>
                  </a:gs>
                </a:gsLst>
                <a:lin ang="0" scaled="0"/>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grpSp>
        <p:pic>
          <p:nvPicPr>
            <p:cNvPr id="6" name="Picture 7" descr="Facbanna"/>
            <p:cNvPicPr>
              <a:picLocks noChangeAspect="1" noChangeArrowheads="1"/>
            </p:cNvPicPr>
            <p:nvPr/>
          </p:nvPicPr>
          <p:blipFill>
            <a:blip r:embed="rId2" cstate="print">
              <a:duotone>
                <a:schemeClr val="accent1">
                  <a:shade val="45000"/>
                  <a:satMod val="135000"/>
                </a:schemeClr>
                <a:prstClr val="white"/>
              </a:duotone>
              <a:extLst/>
            </a:blip>
            <a:srcRect/>
            <a:stretch>
              <a:fillRect/>
            </a:stretch>
          </p:blipFill>
          <p:spPr bwMode="invGray">
            <a:xfrm>
              <a:off x="2" y="-2"/>
              <a:ext cx="506" cy="4320"/>
            </a:xfrm>
            <a:prstGeom prst="rect">
              <a:avLst/>
            </a:prstGeom>
            <a:noFill/>
            <a:extLst/>
          </p:spPr>
        </p:pic>
      </p:grpSp>
      <p:sp>
        <p:nvSpPr>
          <p:cNvPr id="8204" name="Rectangle 12"/>
          <p:cNvSpPr>
            <a:spLocks noGrp="1" noChangeArrowheads="1"/>
          </p:cNvSpPr>
          <p:nvPr>
            <p:ph type="ctrTitle"/>
          </p:nvPr>
        </p:nvSpPr>
        <p:spPr>
          <a:xfrm>
            <a:off x="1524000" y="2286000"/>
            <a:ext cx="10363200" cy="1143000"/>
          </a:xfrm>
        </p:spPr>
        <p:txBody>
          <a:bodyPr anchor="b"/>
          <a:lstStyle>
            <a:lvl1pPr>
              <a:defRPr/>
            </a:lvl1pPr>
          </a:lstStyle>
          <a:p>
            <a:pPr lvl="0"/>
            <a:r>
              <a:rPr lang="ja-JP" altLang="en-US" noProof="0" smtClean="0"/>
              <a:t>マスター タイトルの書式設定</a:t>
            </a:r>
          </a:p>
        </p:txBody>
      </p:sp>
      <p:sp>
        <p:nvSpPr>
          <p:cNvPr id="8205" name="Rectangle 13"/>
          <p:cNvSpPr>
            <a:spLocks noGrp="1" noChangeArrowheads="1"/>
          </p:cNvSpPr>
          <p:nvPr>
            <p:ph type="subTitle" idx="1"/>
          </p:nvPr>
        </p:nvSpPr>
        <p:spPr>
          <a:xfrm>
            <a:off x="2844800" y="4114800"/>
            <a:ext cx="8534400" cy="1752600"/>
          </a:xfrm>
        </p:spPr>
        <p:txBody>
          <a:bodyPr/>
          <a:lstStyle>
            <a:lvl1pPr marL="0" indent="0">
              <a:buFontTx/>
              <a:buNone/>
              <a:defRPr/>
            </a:lvl1pPr>
          </a:lstStyle>
          <a:p>
            <a:pPr lvl="0"/>
            <a:r>
              <a:rPr lang="ja-JP" altLang="en-US" noProof="0" smtClean="0"/>
              <a:t>マスター サブタイトルの書式設定</a:t>
            </a:r>
          </a:p>
        </p:txBody>
      </p:sp>
      <p:sp>
        <p:nvSpPr>
          <p:cNvPr id="16" name="Rectangle 14"/>
          <p:cNvSpPr>
            <a:spLocks noGrp="1" noChangeArrowheads="1"/>
          </p:cNvSpPr>
          <p:nvPr>
            <p:ph type="dt" sz="half" idx="10"/>
          </p:nvPr>
        </p:nvSpPr>
        <p:spPr>
          <a:xfrm>
            <a:off x="1524000" y="6248400"/>
            <a:ext cx="2540000" cy="457200"/>
          </a:xfrm>
        </p:spPr>
        <p:txBody>
          <a:bodyPr/>
          <a:lstStyle>
            <a:lvl1pPr>
              <a:defRPr/>
            </a:lvl1pPr>
          </a:lstStyle>
          <a:p>
            <a:pPr>
              <a:defRPr/>
            </a:pPr>
            <a:endParaRPr lang="en-US" altLang="ja-JP">
              <a:solidFill>
                <a:srgbClr val="1F497D"/>
              </a:solidFill>
            </a:endParaRPr>
          </a:p>
        </p:txBody>
      </p:sp>
      <p:sp>
        <p:nvSpPr>
          <p:cNvPr id="17" name="Rectangle 15"/>
          <p:cNvSpPr>
            <a:spLocks noGrp="1" noChangeArrowheads="1"/>
          </p:cNvSpPr>
          <p:nvPr>
            <p:ph type="ftr" sz="quarter" idx="11"/>
          </p:nvPr>
        </p:nvSpPr>
        <p:spPr>
          <a:xfrm>
            <a:off x="4775200" y="6248400"/>
            <a:ext cx="3860800" cy="457200"/>
          </a:xfrm>
        </p:spPr>
        <p:txBody>
          <a:bodyPr/>
          <a:lstStyle>
            <a:lvl1pPr>
              <a:defRPr/>
            </a:lvl1pPr>
          </a:lstStyle>
          <a:p>
            <a:pPr>
              <a:defRPr/>
            </a:pPr>
            <a:endParaRPr lang="en-US" altLang="ja-JP">
              <a:solidFill>
                <a:srgbClr val="1F497D"/>
              </a:solidFill>
            </a:endParaRPr>
          </a:p>
        </p:txBody>
      </p:sp>
      <p:sp>
        <p:nvSpPr>
          <p:cNvPr id="18" name="Rectangle 16"/>
          <p:cNvSpPr>
            <a:spLocks noGrp="1" noChangeArrowheads="1"/>
          </p:cNvSpPr>
          <p:nvPr>
            <p:ph type="sldNum" sz="quarter" idx="12"/>
          </p:nvPr>
        </p:nvSpPr>
        <p:spPr>
          <a:xfrm>
            <a:off x="9347200" y="6248400"/>
            <a:ext cx="2540000" cy="457200"/>
          </a:xfrm>
        </p:spPr>
        <p:txBody>
          <a:bodyPr/>
          <a:lstStyle>
            <a:lvl1pPr>
              <a:defRPr/>
            </a:lvl1pPr>
          </a:lstStyle>
          <a:p>
            <a:pPr>
              <a:defRPr/>
            </a:pPr>
            <a:fld id="{DDF08596-9803-4AE0-A683-49C1681E697C}"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80039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4CA7F6-A8CE-47B5-BCA8-2E42A1B85124}"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197661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590800" cy="5486400"/>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422400" y="304800"/>
            <a:ext cx="75692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63D298-2163-4C77-97F6-580CAFD03876}"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220375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D874C1-D077-4991-A76C-0F62FF7AF6F2}"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3759093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7CAC10-F8BC-4620-8082-76353A0E2826}"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135725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422400" y="1676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6705600" y="1676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E8F841-4A88-454C-A6DC-DED168E616D4}"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160322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7E4562-4334-4E61-A537-2B959E8F24FC}"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172849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1B7470-488C-466F-8E83-572AA4935252}"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45735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869F59-D9E9-4A20-977F-19F326EEA335}"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318919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5CB11B-32CA-436A-9B24-8B44DEA972CD}"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191094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図を追加</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1F497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1F497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D4903-2215-49AB-B7B6-A4D0C0B9C425}" type="slidenum">
              <a:rPr lang="en-US" altLang="ja-JP">
                <a:solidFill>
                  <a:srgbClr val="1F497D"/>
                </a:solidFill>
              </a:rPr>
              <a:pPr>
                <a:defRPr/>
              </a:pPr>
              <a:t>‹#›</a:t>
            </a:fld>
            <a:endParaRPr lang="en-US" altLang="ja-JP">
              <a:solidFill>
                <a:srgbClr val="1F497D"/>
              </a:solidFill>
            </a:endParaRPr>
          </a:p>
        </p:txBody>
      </p:sp>
    </p:spTree>
    <p:extLst>
      <p:ext uri="{BB962C8B-B14F-4D97-AF65-F5344CB8AC3E}">
        <p14:creationId xmlns:p14="http://schemas.microsoft.com/office/powerpoint/2010/main" val="49368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074" name="Group 20"/>
          <p:cNvGrpSpPr>
            <a:grpSpLocks/>
          </p:cNvGrpSpPr>
          <p:nvPr/>
        </p:nvGrpSpPr>
        <p:grpSpPr bwMode="auto">
          <a:xfrm>
            <a:off x="-14818" y="-3175"/>
            <a:ext cx="12221635" cy="6897688"/>
            <a:chOff x="-7" y="-2"/>
            <a:chExt cx="5774" cy="4345"/>
          </a:xfrm>
        </p:grpSpPr>
        <p:grpSp>
          <p:nvGrpSpPr>
            <p:cNvPr id="3080" name="Group 19"/>
            <p:cNvGrpSpPr>
              <a:grpSpLocks/>
            </p:cNvGrpSpPr>
            <p:nvPr userDrawn="1"/>
          </p:nvGrpSpPr>
          <p:grpSpPr bwMode="auto">
            <a:xfrm>
              <a:off x="-7" y="10"/>
              <a:ext cx="5774" cy="4333"/>
              <a:chOff x="-7" y="10"/>
              <a:chExt cx="5774" cy="4333"/>
            </a:xfrm>
          </p:grpSpPr>
          <p:sp>
            <p:nvSpPr>
              <p:cNvPr id="1032" name="Freeform 8"/>
              <p:cNvSpPr>
                <a:spLocks/>
              </p:cNvSpPr>
              <p:nvPr/>
            </p:nvSpPr>
            <p:spPr bwMode="hidden">
              <a:xfrm>
                <a:off x="-7" y="1157"/>
                <a:ext cx="1429" cy="1707"/>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033" name="Freeform 9"/>
              <p:cNvSpPr>
                <a:spLocks/>
              </p:cNvSpPr>
              <p:nvPr/>
            </p:nvSpPr>
            <p:spPr bwMode="hidden">
              <a:xfrm>
                <a:off x="68" y="10"/>
                <a:ext cx="528" cy="496"/>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034" name="Freeform 10"/>
              <p:cNvSpPr>
                <a:spLocks/>
              </p:cNvSpPr>
              <p:nvPr/>
            </p:nvSpPr>
            <p:spPr bwMode="hidden">
              <a:xfrm>
                <a:off x="751" y="223"/>
                <a:ext cx="1428" cy="1430"/>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035" name="Freeform 11"/>
              <p:cNvSpPr>
                <a:spLocks/>
              </p:cNvSpPr>
              <p:nvPr/>
            </p:nvSpPr>
            <p:spPr bwMode="hidden">
              <a:xfrm>
                <a:off x="1595" y="800"/>
                <a:ext cx="2312" cy="2313"/>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037" name="Freeform 13"/>
              <p:cNvSpPr>
                <a:spLocks/>
              </p:cNvSpPr>
              <p:nvPr/>
            </p:nvSpPr>
            <p:spPr bwMode="hidden">
              <a:xfrm>
                <a:off x="2" y="3022"/>
                <a:ext cx="2153" cy="1321"/>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038" name="Freeform 14"/>
              <p:cNvSpPr>
                <a:spLocks/>
              </p:cNvSpPr>
              <p:nvPr/>
            </p:nvSpPr>
            <p:spPr bwMode="hidden">
              <a:xfrm>
                <a:off x="2831" y="2788"/>
                <a:ext cx="1426" cy="1426"/>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039" name="Freeform 15"/>
              <p:cNvSpPr>
                <a:spLocks/>
              </p:cNvSpPr>
              <p:nvPr/>
            </p:nvSpPr>
            <p:spPr bwMode="hidden">
              <a:xfrm>
                <a:off x="3557" y="307"/>
                <a:ext cx="1845" cy="1846"/>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sp>
            <p:nvSpPr>
              <p:cNvPr id="1040" name="Freeform 16"/>
              <p:cNvSpPr>
                <a:spLocks/>
              </p:cNvSpPr>
              <p:nvPr/>
            </p:nvSpPr>
            <p:spPr bwMode="hidden">
              <a:xfrm>
                <a:off x="4502" y="1610"/>
                <a:ext cx="1265" cy="2518"/>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a:gsLst>
                  <a:gs pos="0">
                    <a:schemeClr val="bg1"/>
                  </a:gs>
                  <a:gs pos="50000">
                    <a:schemeClr val="accent1">
                      <a:lumMod val="40000"/>
                      <a:lumOff val="60000"/>
                      <a:shade val="67500"/>
                      <a:satMod val="115000"/>
                    </a:schemeClr>
                  </a:gs>
                  <a:gs pos="100000">
                    <a:schemeClr val="accent1">
                      <a:lumMod val="40000"/>
                      <a:lumOff val="60000"/>
                      <a:shade val="100000"/>
                      <a:satMod val="115000"/>
                    </a:schemeClr>
                  </a:gs>
                </a:gsLst>
                <a:lin ang="0" scaled="0"/>
              </a:gradFill>
              <a:ln>
                <a:noFill/>
              </a:ln>
              <a:effectLst/>
              <a:extLst/>
            </p:spPr>
            <p:txBody>
              <a:bodyPr wrap="none" anchor="ctr"/>
              <a:lstStyle/>
              <a:p>
                <a:pPr fontAlgn="base">
                  <a:spcBef>
                    <a:spcPct val="0"/>
                  </a:spcBef>
                  <a:spcAft>
                    <a:spcPct val="0"/>
                  </a:spcAft>
                  <a:defRPr/>
                </a:pPr>
                <a:endParaRPr lang="en-US" sz="1800">
                  <a:solidFill>
                    <a:prstClr val="black"/>
                  </a:solidFill>
                  <a:latin typeface="Arial Narrow" pitchFamily="34" charset="0"/>
                  <a:ea typeface="ＭＳ Ｐゴシック" pitchFamily="50" charset="-128"/>
                </a:endParaRPr>
              </a:p>
            </p:txBody>
          </p:sp>
        </p:grpSp>
        <p:pic>
          <p:nvPicPr>
            <p:cNvPr id="1036" name="Picture 12" descr="Facbanna"/>
            <p:cNvPicPr>
              <a:picLocks noChangeAspect="1" noChangeArrowheads="1"/>
            </p:cNvPicPr>
            <p:nvPr/>
          </p:nvPicPr>
          <p:blipFill>
            <a:blip r:embed="rId13" cstate="print">
              <a:duotone>
                <a:schemeClr val="accent1">
                  <a:shade val="45000"/>
                  <a:satMod val="135000"/>
                </a:schemeClr>
                <a:prstClr val="white"/>
              </a:duotone>
              <a:extLst/>
            </a:blip>
            <a:srcRect/>
            <a:stretch>
              <a:fillRect/>
            </a:stretch>
          </p:blipFill>
          <p:spPr bwMode="invGray">
            <a:xfrm>
              <a:off x="2" y="-2"/>
              <a:ext cx="506" cy="4320"/>
            </a:xfrm>
            <a:prstGeom prst="rect">
              <a:avLst/>
            </a:prstGeom>
            <a:noFill/>
            <a:extLst/>
          </p:spPr>
        </p:pic>
      </p:grpSp>
      <p:sp>
        <p:nvSpPr>
          <p:cNvPr id="3075" name="Rectangle 2"/>
          <p:cNvSpPr>
            <a:spLocks noGrp="1" noChangeArrowheads="1"/>
          </p:cNvSpPr>
          <p:nvPr>
            <p:ph type="title"/>
          </p:nvPr>
        </p:nvSpPr>
        <p:spPr bwMode="auto">
          <a:xfrm>
            <a:off x="1422400" y="3048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6" name="Rectangle 3"/>
          <p:cNvSpPr>
            <a:spLocks noGrp="1" noChangeArrowheads="1"/>
          </p:cNvSpPr>
          <p:nvPr>
            <p:ph type="body" idx="1"/>
          </p:nvPr>
        </p:nvSpPr>
        <p:spPr bwMode="auto">
          <a:xfrm>
            <a:off x="1422400" y="16764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1422400" y="6324600"/>
            <a:ext cx="2540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kumimoji="0" sz="1400">
                <a:solidFill>
                  <a:schemeClr val="tx2"/>
                </a:solidFill>
                <a:ea typeface="ＭＳ Ｐゴシック" pitchFamily="50" charset="-128"/>
              </a:defRPr>
            </a:lvl1pPr>
          </a:lstStyle>
          <a:p>
            <a:pPr fontAlgn="base">
              <a:spcBef>
                <a:spcPct val="0"/>
              </a:spcBef>
              <a:spcAft>
                <a:spcPct val="0"/>
              </a:spcAft>
              <a:defRPr/>
            </a:pPr>
            <a:endParaRPr lang="en-US" altLang="ja-JP">
              <a:solidFill>
                <a:srgbClr val="1F497D"/>
              </a:solidFill>
              <a:latin typeface="Arial Narrow" pitchFamily="34" charset="0"/>
            </a:endParaRPr>
          </a:p>
        </p:txBody>
      </p:sp>
      <p:sp>
        <p:nvSpPr>
          <p:cNvPr id="1029" name="Rectangle 5"/>
          <p:cNvSpPr>
            <a:spLocks noGrp="1" noChangeArrowheads="1"/>
          </p:cNvSpPr>
          <p:nvPr>
            <p:ph type="ftr" sz="quarter" idx="3"/>
          </p:nvPr>
        </p:nvSpPr>
        <p:spPr bwMode="auto">
          <a:xfrm>
            <a:off x="4673600" y="6324600"/>
            <a:ext cx="3860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kumimoji="0" sz="1400">
                <a:solidFill>
                  <a:schemeClr val="tx2"/>
                </a:solidFill>
                <a:ea typeface="ＭＳ Ｐゴシック" pitchFamily="50" charset="-128"/>
              </a:defRPr>
            </a:lvl1pPr>
          </a:lstStyle>
          <a:p>
            <a:pPr fontAlgn="base">
              <a:spcBef>
                <a:spcPct val="0"/>
              </a:spcBef>
              <a:spcAft>
                <a:spcPct val="0"/>
              </a:spcAft>
              <a:defRPr/>
            </a:pPr>
            <a:endParaRPr lang="en-US" altLang="ja-JP">
              <a:solidFill>
                <a:srgbClr val="1F497D"/>
              </a:solidFill>
              <a:latin typeface="Arial Narrow" pitchFamily="34" charset="0"/>
            </a:endParaRPr>
          </a:p>
        </p:txBody>
      </p:sp>
      <p:sp>
        <p:nvSpPr>
          <p:cNvPr id="1030" name="Rectangle 6"/>
          <p:cNvSpPr>
            <a:spLocks noGrp="1" noChangeArrowheads="1"/>
          </p:cNvSpPr>
          <p:nvPr>
            <p:ph type="sldNum" sz="quarter" idx="4"/>
          </p:nvPr>
        </p:nvSpPr>
        <p:spPr bwMode="auto">
          <a:xfrm>
            <a:off x="9245600" y="6324600"/>
            <a:ext cx="2540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kumimoji="0" sz="1400">
                <a:solidFill>
                  <a:schemeClr val="tx2"/>
                </a:solidFill>
                <a:ea typeface="ＭＳ Ｐゴシック" pitchFamily="50" charset="-128"/>
              </a:defRPr>
            </a:lvl1pPr>
          </a:lstStyle>
          <a:p>
            <a:pPr fontAlgn="base">
              <a:spcBef>
                <a:spcPct val="0"/>
              </a:spcBef>
              <a:spcAft>
                <a:spcPct val="0"/>
              </a:spcAft>
              <a:defRPr/>
            </a:pPr>
            <a:fld id="{502E336A-39EB-4107-8124-EFF1C3D724BE}" type="slidenum">
              <a:rPr lang="en-US" altLang="ja-JP">
                <a:solidFill>
                  <a:srgbClr val="1F497D"/>
                </a:solidFill>
                <a:latin typeface="Arial Narrow" pitchFamily="34" charset="0"/>
              </a:rPr>
              <a:pPr fontAlgn="base">
                <a:spcBef>
                  <a:spcPct val="0"/>
                </a:spcBef>
                <a:spcAft>
                  <a:spcPct val="0"/>
                </a:spcAft>
                <a:defRPr/>
              </a:pPr>
              <a:t>‹#›</a:t>
            </a:fld>
            <a:endParaRPr lang="en-US" altLang="ja-JP">
              <a:solidFill>
                <a:srgbClr val="1F497D"/>
              </a:solidFill>
              <a:latin typeface="Arial Narrow" pitchFamily="34" charset="0"/>
            </a:endParaRPr>
          </a:p>
        </p:txBody>
      </p:sp>
    </p:spTree>
    <p:extLst>
      <p:ext uri="{BB962C8B-B14F-4D97-AF65-F5344CB8AC3E}">
        <p14:creationId xmlns:p14="http://schemas.microsoft.com/office/powerpoint/2010/main" val="1082598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2"/>
          </a:solidFill>
          <a:latin typeface="Impact"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Impact"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Impact"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Impact" pitchFamily="34"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PowerPoint__________2.pptx"/><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PowerPoint__________1.pptx"/><Relationship Id="rId4" Type="http://schemas.openxmlformats.org/officeDocument/2006/relationships/oleObject" Target="../embeddings/oleObject1.bin"/><Relationship Id="rId9" Type="http://schemas.openxmlformats.org/officeDocument/2006/relationships/image" Target="../media/image3.emf"/></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PowerPoint__________4.pptx"/><Relationship Id="rId3" Type="http://schemas.openxmlformats.org/officeDocument/2006/relationships/notesSlide" Target="../notesSlides/notesSlide19.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PowerPoint__________3.pptx"/><Relationship Id="rId4" Type="http://schemas.openxmlformats.org/officeDocument/2006/relationships/oleObject" Target="../embeddings/oleObject3.bin"/><Relationship Id="rId9"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55.xml"/><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slide" Target="slide5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48.xml"/><Relationship Id="rId5" Type="http://schemas.openxmlformats.org/officeDocument/2006/relationships/slide" Target="slide17.xml"/><Relationship Id="rId10" Type="http://schemas.openxmlformats.org/officeDocument/2006/relationships/slide" Target="slide44.xml"/><Relationship Id="rId4" Type="http://schemas.openxmlformats.org/officeDocument/2006/relationships/slide" Target="slide6.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4.png"/><Relationship Id="rId7" Type="http://schemas.openxmlformats.org/officeDocument/2006/relationships/image" Target="../media/image11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80.png"/><Relationship Id="rId9" Type="http://schemas.openxmlformats.org/officeDocument/2006/relationships/image" Target="../media/image130.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340.png"/><Relationship Id="rId21" Type="http://schemas.openxmlformats.org/officeDocument/2006/relationships/image" Target="../media/image41.png"/><Relationship Id="rId12" Type="http://schemas.openxmlformats.org/officeDocument/2006/relationships/image" Target="../media/image38.png"/><Relationship Id="rId17" Type="http://schemas.openxmlformats.org/officeDocument/2006/relationships/image" Target="../media/image330.png"/><Relationship Id="rId2" Type="http://schemas.openxmlformats.org/officeDocument/2006/relationships/notesSlide" Target="../notesSlides/notesSlide46.xml"/><Relationship Id="rId16" Type="http://schemas.openxmlformats.org/officeDocument/2006/relationships/image" Target="../media/image320.png"/><Relationship Id="rId20" Type="http://schemas.openxmlformats.org/officeDocument/2006/relationships/image" Target="../media/image40.png"/><Relationship Id="rId1" Type="http://schemas.openxmlformats.org/officeDocument/2006/relationships/slideLayout" Target="../slideLayouts/slideLayout2.xml"/><Relationship Id="rId11" Type="http://schemas.openxmlformats.org/officeDocument/2006/relationships/image" Target="../media/image37.png"/><Relationship Id="rId15" Type="http://schemas.openxmlformats.org/officeDocument/2006/relationships/image" Target="../media/image310.png"/><Relationship Id="rId10" Type="http://schemas.openxmlformats.org/officeDocument/2006/relationships/image" Target="../media/image36.png"/><Relationship Id="rId19" Type="http://schemas.openxmlformats.org/officeDocument/2006/relationships/image" Target="../media/image350.png"/><Relationship Id="rId14" Type="http://schemas.openxmlformats.org/officeDocument/2006/relationships/image" Target="../media/image230.png"/></Relationships>
</file>

<file path=ppt/slides/_rels/slide47.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1.png"/><Relationship Id="rId7"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0.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7.png"/><Relationship Id="rId4" Type="http://schemas.openxmlformats.org/officeDocument/2006/relationships/image" Target="../media/image52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3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7" Type="http://schemas.openxmlformats.org/officeDocument/2006/relationships/chart" Target="../charts/chart2.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90.png"/><Relationship Id="rId5" Type="http://schemas.openxmlformats.org/officeDocument/2006/relationships/image" Target="../media/image55.png"/><Relationship Id="rId4" Type="http://schemas.openxmlformats.org/officeDocument/2006/relationships/image" Target="../media/image670.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50.png"/><Relationship Id="rId5" Type="http://schemas.openxmlformats.org/officeDocument/2006/relationships/image" Target="../media/image57.png"/><Relationship Id="rId4" Type="http://schemas.openxmlformats.org/officeDocument/2006/relationships/image" Target="../media/image5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p:txBody>
          <a:bodyPr anchor="t"/>
          <a:lstStyle/>
          <a:p>
            <a:pPr algn="ctr"/>
            <a:r>
              <a:rPr lang="ja-JP" altLang="en-US" sz="6000" b="1" dirty="0">
                <a:solidFill>
                  <a:srgbClr val="0070C0"/>
                </a:solidFill>
                <a:latin typeface="ＭＳ Ｐゴシック" pitchFamily="50" charset="-128"/>
                <a:ea typeface="ＭＳ Ｐゴシック" pitchFamily="50" charset="-128"/>
              </a:rPr>
              <a:t>化学</a:t>
            </a:r>
            <a:r>
              <a:rPr kumimoji="1" lang="ja-JP" altLang="en-US" sz="6000" b="1" baseline="0" dirty="0" smtClean="0">
                <a:solidFill>
                  <a:srgbClr val="0070C0"/>
                </a:solidFill>
                <a:latin typeface="ＭＳ Ｐゴシック" pitchFamily="50" charset="-128"/>
                <a:ea typeface="ＭＳ Ｐゴシック" pitchFamily="50" charset="-128"/>
              </a:rPr>
              <a:t>工学</a:t>
            </a:r>
            <a:endParaRPr kumimoji="1" lang="ja-JP" altLang="en-US" sz="6000" b="1" baseline="0" dirty="0">
              <a:solidFill>
                <a:srgbClr val="0070C0"/>
              </a:solidFill>
              <a:latin typeface="ＭＳ Ｐゴシック" pitchFamily="50" charset="-128"/>
              <a:ea typeface="ＭＳ Ｐゴシック" pitchFamily="50" charset="-128"/>
            </a:endParaRPr>
          </a:p>
        </p:txBody>
      </p:sp>
      <p:sp>
        <p:nvSpPr>
          <p:cNvPr id="9" name="サブタイトル 8"/>
          <p:cNvSpPr>
            <a:spLocks noGrp="1"/>
          </p:cNvSpPr>
          <p:nvPr>
            <p:ph type="subTitle" idx="1"/>
          </p:nvPr>
        </p:nvSpPr>
        <p:spPr/>
        <p:txBody>
          <a:bodyPr/>
          <a:lstStyle/>
          <a:p>
            <a:endParaRPr kumimoji="1" lang="ja-JP" altLang="en-US" dirty="0"/>
          </a:p>
        </p:txBody>
      </p:sp>
      <p:sp>
        <p:nvSpPr>
          <p:cNvPr id="5"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426292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補助単位</a:t>
            </a:r>
            <a:endParaRPr kumimoji="1" lang="ja-JP" altLang="en-US" dirty="0">
              <a:solidFill>
                <a:srgbClr val="0070C0"/>
              </a:solidFill>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956970500"/>
              </p:ext>
            </p:extLst>
          </p:nvPr>
        </p:nvGraphicFramePr>
        <p:xfrm>
          <a:off x="1422400" y="1620000"/>
          <a:ext cx="10620000" cy="1188720"/>
        </p:xfrm>
        <a:graphic>
          <a:graphicData uri="http://schemas.openxmlformats.org/drawingml/2006/table">
            <a:tbl>
              <a:tblPr firstRow="1" bandRow="1">
                <a:tableStyleId>{69CF1AB2-1976-4502-BF36-3FF5EA218861}</a:tableStyleId>
              </a:tblPr>
              <a:tblGrid>
                <a:gridCol w="3540000"/>
                <a:gridCol w="3540000"/>
                <a:gridCol w="3540000"/>
              </a:tblGrid>
              <a:tr h="396240">
                <a:tc>
                  <a:txBody>
                    <a:bodyPr/>
                    <a:lstStyle/>
                    <a:p>
                      <a:pPr algn="ctr"/>
                      <a:r>
                        <a:rPr kumimoji="1" lang="ja-JP" altLang="en-US" sz="2000" dirty="0" smtClean="0">
                          <a:solidFill>
                            <a:schemeClr val="bg1"/>
                          </a:solidFill>
                        </a:rPr>
                        <a:t>量</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a:txBody>
                  <a:tcPr>
                    <a:solidFill>
                      <a:schemeClr val="tx2">
                        <a:lumMod val="60000"/>
                        <a:lumOff val="40000"/>
                      </a:schemeClr>
                    </a:solidFill>
                  </a:tcPr>
                </a:tc>
                <a:tc>
                  <a:txBody>
                    <a:bodyPr/>
                    <a:lstStyle/>
                    <a:p>
                      <a:pPr algn="ctr"/>
                      <a:r>
                        <a:rPr kumimoji="1" lang="ja-JP" altLang="en-US" sz="2000" dirty="0" smtClean="0">
                          <a:solidFill>
                            <a:schemeClr val="bg1"/>
                          </a:solidFill>
                        </a:rPr>
                        <a:t>単位の名称</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a:txBody>
                  <a:tcPr>
                    <a:solidFill>
                      <a:schemeClr val="tx2">
                        <a:lumMod val="60000"/>
                        <a:lumOff val="40000"/>
                      </a:schemeClr>
                    </a:solidFill>
                  </a:tcPr>
                </a:tc>
                <a:tc>
                  <a:txBody>
                    <a:bodyPr/>
                    <a:lstStyle/>
                    <a:p>
                      <a:pPr algn="ctr"/>
                      <a:r>
                        <a:rPr kumimoji="1" lang="ja-JP" altLang="en-US" sz="2000" dirty="0" smtClean="0">
                          <a:solidFill>
                            <a:schemeClr val="bg1"/>
                          </a:solidFill>
                        </a:rPr>
                        <a:t>単位記号</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a:txBody>
                  <a:tcPr>
                    <a:solidFill>
                      <a:schemeClr val="tx2">
                        <a:lumMod val="60000"/>
                        <a:lumOff val="40000"/>
                      </a:schemeClr>
                    </a:solidFill>
                  </a:tcPr>
                </a:tc>
              </a:tr>
              <a:tr h="396240">
                <a:tc>
                  <a:txBody>
                    <a:bodyPr/>
                    <a:lstStyle/>
                    <a:p>
                      <a:pPr algn="ctr" fontAlgn="ctr"/>
                      <a:r>
                        <a:rPr lang="ja-JP" altLang="en-US" sz="2000" u="none" strike="noStrike" dirty="0">
                          <a:effectLst/>
                        </a:rPr>
                        <a:t>平面角</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ラジアン</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rad</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240">
                <a:tc>
                  <a:txBody>
                    <a:bodyPr/>
                    <a:lstStyle/>
                    <a:p>
                      <a:pPr algn="ctr" fontAlgn="ctr"/>
                      <a:r>
                        <a:rPr lang="ja-JP" altLang="en-US" sz="2000" u="none" strike="noStrike" dirty="0">
                          <a:effectLst/>
                        </a:rPr>
                        <a:t>立体角</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ス</a:t>
                      </a:r>
                      <a:r>
                        <a:rPr lang="ja-JP" altLang="en-US" sz="2000" u="none" strike="noStrike" dirty="0" smtClean="0">
                          <a:effectLst/>
                        </a:rPr>
                        <a:t>テラジアン</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err="1" smtClean="0">
                          <a:effectLst/>
                        </a:rPr>
                        <a:t>Sr</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bl>
          </a:graphicData>
        </a:graphic>
      </p:graphicFrame>
      <p:sp>
        <p:nvSpPr>
          <p:cNvPr id="4" name="角丸四角形 3"/>
          <p:cNvSpPr/>
          <p:nvPr/>
        </p:nvSpPr>
        <p:spPr bwMode="auto">
          <a:xfrm>
            <a:off x="5624286" y="206394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5" name="角丸四角形 4"/>
          <p:cNvSpPr/>
          <p:nvPr/>
        </p:nvSpPr>
        <p:spPr bwMode="auto">
          <a:xfrm>
            <a:off x="5624286" y="246889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6" name="角丸四角形 5"/>
          <p:cNvSpPr/>
          <p:nvPr/>
        </p:nvSpPr>
        <p:spPr bwMode="auto">
          <a:xfrm>
            <a:off x="9164321" y="206394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7" name="角丸四角形 6"/>
          <p:cNvSpPr/>
          <p:nvPr/>
        </p:nvSpPr>
        <p:spPr bwMode="auto">
          <a:xfrm>
            <a:off x="9164321" y="246890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23455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組立単位</a:t>
            </a:r>
            <a:endParaRPr kumimoji="1" lang="ja-JP" altLang="en-US" dirty="0">
              <a:solidFill>
                <a:srgbClr val="0070C0"/>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298751488"/>
              </p:ext>
            </p:extLst>
          </p:nvPr>
        </p:nvGraphicFramePr>
        <p:xfrm>
          <a:off x="1422400" y="1620000"/>
          <a:ext cx="10620000" cy="5148000"/>
        </p:xfrm>
        <a:graphic>
          <a:graphicData uri="http://schemas.openxmlformats.org/drawingml/2006/table">
            <a:tbl>
              <a:tblPr firstRow="1" bandRow="1">
                <a:tableStyleId>{8A107856-5554-42FB-B03E-39F5DBC370BA}</a:tableStyleId>
              </a:tblPr>
              <a:tblGrid>
                <a:gridCol w="3540000"/>
                <a:gridCol w="3540000"/>
                <a:gridCol w="3540000"/>
              </a:tblGrid>
              <a:tr h="396000">
                <a:tc rowSpan="2">
                  <a:txBody>
                    <a:bodyPr/>
                    <a:lstStyle/>
                    <a:p>
                      <a:pPr algn="ctr" fontAlgn="ctr"/>
                      <a:r>
                        <a:rPr lang="ja-JP" altLang="en-US" sz="2000" u="none" strike="noStrike" baseline="0" dirty="0" smtClean="0">
                          <a:solidFill>
                            <a:schemeClr val="bg1"/>
                          </a:solidFill>
                          <a:effectLst/>
                        </a:rPr>
                        <a:t>量</a:t>
                      </a:r>
                      <a:endParaRPr lang="ja-JP" altLang="en-US" sz="2000" b="0" i="0" u="none" strike="noStrike" baseline="0"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gridSpan="2">
                  <a:txBody>
                    <a:bodyPr/>
                    <a:lstStyle/>
                    <a:p>
                      <a:pPr algn="ctr" fontAlgn="ctr"/>
                      <a:r>
                        <a:rPr lang="ja-JP" altLang="en-US" sz="2000" u="none" strike="noStrike" baseline="0" dirty="0" smtClean="0">
                          <a:solidFill>
                            <a:schemeClr val="bg1"/>
                          </a:solidFill>
                          <a:effectLst/>
                        </a:rPr>
                        <a:t>組立単位</a:t>
                      </a:r>
                      <a:endParaRPr lang="ja-JP" altLang="en-US" sz="2000" b="0" i="0" u="none" strike="noStrike" baseline="0"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hMerge="1">
                  <a:txBody>
                    <a:bodyPr/>
                    <a:lstStyle/>
                    <a:p>
                      <a:endParaRPr kumimoji="1" lang="ja-JP" altLang="en-US"/>
                    </a:p>
                  </a:txBody>
                  <a:tcPr/>
                </a:tc>
              </a:tr>
              <a:tr h="396000">
                <a:tc vMerge="1">
                  <a:txBody>
                    <a:bodyPr/>
                    <a:lstStyle/>
                    <a:p>
                      <a:endParaRPr kumimoji="1" lang="ja-JP" altLang="en-US"/>
                    </a:p>
                  </a:txBody>
                  <a:tcPr/>
                </a:tc>
                <a:tc>
                  <a:txBody>
                    <a:bodyPr/>
                    <a:lstStyle/>
                    <a:p>
                      <a:pPr algn="ctr" fontAlgn="ctr"/>
                      <a:r>
                        <a:rPr lang="ja-JP" altLang="en-US" sz="2000" b="1" u="none" strike="noStrike" baseline="0" dirty="0" smtClean="0">
                          <a:solidFill>
                            <a:schemeClr val="bg1"/>
                          </a:solidFill>
                          <a:effectLst/>
                        </a:rPr>
                        <a:t>名称</a:t>
                      </a:r>
                      <a:endParaRPr lang="ja-JP" altLang="en-US" sz="2000" b="1" i="0" u="none" strike="noStrike" baseline="0"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a:txBody>
                    <a:bodyPr/>
                    <a:lstStyle/>
                    <a:p>
                      <a:pPr algn="ctr" fontAlgn="ctr"/>
                      <a:r>
                        <a:rPr lang="ja-JP" altLang="en-US" sz="2000" b="1" u="none" strike="noStrike" dirty="0">
                          <a:solidFill>
                            <a:schemeClr val="bg1"/>
                          </a:solidFill>
                          <a:effectLst/>
                        </a:rPr>
                        <a:t>記号</a:t>
                      </a:r>
                      <a:endParaRPr lang="ja-JP" altLang="en-US" sz="20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r>
              <a:tr h="396000">
                <a:tc>
                  <a:txBody>
                    <a:bodyPr/>
                    <a:lstStyle/>
                    <a:p>
                      <a:pPr algn="ctr" fontAlgn="ctr"/>
                      <a:r>
                        <a:rPr lang="ja-JP" altLang="en-US" sz="2000" u="none" strike="noStrike" dirty="0">
                          <a:effectLst/>
                        </a:rPr>
                        <a:t>面積</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平方メートル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altLang="ja-JP" sz="2000" u="none" strike="noStrike" dirty="0" smtClean="0">
                          <a:effectLst/>
                        </a:rPr>
                        <a:t>m</a:t>
                      </a:r>
                      <a:r>
                        <a:rPr lang="en-US" altLang="ja-JP" sz="2000" u="none" strike="noStrike" baseline="30000" dirty="0" smtClean="0">
                          <a:effectLst/>
                        </a:rPr>
                        <a:t>2</a:t>
                      </a:r>
                      <a:endParaRPr lang="en-US"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体積</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立法メートル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altLang="ja-JP" sz="2000" u="none" strike="noStrike" baseline="0" dirty="0" smtClean="0">
                          <a:effectLst/>
                        </a:rPr>
                        <a:t>m</a:t>
                      </a:r>
                      <a:r>
                        <a:rPr lang="en-US" altLang="ja-JP" sz="2000" u="none" strike="noStrike" baseline="30000" dirty="0" smtClean="0">
                          <a:effectLst/>
                        </a:rPr>
                        <a:t>3</a:t>
                      </a:r>
                      <a:endParaRPr lang="en-US"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速さ</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メートル毎秒</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m/s</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加速度</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メートル毎秒毎秒</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m/s</a:t>
                      </a:r>
                      <a:r>
                        <a:rPr lang="en-US" sz="2000" u="none" strike="noStrike" baseline="30000" dirty="0">
                          <a:effectLst/>
                        </a:rPr>
                        <a:t>2</a:t>
                      </a:r>
                      <a:endParaRPr lang="en-US"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波数</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毎メートル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m</a:t>
                      </a:r>
                      <a:r>
                        <a:rPr lang="en-US" sz="2000" u="none" strike="noStrike" baseline="30000" dirty="0">
                          <a:effectLst/>
                        </a:rPr>
                        <a:t>-1</a:t>
                      </a:r>
                      <a:endParaRPr lang="en-US"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密度</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キログラム毎立法メートル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smtClean="0">
                          <a:effectLst/>
                        </a:rPr>
                        <a:t>kg/m</a:t>
                      </a:r>
                      <a:r>
                        <a:rPr lang="en-US" sz="2000" u="none" strike="noStrike" baseline="30000" dirty="0" smtClean="0">
                          <a:effectLst/>
                        </a:rPr>
                        <a:t>3</a:t>
                      </a:r>
                      <a:endParaRPr lang="en-US"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電流密度</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アンペア毎平法メートル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A/m</a:t>
                      </a:r>
                      <a:r>
                        <a:rPr lang="en-US" sz="2000" u="none" strike="noStrike" baseline="30000" dirty="0">
                          <a:effectLst/>
                        </a:rPr>
                        <a:t>2</a:t>
                      </a:r>
                      <a:endParaRPr lang="en-US"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磁界の強さ</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アンペア毎メートル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A/m</a:t>
                      </a:r>
                      <a:r>
                        <a:rPr lang="en-US" sz="2000" u="none" strike="noStrike" baseline="30000" dirty="0">
                          <a:effectLst/>
                        </a:rPr>
                        <a:t>2</a:t>
                      </a:r>
                      <a:endParaRPr lang="en-US"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濃度</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モル毎立法メートル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err="1">
                          <a:effectLst/>
                        </a:rPr>
                        <a:t>mol</a:t>
                      </a:r>
                      <a:r>
                        <a:rPr lang="en-US" sz="2000" u="none" strike="noStrike" dirty="0">
                          <a:effectLst/>
                        </a:rPr>
                        <a:t>/m</a:t>
                      </a:r>
                      <a:r>
                        <a:rPr lang="en-US" sz="2000" u="none" strike="noStrike" baseline="30000" dirty="0">
                          <a:effectLst/>
                        </a:rPr>
                        <a:t>3</a:t>
                      </a:r>
                      <a:endParaRPr lang="en-US"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比体積</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立法メートル毎キログラム</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smtClean="0">
                          <a:effectLst/>
                        </a:rPr>
                        <a:t>m</a:t>
                      </a:r>
                      <a:r>
                        <a:rPr lang="en-US" sz="2000" u="none" strike="noStrike" baseline="30000" dirty="0" smtClean="0">
                          <a:effectLst/>
                        </a:rPr>
                        <a:t>3</a:t>
                      </a:r>
                      <a:r>
                        <a:rPr lang="en-US" sz="2000" u="none" strike="noStrike" dirty="0" smtClean="0">
                          <a:effectLst/>
                        </a:rPr>
                        <a:t>/kg</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輝度</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カンデラ毎平方メートル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cd/m</a:t>
                      </a:r>
                      <a:r>
                        <a:rPr lang="en-US" sz="2000" u="none" strike="noStrike" baseline="30000" dirty="0">
                          <a:effectLst/>
                        </a:rPr>
                        <a:t>2</a:t>
                      </a:r>
                      <a:endParaRPr lang="en-US"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bl>
          </a:graphicData>
        </a:graphic>
      </p:graphicFrame>
      <p:sp>
        <p:nvSpPr>
          <p:cNvPr id="4" name="角丸四角形 3"/>
          <p:cNvSpPr/>
          <p:nvPr/>
        </p:nvSpPr>
        <p:spPr bwMode="auto">
          <a:xfrm>
            <a:off x="5172891" y="246889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5" name="角丸四角形 4"/>
          <p:cNvSpPr/>
          <p:nvPr/>
        </p:nvSpPr>
        <p:spPr bwMode="auto">
          <a:xfrm>
            <a:off x="9112069" y="246889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7" name="角丸四角形 6"/>
          <p:cNvSpPr/>
          <p:nvPr/>
        </p:nvSpPr>
        <p:spPr bwMode="auto">
          <a:xfrm>
            <a:off x="5172891" y="287383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8" name="角丸四角形 7"/>
          <p:cNvSpPr/>
          <p:nvPr/>
        </p:nvSpPr>
        <p:spPr bwMode="auto">
          <a:xfrm>
            <a:off x="9112069" y="286077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9" name="角丸四角形 8"/>
          <p:cNvSpPr/>
          <p:nvPr/>
        </p:nvSpPr>
        <p:spPr bwMode="auto">
          <a:xfrm>
            <a:off x="5172891" y="325265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0" name="角丸四角形 9"/>
          <p:cNvSpPr/>
          <p:nvPr/>
        </p:nvSpPr>
        <p:spPr bwMode="auto">
          <a:xfrm>
            <a:off x="9112069" y="325265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1" name="角丸四角形 10"/>
          <p:cNvSpPr/>
          <p:nvPr/>
        </p:nvSpPr>
        <p:spPr bwMode="auto">
          <a:xfrm>
            <a:off x="5172891" y="3659796"/>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2" name="角丸四角形 11"/>
          <p:cNvSpPr/>
          <p:nvPr/>
        </p:nvSpPr>
        <p:spPr bwMode="auto">
          <a:xfrm>
            <a:off x="9112069" y="3646733"/>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3" name="角丸四角形 12"/>
          <p:cNvSpPr/>
          <p:nvPr/>
        </p:nvSpPr>
        <p:spPr bwMode="auto">
          <a:xfrm>
            <a:off x="5172891" y="406694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4" name="角丸四角形 13"/>
          <p:cNvSpPr/>
          <p:nvPr/>
        </p:nvSpPr>
        <p:spPr bwMode="auto">
          <a:xfrm>
            <a:off x="9112069" y="406694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5" name="角丸四角形 14"/>
          <p:cNvSpPr/>
          <p:nvPr/>
        </p:nvSpPr>
        <p:spPr bwMode="auto">
          <a:xfrm>
            <a:off x="5172891" y="444795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6" name="角丸四角形 15"/>
          <p:cNvSpPr/>
          <p:nvPr/>
        </p:nvSpPr>
        <p:spPr bwMode="auto">
          <a:xfrm>
            <a:off x="9112069" y="4434889"/>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7" name="角丸四角形 16"/>
          <p:cNvSpPr/>
          <p:nvPr/>
        </p:nvSpPr>
        <p:spPr bwMode="auto">
          <a:xfrm>
            <a:off x="5172891" y="486164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8" name="角丸四角形 17"/>
          <p:cNvSpPr/>
          <p:nvPr/>
        </p:nvSpPr>
        <p:spPr bwMode="auto">
          <a:xfrm>
            <a:off x="9112069" y="483552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9" name="角丸四角形 18"/>
          <p:cNvSpPr/>
          <p:nvPr/>
        </p:nvSpPr>
        <p:spPr bwMode="auto">
          <a:xfrm>
            <a:off x="5172891" y="5236145"/>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0" name="角丸四角形 19"/>
          <p:cNvSpPr/>
          <p:nvPr/>
        </p:nvSpPr>
        <p:spPr bwMode="auto">
          <a:xfrm>
            <a:off x="9112069" y="522308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1" name="角丸四角形 20"/>
          <p:cNvSpPr/>
          <p:nvPr/>
        </p:nvSpPr>
        <p:spPr bwMode="auto">
          <a:xfrm>
            <a:off x="5172891" y="5649841"/>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2" name="角丸四角形 21"/>
          <p:cNvSpPr/>
          <p:nvPr/>
        </p:nvSpPr>
        <p:spPr bwMode="auto">
          <a:xfrm>
            <a:off x="9112069" y="562371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3" name="角丸四角形 22"/>
          <p:cNvSpPr/>
          <p:nvPr/>
        </p:nvSpPr>
        <p:spPr bwMode="auto">
          <a:xfrm>
            <a:off x="5172891" y="6050474"/>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4" name="角丸四角形 23"/>
          <p:cNvSpPr/>
          <p:nvPr/>
        </p:nvSpPr>
        <p:spPr bwMode="auto">
          <a:xfrm>
            <a:off x="9112069" y="6024348"/>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5" name="角丸四角形 24"/>
          <p:cNvSpPr/>
          <p:nvPr/>
        </p:nvSpPr>
        <p:spPr bwMode="auto">
          <a:xfrm>
            <a:off x="5172891" y="6440416"/>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6" name="角丸四角形 25"/>
          <p:cNvSpPr/>
          <p:nvPr/>
        </p:nvSpPr>
        <p:spPr bwMode="auto">
          <a:xfrm>
            <a:off x="9112069" y="641429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326089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8"/>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19"/>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2" restart="whenNotActive" fill="hold" evtFilter="cancelBubble" nodeType="interactiveSeq">
                <p:stCondLst>
                  <p:cond evt="onClick" delay="0">
                    <p:tgtEl>
                      <p:spTgt spid="2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7" restart="whenNotActive" fill="hold" evtFilter="cancelBubble" nodeType="interactiveSeq">
                <p:stCondLst>
                  <p:cond evt="onClick" delay="0">
                    <p:tgtEl>
                      <p:spTgt spid="22"/>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7" restart="whenNotActive" fill="hold" evtFilter="cancelBubble" nodeType="interactiveSeq">
                <p:stCondLst>
                  <p:cond evt="onClick" delay="0">
                    <p:tgtEl>
                      <p:spTgt spid="24"/>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2" restart="whenNotActive" fill="hold" evtFilter="cancelBubble" nodeType="interactiveSeq">
                <p:stCondLst>
                  <p:cond evt="onClick" delay="0">
                    <p:tgtEl>
                      <p:spTgt spid="2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7" restart="whenNotActive" fill="hold" evtFilter="cancelBubble" nodeType="interactiveSeq">
                <p:stCondLst>
                  <p:cond evt="onClick" delay="0">
                    <p:tgtEl>
                      <p:spTgt spid="26"/>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組立単位（固有の名称をもつもの）①</a:t>
            </a:r>
            <a:endParaRPr kumimoji="1" lang="ja-JP" altLang="en-US" dirty="0">
              <a:solidFill>
                <a:srgbClr val="0070C0"/>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5867093"/>
              </p:ext>
            </p:extLst>
          </p:nvPr>
        </p:nvGraphicFramePr>
        <p:xfrm>
          <a:off x="1422400" y="1620000"/>
          <a:ext cx="10620000" cy="4752000"/>
        </p:xfrm>
        <a:graphic>
          <a:graphicData uri="http://schemas.openxmlformats.org/drawingml/2006/table">
            <a:tbl>
              <a:tblPr firstRow="1" bandRow="1">
                <a:tableStyleId>{8A107856-5554-42FB-B03E-39F5DBC370BA}</a:tableStyleId>
              </a:tblPr>
              <a:tblGrid>
                <a:gridCol w="3540000"/>
                <a:gridCol w="3540000"/>
                <a:gridCol w="3540000"/>
              </a:tblGrid>
              <a:tr h="396000">
                <a:tc rowSpan="2">
                  <a:txBody>
                    <a:bodyPr/>
                    <a:lstStyle/>
                    <a:p>
                      <a:pPr algn="ctr" fontAlgn="ctr"/>
                      <a:r>
                        <a:rPr lang="ja-JP" altLang="en-US" sz="2000" u="none" strike="noStrike" dirty="0">
                          <a:solidFill>
                            <a:schemeClr val="bg1"/>
                          </a:solidFill>
                          <a:effectLst/>
                        </a:rPr>
                        <a:t>量</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gridSpan="2">
                  <a:txBody>
                    <a:bodyPr/>
                    <a:lstStyle/>
                    <a:p>
                      <a:pPr algn="ctr" fontAlgn="ctr"/>
                      <a:r>
                        <a:rPr lang="ja-JP" altLang="en-US" sz="2000" u="none" strike="noStrike" dirty="0">
                          <a:solidFill>
                            <a:schemeClr val="bg1"/>
                          </a:solidFill>
                          <a:effectLst/>
                        </a:rPr>
                        <a:t>組立単位</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hMerge="1">
                  <a:txBody>
                    <a:bodyPr/>
                    <a:lstStyle/>
                    <a:p>
                      <a:endParaRPr kumimoji="1" lang="ja-JP" altLang="en-US"/>
                    </a:p>
                  </a:txBody>
                  <a:tcPr/>
                </a:tc>
              </a:tr>
              <a:tr h="396000">
                <a:tc vMerge="1">
                  <a:txBody>
                    <a:bodyPr/>
                    <a:lstStyle/>
                    <a:p>
                      <a:endParaRPr kumimoji="1" lang="ja-JP" altLang="en-US"/>
                    </a:p>
                  </a:txBody>
                  <a:tcPr/>
                </a:tc>
                <a:tc>
                  <a:txBody>
                    <a:bodyPr/>
                    <a:lstStyle/>
                    <a:p>
                      <a:pPr algn="ctr" fontAlgn="ctr"/>
                      <a:r>
                        <a:rPr lang="ja-JP" altLang="en-US" sz="2000" b="1" u="none" strike="noStrike" dirty="0">
                          <a:solidFill>
                            <a:schemeClr val="bg1"/>
                          </a:solidFill>
                          <a:effectLst/>
                        </a:rPr>
                        <a:t>名称</a:t>
                      </a:r>
                      <a:endParaRPr lang="ja-JP" altLang="en-US" sz="20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a:txBody>
                    <a:bodyPr/>
                    <a:lstStyle/>
                    <a:p>
                      <a:pPr algn="ctr" fontAlgn="ctr"/>
                      <a:r>
                        <a:rPr lang="ja-JP" altLang="en-US" sz="2000" b="1" u="none" strike="noStrike" dirty="0">
                          <a:solidFill>
                            <a:schemeClr val="bg1"/>
                          </a:solidFill>
                          <a:effectLst/>
                        </a:rPr>
                        <a:t>記号</a:t>
                      </a:r>
                      <a:endParaRPr lang="ja-JP" altLang="en-US" sz="20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r>
              <a:tr h="396000">
                <a:tc>
                  <a:txBody>
                    <a:bodyPr/>
                    <a:lstStyle/>
                    <a:p>
                      <a:pPr algn="ctr" fontAlgn="ctr"/>
                      <a:r>
                        <a:rPr lang="ja-JP" altLang="en-US" sz="2000" u="none" strike="noStrike" dirty="0">
                          <a:effectLst/>
                        </a:rPr>
                        <a:t>周波数</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ヘルツ</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a:effectLst/>
                        </a:rPr>
                        <a:t>Hz</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力</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ニュートン</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N</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圧力・応力</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パスカル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Pa</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エネルギー・仕事・熱量</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a:effectLst/>
                        </a:rPr>
                        <a:t>ジュール</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J</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仕事率・工率・動力・電力</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a:effectLst/>
                        </a:rPr>
                        <a:t>ワット</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W</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電荷・電気量</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a:effectLst/>
                        </a:rPr>
                        <a:t>クーロン</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C</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電位・電位差・電圧・起電力</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a:effectLst/>
                        </a:rPr>
                        <a:t>ボルト</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V</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静電容量・キャパシタンス</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a:effectLst/>
                        </a:rPr>
                        <a:t>ファラド</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F</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電気抵抗</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a:effectLst/>
                        </a:rPr>
                        <a:t>オーム</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l-GR" sz="2000" u="none" strike="noStrike" dirty="0">
                          <a:effectLst/>
                        </a:rPr>
                        <a:t>Ω</a:t>
                      </a:r>
                      <a:endParaRPr lang="el-GR"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コンダクタンス</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ジーメンス</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S</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bl>
          </a:graphicData>
        </a:graphic>
      </p:graphicFrame>
      <p:sp>
        <p:nvSpPr>
          <p:cNvPr id="7" name="角丸四角形 6"/>
          <p:cNvSpPr/>
          <p:nvPr/>
        </p:nvSpPr>
        <p:spPr bwMode="auto">
          <a:xfrm>
            <a:off x="5172891" y="246889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8" name="角丸四角形 7"/>
          <p:cNvSpPr/>
          <p:nvPr/>
        </p:nvSpPr>
        <p:spPr bwMode="auto">
          <a:xfrm>
            <a:off x="9112069" y="246889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9" name="角丸四角形 8"/>
          <p:cNvSpPr/>
          <p:nvPr/>
        </p:nvSpPr>
        <p:spPr bwMode="auto">
          <a:xfrm>
            <a:off x="5172891" y="287383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0" name="角丸四角形 9"/>
          <p:cNvSpPr/>
          <p:nvPr/>
        </p:nvSpPr>
        <p:spPr bwMode="auto">
          <a:xfrm>
            <a:off x="9112069" y="286077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1" name="角丸四角形 10"/>
          <p:cNvSpPr/>
          <p:nvPr/>
        </p:nvSpPr>
        <p:spPr bwMode="auto">
          <a:xfrm>
            <a:off x="5172891" y="325265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2" name="角丸四角形 11"/>
          <p:cNvSpPr/>
          <p:nvPr/>
        </p:nvSpPr>
        <p:spPr bwMode="auto">
          <a:xfrm>
            <a:off x="9112069" y="325265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3" name="角丸四角形 12"/>
          <p:cNvSpPr/>
          <p:nvPr/>
        </p:nvSpPr>
        <p:spPr bwMode="auto">
          <a:xfrm>
            <a:off x="5172891" y="3659796"/>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4" name="角丸四角形 13"/>
          <p:cNvSpPr/>
          <p:nvPr/>
        </p:nvSpPr>
        <p:spPr bwMode="auto">
          <a:xfrm>
            <a:off x="9112069" y="3646733"/>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5" name="角丸四角形 14"/>
          <p:cNvSpPr/>
          <p:nvPr/>
        </p:nvSpPr>
        <p:spPr bwMode="auto">
          <a:xfrm>
            <a:off x="5172891" y="406694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6" name="角丸四角形 15"/>
          <p:cNvSpPr/>
          <p:nvPr/>
        </p:nvSpPr>
        <p:spPr bwMode="auto">
          <a:xfrm>
            <a:off x="9112069" y="406694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7" name="角丸四角形 16"/>
          <p:cNvSpPr/>
          <p:nvPr/>
        </p:nvSpPr>
        <p:spPr bwMode="auto">
          <a:xfrm>
            <a:off x="5172891" y="444795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8" name="角丸四角形 17"/>
          <p:cNvSpPr/>
          <p:nvPr/>
        </p:nvSpPr>
        <p:spPr bwMode="auto">
          <a:xfrm>
            <a:off x="9112069" y="4434889"/>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9" name="角丸四角形 18"/>
          <p:cNvSpPr/>
          <p:nvPr/>
        </p:nvSpPr>
        <p:spPr bwMode="auto">
          <a:xfrm>
            <a:off x="5172891" y="486164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0" name="角丸四角形 19"/>
          <p:cNvSpPr/>
          <p:nvPr/>
        </p:nvSpPr>
        <p:spPr bwMode="auto">
          <a:xfrm>
            <a:off x="9112069" y="483552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1" name="角丸四角形 20"/>
          <p:cNvSpPr/>
          <p:nvPr/>
        </p:nvSpPr>
        <p:spPr bwMode="auto">
          <a:xfrm>
            <a:off x="5172891" y="5236145"/>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2" name="角丸四角形 21"/>
          <p:cNvSpPr/>
          <p:nvPr/>
        </p:nvSpPr>
        <p:spPr bwMode="auto">
          <a:xfrm>
            <a:off x="9112069" y="522308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3" name="角丸四角形 22"/>
          <p:cNvSpPr/>
          <p:nvPr/>
        </p:nvSpPr>
        <p:spPr bwMode="auto">
          <a:xfrm>
            <a:off x="5172891" y="5649841"/>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4" name="角丸四角形 23"/>
          <p:cNvSpPr/>
          <p:nvPr/>
        </p:nvSpPr>
        <p:spPr bwMode="auto">
          <a:xfrm>
            <a:off x="9112069" y="562371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5" name="角丸四角形 24"/>
          <p:cNvSpPr/>
          <p:nvPr/>
        </p:nvSpPr>
        <p:spPr bwMode="auto">
          <a:xfrm>
            <a:off x="5172891" y="6050474"/>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6" name="角丸四角形 25"/>
          <p:cNvSpPr/>
          <p:nvPr/>
        </p:nvSpPr>
        <p:spPr bwMode="auto">
          <a:xfrm>
            <a:off x="9112069" y="6024348"/>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422688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7" restart="whenNotActive" fill="hold" evtFilter="cancelBubble" nodeType="interactiveSeq">
                <p:stCondLst>
                  <p:cond evt="onClick" delay="0">
                    <p:tgtEl>
                      <p:spTgt spid="20"/>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2" restart="whenNotActive" fill="hold" evtFilter="cancelBubble" nodeType="interactiveSeq">
                <p:stCondLst>
                  <p:cond evt="onClick" delay="0">
                    <p:tgtEl>
                      <p:spTgt spid="2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23"/>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2" restart="whenNotActive" fill="hold" evtFilter="cancelBubble" nodeType="interactiveSeq">
                <p:stCondLst>
                  <p:cond evt="onClick" delay="0">
                    <p:tgtEl>
                      <p:spTgt spid="25"/>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97" restart="whenNotActive" fill="hold" evtFilter="cancelBubble" nodeType="interactiveSeq">
                <p:stCondLst>
                  <p:cond evt="onClick" delay="0">
                    <p:tgtEl>
                      <p:spTgt spid="26"/>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組立単位（固有の名称をもつもの）②</a:t>
            </a:r>
            <a:endParaRPr kumimoji="1" lang="ja-JP" altLang="en-US" dirty="0">
              <a:solidFill>
                <a:srgbClr val="0070C0"/>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61384225"/>
              </p:ext>
            </p:extLst>
          </p:nvPr>
        </p:nvGraphicFramePr>
        <p:xfrm>
          <a:off x="1422400" y="1620000"/>
          <a:ext cx="10620000" cy="4356000"/>
        </p:xfrm>
        <a:graphic>
          <a:graphicData uri="http://schemas.openxmlformats.org/drawingml/2006/table">
            <a:tbl>
              <a:tblPr firstRow="1" bandRow="1">
                <a:tableStyleId>{8A107856-5554-42FB-B03E-39F5DBC370BA}</a:tableStyleId>
              </a:tblPr>
              <a:tblGrid>
                <a:gridCol w="3540000"/>
                <a:gridCol w="3540000"/>
                <a:gridCol w="3540000"/>
              </a:tblGrid>
              <a:tr h="396000">
                <a:tc rowSpan="2">
                  <a:txBody>
                    <a:bodyPr/>
                    <a:lstStyle/>
                    <a:p>
                      <a:pPr algn="ctr" fontAlgn="ctr"/>
                      <a:r>
                        <a:rPr lang="ja-JP" altLang="en-US" sz="2000" u="none" strike="noStrike" dirty="0">
                          <a:solidFill>
                            <a:schemeClr val="bg1"/>
                          </a:solidFill>
                          <a:effectLst/>
                        </a:rPr>
                        <a:t>量</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gridSpan="2">
                  <a:txBody>
                    <a:bodyPr/>
                    <a:lstStyle/>
                    <a:p>
                      <a:pPr algn="ctr" fontAlgn="ctr"/>
                      <a:r>
                        <a:rPr lang="ja-JP" altLang="en-US" sz="2000" u="none" strike="noStrike" dirty="0">
                          <a:solidFill>
                            <a:schemeClr val="bg1"/>
                          </a:solidFill>
                          <a:effectLst/>
                        </a:rPr>
                        <a:t>組立単位</a:t>
                      </a:r>
                      <a:endParaRPr lang="ja-JP" altLang="en-US" sz="20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hMerge="1">
                  <a:txBody>
                    <a:bodyPr/>
                    <a:lstStyle/>
                    <a:p>
                      <a:endParaRPr kumimoji="1" lang="ja-JP" altLang="en-US"/>
                    </a:p>
                  </a:txBody>
                  <a:tcPr/>
                </a:tc>
              </a:tr>
              <a:tr h="396000">
                <a:tc vMerge="1">
                  <a:txBody>
                    <a:bodyPr/>
                    <a:lstStyle/>
                    <a:p>
                      <a:endParaRPr kumimoji="1" lang="ja-JP" altLang="en-US"/>
                    </a:p>
                  </a:txBody>
                  <a:tcPr/>
                </a:tc>
                <a:tc>
                  <a:txBody>
                    <a:bodyPr/>
                    <a:lstStyle/>
                    <a:p>
                      <a:pPr algn="ctr" fontAlgn="ctr"/>
                      <a:r>
                        <a:rPr lang="ja-JP" altLang="en-US" sz="2000" b="1" u="none" strike="noStrike" dirty="0">
                          <a:solidFill>
                            <a:schemeClr val="bg1"/>
                          </a:solidFill>
                          <a:effectLst/>
                        </a:rPr>
                        <a:t>名称</a:t>
                      </a:r>
                      <a:endParaRPr lang="ja-JP" altLang="en-US" sz="20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a:txBody>
                    <a:bodyPr/>
                    <a:lstStyle/>
                    <a:p>
                      <a:pPr algn="ctr" fontAlgn="ctr"/>
                      <a:r>
                        <a:rPr lang="ja-JP" altLang="en-US" sz="2000" b="1" u="none" strike="noStrike" dirty="0">
                          <a:solidFill>
                            <a:schemeClr val="bg1"/>
                          </a:solidFill>
                          <a:effectLst/>
                        </a:rPr>
                        <a:t>記号</a:t>
                      </a:r>
                      <a:endParaRPr lang="ja-JP" altLang="en-US" sz="20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r>
              <a:tr h="396000">
                <a:tc>
                  <a:txBody>
                    <a:bodyPr/>
                    <a:lstStyle/>
                    <a:p>
                      <a:pPr algn="ctr" fontAlgn="ctr"/>
                      <a:r>
                        <a:rPr lang="ja-JP" altLang="en-US" sz="2000" u="none" strike="noStrike" dirty="0">
                          <a:effectLst/>
                        </a:rPr>
                        <a:t>磁束</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ウェーバー</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err="1">
                          <a:effectLst/>
                        </a:rPr>
                        <a:t>Wb</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磁束密度・磁気誘導</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テスラ</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T</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インダクタンス</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ヘンリー</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H</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セルシウス温度</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セルシウス度（度）</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光束</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ルーメン</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lm</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照度</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ルクス</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altLang="ja-JP" sz="2000" u="none" strike="noStrike" dirty="0" err="1" smtClean="0">
                          <a:effectLst/>
                        </a:rPr>
                        <a:t>lX</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放射能</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ベクレル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err="1">
                          <a:effectLst/>
                        </a:rPr>
                        <a:t>Bq</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吸収線量</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グレイ</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altLang="ja-JP" sz="2000" b="0" i="0" u="none" strike="noStrike" dirty="0" err="1" smtClean="0">
                          <a:solidFill>
                            <a:schemeClr val="dk1"/>
                          </a:solidFill>
                          <a:effectLst/>
                          <a:latin typeface="+mn-lt"/>
                          <a:ea typeface="+mn-ea"/>
                        </a:rPr>
                        <a:t>Gy</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熱量当量</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シーベルト</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err="1">
                          <a:effectLst/>
                        </a:rPr>
                        <a:t>Sv</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bl>
          </a:graphicData>
        </a:graphic>
      </p:graphicFrame>
      <p:sp>
        <p:nvSpPr>
          <p:cNvPr id="27" name="角丸四角形 26"/>
          <p:cNvSpPr/>
          <p:nvPr/>
        </p:nvSpPr>
        <p:spPr bwMode="auto">
          <a:xfrm>
            <a:off x="5172891" y="246889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8" name="角丸四角形 27"/>
          <p:cNvSpPr/>
          <p:nvPr/>
        </p:nvSpPr>
        <p:spPr bwMode="auto">
          <a:xfrm>
            <a:off x="9112069" y="246889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9" name="角丸四角形 28"/>
          <p:cNvSpPr/>
          <p:nvPr/>
        </p:nvSpPr>
        <p:spPr bwMode="auto">
          <a:xfrm>
            <a:off x="5172891" y="287383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0" name="角丸四角形 29"/>
          <p:cNvSpPr/>
          <p:nvPr/>
        </p:nvSpPr>
        <p:spPr bwMode="auto">
          <a:xfrm>
            <a:off x="9112069" y="286077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1" name="角丸四角形 30"/>
          <p:cNvSpPr/>
          <p:nvPr/>
        </p:nvSpPr>
        <p:spPr bwMode="auto">
          <a:xfrm>
            <a:off x="5172891" y="325265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2" name="角丸四角形 31"/>
          <p:cNvSpPr/>
          <p:nvPr/>
        </p:nvSpPr>
        <p:spPr bwMode="auto">
          <a:xfrm>
            <a:off x="9112069" y="325265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3" name="角丸四角形 32"/>
          <p:cNvSpPr/>
          <p:nvPr/>
        </p:nvSpPr>
        <p:spPr bwMode="auto">
          <a:xfrm>
            <a:off x="5172891" y="3659796"/>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4" name="角丸四角形 33"/>
          <p:cNvSpPr/>
          <p:nvPr/>
        </p:nvSpPr>
        <p:spPr bwMode="auto">
          <a:xfrm>
            <a:off x="9112069" y="3646733"/>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5" name="角丸四角形 34"/>
          <p:cNvSpPr/>
          <p:nvPr/>
        </p:nvSpPr>
        <p:spPr bwMode="auto">
          <a:xfrm>
            <a:off x="5172891" y="406694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6" name="角丸四角形 35"/>
          <p:cNvSpPr/>
          <p:nvPr/>
        </p:nvSpPr>
        <p:spPr bwMode="auto">
          <a:xfrm>
            <a:off x="9112069" y="406694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7" name="角丸四角形 36"/>
          <p:cNvSpPr/>
          <p:nvPr/>
        </p:nvSpPr>
        <p:spPr bwMode="auto">
          <a:xfrm>
            <a:off x="5172891" y="444795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8" name="角丸四角形 37"/>
          <p:cNvSpPr/>
          <p:nvPr/>
        </p:nvSpPr>
        <p:spPr bwMode="auto">
          <a:xfrm>
            <a:off x="9112069" y="4434889"/>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39" name="角丸四角形 38"/>
          <p:cNvSpPr/>
          <p:nvPr/>
        </p:nvSpPr>
        <p:spPr bwMode="auto">
          <a:xfrm>
            <a:off x="5172891" y="486164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40" name="角丸四角形 39"/>
          <p:cNvSpPr/>
          <p:nvPr/>
        </p:nvSpPr>
        <p:spPr bwMode="auto">
          <a:xfrm>
            <a:off x="9112069" y="483552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41" name="角丸四角形 40"/>
          <p:cNvSpPr/>
          <p:nvPr/>
        </p:nvSpPr>
        <p:spPr bwMode="auto">
          <a:xfrm>
            <a:off x="5172891" y="5236145"/>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42" name="角丸四角形 41"/>
          <p:cNvSpPr/>
          <p:nvPr/>
        </p:nvSpPr>
        <p:spPr bwMode="auto">
          <a:xfrm>
            <a:off x="9112069" y="522308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43" name="角丸四角形 42"/>
          <p:cNvSpPr/>
          <p:nvPr/>
        </p:nvSpPr>
        <p:spPr bwMode="auto">
          <a:xfrm>
            <a:off x="5172891" y="5649841"/>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44" name="角丸四角形 43"/>
          <p:cNvSpPr/>
          <p:nvPr/>
        </p:nvSpPr>
        <p:spPr bwMode="auto">
          <a:xfrm>
            <a:off x="9112069" y="562371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417905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2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7" restart="whenNotActive" fill="hold" evtFilter="cancelBubble" nodeType="interactiveSeq">
                <p:stCondLst>
                  <p:cond evt="onClick" delay="0">
                    <p:tgtEl>
                      <p:spTgt spid="3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7" restart="whenNotActive" fill="hold" evtFilter="cancelBubble" nodeType="interactiveSeq">
                <p:stCondLst>
                  <p:cond evt="onClick" delay="0">
                    <p:tgtEl>
                      <p:spTgt spid="3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7" restart="whenNotActive" fill="hold" evtFilter="cancelBubble" nodeType="interactiveSeq">
                <p:stCondLst>
                  <p:cond evt="onClick" delay="0">
                    <p:tgtEl>
                      <p:spTgt spid="3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2" restart="whenNotActive" fill="hold" evtFilter="cancelBubble" nodeType="interactiveSeq">
                <p:stCondLst>
                  <p:cond evt="onClick" delay="0">
                    <p:tgtEl>
                      <p:spTgt spid="37"/>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7" restart="whenNotActive" fill="hold" evtFilter="cancelBubble" nodeType="interactiveSeq">
                <p:stCondLst>
                  <p:cond evt="onClick" delay="0">
                    <p:tgtEl>
                      <p:spTgt spid="38"/>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7" restart="whenNotActive" fill="hold" evtFilter="cancelBubble" nodeType="interactiveSeq">
                <p:stCondLst>
                  <p:cond evt="onClick" delay="0">
                    <p:tgtEl>
                      <p:spTgt spid="40"/>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2" restart="whenNotActive" fill="hold" evtFilter="cancelBubble" nodeType="interactiveSeq">
                <p:stCondLst>
                  <p:cond evt="onClick" delay="0">
                    <p:tgtEl>
                      <p:spTgt spid="4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77" restart="whenNotActive" fill="hold" evtFilter="cancelBubble" nodeType="interactiveSeq">
                <p:stCondLst>
                  <p:cond evt="onClick" delay="0">
                    <p:tgtEl>
                      <p:spTgt spid="4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2" restart="whenNotActive" fill="hold" evtFilter="cancelBubble" nodeType="interactiveSeq">
                <p:stCondLst>
                  <p:cond evt="onClick" delay="0">
                    <p:tgtEl>
                      <p:spTgt spid="43"/>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87" restart="whenNotActive" fill="hold" evtFilter="cancelBubble" nodeType="interactiveSeq">
                <p:stCondLst>
                  <p:cond evt="onClick" delay="0">
                    <p:tgtEl>
                      <p:spTgt spid="44"/>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組立単位（固有の単位を含むもの）</a:t>
            </a:r>
            <a:endParaRPr kumimoji="1" lang="ja-JP" altLang="en-US" dirty="0">
              <a:solidFill>
                <a:srgbClr val="0070C0"/>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105702590"/>
              </p:ext>
            </p:extLst>
          </p:nvPr>
        </p:nvGraphicFramePr>
        <p:xfrm>
          <a:off x="1422400" y="1620000"/>
          <a:ext cx="10620000" cy="1980000"/>
        </p:xfrm>
        <a:graphic>
          <a:graphicData uri="http://schemas.openxmlformats.org/drawingml/2006/table">
            <a:tbl>
              <a:tblPr firstRow="1" bandRow="1">
                <a:tableStyleId>{8A107856-5554-42FB-B03E-39F5DBC370BA}</a:tableStyleId>
              </a:tblPr>
              <a:tblGrid>
                <a:gridCol w="3540000"/>
                <a:gridCol w="3540000"/>
                <a:gridCol w="3540000"/>
              </a:tblGrid>
              <a:tr h="396000">
                <a:tc>
                  <a:txBody>
                    <a:bodyPr/>
                    <a:lstStyle/>
                    <a:p>
                      <a:pPr algn="ctr" fontAlgn="ctr"/>
                      <a:r>
                        <a:rPr lang="ja-JP" altLang="en-US" sz="2000" u="none" strike="noStrike" dirty="0">
                          <a:solidFill>
                            <a:schemeClr val="bg1"/>
                          </a:solidFill>
                          <a:effectLst/>
                        </a:rPr>
                        <a:t>量</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a:txBody>
                    <a:bodyPr/>
                    <a:lstStyle/>
                    <a:p>
                      <a:pPr algn="ctr" fontAlgn="ctr"/>
                      <a:r>
                        <a:rPr lang="ja-JP" altLang="en-US" sz="2000" u="none" strike="noStrike" dirty="0">
                          <a:solidFill>
                            <a:schemeClr val="bg1"/>
                          </a:solidFill>
                          <a:effectLst/>
                        </a:rPr>
                        <a:t>単位の名称</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c>
                  <a:txBody>
                    <a:bodyPr/>
                    <a:lstStyle/>
                    <a:p>
                      <a:pPr algn="ctr" fontAlgn="ctr"/>
                      <a:r>
                        <a:rPr lang="ja-JP" altLang="en-US" sz="2000" u="none" strike="noStrike" dirty="0">
                          <a:solidFill>
                            <a:schemeClr val="bg1"/>
                          </a:solidFill>
                          <a:effectLst/>
                        </a:rPr>
                        <a:t>単位記号</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2">
                        <a:lumMod val="60000"/>
                        <a:lumOff val="40000"/>
                      </a:schemeClr>
                    </a:solidFill>
                  </a:tcPr>
                </a:tc>
              </a:tr>
              <a:tr h="396000">
                <a:tc>
                  <a:txBody>
                    <a:bodyPr/>
                    <a:lstStyle/>
                    <a:p>
                      <a:pPr algn="ctr" fontAlgn="ctr"/>
                      <a:r>
                        <a:rPr lang="ja-JP" altLang="en-US" sz="2000" u="none" strike="noStrike" dirty="0">
                          <a:effectLst/>
                        </a:rPr>
                        <a:t>粘度</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パスカル秒</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err="1">
                          <a:effectLst/>
                        </a:rPr>
                        <a:t>Pa・s</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表面張力</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ニュートン毎メートル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N/m</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比熱容量</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1800" u="none" strike="noStrike" dirty="0">
                          <a:effectLst/>
                        </a:rPr>
                        <a:t>ジュール毎キログラム毎ケルビン</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smtClean="0">
                          <a:effectLst/>
                        </a:rPr>
                        <a:t>J/</a:t>
                      </a:r>
                      <a:r>
                        <a:rPr lang="en-US" sz="2000" u="none" strike="noStrike" dirty="0" err="1" smtClean="0">
                          <a:effectLst/>
                        </a:rPr>
                        <a:t>kg・K</a:t>
                      </a:r>
                      <a:r>
                        <a:rPr lang="en-US" sz="2000" u="none" strike="noStrike" dirty="0">
                          <a:effectLst/>
                        </a:rPr>
                        <a:t>）</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ja-JP" altLang="en-US" sz="2000" u="none" strike="noStrike" dirty="0">
                          <a:effectLst/>
                        </a:rPr>
                        <a:t>熱伝導率</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a:effectLst/>
                        </a:rPr>
                        <a:t>ワット毎メートル毎ケルビン</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smtClean="0">
                          <a:effectLst/>
                        </a:rPr>
                        <a:t>W/</a:t>
                      </a:r>
                      <a:r>
                        <a:rPr lang="en-US" altLang="ja-JP" sz="2000" u="none" strike="noStrike" dirty="0" smtClean="0">
                          <a:effectLst/>
                        </a:rPr>
                        <a:t>(</a:t>
                      </a:r>
                      <a:r>
                        <a:rPr lang="en-US" sz="2000" u="none" strike="noStrike" dirty="0" err="1" smtClean="0">
                          <a:effectLst/>
                        </a:rPr>
                        <a:t>m・K</a:t>
                      </a:r>
                      <a:r>
                        <a:rPr lang="en-US" altLang="ja-JP" sz="2000" u="none" strike="noStrike" dirty="0">
                          <a:effectLst/>
                        </a:rPr>
                        <a:t>)</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bl>
          </a:graphicData>
        </a:graphic>
      </p:graphicFrame>
      <p:sp>
        <p:nvSpPr>
          <p:cNvPr id="4" name="角丸四角形 3"/>
          <p:cNvSpPr/>
          <p:nvPr/>
        </p:nvSpPr>
        <p:spPr bwMode="auto">
          <a:xfrm>
            <a:off x="5172891" y="246889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5" name="角丸四角形 4"/>
          <p:cNvSpPr/>
          <p:nvPr/>
        </p:nvSpPr>
        <p:spPr bwMode="auto">
          <a:xfrm>
            <a:off x="9112069" y="246889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7" name="角丸四角形 6"/>
          <p:cNvSpPr/>
          <p:nvPr/>
        </p:nvSpPr>
        <p:spPr bwMode="auto">
          <a:xfrm>
            <a:off x="5172891" y="287383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8" name="角丸四角形 7"/>
          <p:cNvSpPr/>
          <p:nvPr/>
        </p:nvSpPr>
        <p:spPr bwMode="auto">
          <a:xfrm>
            <a:off x="9112069" y="286077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9" name="角丸四角形 8"/>
          <p:cNvSpPr/>
          <p:nvPr/>
        </p:nvSpPr>
        <p:spPr bwMode="auto">
          <a:xfrm>
            <a:off x="5172891" y="325265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0" name="角丸四角形 9"/>
          <p:cNvSpPr/>
          <p:nvPr/>
        </p:nvSpPr>
        <p:spPr bwMode="auto">
          <a:xfrm>
            <a:off x="9112069" y="325265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5" name="角丸四角形 24"/>
          <p:cNvSpPr/>
          <p:nvPr/>
        </p:nvSpPr>
        <p:spPr bwMode="auto">
          <a:xfrm>
            <a:off x="5172891" y="2062841"/>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6" name="角丸四角形 25"/>
          <p:cNvSpPr/>
          <p:nvPr/>
        </p:nvSpPr>
        <p:spPr bwMode="auto">
          <a:xfrm>
            <a:off x="9112069" y="2062841"/>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411066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4" grpId="0" animBg="1"/>
      <p:bldP spid="5" grpId="0" animBg="1"/>
      <p:bldP spid="7" grpId="0" animBg="1"/>
      <p:bldP spid="8" grpId="0" animBg="1"/>
      <p:bldP spid="9" grpId="0" animBg="1"/>
      <p:bldP spid="1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接頭語①</a:t>
            </a:r>
            <a:endParaRPr kumimoji="1" lang="ja-JP" altLang="en-US" dirty="0">
              <a:solidFill>
                <a:srgbClr val="0070C0"/>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285270556"/>
              </p:ext>
            </p:extLst>
          </p:nvPr>
        </p:nvGraphicFramePr>
        <p:xfrm>
          <a:off x="1422000" y="1620000"/>
          <a:ext cx="10620000" cy="3564000"/>
        </p:xfrm>
        <a:graphic>
          <a:graphicData uri="http://schemas.openxmlformats.org/drawingml/2006/table">
            <a:tbl>
              <a:tblPr firstRow="1" bandRow="1">
                <a:tableStyleId>{22838BEF-8BB2-4498-84A7-C5851F593DF1}</a:tableStyleId>
              </a:tblPr>
              <a:tblGrid>
                <a:gridCol w="3540000"/>
                <a:gridCol w="3540000"/>
                <a:gridCol w="3540000"/>
              </a:tblGrid>
              <a:tr h="396000">
                <a:tc>
                  <a:txBody>
                    <a:bodyPr/>
                    <a:lstStyle/>
                    <a:p>
                      <a:pPr algn="ctr" fontAlgn="ctr"/>
                      <a:r>
                        <a:rPr lang="ja-JP" altLang="en-US" sz="2000" u="none" strike="noStrike" dirty="0">
                          <a:solidFill>
                            <a:schemeClr val="bg1"/>
                          </a:solidFill>
                          <a:effectLst/>
                        </a:rPr>
                        <a:t>単位に乗ぜられる倍数</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1">
                        <a:lumMod val="75000"/>
                      </a:schemeClr>
                    </a:solidFill>
                  </a:tcPr>
                </a:tc>
                <a:tc>
                  <a:txBody>
                    <a:bodyPr/>
                    <a:lstStyle/>
                    <a:p>
                      <a:pPr algn="ctr" fontAlgn="ctr"/>
                      <a:r>
                        <a:rPr lang="ja-JP" altLang="en-US" sz="2000" u="none" strike="noStrike" dirty="0">
                          <a:solidFill>
                            <a:schemeClr val="bg1"/>
                          </a:solidFill>
                          <a:effectLst/>
                        </a:rPr>
                        <a:t>接頭語の名称</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1">
                        <a:lumMod val="75000"/>
                      </a:schemeClr>
                    </a:solidFill>
                  </a:tcPr>
                </a:tc>
                <a:tc>
                  <a:txBody>
                    <a:bodyPr/>
                    <a:lstStyle/>
                    <a:p>
                      <a:pPr algn="ctr" fontAlgn="ctr"/>
                      <a:r>
                        <a:rPr lang="ja-JP" altLang="en-US" sz="2000" u="none" strike="noStrike" dirty="0">
                          <a:solidFill>
                            <a:schemeClr val="bg1"/>
                          </a:solidFill>
                          <a:effectLst/>
                        </a:rPr>
                        <a:t>接頭語の記号</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1">
                        <a:lumMod val="75000"/>
                      </a:schemeClr>
                    </a:solidFill>
                  </a:tcPr>
                </a:tc>
              </a:tr>
              <a:tr h="396000">
                <a:tc>
                  <a:txBody>
                    <a:bodyPr/>
                    <a:lstStyle/>
                    <a:p>
                      <a:pPr algn="ctr" fontAlgn="ctr"/>
                      <a:r>
                        <a:rPr lang="en-US" altLang="ja-JP" sz="2000" u="none" strike="noStrike" dirty="0">
                          <a:effectLst/>
                        </a:rPr>
                        <a:t>10</a:t>
                      </a:r>
                      <a:r>
                        <a:rPr lang="en-US" altLang="ja-JP" sz="2000" u="none" strike="noStrike" baseline="30000" dirty="0">
                          <a:effectLst/>
                        </a:rPr>
                        <a:t>18</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エクサ</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E</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15</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ペタ</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a:effectLst/>
                        </a:rPr>
                        <a:t>P</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12</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テラ</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a:effectLst/>
                        </a:rPr>
                        <a:t>T</a:t>
                      </a:r>
                      <a:endParaRPr 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9</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ギガ</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G</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a:effectLst/>
                        </a:rPr>
                        <a:t>10</a:t>
                      </a:r>
                      <a:r>
                        <a:rPr lang="en-US" altLang="ja-JP" sz="2000" u="none" strike="noStrike" baseline="30000">
                          <a:effectLst/>
                        </a:rPr>
                        <a:t>6</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メガ</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M</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a:effectLst/>
                        </a:rPr>
                        <a:t>10</a:t>
                      </a:r>
                      <a:r>
                        <a:rPr lang="en-US" altLang="ja-JP" sz="2000" u="none" strike="noStrike" baseline="30000">
                          <a:effectLst/>
                        </a:rPr>
                        <a:t>3</a:t>
                      </a:r>
                      <a:endPar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キロ</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k</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2</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ヘクト</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h</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smtClean="0">
                          <a:effectLst/>
                        </a:rPr>
                        <a:t>10</a:t>
                      </a:r>
                      <a:r>
                        <a:rPr lang="en-US" altLang="ja-JP" sz="2000" u="none" strike="noStrike" baseline="30000" dirty="0" smtClean="0">
                          <a:effectLst/>
                        </a:rPr>
                        <a:t>1</a:t>
                      </a:r>
                      <a:endParaRPr lang="en-US" altLang="ja-JP" sz="20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デカ</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da</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bl>
          </a:graphicData>
        </a:graphic>
      </p:graphicFrame>
      <p:sp>
        <p:nvSpPr>
          <p:cNvPr id="4" name="角丸四角形 3"/>
          <p:cNvSpPr/>
          <p:nvPr/>
        </p:nvSpPr>
        <p:spPr bwMode="auto">
          <a:xfrm>
            <a:off x="5172891" y="2075909"/>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5" name="角丸四角形 4"/>
          <p:cNvSpPr/>
          <p:nvPr/>
        </p:nvSpPr>
        <p:spPr bwMode="auto">
          <a:xfrm>
            <a:off x="9112069" y="2075909"/>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7" name="角丸四角形 6"/>
          <p:cNvSpPr/>
          <p:nvPr/>
        </p:nvSpPr>
        <p:spPr bwMode="auto">
          <a:xfrm>
            <a:off x="5172891" y="287383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8" name="角丸四角形 7"/>
          <p:cNvSpPr/>
          <p:nvPr/>
        </p:nvSpPr>
        <p:spPr bwMode="auto">
          <a:xfrm>
            <a:off x="9112069" y="286077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9" name="角丸四角形 8"/>
          <p:cNvSpPr/>
          <p:nvPr/>
        </p:nvSpPr>
        <p:spPr bwMode="auto">
          <a:xfrm>
            <a:off x="5172891" y="325265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0" name="角丸四角形 9"/>
          <p:cNvSpPr/>
          <p:nvPr/>
        </p:nvSpPr>
        <p:spPr bwMode="auto">
          <a:xfrm>
            <a:off x="9112069" y="325265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1" name="角丸四角形 10"/>
          <p:cNvSpPr/>
          <p:nvPr/>
        </p:nvSpPr>
        <p:spPr bwMode="auto">
          <a:xfrm>
            <a:off x="5172891" y="3659796"/>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2" name="角丸四角形 11"/>
          <p:cNvSpPr/>
          <p:nvPr/>
        </p:nvSpPr>
        <p:spPr bwMode="auto">
          <a:xfrm>
            <a:off x="9112069" y="3646733"/>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3" name="角丸四角形 12"/>
          <p:cNvSpPr/>
          <p:nvPr/>
        </p:nvSpPr>
        <p:spPr bwMode="auto">
          <a:xfrm>
            <a:off x="5172891" y="406694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4" name="角丸四角形 13"/>
          <p:cNvSpPr/>
          <p:nvPr/>
        </p:nvSpPr>
        <p:spPr bwMode="auto">
          <a:xfrm>
            <a:off x="9112069" y="406694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5" name="角丸四角形 14"/>
          <p:cNvSpPr/>
          <p:nvPr/>
        </p:nvSpPr>
        <p:spPr bwMode="auto">
          <a:xfrm>
            <a:off x="5172891" y="444795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6" name="角丸四角形 15"/>
          <p:cNvSpPr/>
          <p:nvPr/>
        </p:nvSpPr>
        <p:spPr bwMode="auto">
          <a:xfrm>
            <a:off x="9112069" y="4434889"/>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7" name="角丸四角形 16"/>
          <p:cNvSpPr/>
          <p:nvPr/>
        </p:nvSpPr>
        <p:spPr bwMode="auto">
          <a:xfrm>
            <a:off x="5172891" y="486164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8" name="角丸四角形 17"/>
          <p:cNvSpPr/>
          <p:nvPr/>
        </p:nvSpPr>
        <p:spPr bwMode="auto">
          <a:xfrm>
            <a:off x="9112069" y="483552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5" name="角丸四角形 24"/>
          <p:cNvSpPr/>
          <p:nvPr/>
        </p:nvSpPr>
        <p:spPr bwMode="auto">
          <a:xfrm>
            <a:off x="5172891" y="2467784"/>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6" name="角丸四角形 25"/>
          <p:cNvSpPr/>
          <p:nvPr/>
        </p:nvSpPr>
        <p:spPr bwMode="auto">
          <a:xfrm>
            <a:off x="9112069" y="2467784"/>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313721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8"/>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7" restart="whenNotActive" fill="hold" evtFilter="cancelBubble" nodeType="interactiveSeq">
                <p:stCondLst>
                  <p:cond evt="onClick" delay="0">
                    <p:tgtEl>
                      <p:spTgt spid="2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接頭語②</a:t>
            </a:r>
            <a:endParaRPr kumimoji="1" lang="ja-JP" altLang="en-US" dirty="0">
              <a:solidFill>
                <a:srgbClr val="0070C0"/>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832222867"/>
              </p:ext>
            </p:extLst>
          </p:nvPr>
        </p:nvGraphicFramePr>
        <p:xfrm>
          <a:off x="1422000" y="1620000"/>
          <a:ext cx="10620000" cy="3564000"/>
        </p:xfrm>
        <a:graphic>
          <a:graphicData uri="http://schemas.openxmlformats.org/drawingml/2006/table">
            <a:tbl>
              <a:tblPr firstRow="1" bandRow="1">
                <a:tableStyleId>{22838BEF-8BB2-4498-84A7-C5851F593DF1}</a:tableStyleId>
              </a:tblPr>
              <a:tblGrid>
                <a:gridCol w="3540000"/>
                <a:gridCol w="3540000"/>
                <a:gridCol w="3540000"/>
              </a:tblGrid>
              <a:tr h="396000">
                <a:tc>
                  <a:txBody>
                    <a:bodyPr/>
                    <a:lstStyle/>
                    <a:p>
                      <a:pPr algn="ctr" fontAlgn="ctr"/>
                      <a:r>
                        <a:rPr lang="ja-JP" altLang="en-US" sz="2000" u="none" strike="noStrike" dirty="0">
                          <a:solidFill>
                            <a:schemeClr val="bg1"/>
                          </a:solidFill>
                          <a:effectLst/>
                        </a:rPr>
                        <a:t>単位に乗ぜられる倍数</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1">
                        <a:lumMod val="75000"/>
                      </a:schemeClr>
                    </a:solidFill>
                  </a:tcPr>
                </a:tc>
                <a:tc>
                  <a:txBody>
                    <a:bodyPr/>
                    <a:lstStyle/>
                    <a:p>
                      <a:pPr algn="ctr" fontAlgn="ctr"/>
                      <a:r>
                        <a:rPr lang="ja-JP" altLang="en-US" sz="2000" u="none" strike="noStrike" dirty="0">
                          <a:solidFill>
                            <a:schemeClr val="bg1"/>
                          </a:solidFill>
                          <a:effectLst/>
                        </a:rPr>
                        <a:t>接頭語の名称</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1">
                        <a:lumMod val="75000"/>
                      </a:schemeClr>
                    </a:solidFill>
                  </a:tcPr>
                </a:tc>
                <a:tc>
                  <a:txBody>
                    <a:bodyPr/>
                    <a:lstStyle/>
                    <a:p>
                      <a:pPr algn="ctr" fontAlgn="ctr"/>
                      <a:r>
                        <a:rPr lang="ja-JP" altLang="en-US" sz="2000" u="none" strike="noStrike" dirty="0">
                          <a:solidFill>
                            <a:schemeClr val="bg1"/>
                          </a:solidFill>
                          <a:effectLst/>
                        </a:rPr>
                        <a:t>接頭語の記号</a:t>
                      </a:r>
                      <a:endParaRPr lang="ja-JP" altLang="en-US" sz="20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accent1">
                        <a:lumMod val="75000"/>
                      </a:schemeClr>
                    </a:solidFill>
                  </a:tcPr>
                </a:tc>
              </a:tr>
              <a:tr h="396000">
                <a:tc>
                  <a:txBody>
                    <a:bodyPr/>
                    <a:lstStyle/>
                    <a:p>
                      <a:pPr algn="ctr" fontAlgn="ctr"/>
                      <a:r>
                        <a:rPr lang="en-US" altLang="ja-JP" sz="2000" u="none" strike="noStrike" dirty="0">
                          <a:effectLst/>
                        </a:rPr>
                        <a:t>10</a:t>
                      </a:r>
                      <a:r>
                        <a:rPr lang="en-US" altLang="ja-JP" sz="2000" u="none" strike="noStrike" baseline="30000" dirty="0">
                          <a:effectLst/>
                        </a:rPr>
                        <a:t>-1</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デシ</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d</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-2</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センチ</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c</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-3</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ミリ</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altLang="ja-JP" sz="2000" u="none" strike="noStrike" dirty="0" smtClean="0">
                          <a:effectLst/>
                        </a:rPr>
                        <a:t>mm</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-6</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マイクロ</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l-GR" sz="2000" u="none" strike="noStrike" dirty="0">
                          <a:effectLst/>
                        </a:rPr>
                        <a:t>μ</a:t>
                      </a:r>
                      <a:endParaRPr lang="el-GR"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-9</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ナノ</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n</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-12</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ピコ</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P</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-15</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フェノム</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a:effectLst/>
                        </a:rPr>
                        <a:t>f</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96000">
                <a:tc>
                  <a:txBody>
                    <a:bodyPr/>
                    <a:lstStyle/>
                    <a:p>
                      <a:pPr algn="ctr" fontAlgn="ctr"/>
                      <a:r>
                        <a:rPr lang="en-US" altLang="ja-JP" sz="2000" u="none" strike="noStrike" dirty="0">
                          <a:effectLst/>
                        </a:rPr>
                        <a:t>10</a:t>
                      </a:r>
                      <a:r>
                        <a:rPr lang="en-US" altLang="ja-JP" sz="2000" u="none" strike="noStrike" baseline="30000" dirty="0">
                          <a:effectLst/>
                        </a:rPr>
                        <a:t>-18</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ja-JP" altLang="en-US" sz="2000" u="none" strike="noStrike" dirty="0">
                          <a:effectLst/>
                        </a:rPr>
                        <a:t>アト</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2000" u="none" strike="noStrike" dirty="0" smtClean="0">
                          <a:effectLst/>
                        </a:rPr>
                        <a:t>A</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bl>
          </a:graphicData>
        </a:graphic>
      </p:graphicFrame>
      <p:sp>
        <p:nvSpPr>
          <p:cNvPr id="4" name="角丸四角形 3"/>
          <p:cNvSpPr/>
          <p:nvPr/>
        </p:nvSpPr>
        <p:spPr bwMode="auto">
          <a:xfrm>
            <a:off x="5172891" y="246889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5" name="角丸四角形 4"/>
          <p:cNvSpPr/>
          <p:nvPr/>
        </p:nvSpPr>
        <p:spPr bwMode="auto">
          <a:xfrm>
            <a:off x="9112069" y="246889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7" name="角丸四角形 6"/>
          <p:cNvSpPr/>
          <p:nvPr/>
        </p:nvSpPr>
        <p:spPr bwMode="auto">
          <a:xfrm>
            <a:off x="5172891" y="287383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8" name="角丸四角形 7"/>
          <p:cNvSpPr/>
          <p:nvPr/>
        </p:nvSpPr>
        <p:spPr bwMode="auto">
          <a:xfrm>
            <a:off x="9112069" y="286077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9" name="角丸四角形 8"/>
          <p:cNvSpPr/>
          <p:nvPr/>
        </p:nvSpPr>
        <p:spPr bwMode="auto">
          <a:xfrm>
            <a:off x="5172891" y="3252650"/>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0" name="角丸四角形 9"/>
          <p:cNvSpPr/>
          <p:nvPr/>
        </p:nvSpPr>
        <p:spPr bwMode="auto">
          <a:xfrm>
            <a:off x="9112069" y="3252650"/>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1" name="角丸四角形 10"/>
          <p:cNvSpPr/>
          <p:nvPr/>
        </p:nvSpPr>
        <p:spPr bwMode="auto">
          <a:xfrm>
            <a:off x="5172891" y="3659796"/>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2" name="角丸四角形 11"/>
          <p:cNvSpPr/>
          <p:nvPr/>
        </p:nvSpPr>
        <p:spPr bwMode="auto">
          <a:xfrm>
            <a:off x="9112069" y="3646733"/>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3" name="角丸四角形 12"/>
          <p:cNvSpPr/>
          <p:nvPr/>
        </p:nvSpPr>
        <p:spPr bwMode="auto">
          <a:xfrm>
            <a:off x="5172891" y="406694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4" name="角丸四角形 13"/>
          <p:cNvSpPr/>
          <p:nvPr/>
        </p:nvSpPr>
        <p:spPr bwMode="auto">
          <a:xfrm>
            <a:off x="9112069" y="406694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5" name="角丸四角形 14"/>
          <p:cNvSpPr/>
          <p:nvPr/>
        </p:nvSpPr>
        <p:spPr bwMode="auto">
          <a:xfrm>
            <a:off x="5172891" y="4447952"/>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6" name="角丸四角形 15"/>
          <p:cNvSpPr/>
          <p:nvPr/>
        </p:nvSpPr>
        <p:spPr bwMode="auto">
          <a:xfrm>
            <a:off x="9112069" y="4434889"/>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7" name="角丸四角形 16"/>
          <p:cNvSpPr/>
          <p:nvPr/>
        </p:nvSpPr>
        <p:spPr bwMode="auto">
          <a:xfrm>
            <a:off x="5172891" y="4861648"/>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8" name="角丸四角形 17"/>
          <p:cNvSpPr/>
          <p:nvPr/>
        </p:nvSpPr>
        <p:spPr bwMode="auto">
          <a:xfrm>
            <a:off x="9112069" y="483552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5" name="角丸四角形 24"/>
          <p:cNvSpPr/>
          <p:nvPr/>
        </p:nvSpPr>
        <p:spPr bwMode="auto">
          <a:xfrm>
            <a:off x="5172891" y="2074807"/>
            <a:ext cx="3148149" cy="261247"/>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26" name="角丸四角形 25"/>
          <p:cNvSpPr/>
          <p:nvPr/>
        </p:nvSpPr>
        <p:spPr bwMode="auto">
          <a:xfrm>
            <a:off x="9112069" y="2074807"/>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21684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8"/>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7" restart="whenNotActive" fill="hold" evtFilter="cancelBubble" nodeType="interactiveSeq">
                <p:stCondLst>
                  <p:cond evt="onClick" delay="0">
                    <p:tgtEl>
                      <p:spTgt spid="2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dirty="0"/>
          </a:p>
        </p:txBody>
      </p:sp>
      <p:sp>
        <p:nvSpPr>
          <p:cNvPr id="9" name="テキスト プレースホルダー 8"/>
          <p:cNvSpPr>
            <a:spLocks noGrp="1"/>
          </p:cNvSpPr>
          <p:nvPr>
            <p:ph type="body" idx="1"/>
          </p:nvPr>
        </p:nvSpPr>
        <p:spPr/>
        <p:txBody>
          <a:bodyPr anchor="t"/>
          <a:lstStyle/>
          <a:p>
            <a:pPr algn="ctr"/>
            <a:r>
              <a:rPr lang="ja-JP" altLang="en-US" sz="5400" dirty="0" smtClean="0">
                <a:solidFill>
                  <a:srgbClr val="0070C0"/>
                </a:solidFill>
              </a:rPr>
              <a:t>単位換算</a:t>
            </a:r>
            <a:endParaRPr kumimoji="1" lang="ja-JP" altLang="en-US"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34957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単位換算</a:t>
            </a:r>
            <a:endParaRPr kumimoji="1" lang="ja-JP" altLang="en-US" dirty="0">
              <a:solidFill>
                <a:srgbClr val="0070C0"/>
              </a:solidFill>
            </a:endParaRPr>
          </a:p>
        </p:txBody>
      </p:sp>
      <p:sp>
        <p:nvSpPr>
          <p:cNvPr id="3" name="コンテンツ プレースホルダー 2"/>
          <p:cNvSpPr>
            <a:spLocks noGrp="1"/>
          </p:cNvSpPr>
          <p:nvPr>
            <p:ph idx="1"/>
          </p:nvPr>
        </p:nvSpPr>
        <p:spPr>
          <a:xfrm>
            <a:off x="1422400" y="1663874"/>
            <a:ext cx="10677742" cy="4114800"/>
          </a:xfrm>
        </p:spPr>
        <p:txBody>
          <a:bodyPr/>
          <a:lstStyle/>
          <a:p>
            <a:pPr marL="0" indent="0">
              <a:buNone/>
            </a:pPr>
            <a:r>
              <a:rPr lang="ja-JP" altLang="en-US" sz="1800" dirty="0" smtClean="0">
                <a:latin typeface="+mn-ea"/>
              </a:rPr>
              <a:t>例題１　次の単位換算をしなさい。</a:t>
            </a:r>
            <a:endParaRPr lang="en-US" altLang="ja-JP" sz="1800" dirty="0" smtClean="0">
              <a:latin typeface="+mn-ea"/>
            </a:endParaRPr>
          </a:p>
          <a:p>
            <a:pPr lvl="1">
              <a:buFont typeface="Wingdings" panose="05000000000000000000" pitchFamily="2" charset="2"/>
              <a:buChar char="l"/>
            </a:pPr>
            <a:r>
              <a:rPr lang="ja-JP" altLang="en-US" sz="2400" dirty="0" smtClean="0">
                <a:latin typeface="HG丸ｺﾞｼｯｸM-PRO" panose="020F0600000000000000" pitchFamily="50" charset="-128"/>
                <a:ea typeface="HG丸ｺﾞｼｯｸM-PRO" panose="020F0600000000000000" pitchFamily="50" charset="-128"/>
              </a:rPr>
              <a:t>アルミニウムの密度　</a:t>
            </a:r>
            <a:r>
              <a:rPr lang="en-US" altLang="ja-JP" sz="2400" dirty="0" smtClean="0">
                <a:latin typeface="Cambria Math" panose="02040503050406030204" pitchFamily="18" charset="0"/>
                <a:ea typeface="Cambria Math" panose="02040503050406030204" pitchFamily="18" charset="0"/>
              </a:rPr>
              <a:t>8.96[g/cm</a:t>
            </a:r>
            <a:r>
              <a:rPr lang="en-US" altLang="ja-JP" sz="2400" baseline="30000" dirty="0" smtClean="0">
                <a:latin typeface="Cambria Math" panose="02040503050406030204" pitchFamily="18" charset="0"/>
                <a:ea typeface="Cambria Math" panose="02040503050406030204" pitchFamily="18" charset="0"/>
              </a:rPr>
              <a:t>3</a:t>
            </a:r>
            <a:r>
              <a:rPr lang="en-US" altLang="ja-JP" sz="2400" dirty="0" smtClean="0">
                <a:latin typeface="Cambria Math" panose="02040503050406030204" pitchFamily="18" charset="0"/>
                <a:ea typeface="Cambria Math" panose="02040503050406030204" pitchFamily="18" charset="0"/>
              </a:rPr>
              <a:t>]</a:t>
            </a:r>
            <a:r>
              <a:rPr lang="ja-JP" altLang="en-US" sz="2400" dirty="0" smtClean="0">
                <a:latin typeface="Cambria Math" panose="02040503050406030204" pitchFamily="18" charset="0"/>
                <a:ea typeface="HG丸ｺﾞｼｯｸM-PRO" panose="020F0600000000000000" pitchFamily="50" charset="-128"/>
              </a:rPr>
              <a:t>　→　</a:t>
            </a:r>
            <a:r>
              <a:rPr lang="en-US" altLang="ja-JP" sz="2400" dirty="0" smtClean="0">
                <a:latin typeface="Cambria Math" panose="02040503050406030204" pitchFamily="18" charset="0"/>
                <a:ea typeface="HG丸ｺﾞｼｯｸM-PRO" panose="020F0600000000000000" pitchFamily="50" charset="-128"/>
              </a:rPr>
              <a:t>[</a:t>
            </a:r>
            <a:r>
              <a:rPr lang="en-US" altLang="ja-JP" sz="2400" dirty="0" smtClean="0">
                <a:latin typeface="Cambria Math" panose="02040503050406030204" pitchFamily="18" charset="0"/>
                <a:ea typeface="Cambria Math" panose="02040503050406030204" pitchFamily="18" charset="0"/>
              </a:rPr>
              <a:t>kg/m</a:t>
            </a:r>
            <a:r>
              <a:rPr lang="en-US" altLang="ja-JP" sz="2400" baseline="30000" dirty="0" smtClean="0">
                <a:latin typeface="Cambria Math" panose="02040503050406030204" pitchFamily="18" charset="0"/>
                <a:ea typeface="Cambria Math" panose="02040503050406030204" pitchFamily="18" charset="0"/>
              </a:rPr>
              <a:t>3</a:t>
            </a:r>
            <a:r>
              <a:rPr lang="en-US" altLang="ja-JP" sz="2400" dirty="0" smtClean="0">
                <a:latin typeface="Cambria Math" panose="02040503050406030204" pitchFamily="18" charset="0"/>
                <a:ea typeface="Cambria Math" panose="02040503050406030204" pitchFamily="18" charset="0"/>
              </a:rPr>
              <a:t>]</a:t>
            </a: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答え　</a:t>
            </a:r>
            <a:r>
              <a:rPr lang="en-US" altLang="ja-JP" sz="2400" dirty="0" smtClean="0">
                <a:latin typeface="Cambria Math" panose="02040503050406030204" pitchFamily="18" charset="0"/>
                <a:ea typeface="Cambria Math" panose="02040503050406030204" pitchFamily="18" charset="0"/>
              </a:rPr>
              <a:t>8960[kg/m</a:t>
            </a:r>
            <a:r>
              <a:rPr lang="en-US" altLang="ja-JP" sz="2400" baseline="30000" dirty="0" smtClean="0">
                <a:latin typeface="Cambria Math" panose="02040503050406030204" pitchFamily="18" charset="0"/>
                <a:ea typeface="Cambria Math" panose="02040503050406030204" pitchFamily="18" charset="0"/>
              </a:rPr>
              <a:t>3</a:t>
            </a:r>
            <a:r>
              <a:rPr lang="en-US" altLang="ja-JP" sz="2400" dirty="0">
                <a:latin typeface="Cambria Math" panose="02040503050406030204" pitchFamily="18" charset="0"/>
                <a:ea typeface="Cambria Math" panose="02040503050406030204" pitchFamily="18" charset="0"/>
              </a:rPr>
              <a:t>]</a:t>
            </a:r>
            <a:r>
              <a:rPr lang="ja-JP" altLang="en-US" sz="2400" dirty="0" smtClean="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自動車の速度　</a:t>
            </a:r>
            <a:r>
              <a:rPr kumimoji="1" lang="en-US" altLang="ja-JP" sz="2400" dirty="0" smtClean="0">
                <a:latin typeface="Cambria Math" panose="02040503050406030204" pitchFamily="18" charset="0"/>
                <a:ea typeface="Cambria Math" panose="02040503050406030204" pitchFamily="18" charset="0"/>
              </a:rPr>
              <a:t>80.0[km/h]</a:t>
            </a:r>
            <a:r>
              <a:rPr kumimoji="1" lang="ja-JP" altLang="en-US" sz="2400" dirty="0" smtClean="0">
                <a:latin typeface="Cambria Math" panose="02040503050406030204" pitchFamily="18" charset="0"/>
                <a:ea typeface="HG丸ｺﾞｼｯｸM-PRO" panose="020F0600000000000000" pitchFamily="50" charset="-128"/>
              </a:rPr>
              <a:t>　→　</a:t>
            </a:r>
            <a:r>
              <a:rPr kumimoji="1" lang="en-US" altLang="ja-JP" sz="2400" dirty="0" smtClean="0">
                <a:latin typeface="Cambria Math" panose="02040503050406030204" pitchFamily="18" charset="0"/>
                <a:ea typeface="HG丸ｺﾞｼｯｸM-PRO" panose="020F0600000000000000" pitchFamily="50" charset="-128"/>
              </a:rPr>
              <a:t>[</a:t>
            </a:r>
            <a:r>
              <a:rPr kumimoji="1" lang="en-US" altLang="ja-JP" sz="2400" dirty="0" smtClean="0">
                <a:latin typeface="Cambria Math" panose="02040503050406030204" pitchFamily="18" charset="0"/>
                <a:ea typeface="Cambria Math" panose="02040503050406030204" pitchFamily="18" charset="0"/>
              </a:rPr>
              <a:t>m/s]</a:t>
            </a: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答え</a:t>
            </a:r>
            <a:r>
              <a:rPr lang="en-US" altLang="ja-JP"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Cambria Math" panose="02040503050406030204" pitchFamily="18" charset="0"/>
                <a:ea typeface="Cambria Math" panose="02040503050406030204" pitchFamily="18" charset="0"/>
              </a:rPr>
              <a:t>22.2[m/s]</a:t>
            </a:r>
          </a:p>
        </p:txBody>
      </p:sp>
      <p:grpSp>
        <p:nvGrpSpPr>
          <p:cNvPr id="9" name="グループ化 8"/>
          <p:cNvGrpSpPr/>
          <p:nvPr/>
        </p:nvGrpSpPr>
        <p:grpSpPr>
          <a:xfrm>
            <a:off x="9569938" y="1168172"/>
            <a:ext cx="1684216" cy="991403"/>
            <a:chOff x="9482015" y="1013243"/>
            <a:chExt cx="2303585" cy="1301262"/>
          </a:xfrm>
        </p:grpSpPr>
        <p:sp>
          <p:nvSpPr>
            <p:cNvPr id="4" name="雲形吹き出し 3"/>
            <p:cNvSpPr/>
            <p:nvPr/>
          </p:nvSpPr>
          <p:spPr bwMode="auto">
            <a:xfrm>
              <a:off x="9482015" y="1013243"/>
              <a:ext cx="2303585" cy="1301262"/>
            </a:xfrm>
            <a:prstGeom prst="cloudCallout">
              <a:avLst>
                <a:gd name="adj1" fmla="val -45260"/>
                <a:gd name="adj2" fmla="val 62500"/>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graphicFrame>
          <p:nvGraphicFramePr>
            <p:cNvPr id="7" name="オブジェクト 6">
              <a:hlinkClick r:id="" action="ppaction://ole?verb=0"/>
            </p:cNvPr>
            <p:cNvGraphicFramePr>
              <a:graphicFrameLocks noChangeAspect="1"/>
            </p:cNvGraphicFramePr>
            <p:nvPr>
              <p:extLst>
                <p:ext uri="{D42A27DB-BD31-4B8C-83A1-F6EECF244321}">
                  <p14:modId xmlns:p14="http://schemas.microsoft.com/office/powerpoint/2010/main" val="1055710257"/>
                </p:ext>
              </p:extLst>
            </p:nvPr>
          </p:nvGraphicFramePr>
          <p:xfrm>
            <a:off x="9998076" y="1305256"/>
            <a:ext cx="1271462" cy="717235"/>
          </p:xfrm>
          <a:graphic>
            <a:graphicData uri="http://schemas.openxmlformats.org/presentationml/2006/ole">
              <mc:AlternateContent xmlns:mc="http://schemas.openxmlformats.org/markup-compatibility/2006">
                <mc:Choice xmlns:v="urn:schemas-microsoft-com:vml" Requires="v">
                  <p:oleObj spid="_x0000_s1438" name="プレゼンテーション" r:id="rId5" imgW="2987010" imgH="1679606" progId="PowerPoint.Show.12">
                    <p:embed/>
                  </p:oleObj>
                </mc:Choice>
                <mc:Fallback>
                  <p:oleObj name="プレゼンテーション" r:id="rId5" imgW="2987010" imgH="1679606" progId="PowerPoint.Show.12">
                    <p:embed/>
                    <p:pic>
                      <p:nvPicPr>
                        <p:cNvPr id="0" name=""/>
                        <p:cNvPicPr/>
                        <p:nvPr/>
                      </p:nvPicPr>
                      <p:blipFill>
                        <a:blip r:embed="rId6"/>
                        <a:stretch>
                          <a:fillRect/>
                        </a:stretch>
                      </p:blipFill>
                      <p:spPr>
                        <a:xfrm>
                          <a:off x="9998076" y="1305256"/>
                          <a:ext cx="1271462" cy="717235"/>
                        </a:xfrm>
                        <a:prstGeom prst="rect">
                          <a:avLst/>
                        </a:prstGeom>
                        <a:noFill/>
                      </p:spPr>
                    </p:pic>
                  </p:oleObj>
                </mc:Fallback>
              </mc:AlternateContent>
            </a:graphicData>
          </a:graphic>
        </p:graphicFrame>
      </p:grpSp>
      <p:sp>
        <p:nvSpPr>
          <p:cNvPr id="6" name="下矢印 5"/>
          <p:cNvSpPr/>
          <p:nvPr/>
        </p:nvSpPr>
        <p:spPr bwMode="auto">
          <a:xfrm>
            <a:off x="5944577" y="2585764"/>
            <a:ext cx="1318846" cy="70338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grpSp>
        <p:nvGrpSpPr>
          <p:cNvPr id="10" name="グループ化 9"/>
          <p:cNvGrpSpPr/>
          <p:nvPr/>
        </p:nvGrpSpPr>
        <p:grpSpPr>
          <a:xfrm>
            <a:off x="7997566" y="3473423"/>
            <a:ext cx="1684216" cy="991403"/>
            <a:chOff x="9482015" y="1013243"/>
            <a:chExt cx="2303585" cy="1301262"/>
          </a:xfrm>
        </p:grpSpPr>
        <p:sp>
          <p:nvSpPr>
            <p:cNvPr id="11" name="雲形吹き出し 10"/>
            <p:cNvSpPr/>
            <p:nvPr/>
          </p:nvSpPr>
          <p:spPr bwMode="auto">
            <a:xfrm>
              <a:off x="9482015" y="1013243"/>
              <a:ext cx="2303585" cy="1301262"/>
            </a:xfrm>
            <a:prstGeom prst="cloudCallout">
              <a:avLst>
                <a:gd name="adj1" fmla="val -45260"/>
                <a:gd name="adj2" fmla="val 62500"/>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graphicFrame>
          <p:nvGraphicFramePr>
            <p:cNvPr id="12" name="オブジェクト 11">
              <a:hlinkClick r:id="" action="ppaction://ole?verb=0"/>
            </p:cNvPr>
            <p:cNvGraphicFramePr>
              <a:graphicFrameLocks noChangeAspect="1"/>
            </p:cNvGraphicFramePr>
            <p:nvPr>
              <p:extLst>
                <p:ext uri="{D42A27DB-BD31-4B8C-83A1-F6EECF244321}">
                  <p14:modId xmlns:p14="http://schemas.microsoft.com/office/powerpoint/2010/main" val="3270996755"/>
                </p:ext>
              </p:extLst>
            </p:nvPr>
          </p:nvGraphicFramePr>
          <p:xfrm>
            <a:off x="9998076" y="1305256"/>
            <a:ext cx="1271462" cy="717235"/>
          </p:xfrm>
          <a:graphic>
            <a:graphicData uri="http://schemas.openxmlformats.org/presentationml/2006/ole">
              <mc:AlternateContent xmlns:mc="http://schemas.openxmlformats.org/markup-compatibility/2006">
                <mc:Choice xmlns:v="urn:schemas-microsoft-com:vml" Requires="v">
                  <p:oleObj spid="_x0000_s1439" name="プレゼンテーション" r:id="rId8" imgW="2987010" imgH="1679606" progId="PowerPoint.Show.12">
                    <p:embed/>
                  </p:oleObj>
                </mc:Choice>
                <mc:Fallback>
                  <p:oleObj name="プレゼンテーション" r:id="rId8" imgW="2987010" imgH="1679606" progId="PowerPoint.Show.12">
                    <p:embed/>
                    <p:pic>
                      <p:nvPicPr>
                        <p:cNvPr id="0" name=""/>
                        <p:cNvPicPr/>
                        <p:nvPr/>
                      </p:nvPicPr>
                      <p:blipFill>
                        <a:blip r:embed="rId9"/>
                        <a:stretch>
                          <a:fillRect/>
                        </a:stretch>
                      </p:blipFill>
                      <p:spPr>
                        <a:xfrm>
                          <a:off x="9998076" y="1305256"/>
                          <a:ext cx="1271462" cy="717235"/>
                        </a:xfrm>
                        <a:prstGeom prst="rect">
                          <a:avLst/>
                        </a:prstGeom>
                        <a:noFill/>
                      </p:spPr>
                    </p:pic>
                  </p:oleObj>
                </mc:Fallback>
              </mc:AlternateContent>
            </a:graphicData>
          </a:graphic>
        </p:graphicFrame>
      </p:grpSp>
      <p:sp>
        <p:nvSpPr>
          <p:cNvPr id="13" name="下矢印 12"/>
          <p:cNvSpPr/>
          <p:nvPr/>
        </p:nvSpPr>
        <p:spPr bwMode="auto">
          <a:xfrm>
            <a:off x="5944577" y="4792100"/>
            <a:ext cx="1318846" cy="70338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1847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単位換算</a:t>
            </a:r>
            <a:endParaRPr kumimoji="1" lang="ja-JP" altLang="en-US" dirty="0">
              <a:solidFill>
                <a:srgbClr val="0070C0"/>
              </a:solidFill>
            </a:endParaRPr>
          </a:p>
        </p:txBody>
      </p:sp>
      <p:sp>
        <p:nvSpPr>
          <p:cNvPr id="3" name="コンテンツ プレースホルダー 2"/>
          <p:cNvSpPr>
            <a:spLocks noGrp="1"/>
          </p:cNvSpPr>
          <p:nvPr>
            <p:ph idx="1"/>
          </p:nvPr>
        </p:nvSpPr>
        <p:spPr>
          <a:xfrm>
            <a:off x="1422400" y="1676399"/>
            <a:ext cx="10363200" cy="4114800"/>
          </a:xfrm>
        </p:spPr>
        <p:txBody>
          <a:bodyPr/>
          <a:lstStyle/>
          <a:p>
            <a:pPr marL="0" indent="0">
              <a:buNone/>
            </a:pPr>
            <a:r>
              <a:rPr lang="ja-JP" altLang="en-US" sz="1800" dirty="0" smtClean="0">
                <a:latin typeface="+mn-ea"/>
              </a:rPr>
              <a:t>例題２　次の単位換算をしなさい。</a:t>
            </a:r>
            <a:endParaRPr lang="en-US" altLang="ja-JP" sz="1800" dirty="0" smtClean="0">
              <a:latin typeface="+mn-ea"/>
            </a:endParaRPr>
          </a:p>
          <a:p>
            <a:pPr lvl="1">
              <a:buFont typeface="Wingdings" panose="05000000000000000000" pitchFamily="2" charset="2"/>
              <a:buChar char="l"/>
            </a:pPr>
            <a:r>
              <a:rPr lang="en-US" altLang="ja-JP" sz="2400" dirty="0" smtClean="0">
                <a:latin typeface="HG丸ｺﾞｼｯｸM-PRO" panose="020F0600000000000000" pitchFamily="50" charset="-128"/>
                <a:ea typeface="HG丸ｺﾞｼｯｸM-PRO" panose="020F0600000000000000" pitchFamily="50" charset="-128"/>
              </a:rPr>
              <a:t>1</a:t>
            </a:r>
            <a:r>
              <a:rPr lang="ja-JP" altLang="en-US" sz="2400" dirty="0" smtClean="0">
                <a:latin typeface="HG丸ｺﾞｼｯｸM-PRO" panose="020F0600000000000000" pitchFamily="50" charset="-128"/>
                <a:ea typeface="HG丸ｺﾞｼｯｸM-PRO" panose="020F0600000000000000" pitchFamily="50" charset="-128"/>
              </a:rPr>
              <a:t>回のシャワーの平均水量　</a:t>
            </a:r>
            <a:r>
              <a:rPr lang="en-US" altLang="ja-JP" sz="2400" dirty="0" smtClean="0">
                <a:latin typeface="Cambria Math" panose="02040503050406030204" pitchFamily="18" charset="0"/>
                <a:ea typeface="Cambria Math" panose="02040503050406030204" pitchFamily="18" charset="0"/>
              </a:rPr>
              <a:t>10.0[L/min]</a:t>
            </a:r>
            <a:r>
              <a:rPr lang="ja-JP" altLang="en-US" sz="2400" dirty="0" smtClean="0">
                <a:latin typeface="Cambria Math" panose="02040503050406030204" pitchFamily="18" charset="0"/>
                <a:ea typeface="HG丸ｺﾞｼｯｸM-PRO" panose="020F0600000000000000" pitchFamily="50" charset="-128"/>
              </a:rPr>
              <a:t>　→　</a:t>
            </a:r>
            <a:r>
              <a:rPr lang="en-US" altLang="ja-JP" sz="2400" dirty="0" smtClean="0">
                <a:latin typeface="Cambria Math" panose="02040503050406030204" pitchFamily="18" charset="0"/>
                <a:ea typeface="HG丸ｺﾞｼｯｸM-PRO" panose="020F0600000000000000" pitchFamily="50" charset="-128"/>
              </a:rPr>
              <a:t>[</a:t>
            </a:r>
            <a:r>
              <a:rPr lang="en-US" altLang="ja-JP" sz="2400" dirty="0" smtClean="0">
                <a:latin typeface="Cambria Math" panose="02040503050406030204" pitchFamily="18" charset="0"/>
                <a:ea typeface="Cambria Math" panose="02040503050406030204" pitchFamily="18" charset="0"/>
              </a:rPr>
              <a:t>m</a:t>
            </a:r>
            <a:r>
              <a:rPr lang="en-US" altLang="ja-JP" sz="2400" baseline="30000" dirty="0" smtClean="0">
                <a:latin typeface="Cambria Math" panose="02040503050406030204" pitchFamily="18" charset="0"/>
                <a:ea typeface="Cambria Math" panose="02040503050406030204" pitchFamily="18" charset="0"/>
              </a:rPr>
              <a:t>3</a:t>
            </a:r>
            <a:r>
              <a:rPr lang="en-US" altLang="ja-JP" sz="2400" dirty="0" smtClean="0">
                <a:latin typeface="Cambria Math" panose="02040503050406030204" pitchFamily="18" charset="0"/>
                <a:ea typeface="Cambria Math" panose="02040503050406030204" pitchFamily="18" charset="0"/>
              </a:rPr>
              <a:t>/s]</a:t>
            </a: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答え　</a:t>
            </a:r>
            <a:r>
              <a:rPr lang="en-US" altLang="ja-JP" sz="2400" dirty="0" smtClean="0">
                <a:latin typeface="Cambria Math" panose="02040503050406030204" pitchFamily="18" charset="0"/>
                <a:ea typeface="Cambria Math" panose="02040503050406030204" pitchFamily="18" charset="0"/>
              </a:rPr>
              <a:t>1.67×10</a:t>
            </a:r>
            <a:r>
              <a:rPr lang="en-US" altLang="ja-JP" sz="2400" baseline="30000" dirty="0" smtClean="0">
                <a:latin typeface="Cambria Math" panose="02040503050406030204" pitchFamily="18" charset="0"/>
                <a:ea typeface="Cambria Math" panose="02040503050406030204" pitchFamily="18" charset="0"/>
              </a:rPr>
              <a:t>-4</a:t>
            </a:r>
            <a:r>
              <a:rPr lang="en-US" altLang="ja-JP" sz="2400" dirty="0" smtClean="0">
                <a:latin typeface="Cambria Math" panose="02040503050406030204" pitchFamily="18" charset="0"/>
                <a:ea typeface="Cambria Math" panose="02040503050406030204" pitchFamily="18" charset="0"/>
              </a:rPr>
              <a:t>[m</a:t>
            </a:r>
            <a:r>
              <a:rPr lang="en-US" altLang="ja-JP" sz="2400" baseline="30000" dirty="0" smtClean="0">
                <a:latin typeface="Cambria Math" panose="02040503050406030204" pitchFamily="18" charset="0"/>
                <a:ea typeface="Cambria Math" panose="02040503050406030204" pitchFamily="18" charset="0"/>
              </a:rPr>
              <a:t>3</a:t>
            </a:r>
            <a:r>
              <a:rPr lang="en-US" altLang="ja-JP" sz="2400" dirty="0" smtClean="0">
                <a:latin typeface="Cambria Math" panose="02040503050406030204" pitchFamily="18" charset="0"/>
                <a:ea typeface="Cambria Math" panose="02040503050406030204" pitchFamily="18" charset="0"/>
              </a:rPr>
              <a:t>/s]</a:t>
            </a:r>
          </a:p>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l"/>
            </a:pPr>
            <a:r>
              <a:rPr kumimoji="1" lang="en-US" altLang="ja-JP" sz="2400" dirty="0" smtClean="0">
                <a:latin typeface="HG丸ｺﾞｼｯｸM-PRO" panose="020F0600000000000000" pitchFamily="50" charset="-128"/>
                <a:ea typeface="HG丸ｺﾞｼｯｸM-PRO" panose="020F0600000000000000" pitchFamily="50" charset="-128"/>
              </a:rPr>
              <a:t>1</a:t>
            </a:r>
            <a:r>
              <a:rPr kumimoji="1" lang="ja-JP" altLang="en-US" sz="2400" dirty="0" smtClean="0">
                <a:latin typeface="HG丸ｺﾞｼｯｸM-PRO" panose="020F0600000000000000" pitchFamily="50" charset="-128"/>
                <a:ea typeface="HG丸ｺﾞｼｯｸM-PRO" panose="020F0600000000000000" pitchFamily="50" charset="-128"/>
              </a:rPr>
              <a:t>世帯当りの</a:t>
            </a:r>
            <a:r>
              <a:rPr kumimoji="1" lang="en-US" altLang="ja-JP" sz="2400" dirty="0" smtClean="0">
                <a:latin typeface="HG丸ｺﾞｼｯｸM-PRO" panose="020F0600000000000000" pitchFamily="50" charset="-128"/>
                <a:ea typeface="HG丸ｺﾞｼｯｸM-PRO" panose="020F0600000000000000" pitchFamily="50" charset="-128"/>
              </a:rPr>
              <a:t>CO</a:t>
            </a:r>
            <a:r>
              <a:rPr kumimoji="1" lang="en-US" altLang="ja-JP" sz="2400" baseline="-25000" dirty="0" smtClean="0">
                <a:latin typeface="HG丸ｺﾞｼｯｸM-PRO" panose="020F0600000000000000" pitchFamily="50" charset="-128"/>
                <a:ea typeface="HG丸ｺﾞｼｯｸM-PRO" panose="020F0600000000000000" pitchFamily="50" charset="-128"/>
              </a:rPr>
              <a:t>2</a:t>
            </a:r>
            <a:r>
              <a:rPr kumimoji="1" lang="ja-JP" altLang="en-US" sz="2400" dirty="0" smtClean="0">
                <a:latin typeface="HG丸ｺﾞｼｯｸM-PRO" panose="020F0600000000000000" pitchFamily="50" charset="-128"/>
                <a:ea typeface="HG丸ｺﾞｼｯｸM-PRO" panose="020F0600000000000000" pitchFamily="50" charset="-128"/>
              </a:rPr>
              <a:t>排出量　</a:t>
            </a:r>
            <a:r>
              <a:rPr kumimoji="1" lang="en-US" altLang="ja-JP" sz="2400" dirty="0" smtClean="0">
                <a:latin typeface="Cambria Math" panose="02040503050406030204" pitchFamily="18" charset="0"/>
                <a:ea typeface="Cambria Math" panose="02040503050406030204" pitchFamily="18" charset="0"/>
              </a:rPr>
              <a:t>3600[kg/y]</a:t>
            </a:r>
            <a:r>
              <a:rPr kumimoji="1" lang="ja-JP" altLang="en-US" sz="2400" dirty="0" smtClean="0">
                <a:latin typeface="Cambria Math" panose="02040503050406030204" pitchFamily="18" charset="0"/>
                <a:ea typeface="HG丸ｺﾞｼｯｸM-PRO" panose="020F0600000000000000" pitchFamily="50" charset="-128"/>
              </a:rPr>
              <a:t>　→　</a:t>
            </a:r>
            <a:r>
              <a:rPr kumimoji="1" lang="en-US" altLang="ja-JP" sz="2400" dirty="0" smtClean="0">
                <a:latin typeface="Cambria Math" panose="02040503050406030204" pitchFamily="18" charset="0"/>
                <a:ea typeface="HG丸ｺﾞｼｯｸM-PRO" panose="020F0600000000000000" pitchFamily="50" charset="-128"/>
              </a:rPr>
              <a:t>[</a:t>
            </a:r>
            <a:r>
              <a:rPr kumimoji="1" lang="en-US" altLang="ja-JP" sz="2400" dirty="0" smtClean="0">
                <a:latin typeface="Cambria Math" panose="02040503050406030204" pitchFamily="18" charset="0"/>
                <a:ea typeface="Cambria Math" panose="02040503050406030204" pitchFamily="18" charset="0"/>
              </a:rPr>
              <a:t>g/d]</a:t>
            </a: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答え　</a:t>
            </a:r>
            <a:r>
              <a:rPr lang="en-US" altLang="ja-JP"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Cambria Math" panose="02040503050406030204" pitchFamily="18" charset="0"/>
                <a:ea typeface="Cambria Math" panose="02040503050406030204" pitchFamily="18" charset="0"/>
              </a:rPr>
              <a:t>9863[g/d]</a:t>
            </a:r>
            <a:r>
              <a:rPr lang="en-US" altLang="ja-JP" sz="2400" dirty="0" smtClean="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p:txBody>
      </p:sp>
      <p:grpSp>
        <p:nvGrpSpPr>
          <p:cNvPr id="4" name="グループ化 3"/>
          <p:cNvGrpSpPr/>
          <p:nvPr/>
        </p:nvGrpSpPr>
        <p:grpSpPr>
          <a:xfrm>
            <a:off x="9949459" y="1066399"/>
            <a:ext cx="1684216" cy="991403"/>
            <a:chOff x="9482015" y="1013243"/>
            <a:chExt cx="2303585" cy="1301262"/>
          </a:xfrm>
        </p:grpSpPr>
        <p:sp>
          <p:nvSpPr>
            <p:cNvPr id="5" name="雲形吹き出し 4"/>
            <p:cNvSpPr/>
            <p:nvPr/>
          </p:nvSpPr>
          <p:spPr bwMode="auto">
            <a:xfrm>
              <a:off x="9482015" y="1013243"/>
              <a:ext cx="2303585" cy="1301262"/>
            </a:xfrm>
            <a:prstGeom prst="cloudCallout">
              <a:avLst>
                <a:gd name="adj1" fmla="val -45260"/>
                <a:gd name="adj2" fmla="val 62500"/>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graphicFrame>
          <p:nvGraphicFramePr>
            <p:cNvPr id="6" name="オブジェクト 5">
              <a:hlinkClick r:id="" action="ppaction://ole?verb=0"/>
            </p:cNvPr>
            <p:cNvGraphicFramePr>
              <a:graphicFrameLocks noChangeAspect="1"/>
            </p:cNvGraphicFramePr>
            <p:nvPr>
              <p:extLst>
                <p:ext uri="{D42A27DB-BD31-4B8C-83A1-F6EECF244321}">
                  <p14:modId xmlns:p14="http://schemas.microsoft.com/office/powerpoint/2010/main" val="3238884348"/>
                </p:ext>
              </p:extLst>
            </p:nvPr>
          </p:nvGraphicFramePr>
          <p:xfrm>
            <a:off x="9998076" y="1305256"/>
            <a:ext cx="1271462" cy="717235"/>
          </p:xfrm>
          <a:graphic>
            <a:graphicData uri="http://schemas.openxmlformats.org/presentationml/2006/ole">
              <mc:AlternateContent xmlns:mc="http://schemas.openxmlformats.org/markup-compatibility/2006">
                <mc:Choice xmlns:v="urn:schemas-microsoft-com:vml" Requires="v">
                  <p:oleObj spid="_x0000_s2444" name="プレゼンテーション" r:id="rId5" imgW="2987010" imgH="1679606" progId="PowerPoint.Show.12">
                    <p:embed/>
                  </p:oleObj>
                </mc:Choice>
                <mc:Fallback>
                  <p:oleObj name="プレゼンテーション" r:id="rId5" imgW="2987010" imgH="1679606" progId="PowerPoint.Show.12">
                    <p:embed/>
                    <p:pic>
                      <p:nvPicPr>
                        <p:cNvPr id="0" name=""/>
                        <p:cNvPicPr/>
                        <p:nvPr/>
                      </p:nvPicPr>
                      <p:blipFill>
                        <a:blip r:embed="rId6"/>
                        <a:stretch>
                          <a:fillRect/>
                        </a:stretch>
                      </p:blipFill>
                      <p:spPr>
                        <a:xfrm>
                          <a:off x="9998076" y="1305256"/>
                          <a:ext cx="1271462" cy="717235"/>
                        </a:xfrm>
                        <a:prstGeom prst="rect">
                          <a:avLst/>
                        </a:prstGeom>
                        <a:noFill/>
                      </p:spPr>
                    </p:pic>
                  </p:oleObj>
                </mc:Fallback>
              </mc:AlternateContent>
            </a:graphicData>
          </a:graphic>
        </p:graphicFrame>
      </p:grpSp>
      <p:sp>
        <p:nvSpPr>
          <p:cNvPr id="7" name="下矢印 6"/>
          <p:cNvSpPr/>
          <p:nvPr/>
        </p:nvSpPr>
        <p:spPr bwMode="auto">
          <a:xfrm>
            <a:off x="5944577" y="2584800"/>
            <a:ext cx="1318846" cy="70338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9572152" y="3238098"/>
            <a:ext cx="1684216" cy="991403"/>
            <a:chOff x="9482015" y="1013243"/>
            <a:chExt cx="2303585" cy="1301262"/>
          </a:xfrm>
        </p:grpSpPr>
        <p:sp>
          <p:nvSpPr>
            <p:cNvPr id="9" name="雲形吹き出し 8"/>
            <p:cNvSpPr/>
            <p:nvPr/>
          </p:nvSpPr>
          <p:spPr bwMode="auto">
            <a:xfrm>
              <a:off x="9482015" y="1013243"/>
              <a:ext cx="2303585" cy="1301262"/>
            </a:xfrm>
            <a:prstGeom prst="cloudCallout">
              <a:avLst>
                <a:gd name="adj1" fmla="val -45260"/>
                <a:gd name="adj2" fmla="val 62500"/>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graphicFrame>
          <p:nvGraphicFramePr>
            <p:cNvPr id="10" name="オブジェクト 9">
              <a:hlinkClick r:id="" action="ppaction://ole?verb=0"/>
            </p:cNvPr>
            <p:cNvGraphicFramePr>
              <a:graphicFrameLocks noChangeAspect="1"/>
            </p:cNvGraphicFramePr>
            <p:nvPr>
              <p:extLst>
                <p:ext uri="{D42A27DB-BD31-4B8C-83A1-F6EECF244321}">
                  <p14:modId xmlns:p14="http://schemas.microsoft.com/office/powerpoint/2010/main" val="3249005027"/>
                </p:ext>
              </p:extLst>
            </p:nvPr>
          </p:nvGraphicFramePr>
          <p:xfrm>
            <a:off x="9998076" y="1305256"/>
            <a:ext cx="1271462" cy="717235"/>
          </p:xfrm>
          <a:graphic>
            <a:graphicData uri="http://schemas.openxmlformats.org/presentationml/2006/ole">
              <mc:AlternateContent xmlns:mc="http://schemas.openxmlformats.org/markup-compatibility/2006">
                <mc:Choice xmlns:v="urn:schemas-microsoft-com:vml" Requires="v">
                  <p:oleObj spid="_x0000_s2445" name="プレゼンテーション" r:id="rId8" imgW="2987010" imgH="1679606" progId="PowerPoint.Show.12">
                    <p:embed/>
                  </p:oleObj>
                </mc:Choice>
                <mc:Fallback>
                  <p:oleObj name="プレゼンテーション" r:id="rId8" imgW="2987010" imgH="1679606" progId="PowerPoint.Show.12">
                    <p:embed/>
                    <p:pic>
                      <p:nvPicPr>
                        <p:cNvPr id="0" name=""/>
                        <p:cNvPicPr/>
                        <p:nvPr/>
                      </p:nvPicPr>
                      <p:blipFill>
                        <a:blip r:embed="rId9"/>
                        <a:stretch>
                          <a:fillRect/>
                        </a:stretch>
                      </p:blipFill>
                      <p:spPr>
                        <a:xfrm>
                          <a:off x="9998076" y="1305256"/>
                          <a:ext cx="1271462" cy="717235"/>
                        </a:xfrm>
                        <a:prstGeom prst="rect">
                          <a:avLst/>
                        </a:prstGeom>
                        <a:noFill/>
                      </p:spPr>
                    </p:pic>
                  </p:oleObj>
                </mc:Fallback>
              </mc:AlternateContent>
            </a:graphicData>
          </a:graphic>
        </p:graphicFrame>
      </p:grpSp>
      <p:sp>
        <p:nvSpPr>
          <p:cNvPr id="12" name="下矢印 11"/>
          <p:cNvSpPr/>
          <p:nvPr/>
        </p:nvSpPr>
        <p:spPr bwMode="auto">
          <a:xfrm>
            <a:off x="5944577" y="4792100"/>
            <a:ext cx="1318846" cy="70338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178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目次</a:t>
            </a:r>
            <a:endParaRPr kumimoji="1" lang="ja-JP" altLang="en-US" dirty="0">
              <a:solidFill>
                <a:srgbClr val="0070C0"/>
              </a:solidFill>
            </a:endParaRPr>
          </a:p>
        </p:txBody>
      </p:sp>
      <p:sp>
        <p:nvSpPr>
          <p:cNvPr id="3" name="コンテンツ プレースホルダー 2"/>
          <p:cNvSpPr>
            <a:spLocks noGrp="1"/>
          </p:cNvSpPr>
          <p:nvPr>
            <p:ph idx="1"/>
          </p:nvPr>
        </p:nvSpPr>
        <p:spPr>
          <a:xfrm>
            <a:off x="1422400" y="1206500"/>
            <a:ext cx="10363200" cy="4114800"/>
          </a:xfrm>
        </p:spPr>
        <p:txBody>
          <a:bodyPr/>
          <a:lstStyle/>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  １．</a:t>
            </a:r>
            <a:r>
              <a:rPr kumimoji="1" lang="ja-JP" altLang="en-US" sz="2400" dirty="0" smtClean="0">
                <a:latin typeface="HG丸ｺﾞｼｯｸM-PRO" panose="020F0600000000000000" pitchFamily="50" charset="-128"/>
                <a:ea typeface="HG丸ｺﾞｼｯｸM-PRO" panose="020F0600000000000000" pitchFamily="50" charset="-128"/>
                <a:hlinkClick r:id="rId3" action="ppaction://hlinksldjump"/>
              </a:rPr>
              <a:t>化学工学とは</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２．</a:t>
            </a:r>
            <a:r>
              <a:rPr lang="ja-JP" altLang="en-US" sz="2400" dirty="0" smtClean="0">
                <a:latin typeface="HG丸ｺﾞｼｯｸM-PRO" panose="020F0600000000000000" pitchFamily="50" charset="-128"/>
                <a:ea typeface="HG丸ｺﾞｼｯｸM-PRO" panose="020F0600000000000000" pitchFamily="50" charset="-128"/>
                <a:hlinkClick r:id="rId4" action="ppaction://hlinksldjump"/>
              </a:rPr>
              <a:t>国際単位系（ＳＩ）</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３．</a:t>
            </a:r>
            <a:r>
              <a:rPr lang="ja-JP" altLang="en-US" sz="2400" dirty="0" smtClean="0">
                <a:latin typeface="HG丸ｺﾞｼｯｸM-PRO" panose="020F0600000000000000" pitchFamily="50" charset="-128"/>
                <a:ea typeface="HG丸ｺﾞｼｯｸM-PRO" panose="020F0600000000000000" pitchFamily="50" charset="-128"/>
                <a:hlinkClick r:id="rId5" action="ppaction://hlinksldjump"/>
              </a:rPr>
              <a:t>単位換算</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４</a:t>
            </a:r>
            <a:r>
              <a:rPr kumimoji="1" lang="ja-JP" altLang="en-US" sz="2400" dirty="0" smtClean="0">
                <a:latin typeface="HG丸ｺﾞｼｯｸM-PRO" panose="020F0600000000000000" pitchFamily="50" charset="-128"/>
                <a:ea typeface="HG丸ｺﾞｼｯｸM-PRO" panose="020F0600000000000000" pitchFamily="50" charset="-128"/>
              </a:rPr>
              <a:t>．</a:t>
            </a:r>
            <a:r>
              <a:rPr kumimoji="1" lang="ja-JP" altLang="en-US" sz="2400" dirty="0" smtClean="0">
                <a:latin typeface="HG丸ｺﾞｼｯｸM-PRO" panose="020F0600000000000000" pitchFamily="50" charset="-128"/>
                <a:ea typeface="HG丸ｺﾞｼｯｸM-PRO" panose="020F0600000000000000" pitchFamily="50" charset="-128"/>
                <a:hlinkClick r:id="rId6" action="ppaction://hlinksldjump"/>
              </a:rPr>
              <a:t>有効数字</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５．</a:t>
            </a:r>
            <a:r>
              <a:rPr lang="ja-JP" altLang="en-US" sz="2400" dirty="0" smtClean="0">
                <a:latin typeface="HG丸ｺﾞｼｯｸM-PRO" panose="020F0600000000000000" pitchFamily="50" charset="-128"/>
                <a:ea typeface="HG丸ｺﾞｼｯｸM-PRO" panose="020F0600000000000000" pitchFamily="50" charset="-128"/>
                <a:hlinkClick r:id="rId7" action="ppaction://hlinksldjump"/>
              </a:rPr>
              <a:t>管の内径と断面積</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６．</a:t>
            </a:r>
            <a:r>
              <a:rPr lang="ja-JP" altLang="en-US" sz="2400" dirty="0" smtClean="0">
                <a:latin typeface="HG丸ｺﾞｼｯｸM-PRO" panose="020F0600000000000000" pitchFamily="50" charset="-128"/>
                <a:ea typeface="HG丸ｺﾞｼｯｸM-PRO" panose="020F0600000000000000" pitchFamily="50" charset="-128"/>
                <a:hlinkClick r:id="rId8" action="ppaction://hlinksldjump"/>
              </a:rPr>
              <a:t>管径と流速・流量の関係</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７．</a:t>
            </a:r>
            <a:r>
              <a:rPr lang="ja-JP" altLang="en-US" sz="2400" dirty="0" smtClean="0">
                <a:latin typeface="HG丸ｺﾞｼｯｸM-PRO" panose="020F0600000000000000" pitchFamily="50" charset="-128"/>
                <a:ea typeface="HG丸ｺﾞｼｯｸM-PRO" panose="020F0600000000000000" pitchFamily="50" charset="-128"/>
                <a:hlinkClick r:id="rId9" action="ppaction://hlinksldjump"/>
              </a:rPr>
              <a:t>流体の密度と質量流量</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８</a:t>
            </a:r>
            <a:r>
              <a:rPr kumimoji="1" lang="ja-JP" altLang="en-US" sz="2400" dirty="0" smtClean="0">
                <a:latin typeface="HG丸ｺﾞｼｯｸM-PRO" panose="020F0600000000000000" pitchFamily="50" charset="-128"/>
                <a:ea typeface="HG丸ｺﾞｼｯｸM-PRO" panose="020F0600000000000000" pitchFamily="50" charset="-128"/>
              </a:rPr>
              <a:t>．</a:t>
            </a:r>
            <a:r>
              <a:rPr kumimoji="1" lang="ja-JP" altLang="en-US" sz="2400" dirty="0" smtClean="0">
                <a:latin typeface="HG丸ｺﾞｼｯｸM-PRO" panose="020F0600000000000000" pitchFamily="50" charset="-128"/>
                <a:ea typeface="HG丸ｺﾞｼｯｸM-PRO" panose="020F0600000000000000" pitchFamily="50" charset="-128"/>
                <a:hlinkClick r:id="rId10" action="ppaction://hlinksldjump"/>
              </a:rPr>
              <a:t>連続の式</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９．</a:t>
            </a:r>
            <a:r>
              <a:rPr lang="ja-JP" altLang="en-US" sz="2400" dirty="0" smtClean="0">
                <a:latin typeface="HG丸ｺﾞｼｯｸM-PRO" panose="020F0600000000000000" pitchFamily="50" charset="-128"/>
                <a:ea typeface="HG丸ｺﾞｼｯｸM-PRO" panose="020F0600000000000000" pitchFamily="50" charset="-128"/>
                <a:hlinkClick r:id="rId11" action="ppaction://hlinksldjump"/>
              </a:rPr>
              <a:t>ベルヌーイの定理</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400" dirty="0" smtClean="0">
                <a:latin typeface="HG丸ｺﾞｼｯｸM-PRO" panose="020F0600000000000000" pitchFamily="50" charset="-128"/>
                <a:ea typeface="HG丸ｺﾞｼｯｸM-PRO" panose="020F0600000000000000" pitchFamily="50" charset="-128"/>
              </a:rPr>
              <a:t>10</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smtClean="0">
                <a:latin typeface="HG丸ｺﾞｼｯｸM-PRO" panose="020F0600000000000000" pitchFamily="50" charset="-128"/>
                <a:ea typeface="HG丸ｺﾞｼｯｸM-PRO" panose="020F0600000000000000" pitchFamily="50" charset="-128"/>
                <a:hlinkClick r:id="rId12" action="ppaction://hlinksldjump"/>
              </a:rPr>
              <a:t>層流と乱流</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400" dirty="0" smtClean="0">
                <a:latin typeface="HG丸ｺﾞｼｯｸM-PRO" panose="020F0600000000000000" pitchFamily="50" charset="-128"/>
                <a:ea typeface="HG丸ｺﾞｼｯｸM-PRO" panose="020F0600000000000000" pitchFamily="50" charset="-128"/>
              </a:rPr>
              <a:t>11</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hlinkClick r:id="rId13" action="ppaction://hlinksldjump"/>
              </a:rPr>
              <a:t>摩擦</a:t>
            </a:r>
            <a:r>
              <a:rPr lang="ja-JP" altLang="en-US" sz="2400" dirty="0" smtClean="0">
                <a:latin typeface="HG丸ｺﾞｼｯｸM-PRO" panose="020F0600000000000000" pitchFamily="50" charset="-128"/>
                <a:ea typeface="HG丸ｺﾞｼｯｸM-PRO" panose="020F0600000000000000" pitchFamily="50" charset="-128"/>
                <a:hlinkClick r:id="rId13" action="ppaction://hlinksldjump"/>
              </a:rPr>
              <a:t>による流れのエネルギー損失</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580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dirty="0"/>
          </a:p>
        </p:txBody>
      </p:sp>
      <p:sp>
        <p:nvSpPr>
          <p:cNvPr id="9" name="テキスト プレースホルダー 8"/>
          <p:cNvSpPr>
            <a:spLocks noGrp="1"/>
          </p:cNvSpPr>
          <p:nvPr>
            <p:ph type="body" idx="1"/>
          </p:nvPr>
        </p:nvSpPr>
        <p:spPr/>
        <p:txBody>
          <a:bodyPr anchor="t"/>
          <a:lstStyle/>
          <a:p>
            <a:pPr algn="ctr"/>
            <a:r>
              <a:rPr kumimoji="1" lang="ja-JP" altLang="en-US" sz="5400" dirty="0" smtClean="0">
                <a:solidFill>
                  <a:srgbClr val="0070C0"/>
                </a:solidFill>
              </a:rPr>
              <a:t>有効数字</a:t>
            </a:r>
            <a:endParaRPr kumimoji="1" lang="ja-JP" altLang="en-US"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279170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rgbClr val="0070C0"/>
                </a:solidFill>
              </a:rPr>
              <a:t>測定値と有効数字</a:t>
            </a:r>
            <a:endParaRPr kumimoji="1" lang="ja-JP" altLang="en-US" dirty="0">
              <a:solidFill>
                <a:srgbClr val="0070C0"/>
              </a:solidFill>
            </a:endParaRPr>
          </a:p>
        </p:txBody>
      </p:sp>
      <p:sp>
        <p:nvSpPr>
          <p:cNvPr id="5" name="コンテンツ プレースホルダー 4"/>
          <p:cNvSpPr>
            <a:spLocks noGrp="1"/>
          </p:cNvSpPr>
          <p:nvPr>
            <p:ph idx="1"/>
          </p:nvPr>
        </p:nvSpPr>
        <p:spPr/>
        <p:txBody>
          <a:bodyPr/>
          <a:lstStyle/>
          <a:p>
            <a:pPr>
              <a:buClr>
                <a:srgbClr val="0070C0"/>
              </a:buClr>
              <a:buFont typeface="Wingdings" panose="05000000000000000000" pitchFamily="2" charset="2"/>
              <a:buChar char="l"/>
            </a:pPr>
            <a:r>
              <a:rPr kumimoji="1" lang="en-US" altLang="ja-JP" sz="1800" dirty="0" smtClean="0">
                <a:latin typeface="+mn-ea"/>
              </a:rPr>
              <a:t>0.1kg</a:t>
            </a:r>
            <a:r>
              <a:rPr kumimoji="1" lang="ja-JP" altLang="en-US" sz="1800" dirty="0" smtClean="0">
                <a:latin typeface="+mn-ea"/>
              </a:rPr>
              <a:t>の桁まで測れる体重計で体重を測定したところ，</a:t>
            </a:r>
            <a:r>
              <a:rPr lang="en-US" altLang="ja-JP" sz="1800" dirty="0">
                <a:latin typeface="+mn-ea"/>
              </a:rPr>
              <a:t>76</a:t>
            </a:r>
            <a:r>
              <a:rPr kumimoji="1" lang="en-US" altLang="ja-JP" sz="1800" dirty="0" smtClean="0">
                <a:latin typeface="+mn-ea"/>
              </a:rPr>
              <a:t>.5kg</a:t>
            </a:r>
            <a:r>
              <a:rPr lang="ja-JP" altLang="en-US" sz="1800" dirty="0" smtClean="0">
                <a:latin typeface="+mn-ea"/>
              </a:rPr>
              <a:t>であった。</a:t>
            </a:r>
            <a:endParaRPr lang="en-US" altLang="ja-JP" sz="1800" dirty="0" smtClean="0">
              <a:latin typeface="+mn-ea"/>
            </a:endParaRPr>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p:txBody>
      </p:sp>
      <p:sp>
        <p:nvSpPr>
          <p:cNvPr id="6" name="下矢印 5"/>
          <p:cNvSpPr/>
          <p:nvPr/>
        </p:nvSpPr>
        <p:spPr>
          <a:xfrm>
            <a:off x="4885384" y="2335224"/>
            <a:ext cx="2421228" cy="785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丸ｺﾞｼｯｸM-PRO" panose="020F0600000000000000" pitchFamily="50" charset="-128"/>
                <a:ea typeface="HG丸ｺﾞｼｯｸM-PRO" panose="020F0600000000000000" pitchFamily="50" charset="-128"/>
              </a:rPr>
              <a:t>この場合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2186915" y="3349436"/>
            <a:ext cx="7818166" cy="461665"/>
          </a:xfrm>
          <a:prstGeom prst="rect">
            <a:avLst/>
          </a:prstGeom>
          <a:noFill/>
        </p:spPr>
        <p:txBody>
          <a:bodyPr wrap="non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体重は，</a:t>
            </a:r>
            <a:r>
              <a:rPr lang="en-US" altLang="ja-JP" sz="2400" dirty="0" smtClean="0">
                <a:latin typeface="HG丸ｺﾞｼｯｸM-PRO" panose="020F0600000000000000" pitchFamily="50" charset="-128"/>
                <a:ea typeface="HG丸ｺﾞｼｯｸM-PRO" panose="020F0600000000000000" pitchFamily="50" charset="-128"/>
              </a:rPr>
              <a:t>76</a:t>
            </a:r>
            <a:r>
              <a:rPr kumimoji="1" lang="en-US" altLang="ja-JP" sz="2400" dirty="0" smtClean="0">
                <a:latin typeface="HG丸ｺﾞｼｯｸM-PRO" panose="020F0600000000000000" pitchFamily="50" charset="-128"/>
                <a:ea typeface="HG丸ｺﾞｼｯｸM-PRO" panose="020F0600000000000000" pitchFamily="50" charset="-128"/>
              </a:rPr>
              <a:t>.54kg</a:t>
            </a:r>
            <a:r>
              <a:rPr kumimoji="1" lang="ja-JP" altLang="en-US" sz="2400" dirty="0" smtClean="0">
                <a:latin typeface="HG丸ｺﾞｼｯｸM-PRO" panose="020F0600000000000000" pitchFamily="50" charset="-128"/>
                <a:ea typeface="HG丸ｺﾞｼｯｸM-PRO" panose="020F0600000000000000" pitchFamily="50" charset="-128"/>
              </a:rPr>
              <a:t>以下，</a:t>
            </a:r>
            <a:r>
              <a:rPr lang="en-US" altLang="ja-JP" sz="2400" dirty="0" smtClean="0">
                <a:latin typeface="HG丸ｺﾞｼｯｸM-PRO" panose="020F0600000000000000" pitchFamily="50" charset="-128"/>
                <a:ea typeface="HG丸ｺﾞｼｯｸM-PRO" panose="020F0600000000000000" pitchFamily="50" charset="-128"/>
              </a:rPr>
              <a:t>76</a:t>
            </a:r>
            <a:r>
              <a:rPr kumimoji="1" lang="en-US" altLang="ja-JP" sz="2400" dirty="0" smtClean="0">
                <a:latin typeface="HG丸ｺﾞｼｯｸM-PRO" panose="020F0600000000000000" pitchFamily="50" charset="-128"/>
                <a:ea typeface="HG丸ｺﾞｼｯｸM-PRO" panose="020F0600000000000000" pitchFamily="50" charset="-128"/>
              </a:rPr>
              <a:t>.45kg</a:t>
            </a:r>
            <a:r>
              <a:rPr kumimoji="1" lang="ja-JP" altLang="en-US" sz="2400" dirty="0" smtClean="0">
                <a:latin typeface="HG丸ｺﾞｼｯｸM-PRO" panose="020F0600000000000000" pitchFamily="50" charset="-128"/>
                <a:ea typeface="HG丸ｺﾞｼｯｸM-PRO" panose="020F0600000000000000" pitchFamily="50" charset="-128"/>
              </a:rPr>
              <a:t>以上で</a:t>
            </a:r>
            <a:r>
              <a:rPr kumimoji="1" lang="ja-JP" altLang="en-US" sz="2400" dirty="0" smtClean="0">
                <a:latin typeface="HG丸ｺﾞｼｯｸM-PRO" panose="020F0600000000000000" pitchFamily="50" charset="-128"/>
                <a:ea typeface="HG丸ｺﾞｼｯｸM-PRO" panose="020F0600000000000000" pitchFamily="50" charset="-128"/>
              </a:rPr>
              <a:t>あると言える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8" name="下矢印 7"/>
          <p:cNvSpPr/>
          <p:nvPr/>
        </p:nvSpPr>
        <p:spPr>
          <a:xfrm>
            <a:off x="4885384" y="4039701"/>
            <a:ext cx="2421228" cy="785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rPr>
              <a:t>つまり</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387016" y="5077424"/>
            <a:ext cx="9417963"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体重計で測定した体重は，真の値ではなく，近似値であると言える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1422400" y="6046441"/>
            <a:ext cx="10649069" cy="461665"/>
          </a:xfrm>
          <a:prstGeom prst="rect">
            <a:avLst/>
          </a:prstGeom>
          <a:noFill/>
        </p:spPr>
        <p:txBody>
          <a:bodyPr wrap="none" rtlCol="0">
            <a:spAutoFit/>
          </a:bodyPr>
          <a:lstStyle/>
          <a:p>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ja-JP" altLang="en-US" sz="2400" dirty="0" smtClean="0">
                <a:latin typeface="HG丸ｺﾞｼｯｸM-PRO" panose="020F0600000000000000" pitchFamily="50" charset="-128"/>
                <a:ea typeface="HG丸ｺﾞｼｯｸM-PRO" panose="020F0600000000000000" pitchFamily="50" charset="-128"/>
              </a:rPr>
              <a:t>私たちが扱う測定値のほとんどが，近似値であると考えても差し支えない</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338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rgbClr val="0070C0"/>
                </a:solidFill>
              </a:rPr>
              <a:t>測定値と有効数字</a:t>
            </a:r>
            <a:endParaRPr kumimoji="1" lang="ja-JP" altLang="en-US" dirty="0">
              <a:solidFill>
                <a:srgbClr val="0070C0"/>
              </a:solidFill>
            </a:endParaRPr>
          </a:p>
        </p:txBody>
      </p:sp>
      <p:sp>
        <p:nvSpPr>
          <p:cNvPr id="5" name="コンテンツ プレースホルダー 4"/>
          <p:cNvSpPr>
            <a:spLocks noGrp="1"/>
          </p:cNvSpPr>
          <p:nvPr>
            <p:ph idx="1"/>
          </p:nvPr>
        </p:nvSpPr>
        <p:spPr/>
        <p:txBody>
          <a:bodyPr/>
          <a:lstStyle/>
          <a:p>
            <a:pPr>
              <a:buClr>
                <a:srgbClr val="0070C0"/>
              </a:buClr>
              <a:buFont typeface="Wingdings" panose="05000000000000000000" pitchFamily="2" charset="2"/>
              <a:buChar char="l"/>
            </a:pPr>
            <a:r>
              <a:rPr kumimoji="1" lang="en-US" altLang="ja-JP" sz="1800" dirty="0" smtClean="0">
                <a:latin typeface="+mn-ea"/>
              </a:rPr>
              <a:t>0.1kg</a:t>
            </a:r>
            <a:r>
              <a:rPr kumimoji="1" lang="ja-JP" altLang="en-US" sz="1800" dirty="0" smtClean="0">
                <a:latin typeface="+mn-ea"/>
              </a:rPr>
              <a:t>の桁まで測れる体重計で体重を測定したところ，</a:t>
            </a:r>
            <a:r>
              <a:rPr lang="en-US" altLang="ja-JP" sz="1800" dirty="0">
                <a:latin typeface="+mn-ea"/>
              </a:rPr>
              <a:t>76</a:t>
            </a:r>
            <a:r>
              <a:rPr kumimoji="1" lang="en-US" altLang="ja-JP" sz="1800" dirty="0" smtClean="0">
                <a:latin typeface="+mn-ea"/>
              </a:rPr>
              <a:t>.5kg</a:t>
            </a:r>
            <a:r>
              <a:rPr lang="ja-JP" altLang="en-US" sz="1800" dirty="0" smtClean="0">
                <a:latin typeface="+mn-ea"/>
              </a:rPr>
              <a:t>であった。</a:t>
            </a:r>
            <a:endParaRPr lang="en-US" altLang="ja-JP" sz="1800" dirty="0" smtClean="0">
              <a:latin typeface="+mn-ea"/>
            </a:endParaRPr>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p:txBody>
      </p:sp>
      <p:sp>
        <p:nvSpPr>
          <p:cNvPr id="10" name="下矢印 9"/>
          <p:cNvSpPr/>
          <p:nvPr/>
        </p:nvSpPr>
        <p:spPr>
          <a:xfrm>
            <a:off x="4885386" y="2775983"/>
            <a:ext cx="2421228" cy="785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rPr>
              <a:t>つまり</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2775219" y="3627911"/>
            <a:ext cx="6641562" cy="461665"/>
          </a:xfrm>
          <a:prstGeom prst="rect">
            <a:avLst/>
          </a:prstGeom>
          <a:noFill/>
        </p:spPr>
        <p:txBody>
          <a:bodyPr wrap="none" rtlCol="0">
            <a:spAutoFit/>
          </a:bodyPr>
          <a:lstStyle/>
          <a:p>
            <a:r>
              <a:rPr lang="ja-JP" altLang="en-US" sz="2400" dirty="0">
                <a:latin typeface="HG丸ｺﾞｼｯｸM-PRO" panose="020F0600000000000000" pitchFamily="50" charset="-128"/>
                <a:ea typeface="HG丸ｺﾞｼｯｸM-PRO" panose="020F0600000000000000" pitchFamily="50" charset="-128"/>
              </a:rPr>
              <a:t>意味の</a:t>
            </a:r>
            <a:r>
              <a:rPr lang="ja-JP" altLang="en-US" sz="2400" dirty="0" smtClean="0">
                <a:latin typeface="HG丸ｺﾞｼｯｸM-PRO" panose="020F0600000000000000" pitchFamily="50" charset="-128"/>
                <a:ea typeface="HG丸ｺﾞｼｯｸM-PRO" panose="020F0600000000000000" pitchFamily="50" charset="-128"/>
              </a:rPr>
              <a:t>ある数字は，</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smtClean="0">
                <a:latin typeface="HG丸ｺﾞｼｯｸM-PRO" panose="020F0600000000000000" pitchFamily="50" charset="-128"/>
                <a:ea typeface="HG丸ｺﾞｼｯｸM-PRO" panose="020F0600000000000000" pitchFamily="50" charset="-128"/>
              </a:rPr>
              <a:t>と</a:t>
            </a:r>
            <a:r>
              <a:rPr lang="en-US" altLang="ja-JP" sz="2400" dirty="0" smtClean="0">
                <a:latin typeface="HG丸ｺﾞｼｯｸM-PRO" panose="020F0600000000000000" pitchFamily="50" charset="-128"/>
                <a:ea typeface="HG丸ｺﾞｼｯｸM-PRO" panose="020F0600000000000000" pitchFamily="50" charset="-128"/>
              </a:rPr>
              <a:t>6</a:t>
            </a:r>
            <a:r>
              <a:rPr lang="ja-JP" altLang="en-US" sz="2400" dirty="0" smtClean="0">
                <a:latin typeface="HG丸ｺﾞｼｯｸM-PRO" panose="020F0600000000000000" pitchFamily="50" charset="-128"/>
                <a:ea typeface="HG丸ｺﾞｼｯｸM-PRO" panose="020F0600000000000000" pitchFamily="50" charset="-128"/>
              </a:rPr>
              <a:t>と</a:t>
            </a:r>
            <a:r>
              <a:rPr lang="en-US" altLang="ja-JP" sz="2400" dirty="0" smtClean="0">
                <a:latin typeface="HG丸ｺﾞｼｯｸM-PRO" panose="020F0600000000000000" pitchFamily="50" charset="-128"/>
                <a:ea typeface="HG丸ｺﾞｼｯｸM-PRO" panose="020F0600000000000000" pitchFamily="50" charset="-128"/>
              </a:rPr>
              <a:t>5</a:t>
            </a:r>
            <a:r>
              <a:rPr lang="ja-JP" altLang="en-US" sz="2400" dirty="0" smtClean="0">
                <a:latin typeface="HG丸ｺﾞｼｯｸM-PRO" panose="020F0600000000000000" pitchFamily="50" charset="-128"/>
                <a:ea typeface="HG丸ｺﾞｼｯｸM-PRO" panose="020F0600000000000000" pitchFamily="50" charset="-128"/>
              </a:rPr>
              <a:t>の</a:t>
            </a:r>
            <a:r>
              <a:rPr lang="en-US" altLang="ja-JP" sz="2400" dirty="0" smtClean="0">
                <a:latin typeface="HG丸ｺﾞｼｯｸM-PRO" panose="020F0600000000000000" pitchFamily="50" charset="-128"/>
                <a:ea typeface="HG丸ｺﾞｼｯｸM-PRO" panose="020F0600000000000000" pitchFamily="50" charset="-128"/>
              </a:rPr>
              <a:t>3</a:t>
            </a:r>
            <a:r>
              <a:rPr lang="ja-JP" altLang="en-US" sz="2400" dirty="0" err="1">
                <a:latin typeface="HG丸ｺﾞｼｯｸM-PRO" panose="020F0600000000000000" pitchFamily="50" charset="-128"/>
                <a:ea typeface="HG丸ｺﾞｼｯｸM-PRO" panose="020F0600000000000000" pitchFamily="50" charset="-128"/>
              </a:rPr>
              <a:t>つ</a:t>
            </a:r>
            <a:r>
              <a:rPr lang="ja-JP" altLang="en-US" sz="2400" dirty="0" err="1" smtClean="0">
                <a:latin typeface="HG丸ｺﾞｼｯｸM-PRO" panose="020F0600000000000000" pitchFamily="50" charset="-128"/>
                <a:ea typeface="HG丸ｺﾞｼｯｸM-PRO" panose="020F0600000000000000" pitchFamily="50" charset="-128"/>
              </a:rPr>
              <a:t>だけで</a:t>
            </a:r>
            <a:r>
              <a:rPr lang="ja-JP" altLang="en-US" sz="2400" dirty="0" smtClean="0">
                <a:latin typeface="HG丸ｺﾞｼｯｸM-PRO" panose="020F0600000000000000" pitchFamily="50" charset="-128"/>
                <a:ea typeface="HG丸ｺﾞｼｯｸM-PRO" panose="020F0600000000000000" pitchFamily="50" charset="-128"/>
              </a:rPr>
              <a:t>ある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213367" y="2175666"/>
            <a:ext cx="7765267" cy="461665"/>
          </a:xfrm>
          <a:prstGeom prst="rect">
            <a:avLst/>
          </a:prstGeom>
          <a:noFill/>
        </p:spPr>
        <p:txBody>
          <a:bodyPr wrap="none" rtlCol="0">
            <a:spAutoFit/>
          </a:bodyPr>
          <a:lstStyle/>
          <a:p>
            <a:r>
              <a:rPr lang="en-US" altLang="ja-JP" sz="2400" dirty="0" smtClean="0">
                <a:latin typeface="HG丸ｺﾞｼｯｸM-PRO" panose="020F0600000000000000" pitchFamily="50" charset="-128"/>
                <a:ea typeface="HG丸ｺﾞｼｯｸM-PRO" panose="020F0600000000000000" pitchFamily="50" charset="-128"/>
              </a:rPr>
              <a:t>76.5kg</a:t>
            </a:r>
            <a:r>
              <a:rPr lang="ja-JP" altLang="en-US" sz="2400" dirty="0" smtClean="0">
                <a:latin typeface="HG丸ｺﾞｼｯｸM-PRO" panose="020F0600000000000000" pitchFamily="50" charset="-128"/>
                <a:ea typeface="HG丸ｺﾞｼｯｸM-PRO" panose="020F0600000000000000" pitchFamily="50" charset="-128"/>
              </a:rPr>
              <a:t>の単位を</a:t>
            </a:r>
            <a:r>
              <a:rPr lang="en-US" altLang="ja-JP" sz="2400" dirty="0" smtClean="0">
                <a:latin typeface="HG丸ｺﾞｼｯｸM-PRO" panose="020F0600000000000000" pitchFamily="50" charset="-128"/>
                <a:ea typeface="HG丸ｺﾞｼｯｸM-PRO" panose="020F0600000000000000" pitchFamily="50" charset="-128"/>
              </a:rPr>
              <a:t>g</a:t>
            </a:r>
            <a:r>
              <a:rPr lang="ja-JP" altLang="en-US" sz="2400" dirty="0" smtClean="0">
                <a:latin typeface="HG丸ｺﾞｼｯｸM-PRO" panose="020F0600000000000000" pitchFamily="50" charset="-128"/>
                <a:ea typeface="HG丸ｺﾞｼｯｸM-PRO" panose="020F0600000000000000" pitchFamily="50" charset="-128"/>
              </a:rPr>
              <a:t>にすると，</a:t>
            </a:r>
            <a:r>
              <a:rPr lang="en-US" altLang="ja-JP" sz="2400" dirty="0" smtClean="0">
                <a:latin typeface="HG丸ｺﾞｼｯｸM-PRO" panose="020F0600000000000000" pitchFamily="50" charset="-128"/>
                <a:ea typeface="HG丸ｺﾞｼｯｸM-PRO" panose="020F0600000000000000" pitchFamily="50" charset="-128"/>
              </a:rPr>
              <a:t>76500g</a:t>
            </a:r>
            <a:r>
              <a:rPr lang="ja-JP" altLang="en-US" sz="2400" dirty="0" smtClean="0">
                <a:latin typeface="HG丸ｺﾞｼｯｸM-PRO" panose="020F0600000000000000" pitchFamily="50" charset="-128"/>
                <a:ea typeface="HG丸ｺﾞｼｯｸM-PRO" panose="020F0600000000000000" pitchFamily="50" charset="-128"/>
              </a:rPr>
              <a:t>になるが・・・</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4" name="爆発 1 13"/>
          <p:cNvSpPr/>
          <p:nvPr/>
        </p:nvSpPr>
        <p:spPr>
          <a:xfrm>
            <a:off x="4571571" y="2709667"/>
            <a:ext cx="3801962" cy="326745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丸ｺﾞｼｯｸM-PRO" panose="020F0600000000000000" pitchFamily="50" charset="-128"/>
                <a:ea typeface="HG丸ｺﾞｼｯｸM-PRO" panose="020F0600000000000000" pitchFamily="50" charset="-128"/>
              </a:rPr>
              <a:t>最後の</a:t>
            </a:r>
            <a:r>
              <a:rPr kumimoji="1" lang="en-US" altLang="ja-JP" dirty="0" smtClean="0">
                <a:latin typeface="HG丸ｺﾞｼｯｸM-PRO" panose="020F0600000000000000" pitchFamily="50" charset="-128"/>
                <a:ea typeface="HG丸ｺﾞｼｯｸM-PRO" panose="020F0600000000000000" pitchFamily="50" charset="-128"/>
              </a:rPr>
              <a:t>2</a:t>
            </a:r>
            <a:r>
              <a:rPr kumimoji="1" lang="ja-JP" altLang="en-US" dirty="0" smtClean="0">
                <a:latin typeface="HG丸ｺﾞｼｯｸM-PRO" panose="020F0600000000000000" pitchFamily="50" charset="-128"/>
                <a:ea typeface="HG丸ｺﾞｼｯｸM-PRO" panose="020F0600000000000000" pitchFamily="50" charset="-128"/>
              </a:rPr>
              <a:t>桁の</a:t>
            </a:r>
            <a:r>
              <a:rPr kumimoji="1" lang="en-US" altLang="ja-JP" dirty="0" smtClean="0">
                <a:latin typeface="HG丸ｺﾞｼｯｸM-PRO" panose="020F0600000000000000" pitchFamily="50" charset="-128"/>
                <a:ea typeface="HG丸ｺﾞｼｯｸM-PRO" panose="020F0600000000000000" pitchFamily="50" charset="-128"/>
              </a:rPr>
              <a:t>00</a:t>
            </a:r>
            <a:r>
              <a:rPr lang="ja-JP" altLang="en-US" dirty="0" smtClean="0">
                <a:latin typeface="HG丸ｺﾞｼｯｸM-PRO" panose="020F0600000000000000" pitchFamily="50" charset="-128"/>
                <a:ea typeface="HG丸ｺﾞｼｯｸM-PRO" panose="020F0600000000000000" pitchFamily="50" charset="-128"/>
              </a:rPr>
              <a:t>は</a:t>
            </a:r>
            <a:r>
              <a:rPr lang="ja-JP" altLang="en-US" dirty="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値が</a:t>
            </a:r>
            <a:r>
              <a:rPr kumimoji="1" lang="en-US" altLang="ja-JP" dirty="0" smtClean="0">
                <a:latin typeface="HG丸ｺﾞｼｯｸM-PRO" panose="020F0600000000000000" pitchFamily="50" charset="-128"/>
                <a:ea typeface="HG丸ｺﾞｼｯｸM-PRO" panose="020F0600000000000000" pitchFamily="50" charset="-128"/>
              </a:rPr>
              <a:t>0</a:t>
            </a:r>
            <a:r>
              <a:rPr kumimoji="1" lang="ja-JP" altLang="en-US" dirty="0" smtClean="0">
                <a:latin typeface="HG丸ｺﾞｼｯｸM-PRO" panose="020F0600000000000000" pitchFamily="50" charset="-128"/>
                <a:ea typeface="HG丸ｺﾞｼｯｸM-PRO" panose="020F0600000000000000" pitchFamily="50" charset="-128"/>
              </a:rPr>
              <a:t>であるということではない</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15" name="下矢印 14"/>
          <p:cNvSpPr/>
          <p:nvPr/>
        </p:nvSpPr>
        <p:spPr>
          <a:xfrm>
            <a:off x="4885386" y="4155892"/>
            <a:ext cx="2421228" cy="785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この</a:t>
            </a:r>
            <a:r>
              <a:rPr lang="en-US" altLang="ja-JP" dirty="0" smtClean="0">
                <a:latin typeface="HG丸ｺﾞｼｯｸM-PRO" panose="020F0600000000000000" pitchFamily="50" charset="-128"/>
                <a:ea typeface="HG丸ｺﾞｼｯｸM-PRO" panose="020F0600000000000000" pitchFamily="50" charset="-128"/>
              </a:rPr>
              <a:t>3</a:t>
            </a:r>
            <a:r>
              <a:rPr lang="ja-JP" altLang="en-US" dirty="0" err="1" smtClean="0">
                <a:latin typeface="HG丸ｺﾞｼｯｸM-PRO" panose="020F0600000000000000" pitchFamily="50" charset="-128"/>
                <a:ea typeface="HG丸ｺﾞｼｯｸM-PRO" panose="020F0600000000000000" pitchFamily="50" charset="-128"/>
              </a:rPr>
              <a:t>つの</a:t>
            </a:r>
            <a:r>
              <a:rPr lang="ja-JP" altLang="en-US" dirty="0" smtClean="0">
                <a:latin typeface="HG丸ｺﾞｼｯｸM-PRO" panose="020F0600000000000000" pitchFamily="50" charset="-128"/>
                <a:ea typeface="HG丸ｺﾞｼｯｸM-PRO" panose="020F0600000000000000" pitchFamily="50" charset="-128"/>
              </a:rPr>
              <a:t>数字を</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4926449" y="5007593"/>
            <a:ext cx="2339102" cy="461665"/>
          </a:xfrm>
          <a:prstGeom prst="rect">
            <a:avLst/>
          </a:prstGeom>
          <a:noFill/>
        </p:spPr>
        <p:txBody>
          <a:bodyPr wrap="non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有効数字という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1" name="額縁 10"/>
          <p:cNvSpPr>
            <a:spLocks/>
          </p:cNvSpPr>
          <p:nvPr/>
        </p:nvSpPr>
        <p:spPr bwMode="auto">
          <a:xfrm>
            <a:off x="2074517" y="5590857"/>
            <a:ext cx="8042966" cy="108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altLang="ja-JP" sz="3200" dirty="0">
                <a:latin typeface="HG丸ｺﾞｼｯｸM-PRO" panose="020F0600000000000000" pitchFamily="50" charset="-128"/>
                <a:ea typeface="HG丸ｺﾞｼｯｸM-PRO" panose="020F0600000000000000" pitchFamily="50" charset="-128"/>
              </a:rPr>
              <a:t>76.5kg</a:t>
            </a:r>
            <a:r>
              <a:rPr lang="ja-JP" altLang="en-US" sz="3200" dirty="0">
                <a:latin typeface="HG丸ｺﾞｼｯｸM-PRO" panose="020F0600000000000000" pitchFamily="50" charset="-128"/>
                <a:ea typeface="HG丸ｺﾞｼｯｸM-PRO" panose="020F0600000000000000" pitchFamily="50" charset="-128"/>
              </a:rPr>
              <a:t>の有効数字は，</a:t>
            </a:r>
            <a:r>
              <a:rPr lang="en-US" altLang="ja-JP" sz="3200" dirty="0">
                <a:latin typeface="HG丸ｺﾞｼｯｸM-PRO" panose="020F0600000000000000" pitchFamily="50" charset="-128"/>
                <a:ea typeface="HG丸ｺﾞｼｯｸM-PRO" panose="020F0600000000000000" pitchFamily="50" charset="-128"/>
              </a:rPr>
              <a:t>3</a:t>
            </a:r>
            <a:r>
              <a:rPr lang="ja-JP" altLang="en-US" sz="3200" dirty="0">
                <a:latin typeface="HG丸ｺﾞｼｯｸM-PRO" panose="020F0600000000000000" pitchFamily="50" charset="-128"/>
                <a:ea typeface="HG丸ｺﾞｼｯｸM-PRO" panose="020F0600000000000000" pitchFamily="50" charset="-128"/>
              </a:rPr>
              <a:t>桁であると</a:t>
            </a:r>
            <a:r>
              <a:rPr lang="ja-JP" altLang="en-US" sz="3200" dirty="0" smtClean="0">
                <a:latin typeface="HG丸ｺﾞｼｯｸM-PRO" panose="020F0600000000000000" pitchFamily="50" charset="-128"/>
                <a:ea typeface="HG丸ｺﾞｼｯｸM-PRO" panose="020F0600000000000000" pitchFamily="50" charset="-128"/>
              </a:rPr>
              <a:t>いう</a:t>
            </a:r>
            <a:endParaRPr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6500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animBg="1"/>
      <p:bldP spid="14" grpId="1" animBg="1"/>
      <p:bldP spid="15" grpId="0" animBg="1"/>
      <p:bldP spid="16"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有効数字のポイント</a:t>
            </a:r>
            <a:endParaRPr kumimoji="1" lang="ja-JP" altLang="en-US" dirty="0">
              <a:solidFill>
                <a:srgbClr val="0070C0"/>
              </a:solidFill>
            </a:endParaRPr>
          </a:p>
        </p:txBody>
      </p:sp>
      <p:graphicFrame>
        <p:nvGraphicFramePr>
          <p:cNvPr id="4" name="図表 3"/>
          <p:cNvGraphicFramePr/>
          <p:nvPr>
            <p:extLst>
              <p:ext uri="{D42A27DB-BD31-4B8C-83A1-F6EECF244321}">
                <p14:modId xmlns:p14="http://schemas.microsoft.com/office/powerpoint/2010/main" val="2722523307"/>
              </p:ext>
            </p:extLst>
          </p:nvPr>
        </p:nvGraphicFramePr>
        <p:xfrm>
          <a:off x="2032000" y="1264791"/>
          <a:ext cx="997829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70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BFE9CCF-D62D-4695-A35B-41D6D81F39DA}"/>
                                            </p:graphicEl>
                                          </p:spTgt>
                                        </p:tgtEl>
                                        <p:attrNameLst>
                                          <p:attrName>style.visibility</p:attrName>
                                        </p:attrNameLst>
                                      </p:cBhvr>
                                      <p:to>
                                        <p:strVal val="visible"/>
                                      </p:to>
                                    </p:set>
                                    <p:animEffect transition="in" filter="fade">
                                      <p:cBhvr>
                                        <p:cTn id="7" dur="500"/>
                                        <p:tgtEl>
                                          <p:spTgt spid="4">
                                            <p:graphicEl>
                                              <a:dgm id="{0BFE9CCF-D62D-4695-A35B-41D6D81F39D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99C2058-5F4E-4409-812C-0DFDE478E4BD}"/>
                                            </p:graphicEl>
                                          </p:spTgt>
                                        </p:tgtEl>
                                        <p:attrNameLst>
                                          <p:attrName>style.visibility</p:attrName>
                                        </p:attrNameLst>
                                      </p:cBhvr>
                                      <p:to>
                                        <p:strVal val="visible"/>
                                      </p:to>
                                    </p:set>
                                    <p:animEffect transition="in" filter="fade">
                                      <p:cBhvr>
                                        <p:cTn id="10" dur="500"/>
                                        <p:tgtEl>
                                          <p:spTgt spid="4">
                                            <p:graphicEl>
                                              <a:dgm id="{799C2058-5F4E-4409-812C-0DFDE478E4B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1CAFA39-3B8A-4C3D-985B-8B31E101C1D0}"/>
                                            </p:graphicEl>
                                          </p:spTgt>
                                        </p:tgtEl>
                                        <p:attrNameLst>
                                          <p:attrName>style.visibility</p:attrName>
                                        </p:attrNameLst>
                                      </p:cBhvr>
                                      <p:to>
                                        <p:strVal val="visible"/>
                                      </p:to>
                                    </p:set>
                                    <p:animEffect transition="in" filter="fade">
                                      <p:cBhvr>
                                        <p:cTn id="15" dur="500"/>
                                        <p:tgtEl>
                                          <p:spTgt spid="4">
                                            <p:graphicEl>
                                              <a:dgm id="{F1CAFA39-3B8A-4C3D-985B-8B31E101C1D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637AA29F-5C8C-4F82-B11F-808B97A9EEF6}"/>
                                            </p:graphicEl>
                                          </p:spTgt>
                                        </p:tgtEl>
                                        <p:attrNameLst>
                                          <p:attrName>style.visibility</p:attrName>
                                        </p:attrNameLst>
                                      </p:cBhvr>
                                      <p:to>
                                        <p:strVal val="visible"/>
                                      </p:to>
                                    </p:set>
                                    <p:animEffect transition="in" filter="fade">
                                      <p:cBhvr>
                                        <p:cTn id="18" dur="500"/>
                                        <p:tgtEl>
                                          <p:spTgt spid="4">
                                            <p:graphicEl>
                                              <a:dgm id="{637AA29F-5C8C-4F82-B11F-808B97A9EEF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508D1A30-AB3F-4062-ABE4-480F8C85C738}"/>
                                            </p:graphicEl>
                                          </p:spTgt>
                                        </p:tgtEl>
                                        <p:attrNameLst>
                                          <p:attrName>style.visibility</p:attrName>
                                        </p:attrNameLst>
                                      </p:cBhvr>
                                      <p:to>
                                        <p:strVal val="visible"/>
                                      </p:to>
                                    </p:set>
                                    <p:animEffect transition="in" filter="fade">
                                      <p:cBhvr>
                                        <p:cTn id="23" dur="500"/>
                                        <p:tgtEl>
                                          <p:spTgt spid="4">
                                            <p:graphicEl>
                                              <a:dgm id="{508D1A30-AB3F-4062-ABE4-480F8C85C738}"/>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202128A-43E2-4C3D-9F94-3F5EB29B1DD8}"/>
                                            </p:graphicEl>
                                          </p:spTgt>
                                        </p:tgtEl>
                                        <p:attrNameLst>
                                          <p:attrName>style.visibility</p:attrName>
                                        </p:attrNameLst>
                                      </p:cBhvr>
                                      <p:to>
                                        <p:strVal val="visible"/>
                                      </p:to>
                                    </p:set>
                                    <p:animEffect transition="in" filter="fade">
                                      <p:cBhvr>
                                        <p:cTn id="26" dur="500"/>
                                        <p:tgtEl>
                                          <p:spTgt spid="4">
                                            <p:graphicEl>
                                              <a:dgm id="{3202128A-43E2-4C3D-9F94-3F5EB29B1D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2400" y="448492"/>
            <a:ext cx="10363200" cy="1143000"/>
          </a:xfrm>
        </p:spPr>
        <p:txBody>
          <a:bodyPr/>
          <a:lstStyle/>
          <a:p>
            <a:r>
              <a:rPr kumimoji="1" lang="ja-JP" altLang="en-US" dirty="0" smtClean="0">
                <a:solidFill>
                  <a:srgbClr val="0070C0"/>
                </a:solidFill>
              </a:rPr>
              <a:t>有効数字</a:t>
            </a:r>
            <a:endParaRPr kumimoji="1" lang="ja-JP" altLang="en-US" dirty="0">
              <a:solidFill>
                <a:srgbClr val="0070C0"/>
              </a:solidFill>
            </a:endParaRPr>
          </a:p>
        </p:txBody>
      </p:sp>
      <p:graphicFrame>
        <p:nvGraphicFramePr>
          <p:cNvPr id="4" name="図表 3"/>
          <p:cNvGraphicFramePr/>
          <p:nvPr>
            <p:extLst>
              <p:ext uri="{D42A27DB-BD31-4B8C-83A1-F6EECF244321}">
                <p14:modId xmlns:p14="http://schemas.microsoft.com/office/powerpoint/2010/main" val="1292748511"/>
              </p:ext>
            </p:extLst>
          </p:nvPr>
        </p:nvGraphicFramePr>
        <p:xfrm>
          <a:off x="2032000" y="1264791"/>
          <a:ext cx="997829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1422400" y="-18366"/>
            <a:ext cx="1907177" cy="646331"/>
          </a:xfrm>
          <a:prstGeom prst="rect">
            <a:avLst/>
          </a:prstGeom>
          <a:noFill/>
        </p:spPr>
        <p:txBody>
          <a:bodyPr wrap="square" rtlCol="0">
            <a:spAutoFit/>
          </a:bodyPr>
          <a:lstStyle/>
          <a:p>
            <a:r>
              <a:rPr lang="ja-JP" altLang="en-US" sz="3600" dirty="0">
                <a:solidFill>
                  <a:srgbClr val="0070C0"/>
                </a:solidFill>
              </a:rPr>
              <a:t>まとめ</a:t>
            </a:r>
            <a:endParaRPr kumimoji="1" lang="ja-JP" altLang="en-US" sz="3600" dirty="0"/>
          </a:p>
        </p:txBody>
      </p:sp>
    </p:spTree>
    <p:extLst>
      <p:ext uri="{BB962C8B-B14F-4D97-AF65-F5344CB8AC3E}">
        <p14:creationId xmlns:p14="http://schemas.microsoft.com/office/powerpoint/2010/main" val="195282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solidFill>
                  <a:srgbClr val="0070C0"/>
                </a:solidFill>
              </a:rPr>
              <a:t>有効数字の確認</a:t>
            </a:r>
            <a:endParaRPr kumimoji="1" lang="ja-JP" altLang="en-US" dirty="0">
              <a:solidFill>
                <a:srgbClr val="0070C0"/>
              </a:solidFill>
            </a:endParaRPr>
          </a:p>
        </p:txBody>
      </p:sp>
      <p:graphicFrame>
        <p:nvGraphicFramePr>
          <p:cNvPr id="8" name="図表 7"/>
          <p:cNvGraphicFramePr/>
          <p:nvPr>
            <p:extLst>
              <p:ext uri="{D42A27DB-BD31-4B8C-83A1-F6EECF244321}">
                <p14:modId xmlns:p14="http://schemas.microsoft.com/office/powerpoint/2010/main" val="1453671437"/>
              </p:ext>
            </p:extLst>
          </p:nvPr>
        </p:nvGraphicFramePr>
        <p:xfrm>
          <a:off x="2032000" y="12784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7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CC8DB1C1-8783-41E7-8B2B-CCBDA7735B3C}"/>
                                            </p:graphicEl>
                                          </p:spTgt>
                                        </p:tgtEl>
                                        <p:attrNameLst>
                                          <p:attrName>style.visibility</p:attrName>
                                        </p:attrNameLst>
                                      </p:cBhvr>
                                      <p:to>
                                        <p:strVal val="visible"/>
                                      </p:to>
                                    </p:set>
                                    <p:animEffect transition="in" filter="fade">
                                      <p:cBhvr>
                                        <p:cTn id="7" dur="500"/>
                                        <p:tgtEl>
                                          <p:spTgt spid="8">
                                            <p:graphicEl>
                                              <a:dgm id="{CC8DB1C1-8783-41E7-8B2B-CCBDA7735B3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BD29830-E95B-41D5-9F7A-35CA175485FC}"/>
                                            </p:graphicEl>
                                          </p:spTgt>
                                        </p:tgtEl>
                                        <p:attrNameLst>
                                          <p:attrName>style.visibility</p:attrName>
                                        </p:attrNameLst>
                                      </p:cBhvr>
                                      <p:to>
                                        <p:strVal val="visible"/>
                                      </p:to>
                                    </p:set>
                                    <p:animEffect transition="in" filter="fade">
                                      <p:cBhvr>
                                        <p:cTn id="12" dur="500"/>
                                        <p:tgtEl>
                                          <p:spTgt spid="8">
                                            <p:graphicEl>
                                              <a:dgm id="{4BD29830-E95B-41D5-9F7A-35CA175485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有効数字の丸め方</a:t>
            </a:r>
            <a:endParaRPr kumimoji="1" lang="ja-JP" altLang="en-US" dirty="0">
              <a:solidFill>
                <a:srgbClr val="0070C0"/>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62188038"/>
              </p:ext>
            </p:extLst>
          </p:nvPr>
        </p:nvGraphicFramePr>
        <p:xfrm>
          <a:off x="1422400" y="1909531"/>
          <a:ext cx="10499969"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角丸四角形吹き出し 5"/>
          <p:cNvSpPr/>
          <p:nvPr/>
        </p:nvSpPr>
        <p:spPr bwMode="auto">
          <a:xfrm>
            <a:off x="5898346" y="2090601"/>
            <a:ext cx="4574920" cy="744416"/>
          </a:xfrm>
          <a:prstGeom prst="wedgeRoundRectCallout">
            <a:avLst>
              <a:gd name="adj1" fmla="val -76350"/>
              <a:gd name="adj2" fmla="val 42912"/>
              <a:gd name="adj3" fmla="val 16667"/>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桁目の</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を四捨五入して切り上げる</a:t>
            </a:r>
          </a:p>
        </p:txBody>
      </p:sp>
      <p:cxnSp>
        <p:nvCxnSpPr>
          <p:cNvPr id="5" name="直線コネクタ 4"/>
          <p:cNvCxnSpPr/>
          <p:nvPr/>
        </p:nvCxnSpPr>
        <p:spPr bwMode="auto">
          <a:xfrm flipH="1">
            <a:off x="4490569" y="2453202"/>
            <a:ext cx="263769" cy="3722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p:cNvCxnSpPr/>
          <p:nvPr/>
        </p:nvCxnSpPr>
        <p:spPr bwMode="auto">
          <a:xfrm flipH="1">
            <a:off x="4184792" y="2462809"/>
            <a:ext cx="263769" cy="3722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4070261" y="2022358"/>
            <a:ext cx="420308" cy="600164"/>
          </a:xfrm>
          <a:prstGeom prst="rect">
            <a:avLst/>
          </a:prstGeom>
          <a:noFill/>
        </p:spPr>
        <p:txBody>
          <a:bodyPr wrap="none" rtlCol="0">
            <a:spAutoFit/>
          </a:bodyPr>
          <a:lstStyle/>
          <a:p>
            <a:r>
              <a:rPr lang="en-US" altLang="ja-JP" sz="3300" dirty="0"/>
              <a:t>5</a:t>
            </a:r>
            <a:endParaRPr kumimoji="1" lang="ja-JP" altLang="en-US" sz="3300" dirty="0"/>
          </a:p>
        </p:txBody>
      </p:sp>
      <p:cxnSp>
        <p:nvCxnSpPr>
          <p:cNvPr id="12" name="直線コネクタ 11"/>
          <p:cNvCxnSpPr/>
          <p:nvPr/>
        </p:nvCxnSpPr>
        <p:spPr bwMode="auto">
          <a:xfrm flipH="1">
            <a:off x="4148530" y="3954812"/>
            <a:ext cx="263769" cy="3722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p:cNvSpPr txBox="1"/>
          <p:nvPr/>
        </p:nvSpPr>
        <p:spPr>
          <a:xfrm>
            <a:off x="1425735" y="1442180"/>
            <a:ext cx="6415539" cy="369332"/>
          </a:xfrm>
          <a:prstGeom prst="rect">
            <a:avLst/>
          </a:prstGeom>
          <a:noFill/>
        </p:spPr>
        <p:txBody>
          <a:bodyPr wrap="none" rtlCol="0">
            <a:spAutoFit/>
          </a:bodyPr>
          <a:lstStyle/>
          <a:p>
            <a:pPr marL="285750" indent="-285750">
              <a:buClr>
                <a:schemeClr val="tx2"/>
              </a:buClr>
              <a:buFont typeface="Wingdings" panose="05000000000000000000" pitchFamily="2" charset="2"/>
              <a:buChar char="l"/>
            </a:pPr>
            <a:r>
              <a:rPr kumimoji="1" lang="ja-JP" altLang="en-US" dirty="0" smtClean="0"/>
              <a:t>気体定数（</a:t>
            </a:r>
            <a:r>
              <a:rPr kumimoji="1" lang="en-US" altLang="ja-JP" dirty="0" smtClean="0"/>
              <a:t>R=</a:t>
            </a:r>
            <a:r>
              <a:rPr kumimoji="1" lang="ja-JP" altLang="en-US" dirty="0" smtClean="0"/>
              <a:t>８．３１４４６２１）を指定された有効数字に丸める</a:t>
            </a:r>
            <a:endParaRPr kumimoji="1" lang="ja-JP" altLang="en-US" dirty="0"/>
          </a:p>
        </p:txBody>
      </p:sp>
      <p:cxnSp>
        <p:nvCxnSpPr>
          <p:cNvPr id="14" name="直線コネクタ 13"/>
          <p:cNvCxnSpPr/>
          <p:nvPr/>
        </p:nvCxnSpPr>
        <p:spPr bwMode="auto">
          <a:xfrm flipH="1">
            <a:off x="3921023" y="5425684"/>
            <a:ext cx="263769" cy="3722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角丸四角形吹き出し 16"/>
          <p:cNvSpPr/>
          <p:nvPr/>
        </p:nvSpPr>
        <p:spPr bwMode="auto">
          <a:xfrm>
            <a:off x="5898346" y="3582604"/>
            <a:ext cx="4574920" cy="744416"/>
          </a:xfrm>
          <a:prstGeom prst="wedgeRoundRectCallout">
            <a:avLst>
              <a:gd name="adj1" fmla="val -76350"/>
              <a:gd name="adj2" fmla="val 42912"/>
              <a:gd name="adj3" fmla="val 16667"/>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５</a:t>
            </a: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桁目の</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４</a:t>
            </a: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を四捨五入して切り捨てる</a:t>
            </a:r>
          </a:p>
        </p:txBody>
      </p:sp>
      <p:sp>
        <p:nvSpPr>
          <p:cNvPr id="18" name="角丸四角形吹き出し 17"/>
          <p:cNvSpPr/>
          <p:nvPr/>
        </p:nvSpPr>
        <p:spPr bwMode="auto">
          <a:xfrm>
            <a:off x="5898346" y="5074607"/>
            <a:ext cx="4574920" cy="744416"/>
          </a:xfrm>
          <a:prstGeom prst="wedgeRoundRectCallout">
            <a:avLst>
              <a:gd name="adj1" fmla="val -76350"/>
              <a:gd name="adj2" fmla="val 42912"/>
              <a:gd name="adj3" fmla="val 16667"/>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４</a:t>
            </a: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桁目の</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４</a:t>
            </a: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を四捨五入して切り捨てる</a:t>
            </a:r>
          </a:p>
        </p:txBody>
      </p:sp>
    </p:spTree>
    <p:extLst>
      <p:ext uri="{BB962C8B-B14F-4D97-AF65-F5344CB8AC3E}">
        <p14:creationId xmlns:p14="http://schemas.microsoft.com/office/powerpoint/2010/main" val="42499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C972B39-00FE-4AA6-BCA0-8C9727911993}"/>
                                            </p:graphicEl>
                                          </p:spTgt>
                                        </p:tgtEl>
                                        <p:attrNameLst>
                                          <p:attrName>style.visibility</p:attrName>
                                        </p:attrNameLst>
                                      </p:cBhvr>
                                      <p:to>
                                        <p:strVal val="visible"/>
                                      </p:to>
                                    </p:set>
                                    <p:animEffect transition="in" filter="fade">
                                      <p:cBhvr>
                                        <p:cTn id="7" dur="500"/>
                                        <p:tgtEl>
                                          <p:spTgt spid="4">
                                            <p:graphicEl>
                                              <a:dgm id="{BC972B39-00FE-4AA6-BCA0-8C972791199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D9DDC7B-D4C9-4BEC-BD6E-F692D799BC8A}"/>
                                            </p:graphicEl>
                                          </p:spTgt>
                                        </p:tgtEl>
                                        <p:attrNameLst>
                                          <p:attrName>style.visibility</p:attrName>
                                        </p:attrNameLst>
                                      </p:cBhvr>
                                      <p:to>
                                        <p:strVal val="visible"/>
                                      </p:to>
                                    </p:set>
                                    <p:animEffect transition="in" filter="fade">
                                      <p:cBhvr>
                                        <p:cTn id="12" dur="500"/>
                                        <p:tgtEl>
                                          <p:spTgt spid="4">
                                            <p:graphicEl>
                                              <a:dgm id="{3D9DDC7B-D4C9-4BEC-BD6E-F692D799BC8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graphicEl>
                                              <a:dgm id="{50587E63-ADB2-49EA-88BC-11CD5F2AFDD2}"/>
                                            </p:graphicEl>
                                          </p:spTgt>
                                        </p:tgtEl>
                                        <p:attrNameLst>
                                          <p:attrName>style.visibility</p:attrName>
                                        </p:attrNameLst>
                                      </p:cBhvr>
                                      <p:to>
                                        <p:strVal val="visible"/>
                                      </p:to>
                                    </p:set>
                                    <p:animEffect transition="in" filter="fade">
                                      <p:cBhvr>
                                        <p:cTn id="35" dur="500"/>
                                        <p:tgtEl>
                                          <p:spTgt spid="4">
                                            <p:graphicEl>
                                              <a:dgm id="{50587E63-ADB2-49EA-88BC-11CD5F2AFDD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A246A54F-F173-45F4-B9EE-58ED6FB6DAA8}"/>
                                            </p:graphicEl>
                                          </p:spTgt>
                                        </p:tgtEl>
                                        <p:attrNameLst>
                                          <p:attrName>style.visibility</p:attrName>
                                        </p:attrNameLst>
                                      </p:cBhvr>
                                      <p:to>
                                        <p:strVal val="visible"/>
                                      </p:to>
                                    </p:set>
                                    <p:animEffect transition="in" filter="fade">
                                      <p:cBhvr>
                                        <p:cTn id="40" dur="500"/>
                                        <p:tgtEl>
                                          <p:spTgt spid="4">
                                            <p:graphicEl>
                                              <a:dgm id="{A246A54F-F173-45F4-B9EE-58ED6FB6DAA8}"/>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graphicEl>
                                              <a:dgm id="{555D2115-DA4B-4858-B8AB-7E3BE61A30A1}"/>
                                            </p:graphicEl>
                                          </p:spTgt>
                                        </p:tgtEl>
                                        <p:attrNameLst>
                                          <p:attrName>style.visibility</p:attrName>
                                        </p:attrNameLst>
                                      </p:cBhvr>
                                      <p:to>
                                        <p:strVal val="visible"/>
                                      </p:to>
                                    </p:set>
                                    <p:animEffect transition="in" filter="fade">
                                      <p:cBhvr>
                                        <p:cTn id="55" dur="500"/>
                                        <p:tgtEl>
                                          <p:spTgt spid="4">
                                            <p:graphicEl>
                                              <a:dgm id="{555D2115-DA4B-4858-B8AB-7E3BE61A30A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48DAD7B3-8CD7-4B48-8987-F1028C05291E}"/>
                                            </p:graphicEl>
                                          </p:spTgt>
                                        </p:tgtEl>
                                        <p:attrNameLst>
                                          <p:attrName>style.visibility</p:attrName>
                                        </p:attrNameLst>
                                      </p:cBhvr>
                                      <p:to>
                                        <p:strVal val="visible"/>
                                      </p:to>
                                    </p:set>
                                    <p:animEffect transition="in" filter="fade">
                                      <p:cBhvr>
                                        <p:cTn id="60" dur="500"/>
                                        <p:tgtEl>
                                          <p:spTgt spid="4">
                                            <p:graphicEl>
                                              <a:dgm id="{48DAD7B3-8CD7-4B48-8987-F1028C05291E}"/>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P spid="11" grpId="0"/>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有効数字</a:t>
            </a:r>
            <a:endParaRPr kumimoji="1" lang="ja-JP" altLang="en-US" dirty="0">
              <a:solidFill>
                <a:srgbClr val="0070C0"/>
              </a:solidFill>
            </a:endParaRPr>
          </a:p>
        </p:txBody>
      </p:sp>
      <p:sp>
        <p:nvSpPr>
          <p:cNvPr id="3" name="コンテンツ プレースホルダー 2"/>
          <p:cNvSpPr>
            <a:spLocks noGrp="1"/>
          </p:cNvSpPr>
          <p:nvPr>
            <p:ph idx="1"/>
          </p:nvPr>
        </p:nvSpPr>
        <p:spPr/>
        <p:txBody>
          <a:bodyPr/>
          <a:lstStyle/>
          <a:p>
            <a:pPr marL="0" indent="0">
              <a:buNone/>
            </a:pPr>
            <a:r>
              <a:rPr lang="ja-JP" altLang="en-US" sz="1800" dirty="0" smtClean="0">
                <a:latin typeface="+mn-ea"/>
              </a:rPr>
              <a:t>例題３</a:t>
            </a:r>
            <a:r>
              <a:rPr kumimoji="1" lang="ja-JP" altLang="en-US" sz="1800" dirty="0" smtClean="0">
                <a:latin typeface="+mn-ea"/>
              </a:rPr>
              <a:t>　次の測定値の有効数字は何桁か求めなさい。</a:t>
            </a:r>
            <a:endParaRPr kumimoji="1" lang="en-US" altLang="ja-JP" sz="1800" dirty="0" smtClean="0">
              <a:latin typeface="+mn-ea"/>
            </a:endParaRPr>
          </a:p>
          <a:p>
            <a:pPr marL="0" indent="0">
              <a:buNone/>
            </a:pPr>
            <a:r>
              <a:rPr lang="ja-JP" altLang="en-US" dirty="0"/>
              <a:t>　</a:t>
            </a:r>
            <a:endParaRPr kumimoji="1" lang="ja-JP" altLang="en-US" dirty="0">
              <a:latin typeface="Cambria Math" panose="02040503050406030204" pitchFamily="18" charset="0"/>
            </a:endParaRPr>
          </a:p>
        </p:txBody>
      </p:sp>
      <p:sp>
        <p:nvSpPr>
          <p:cNvPr id="4" name="テキスト ボックス 3"/>
          <p:cNvSpPr txBox="1"/>
          <p:nvPr/>
        </p:nvSpPr>
        <p:spPr>
          <a:xfrm>
            <a:off x="7793029" y="2168842"/>
            <a:ext cx="2047164" cy="3539430"/>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３桁</a:t>
            </a:r>
            <a:endParaRPr lang="en-US" altLang="ja-JP" sz="3200" dirty="0" smtClean="0">
              <a:latin typeface="HG丸ｺﾞｼｯｸM-PRO" panose="020F0600000000000000" pitchFamily="50" charset="-128"/>
              <a:ea typeface="HG丸ｺﾞｼｯｸM-PRO" panose="020F0600000000000000" pitchFamily="50" charset="-128"/>
            </a:endParaRPr>
          </a:p>
          <a:p>
            <a:r>
              <a:rPr kumimoji="1" lang="ja-JP" altLang="en-US" sz="3200" dirty="0" smtClean="0">
                <a:latin typeface="HG丸ｺﾞｼｯｸM-PRO" panose="020F0600000000000000" pitchFamily="50" charset="-128"/>
                <a:ea typeface="HG丸ｺﾞｼｯｸM-PRO" panose="020F0600000000000000" pitchFamily="50" charset="-128"/>
              </a:rPr>
              <a:t>５桁</a:t>
            </a:r>
            <a:endParaRPr kumimoji="1" lang="en-US" altLang="ja-JP" sz="3200" dirty="0" smtClean="0">
              <a:latin typeface="HG丸ｺﾞｼｯｸM-PRO" panose="020F0600000000000000" pitchFamily="50" charset="-128"/>
              <a:ea typeface="HG丸ｺﾞｼｯｸM-PRO" panose="020F0600000000000000" pitchFamily="50" charset="-128"/>
            </a:endParaRPr>
          </a:p>
          <a:p>
            <a:r>
              <a:rPr kumimoji="1" lang="ja-JP" altLang="en-US" sz="3200" dirty="0" smtClean="0">
                <a:latin typeface="HG丸ｺﾞｼｯｸM-PRO" panose="020F0600000000000000" pitchFamily="50" charset="-128"/>
                <a:ea typeface="HG丸ｺﾞｼｯｸM-PRO" panose="020F0600000000000000" pitchFamily="50" charset="-128"/>
              </a:rPr>
              <a:t>３桁</a:t>
            </a:r>
            <a:endParaRPr kumimoji="1"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４桁</a:t>
            </a:r>
            <a:endParaRPr lang="en-US" altLang="ja-JP" sz="3200" dirty="0" smtClean="0">
              <a:latin typeface="HG丸ｺﾞｼｯｸM-PRO" panose="020F0600000000000000" pitchFamily="50" charset="-128"/>
              <a:ea typeface="HG丸ｺﾞｼｯｸM-PRO" panose="020F0600000000000000" pitchFamily="50" charset="-128"/>
            </a:endParaRPr>
          </a:p>
          <a:p>
            <a:r>
              <a:rPr kumimoji="1" lang="ja-JP" altLang="en-US" sz="3200" dirty="0" smtClean="0">
                <a:latin typeface="HG丸ｺﾞｼｯｸM-PRO" panose="020F0600000000000000" pitchFamily="50" charset="-128"/>
                <a:ea typeface="HG丸ｺﾞｼｯｸM-PRO" panose="020F0600000000000000" pitchFamily="50" charset="-128"/>
              </a:rPr>
              <a:t>３桁</a:t>
            </a:r>
            <a:endParaRPr kumimoji="1"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３桁</a:t>
            </a:r>
            <a:endParaRPr lang="en-US" altLang="ja-JP" sz="3200" dirty="0" smtClean="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５桁</a:t>
            </a:r>
            <a:endParaRPr kumimoji="1" lang="en-US" altLang="ja-JP" sz="3200" dirty="0" smtClean="0">
              <a:latin typeface="HG丸ｺﾞｼｯｸM-PRO" panose="020F0600000000000000" pitchFamily="50" charset="-128"/>
              <a:ea typeface="HG丸ｺﾞｼｯｸM-PRO" panose="020F0600000000000000" pitchFamily="50" charset="-128"/>
            </a:endParaRPr>
          </a:p>
        </p:txBody>
      </p:sp>
      <p:sp>
        <p:nvSpPr>
          <p:cNvPr id="5" name="右矢印 4"/>
          <p:cNvSpPr/>
          <p:nvPr/>
        </p:nvSpPr>
        <p:spPr bwMode="auto">
          <a:xfrm>
            <a:off x="5955731" y="3160594"/>
            <a:ext cx="1323834" cy="1146411"/>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rPr>
              <a:t>答え</a:t>
            </a:r>
            <a:r>
              <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rPr>
              <a:t>　</a:t>
            </a:r>
          </a:p>
        </p:txBody>
      </p:sp>
      <p:sp>
        <p:nvSpPr>
          <p:cNvPr id="6" name="テキスト ボックス 5"/>
          <p:cNvSpPr txBox="1"/>
          <p:nvPr/>
        </p:nvSpPr>
        <p:spPr>
          <a:xfrm>
            <a:off x="1705142" y="1676400"/>
            <a:ext cx="4431021" cy="4524315"/>
          </a:xfrm>
          <a:prstGeom prst="rect">
            <a:avLst/>
          </a:prstGeom>
          <a:noFill/>
        </p:spPr>
        <p:txBody>
          <a:bodyPr wrap="none" rtlCol="0">
            <a:spAutoFit/>
          </a:bodyPr>
          <a:lstStyle/>
          <a:p>
            <a:endParaRPr kumimoji="1" lang="en-US" altLang="ja-JP" sz="3200" dirty="0" smtClean="0"/>
          </a:p>
          <a:p>
            <a:r>
              <a:rPr lang="en-US" altLang="ja-JP" sz="3200" dirty="0" smtClean="0">
                <a:latin typeface="Cambria Math" panose="02040503050406030204" pitchFamily="18" charset="0"/>
                <a:ea typeface="Cambria Math" panose="02040503050406030204" pitchFamily="18" charset="0"/>
              </a:rPr>
              <a:t>8.31[Pa</a:t>
            </a:r>
            <a:r>
              <a:rPr lang="ja-JP" altLang="en-US" sz="3200" dirty="0">
                <a:latin typeface="Cambria Math" panose="02040503050406030204" pitchFamily="18" charset="0"/>
              </a:rPr>
              <a:t>･</a:t>
            </a:r>
            <a:r>
              <a:rPr lang="en-US" altLang="ja-JP" sz="3200" dirty="0">
                <a:latin typeface="Cambria Math" panose="02040503050406030204" pitchFamily="18" charset="0"/>
                <a:ea typeface="Cambria Math" panose="02040503050406030204" pitchFamily="18" charset="0"/>
              </a:rPr>
              <a:t>m</a:t>
            </a:r>
            <a:r>
              <a:rPr lang="en-US" altLang="ja-JP" sz="3200" baseline="30000" dirty="0">
                <a:latin typeface="Cambria Math" panose="02040503050406030204" pitchFamily="18" charset="0"/>
                <a:ea typeface="Cambria Math" panose="02040503050406030204" pitchFamily="18" charset="0"/>
              </a:rPr>
              <a:t>3</a:t>
            </a:r>
            <a:r>
              <a:rPr lang="en-US" altLang="ja-JP" sz="3200" dirty="0">
                <a:latin typeface="Cambria Math" panose="02040503050406030204" pitchFamily="18" charset="0"/>
                <a:ea typeface="Cambria Math" panose="02040503050406030204" pitchFamily="18" charset="0"/>
              </a:rPr>
              <a:t>/(</a:t>
            </a:r>
            <a:r>
              <a:rPr lang="en-US" altLang="ja-JP" sz="3200" dirty="0" err="1">
                <a:latin typeface="Cambria Math" panose="02040503050406030204" pitchFamily="18" charset="0"/>
                <a:ea typeface="Cambria Math" panose="02040503050406030204" pitchFamily="18" charset="0"/>
              </a:rPr>
              <a:t>mol</a:t>
            </a:r>
            <a:r>
              <a:rPr lang="ja-JP" altLang="en-US" sz="3200" dirty="0">
                <a:latin typeface="Cambria Math" panose="02040503050406030204" pitchFamily="18" charset="0"/>
              </a:rPr>
              <a:t>･</a:t>
            </a:r>
            <a:r>
              <a:rPr lang="en-US" altLang="ja-JP" sz="3200" dirty="0">
                <a:latin typeface="Cambria Math" panose="02040503050406030204" pitchFamily="18" charset="0"/>
                <a:ea typeface="Cambria Math" panose="02040503050406030204" pitchFamily="18" charset="0"/>
              </a:rPr>
              <a:t>K</a:t>
            </a:r>
            <a:r>
              <a:rPr lang="en-US" altLang="ja-JP" sz="3200" dirty="0" smtClean="0">
                <a:latin typeface="Cambria Math" panose="02040503050406030204" pitchFamily="18" charset="0"/>
                <a:ea typeface="Cambria Math" panose="02040503050406030204" pitchFamily="18" charset="0"/>
              </a:rPr>
              <a:t>)]</a:t>
            </a:r>
            <a:endParaRPr lang="en-US" altLang="ja-JP" sz="3200" dirty="0">
              <a:latin typeface="Cambria Math" panose="02040503050406030204" pitchFamily="18" charset="0"/>
              <a:ea typeface="Cambria Math" panose="02040503050406030204" pitchFamily="18" charset="0"/>
            </a:endParaRPr>
          </a:p>
          <a:p>
            <a:r>
              <a:rPr lang="en-US" altLang="ja-JP" sz="3200" dirty="0" smtClean="0">
                <a:latin typeface="Cambria Math" panose="02040503050406030204" pitchFamily="18" charset="0"/>
                <a:ea typeface="Cambria Math" panose="02040503050406030204" pitchFamily="18" charset="0"/>
              </a:rPr>
              <a:t>273.15[K]</a:t>
            </a:r>
            <a:endParaRPr lang="en-US" altLang="ja-JP" sz="3200" dirty="0">
              <a:latin typeface="Cambria Math" panose="02040503050406030204" pitchFamily="18" charset="0"/>
              <a:ea typeface="Cambria Math" panose="02040503050406030204" pitchFamily="18" charset="0"/>
            </a:endParaRPr>
          </a:p>
          <a:p>
            <a:r>
              <a:rPr lang="en-US" altLang="ja-JP" sz="3200" dirty="0" smtClean="0">
                <a:latin typeface="Cambria Math" panose="02040503050406030204" pitchFamily="18" charset="0"/>
                <a:ea typeface="Cambria Math" panose="02040503050406030204" pitchFamily="18" charset="0"/>
              </a:rPr>
              <a:t>22.4[L]</a:t>
            </a:r>
            <a:endParaRPr lang="en-US" altLang="ja-JP" sz="3200" dirty="0">
              <a:latin typeface="Cambria Math" panose="02040503050406030204" pitchFamily="18" charset="0"/>
              <a:ea typeface="Cambria Math" panose="02040503050406030204" pitchFamily="18" charset="0"/>
            </a:endParaRPr>
          </a:p>
          <a:p>
            <a:r>
              <a:rPr lang="en-US" altLang="ja-JP" sz="3200" dirty="0" smtClean="0">
                <a:latin typeface="Cambria Math" panose="02040503050406030204" pitchFamily="18" charset="0"/>
                <a:ea typeface="Cambria Math" panose="02040503050406030204" pitchFamily="18" charset="0"/>
              </a:rPr>
              <a:t>101.3[</a:t>
            </a:r>
            <a:r>
              <a:rPr lang="en-US" altLang="ja-JP" sz="3200" dirty="0" err="1" smtClean="0">
                <a:latin typeface="Cambria Math" panose="02040503050406030204" pitchFamily="18" charset="0"/>
                <a:ea typeface="Cambria Math" panose="02040503050406030204" pitchFamily="18" charset="0"/>
              </a:rPr>
              <a:t>kPa</a:t>
            </a:r>
            <a:r>
              <a:rPr lang="en-US" altLang="ja-JP" sz="3200" dirty="0" smtClean="0">
                <a:latin typeface="Cambria Math" panose="02040503050406030204" pitchFamily="18" charset="0"/>
                <a:ea typeface="Cambria Math" panose="02040503050406030204" pitchFamily="18" charset="0"/>
              </a:rPr>
              <a:t>]</a:t>
            </a:r>
            <a:endParaRPr lang="en-US" altLang="ja-JP" sz="3200" dirty="0">
              <a:latin typeface="Cambria Math" panose="02040503050406030204" pitchFamily="18" charset="0"/>
              <a:ea typeface="Cambria Math" panose="02040503050406030204" pitchFamily="18" charset="0"/>
            </a:endParaRPr>
          </a:p>
          <a:p>
            <a:r>
              <a:rPr lang="en-US" altLang="ja-JP" sz="3200" dirty="0" smtClean="0">
                <a:latin typeface="Cambria Math" panose="02040503050406030204" pitchFamily="18" charset="0"/>
                <a:ea typeface="Cambria Math" panose="02040503050406030204" pitchFamily="18" charset="0"/>
              </a:rPr>
              <a:t>0.0821[</a:t>
            </a:r>
            <a:r>
              <a:rPr lang="en-US" altLang="ja-JP" sz="3200" dirty="0" err="1" smtClean="0">
                <a:latin typeface="Cambria Math" panose="02040503050406030204" pitchFamily="18" charset="0"/>
                <a:ea typeface="Cambria Math" panose="02040503050406030204" pitchFamily="18" charset="0"/>
              </a:rPr>
              <a:t>atm</a:t>
            </a:r>
            <a:r>
              <a:rPr lang="ja-JP" altLang="en-US" sz="3200" dirty="0">
                <a:latin typeface="Cambria Math" panose="02040503050406030204" pitchFamily="18" charset="0"/>
              </a:rPr>
              <a:t>･</a:t>
            </a:r>
            <a:r>
              <a:rPr lang="en-US" altLang="ja-JP" sz="3200" dirty="0">
                <a:latin typeface="Cambria Math" panose="02040503050406030204" pitchFamily="18" charset="0"/>
                <a:ea typeface="Cambria Math" panose="02040503050406030204" pitchFamily="18" charset="0"/>
              </a:rPr>
              <a:t>L/(</a:t>
            </a:r>
            <a:r>
              <a:rPr lang="en-US" altLang="ja-JP" sz="3200" dirty="0" err="1">
                <a:latin typeface="Cambria Math" panose="02040503050406030204" pitchFamily="18" charset="0"/>
                <a:ea typeface="Cambria Math" panose="02040503050406030204" pitchFamily="18" charset="0"/>
              </a:rPr>
              <a:t>mol</a:t>
            </a:r>
            <a:r>
              <a:rPr lang="ja-JP" altLang="en-US" sz="3200" dirty="0">
                <a:latin typeface="Cambria Math" panose="02040503050406030204" pitchFamily="18" charset="0"/>
              </a:rPr>
              <a:t>･</a:t>
            </a:r>
            <a:r>
              <a:rPr lang="en-US" altLang="ja-JP" sz="3200" dirty="0">
                <a:latin typeface="Cambria Math" panose="02040503050406030204" pitchFamily="18" charset="0"/>
                <a:ea typeface="Cambria Math" panose="02040503050406030204" pitchFamily="18" charset="0"/>
              </a:rPr>
              <a:t>K</a:t>
            </a:r>
            <a:r>
              <a:rPr lang="en-US" altLang="ja-JP" sz="3200" dirty="0" smtClean="0">
                <a:latin typeface="Cambria Math" panose="02040503050406030204" pitchFamily="18" charset="0"/>
                <a:ea typeface="Cambria Math" panose="02040503050406030204" pitchFamily="18" charset="0"/>
              </a:rPr>
              <a:t>)]</a:t>
            </a:r>
            <a:endParaRPr lang="en-US" altLang="ja-JP" sz="3200" dirty="0">
              <a:latin typeface="Cambria Math" panose="02040503050406030204" pitchFamily="18" charset="0"/>
              <a:ea typeface="Cambria Math" panose="02040503050406030204" pitchFamily="18" charset="0"/>
            </a:endParaRPr>
          </a:p>
          <a:p>
            <a:r>
              <a:rPr lang="en-US" altLang="ja-JP" sz="3200" dirty="0" smtClean="0">
                <a:latin typeface="Cambria Math" panose="02040503050406030204" pitchFamily="18" charset="0"/>
                <a:ea typeface="Cambria Math" panose="02040503050406030204" pitchFamily="18" charset="0"/>
              </a:rPr>
              <a:t>6.02×10</a:t>
            </a:r>
            <a:r>
              <a:rPr lang="en-US" altLang="ja-JP" sz="3200" baseline="30000" dirty="0" smtClean="0">
                <a:latin typeface="Cambria Math" panose="02040503050406030204" pitchFamily="18" charset="0"/>
                <a:ea typeface="Cambria Math" panose="02040503050406030204" pitchFamily="18" charset="0"/>
              </a:rPr>
              <a:t>23</a:t>
            </a:r>
            <a:r>
              <a:rPr lang="ja-JP" altLang="en-US" sz="3200" dirty="0">
                <a:latin typeface="Cambria Math" panose="02040503050406030204" pitchFamily="18" charset="0"/>
              </a:rPr>
              <a:t>個</a:t>
            </a:r>
            <a:endParaRPr lang="en-US" altLang="ja-JP" sz="3200" dirty="0">
              <a:latin typeface="Cambria Math" panose="02040503050406030204" pitchFamily="18" charset="0"/>
              <a:ea typeface="Cambria Math" panose="02040503050406030204" pitchFamily="18" charset="0"/>
            </a:endParaRPr>
          </a:p>
          <a:p>
            <a:r>
              <a:rPr lang="en-US" altLang="ja-JP" sz="3200" dirty="0" smtClean="0">
                <a:latin typeface="Cambria Math" panose="02040503050406030204" pitchFamily="18" charset="0"/>
                <a:ea typeface="Cambria Math" panose="02040503050406030204" pitchFamily="18" charset="0"/>
              </a:rPr>
              <a:t>8.9112[g]</a:t>
            </a:r>
            <a:endParaRPr lang="ja-JP" altLang="en-US" sz="3200" dirty="0">
              <a:latin typeface="Cambria Math" panose="02040503050406030204" pitchFamily="18" charset="0"/>
            </a:endParaRPr>
          </a:p>
          <a:p>
            <a:endParaRPr kumimoji="1" lang="ja-JP" altLang="en-US" sz="3200" dirty="0"/>
          </a:p>
        </p:txBody>
      </p:sp>
    </p:spTree>
    <p:extLst>
      <p:ext uri="{BB962C8B-B14F-4D97-AF65-F5344CB8AC3E}">
        <p14:creationId xmlns:p14="http://schemas.microsoft.com/office/powerpoint/2010/main" val="105547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有効数字</a:t>
            </a:r>
            <a:endParaRPr kumimoji="1" lang="ja-JP" altLang="en-US" dirty="0">
              <a:solidFill>
                <a:srgbClr val="0070C0"/>
              </a:solidFill>
            </a:endParaRPr>
          </a:p>
        </p:txBody>
      </p:sp>
      <p:sp>
        <p:nvSpPr>
          <p:cNvPr id="3" name="コンテンツ プレースホルダー 2"/>
          <p:cNvSpPr>
            <a:spLocks noGrp="1"/>
          </p:cNvSpPr>
          <p:nvPr>
            <p:ph idx="1"/>
          </p:nvPr>
        </p:nvSpPr>
        <p:spPr>
          <a:xfrm>
            <a:off x="1422400" y="1676400"/>
            <a:ext cx="10363200" cy="520890"/>
          </a:xfrm>
        </p:spPr>
        <p:txBody>
          <a:bodyPr/>
          <a:lstStyle/>
          <a:p>
            <a:pPr marL="0" indent="0">
              <a:buNone/>
            </a:pPr>
            <a:r>
              <a:rPr lang="ja-JP" altLang="en-US" sz="1800" dirty="0" smtClean="0">
                <a:latin typeface="+mn-ea"/>
              </a:rPr>
              <a:t>例題４　電車</a:t>
            </a:r>
            <a:r>
              <a:rPr lang="ja-JP" altLang="en-US" sz="1800" dirty="0">
                <a:latin typeface="+mn-ea"/>
              </a:rPr>
              <a:t>が一定の速度で</a:t>
            </a:r>
            <a:r>
              <a:rPr lang="en-US" altLang="ja-JP" sz="1800" dirty="0" smtClean="0"/>
              <a:t>19.8km</a:t>
            </a:r>
            <a:r>
              <a:rPr lang="ja-JP" altLang="en-US" sz="1800" dirty="0" smtClean="0">
                <a:latin typeface="+mn-ea"/>
              </a:rPr>
              <a:t>を</a:t>
            </a:r>
            <a:r>
              <a:rPr lang="ja-JP" altLang="en-US" sz="1800" dirty="0">
                <a:latin typeface="+mn-ea"/>
              </a:rPr>
              <a:t>走る</a:t>
            </a:r>
            <a:r>
              <a:rPr lang="ja-JP" altLang="en-US" sz="1800" dirty="0" smtClean="0">
                <a:latin typeface="+mn-ea"/>
              </a:rPr>
              <a:t>のに</a:t>
            </a:r>
            <a:r>
              <a:rPr lang="en-US" altLang="ja-JP" sz="1800" dirty="0" smtClean="0"/>
              <a:t>5.10min</a:t>
            </a:r>
            <a:r>
              <a:rPr lang="ja-JP" altLang="en-US" sz="1800" dirty="0" smtClean="0">
                <a:latin typeface="+mn-ea"/>
              </a:rPr>
              <a:t>を要したときの速度</a:t>
            </a:r>
            <a:r>
              <a:rPr lang="en-US" altLang="ja-JP" sz="1800" dirty="0" smtClean="0"/>
              <a:t>[km/h]</a:t>
            </a:r>
            <a:r>
              <a:rPr lang="ja-JP" altLang="en-US" sz="1800" dirty="0" smtClean="0">
                <a:latin typeface="+mn-ea"/>
              </a:rPr>
              <a:t>を求めなさい。</a:t>
            </a:r>
          </a:p>
          <a:p>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1422400" y="2197290"/>
                <a:ext cx="4057649" cy="9251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3200" i="1" smtClean="0">
                          <a:latin typeface="Cambria Math" panose="02040503050406030204" pitchFamily="18" charset="0"/>
                          <a:ea typeface="Cambria Math" panose="02040503050406030204" pitchFamily="18" charset="0"/>
                        </a:rPr>
                        <m:t>速度</m:t>
                      </m:r>
                      <m:r>
                        <a:rPr kumimoji="1" lang="en-US" altLang="ja-JP" sz="3200" i="1" smtClean="0">
                          <a:latin typeface="Cambria Math" panose="02040503050406030204" pitchFamily="18" charset="0"/>
                          <a:ea typeface="Cambria Math" panose="02040503050406030204" pitchFamily="18" charset="0"/>
                        </a:rPr>
                        <m:t>=</m:t>
                      </m:r>
                      <m:f>
                        <m:fPr>
                          <m:ctrlPr>
                            <a:rPr kumimoji="1" lang="en-US" altLang="ja-JP" sz="3200" i="1" smtClean="0">
                              <a:latin typeface="Cambria Math" panose="02040503050406030204" pitchFamily="18" charset="0"/>
                              <a:ea typeface="Cambria Math" panose="02040503050406030204" pitchFamily="18" charset="0"/>
                            </a:rPr>
                          </m:ctrlPr>
                        </m:fPr>
                        <m:num>
                          <m:r>
                            <a:rPr lang="en-US" altLang="ja-JP" sz="3200" i="1">
                              <a:latin typeface="Cambria Math" panose="02040503050406030204" pitchFamily="18" charset="0"/>
                              <a:ea typeface="Cambria Math" panose="02040503050406030204" pitchFamily="18" charset="0"/>
                            </a:rPr>
                            <m:t>19.8</m:t>
                          </m:r>
                        </m:num>
                        <m:den>
                          <m:r>
                            <a:rPr lang="en-US" altLang="ja-JP" sz="3200" i="1">
                              <a:latin typeface="Cambria Math" panose="02040503050406030204" pitchFamily="18" charset="0"/>
                              <a:ea typeface="Cambria Math" panose="02040503050406030204" pitchFamily="18" charset="0"/>
                            </a:rPr>
                            <m:t>5.1</m:t>
                          </m:r>
                          <m:r>
                            <a:rPr lang="en-US" altLang="ja-JP" sz="3200" b="0" i="1" smtClean="0">
                              <a:latin typeface="Cambria Math" panose="02040503050406030204" pitchFamily="18" charset="0"/>
                              <a:ea typeface="Cambria Math" panose="02040503050406030204" pitchFamily="18" charset="0"/>
                            </a:rPr>
                            <m:t>0</m:t>
                          </m:r>
                        </m:den>
                      </m:f>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𝑘𝑚</m:t>
                      </m:r>
                      <m:r>
                        <a:rPr kumimoji="1" lang="en-US" altLang="ja-JP" sz="3200" b="0" i="1" smtClean="0">
                          <a:latin typeface="Cambria Math" panose="02040503050406030204" pitchFamily="18" charset="0"/>
                          <a:ea typeface="Cambria Math" panose="02040503050406030204" pitchFamily="18" charset="0"/>
                        </a:rPr>
                        <m:t>/</m:t>
                      </m:r>
                      <m:r>
                        <m:rPr>
                          <m:sty m:val="p"/>
                        </m:rPr>
                        <a:rPr lang="en-US" altLang="ja-JP" sz="3200" i="1">
                          <a:latin typeface="Cambria Math" panose="02040503050406030204" pitchFamily="18" charset="0"/>
                          <a:ea typeface="Cambria Math" panose="02040503050406030204" pitchFamily="18" charset="0"/>
                        </a:rPr>
                        <m:t>min</m:t>
                      </m:r>
                      <m:r>
                        <a:rPr kumimoji="1" lang="en-US" altLang="ja-JP" sz="3200" b="0" i="1" smtClean="0">
                          <a:latin typeface="Cambria Math" panose="02040503050406030204" pitchFamily="18" charset="0"/>
                          <a:ea typeface="Cambria Math" panose="02040503050406030204" pitchFamily="18" charset="0"/>
                        </a:rPr>
                        <m:t>]</m:t>
                      </m:r>
                    </m:oMath>
                  </m:oMathPara>
                </a14:m>
                <a:endParaRPr kumimoji="1" lang="ja-JP" altLang="en-US" sz="32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422400" y="2197290"/>
                <a:ext cx="4057649" cy="92519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2361208" y="4188493"/>
                <a:ext cx="283225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232.9</m:t>
                      </m:r>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𝑘𝑚</m:t>
                      </m:r>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h</m:t>
                      </m:r>
                      <m:r>
                        <a:rPr lang="en-US" altLang="ja-JP" sz="3200" i="1">
                          <a:latin typeface="Cambria Math" panose="02040503050406030204" pitchFamily="18" charset="0"/>
                          <a:ea typeface="Cambria Math" panose="02040503050406030204" pitchFamily="18" charset="0"/>
                        </a:rPr>
                        <m:t>]</m:t>
                      </m:r>
                    </m:oMath>
                  </m:oMathPara>
                </a14:m>
                <a:endParaRPr lang="ja-JP" altLang="en-US" sz="32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361208" y="4188493"/>
                <a:ext cx="2832250" cy="49244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361208" y="3409265"/>
                <a:ext cx="223279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i="1" smtClean="0">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3.88</m:t>
                      </m:r>
                      <m:r>
                        <a:rPr lang="en-US" altLang="ja-JP" sz="3200" b="0" i="1" smtClean="0">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60</m:t>
                      </m:r>
                    </m:oMath>
                  </m:oMathPara>
                </a14:m>
                <a:endParaRPr lang="ja-JP" altLang="en-US" sz="32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361208" y="3409265"/>
                <a:ext cx="2232791" cy="492443"/>
              </a:xfrm>
              <a:prstGeom prst="rect">
                <a:avLst/>
              </a:prstGeom>
              <a:blipFill rotWithShape="0">
                <a:blip r:embed="rId5"/>
                <a:stretch>
                  <a:fillRect/>
                </a:stretch>
              </a:blipFill>
            </p:spPr>
            <p:txBody>
              <a:bodyPr/>
              <a:lstStyle/>
              <a:p>
                <a:r>
                  <a:rPr lang="ja-JP" altLang="en-US">
                    <a:noFill/>
                  </a:rPr>
                  <a:t> </a:t>
                </a:r>
              </a:p>
            </p:txBody>
          </p:sp>
        </mc:Fallback>
      </mc:AlternateContent>
      <p:sp>
        <p:nvSpPr>
          <p:cNvPr id="4" name="雲形吹き出し 3"/>
          <p:cNvSpPr/>
          <p:nvPr/>
        </p:nvSpPr>
        <p:spPr bwMode="auto">
          <a:xfrm>
            <a:off x="6603999" y="2197289"/>
            <a:ext cx="2997201" cy="1704419"/>
          </a:xfrm>
          <a:prstGeom prst="cloudCallout">
            <a:avLst>
              <a:gd name="adj1" fmla="val -113564"/>
              <a:gd name="adj2" fmla="val 36755"/>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Narrow" pitchFamily="34" charset="0"/>
                <a:ea typeface="ＭＳ Ｐゴシック" pitchFamily="50" charset="-128"/>
              </a:rPr>
              <a:t>1</a:t>
            </a:r>
            <a:r>
              <a:rPr kumimoji="1" lang="ja-JP" altLang="en-US" sz="2400" b="0" i="0" u="none" strike="noStrike" cap="none" normalizeH="0" baseline="0" dirty="0" smtClean="0">
                <a:ln>
                  <a:noFill/>
                </a:ln>
                <a:solidFill>
                  <a:schemeClr val="tx1"/>
                </a:solidFill>
                <a:effectLst/>
                <a:latin typeface="Arial Narrow" pitchFamily="34" charset="0"/>
                <a:ea typeface="ＭＳ Ｐゴシック" pitchFamily="50" charset="-128"/>
              </a:rPr>
              <a:t>時間は</a:t>
            </a:r>
            <a:r>
              <a:rPr kumimoji="1" lang="en-US" altLang="ja-JP" sz="2400" b="0" i="0" u="none" strike="noStrike" cap="none" normalizeH="0" baseline="0" dirty="0" smtClean="0">
                <a:ln>
                  <a:noFill/>
                </a:ln>
                <a:solidFill>
                  <a:schemeClr val="tx1"/>
                </a:solidFill>
                <a:effectLst/>
                <a:latin typeface="Arial Narrow" pitchFamily="34" charset="0"/>
                <a:ea typeface="ＭＳ Ｐゴシック" pitchFamily="50" charset="-128"/>
              </a:rPr>
              <a:t>60</a:t>
            </a:r>
            <a:r>
              <a:rPr kumimoji="1" lang="ja-JP" altLang="en-US" sz="2400" b="0" i="0" u="none" strike="noStrike" cap="none" normalizeH="0" baseline="0" dirty="0" smtClean="0">
                <a:ln>
                  <a:noFill/>
                </a:ln>
                <a:solidFill>
                  <a:schemeClr val="tx1"/>
                </a:solidFill>
                <a:effectLst/>
                <a:latin typeface="Arial Narrow" pitchFamily="34" charset="0"/>
                <a:ea typeface="ＭＳ Ｐゴシック" pitchFamily="50" charset="-128"/>
              </a:rPr>
              <a:t>分であるため，</a:t>
            </a:r>
            <a:r>
              <a:rPr kumimoji="1" lang="en-US" altLang="ja-JP" sz="2400" b="0" i="0" u="none" strike="noStrike" cap="none" normalizeH="0" baseline="0" dirty="0" smtClean="0">
                <a:ln>
                  <a:noFill/>
                </a:ln>
                <a:solidFill>
                  <a:schemeClr val="tx1"/>
                </a:solidFill>
                <a:effectLst/>
                <a:latin typeface="Arial Narrow" pitchFamily="34" charset="0"/>
                <a:ea typeface="ＭＳ Ｐゴシック" pitchFamily="50" charset="-128"/>
              </a:rPr>
              <a:t>60</a:t>
            </a:r>
            <a:r>
              <a:rPr kumimoji="1" lang="ja-JP" altLang="en-US" sz="2400" b="0" i="0" u="none" strike="noStrike" cap="none" normalizeH="0" baseline="0" dirty="0" smtClean="0">
                <a:ln>
                  <a:noFill/>
                </a:ln>
                <a:solidFill>
                  <a:schemeClr val="tx1"/>
                </a:solidFill>
                <a:effectLst/>
                <a:latin typeface="Arial Narrow" pitchFamily="34" charset="0"/>
                <a:ea typeface="ＭＳ Ｐゴシック" pitchFamily="50" charset="-128"/>
              </a:rPr>
              <a:t>を</a:t>
            </a:r>
            <a:r>
              <a:rPr lang="ja-JP" altLang="en-US" sz="2400" dirty="0">
                <a:latin typeface="Arial Narrow" pitchFamily="34" charset="0"/>
                <a:ea typeface="ＭＳ Ｐゴシック" pitchFamily="50" charset="-128"/>
              </a:rPr>
              <a:t>かける</a:t>
            </a:r>
            <a:endParaRPr kumimoji="1" lang="ja-JP" altLang="en-US" sz="24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115450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dirty="0"/>
          </a:p>
        </p:txBody>
      </p:sp>
      <p:sp>
        <p:nvSpPr>
          <p:cNvPr id="9" name="テキスト プレースホルダー 8"/>
          <p:cNvSpPr>
            <a:spLocks noGrp="1"/>
          </p:cNvSpPr>
          <p:nvPr>
            <p:ph type="body" idx="1"/>
          </p:nvPr>
        </p:nvSpPr>
        <p:spPr/>
        <p:txBody>
          <a:bodyPr anchor="t"/>
          <a:lstStyle/>
          <a:p>
            <a:pPr algn="ctr"/>
            <a:r>
              <a:rPr lang="ja-JP" altLang="en-US" sz="5400" dirty="0" smtClean="0">
                <a:solidFill>
                  <a:srgbClr val="0070C0"/>
                </a:solidFill>
              </a:rPr>
              <a:t>管の内径と断面積</a:t>
            </a:r>
            <a:endParaRPr kumimoji="1" lang="ja-JP" altLang="en-US"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52822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dirty="0"/>
          </a:p>
        </p:txBody>
      </p:sp>
      <p:sp>
        <p:nvSpPr>
          <p:cNvPr id="9" name="テキスト プレースホルダー 8"/>
          <p:cNvSpPr>
            <a:spLocks noGrp="1"/>
          </p:cNvSpPr>
          <p:nvPr>
            <p:ph type="body" idx="1"/>
          </p:nvPr>
        </p:nvSpPr>
        <p:spPr/>
        <p:txBody>
          <a:bodyPr anchor="t"/>
          <a:lstStyle/>
          <a:p>
            <a:pPr algn="ctr"/>
            <a:r>
              <a:rPr kumimoji="1" lang="ja-JP" altLang="en-US" sz="5400" dirty="0" smtClean="0">
                <a:solidFill>
                  <a:srgbClr val="0070C0"/>
                </a:solidFill>
              </a:rPr>
              <a:t>化学工学とは</a:t>
            </a:r>
            <a:endParaRPr kumimoji="1" lang="ja-JP" altLang="en-US"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249073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管の内径</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0" name="テキスト ボックス 19"/>
              <p:cNvSpPr txBox="1"/>
              <p:nvPr/>
            </p:nvSpPr>
            <p:spPr>
              <a:xfrm>
                <a:off x="7448355" y="1447800"/>
                <a:ext cx="3763081" cy="43088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ja-JP" altLang="en-US" sz="2800" i="0" smtClean="0">
                          <a:latin typeface="Cambria Math" panose="02040503050406030204" pitchFamily="18" charset="0"/>
                          <a:ea typeface="Cambria Math" panose="02040503050406030204" pitchFamily="18" charset="0"/>
                        </a:rPr>
                        <m:t>内径</m:t>
                      </m:r>
                      <m:r>
                        <a:rPr kumimoji="1" lang="en-US" altLang="ja-JP" sz="2800" i="0" smtClean="0">
                          <a:latin typeface="Cambria Math" panose="02040503050406030204" pitchFamily="18" charset="0"/>
                          <a:ea typeface="Cambria Math" panose="02040503050406030204" pitchFamily="18" charset="0"/>
                        </a:rPr>
                        <m:t>=</m:t>
                      </m:r>
                      <m:r>
                        <a:rPr lang="ja-JP" altLang="en-US" sz="2800" i="0">
                          <a:latin typeface="Cambria Math" panose="02040503050406030204" pitchFamily="18" charset="0"/>
                          <a:ea typeface="Cambria Math" panose="02040503050406030204" pitchFamily="18" charset="0"/>
                        </a:rPr>
                        <m:t>外径</m:t>
                      </m:r>
                      <m:r>
                        <a:rPr lang="ja-JP" altLang="en-US" sz="2800" i="0" smtClean="0">
                          <a:latin typeface="Cambria Math" panose="02040503050406030204" pitchFamily="18" charset="0"/>
                          <a:ea typeface="Cambria Math" panose="02040503050406030204" pitchFamily="18" charset="0"/>
                        </a:rPr>
                        <m:t>−</m:t>
                      </m:r>
                      <m:r>
                        <a:rPr lang="ja-JP" altLang="en-US" sz="2800" i="0">
                          <a:latin typeface="Cambria Math" panose="02040503050406030204" pitchFamily="18" charset="0"/>
                          <a:ea typeface="Cambria Math" panose="02040503050406030204" pitchFamily="18" charset="0"/>
                        </a:rPr>
                        <m:t>厚さ</m:t>
                      </m:r>
                      <m:r>
                        <a:rPr lang="en-US" altLang="ja-JP" sz="2800" i="0" smtClean="0">
                          <a:latin typeface="Cambria Math" panose="02040503050406030204" pitchFamily="18" charset="0"/>
                          <a:ea typeface="Cambria Math" panose="02040503050406030204" pitchFamily="18" charset="0"/>
                        </a:rPr>
                        <m:t>×</m:t>
                      </m:r>
                      <m:r>
                        <a:rPr lang="en-US" altLang="ja-JP" sz="2800" b="0" i="0" smtClean="0">
                          <a:latin typeface="Cambria Math" panose="02040503050406030204" pitchFamily="18" charset="0"/>
                          <a:ea typeface="Cambria Math" panose="02040503050406030204" pitchFamily="18" charset="0"/>
                        </a:rPr>
                        <m:t>2</m:t>
                      </m:r>
                    </m:oMath>
                  </m:oMathPara>
                </a14:m>
                <a:endParaRPr kumimoji="1" lang="ja-JP" altLang="en-US" sz="28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7448355" y="1447800"/>
                <a:ext cx="3763081" cy="430887"/>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7448354" y="1943673"/>
                <a:ext cx="3694922" cy="43088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ja-JP" altLang="en-US" sz="2800" i="0">
                          <a:latin typeface="Cambria Math" panose="02040503050406030204" pitchFamily="18" charset="0"/>
                          <a:ea typeface="Cambria Math" panose="02040503050406030204" pitchFamily="18" charset="0"/>
                        </a:rPr>
                        <m:t>外径</m:t>
                      </m:r>
                      <m:r>
                        <a:rPr kumimoji="1" lang="en-US" altLang="ja-JP" sz="2800" i="0" smtClean="0">
                          <a:latin typeface="Cambria Math" panose="02040503050406030204" pitchFamily="18" charset="0"/>
                          <a:ea typeface="Cambria Math" panose="02040503050406030204" pitchFamily="18" charset="0"/>
                        </a:rPr>
                        <m:t>=</m:t>
                      </m:r>
                      <m:r>
                        <a:rPr lang="ja-JP" altLang="en-US" sz="2800" i="0">
                          <a:latin typeface="Cambria Math" panose="02040503050406030204" pitchFamily="18" charset="0"/>
                          <a:ea typeface="Cambria Math" panose="02040503050406030204" pitchFamily="18" charset="0"/>
                        </a:rPr>
                        <m:t>内径</m:t>
                      </m:r>
                      <m:r>
                        <a:rPr lang="ja-JP" altLang="en-US" sz="2800" i="0" smtClean="0">
                          <a:latin typeface="Cambria Math" panose="02040503050406030204" pitchFamily="18" charset="0"/>
                          <a:ea typeface="Cambria Math" panose="02040503050406030204" pitchFamily="18" charset="0"/>
                        </a:rPr>
                        <m:t>＋</m:t>
                      </m:r>
                      <m:r>
                        <a:rPr lang="ja-JP" altLang="en-US" sz="2800" i="0">
                          <a:latin typeface="Cambria Math" panose="02040503050406030204" pitchFamily="18" charset="0"/>
                          <a:ea typeface="Cambria Math" panose="02040503050406030204" pitchFamily="18" charset="0"/>
                        </a:rPr>
                        <m:t>厚さ</m:t>
                      </m:r>
                      <m:r>
                        <a:rPr lang="en-US" altLang="ja-JP" sz="2800" i="0" smtClean="0">
                          <a:latin typeface="Cambria Math" panose="02040503050406030204" pitchFamily="18" charset="0"/>
                          <a:ea typeface="Cambria Math" panose="02040503050406030204" pitchFamily="18" charset="0"/>
                        </a:rPr>
                        <m:t>×</m:t>
                      </m:r>
                      <m:r>
                        <a:rPr lang="en-US" altLang="ja-JP" sz="2800" b="0" i="0" smtClean="0">
                          <a:latin typeface="Cambria Math" panose="02040503050406030204" pitchFamily="18" charset="0"/>
                          <a:ea typeface="Cambria Math" panose="02040503050406030204" pitchFamily="18" charset="0"/>
                        </a:rPr>
                        <m:t>2</m:t>
                      </m:r>
                    </m:oMath>
                  </m:oMathPara>
                </a14:m>
                <a:endParaRPr kumimoji="1"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7448354" y="1943673"/>
                <a:ext cx="3694922" cy="43088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7448353" y="2439546"/>
                <a:ext cx="4875633" cy="430887"/>
              </a:xfrm>
              <a:prstGeom prst="rect">
                <a:avLst/>
              </a:prstGeom>
              <a:noFill/>
            </p:spPr>
            <p:txBody>
              <a:bodyPr wrap="square" lIns="0" tIns="0" rIns="0" bIns="0" rtlCol="0">
                <a:spAutoFit/>
              </a:bodyPr>
              <a:lstStyle/>
              <a:p>
                <a14:m>
                  <m:oMath xmlns:m="http://schemas.openxmlformats.org/officeDocument/2006/math">
                    <m:r>
                      <a:rPr lang="ja-JP" altLang="en-US" sz="2800" i="1" smtClean="0">
                        <a:latin typeface="Cambria Math" panose="02040503050406030204" pitchFamily="18" charset="0"/>
                        <a:ea typeface="Cambria Math" panose="02040503050406030204" pitchFamily="18" charset="0"/>
                      </a:rPr>
                      <m:t>厚さ</m:t>
                    </m:r>
                    <m:r>
                      <a:rPr kumimoji="1" lang="en-US" altLang="ja-JP" sz="2800" i="1" smtClean="0">
                        <a:latin typeface="Cambria Math" panose="02040503050406030204" pitchFamily="18" charset="0"/>
                        <a:ea typeface="Cambria Math" panose="02040503050406030204" pitchFamily="18" charset="0"/>
                      </a:rPr>
                      <m:t>=</m:t>
                    </m:r>
                    <m:r>
                      <a:rPr lang="ja-JP" altLang="en-US" sz="2800" i="1">
                        <a:latin typeface="Cambria Math" panose="02040503050406030204" pitchFamily="18" charset="0"/>
                        <a:ea typeface="Cambria Math" panose="02040503050406030204" pitchFamily="18" charset="0"/>
                      </a:rPr>
                      <m:t>（外径</m:t>
                    </m:r>
                    <m:r>
                      <a:rPr lang="ja-JP" altLang="en-US" sz="2800" i="1" smtClean="0">
                        <a:latin typeface="Cambria Math" panose="02040503050406030204" pitchFamily="18" charset="0"/>
                        <a:ea typeface="Cambria Math" panose="02040503050406030204" pitchFamily="18" charset="0"/>
                      </a:rPr>
                      <m:t>－</m:t>
                    </m:r>
                    <m:r>
                      <a:rPr lang="ja-JP" altLang="en-US" sz="2800" i="1">
                        <a:latin typeface="Cambria Math" panose="02040503050406030204" pitchFamily="18" charset="0"/>
                        <a:ea typeface="Cambria Math" panose="02040503050406030204" pitchFamily="18" charset="0"/>
                      </a:rPr>
                      <m:t>内径</m:t>
                    </m:r>
                    <m:r>
                      <a:rPr lang="ja-JP" altLang="en-US" sz="2800" i="1" smtClean="0">
                        <a:latin typeface="Cambria Math" panose="02040503050406030204" pitchFamily="18" charset="0"/>
                        <a:ea typeface="Cambria Math" panose="02040503050406030204" pitchFamily="18" charset="0"/>
                      </a:rPr>
                      <m:t>）</m:t>
                    </m:r>
                  </m:oMath>
                </a14:m>
                <a:r>
                  <a:rPr lang="en-US" altLang="ja-JP" sz="2800" dirty="0" smtClean="0">
                    <a:latin typeface="Cambria Math" panose="02040503050406030204" pitchFamily="18" charset="0"/>
                    <a:ea typeface="Cambria Math" panose="02040503050406030204" pitchFamily="18" charset="0"/>
                  </a:rPr>
                  <a:t>÷</a:t>
                </a:r>
                <a:r>
                  <a:rPr lang="en-US" altLang="ja-JP" sz="2800" dirty="0">
                    <a:latin typeface="Cambria Math" panose="02040503050406030204" pitchFamily="18" charset="0"/>
                    <a:ea typeface="Cambria Math" panose="02040503050406030204" pitchFamily="18" charset="0"/>
                  </a:rPr>
                  <a:t>2</a:t>
                </a:r>
                <a:endParaRPr lang="en-US" altLang="ja-JP" sz="2800" dirty="0" smtClean="0">
                  <a:latin typeface="Cambria Math" panose="02040503050406030204" pitchFamily="18" charset="0"/>
                  <a:ea typeface="Cambria Math" panose="020405030504060302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7448353" y="2439546"/>
                <a:ext cx="4875633" cy="430887"/>
              </a:xfrm>
              <a:prstGeom prst="rect">
                <a:avLst/>
              </a:prstGeom>
              <a:blipFill rotWithShape="0">
                <a:blip r:embed="rId5"/>
                <a:stretch>
                  <a:fillRect t="-25352" b="-49296"/>
                </a:stretch>
              </a:blipFill>
            </p:spPr>
            <p:txBody>
              <a:bodyPr/>
              <a:lstStyle/>
              <a:p>
                <a:r>
                  <a:rPr lang="ja-JP" altLang="en-US">
                    <a:noFill/>
                  </a:rPr>
                  <a:t> </a:t>
                </a:r>
              </a:p>
            </p:txBody>
          </p:sp>
        </mc:Fallback>
      </mc:AlternateContent>
      <p:grpSp>
        <p:nvGrpSpPr>
          <p:cNvPr id="30" name="グループ化 29"/>
          <p:cNvGrpSpPr>
            <a:grpSpLocks noChangeAspect="1"/>
          </p:cNvGrpSpPr>
          <p:nvPr/>
        </p:nvGrpSpPr>
        <p:grpSpPr>
          <a:xfrm>
            <a:off x="2118658" y="1663243"/>
            <a:ext cx="5826293" cy="5055369"/>
            <a:chOff x="2521004" y="1629000"/>
            <a:chExt cx="5826293" cy="5055369"/>
          </a:xfrm>
        </p:grpSpPr>
        <p:sp>
          <p:nvSpPr>
            <p:cNvPr id="31" name="円/楕円 30"/>
            <p:cNvSpPr>
              <a:spLocks noChangeAspect="1"/>
            </p:cNvSpPr>
            <p:nvPr/>
          </p:nvSpPr>
          <p:spPr>
            <a:xfrm>
              <a:off x="3810000" y="1809000"/>
              <a:ext cx="3240000" cy="324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2" name="円/楕円 31"/>
            <p:cNvSpPr>
              <a:spLocks noChangeAspect="1"/>
            </p:cNvSpPr>
            <p:nvPr/>
          </p:nvSpPr>
          <p:spPr>
            <a:xfrm>
              <a:off x="3634150" y="1629000"/>
              <a:ext cx="3600000" cy="36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33" name="直線コネクタ 32"/>
            <p:cNvCxnSpPr/>
            <p:nvPr/>
          </p:nvCxnSpPr>
          <p:spPr>
            <a:xfrm>
              <a:off x="7234150" y="3413631"/>
              <a:ext cx="0" cy="3270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7050000" y="3429000"/>
              <a:ext cx="0" cy="269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3810000" y="5873267"/>
              <a:ext cx="3240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3634150" y="6453557"/>
              <a:ext cx="3600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269416" y="5436835"/>
              <a:ext cx="2321169" cy="369332"/>
            </a:xfrm>
            <a:prstGeom prst="rect">
              <a:avLst/>
            </a:prstGeom>
            <a:no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内径</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4895238" y="6014001"/>
              <a:ext cx="1069524" cy="369332"/>
            </a:xfrm>
            <a:prstGeom prst="rect">
              <a:avLst/>
            </a:prstGeom>
            <a:noFill/>
          </p:spPr>
          <p:txBody>
            <a:bodyPr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外</a:t>
              </a:r>
              <a:r>
                <a:rPr lang="ja-JP" altLang="en-US" dirty="0">
                  <a:solidFill>
                    <a:prstClr val="black"/>
                  </a:solidFill>
                  <a:latin typeface="HG丸ｺﾞｼｯｸM-PRO" panose="020F0600000000000000" pitchFamily="50" charset="-128"/>
                  <a:ea typeface="HG丸ｺﾞｼｯｸM-PRO" panose="020F0600000000000000" pitchFamily="50" charset="-128"/>
                </a:rPr>
                <a:t>径</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39" name="直線矢印コネクタ 38"/>
            <p:cNvCxnSpPr/>
            <p:nvPr/>
          </p:nvCxnSpPr>
          <p:spPr>
            <a:xfrm>
              <a:off x="3059723" y="5223646"/>
              <a:ext cx="574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3809996" y="5223646"/>
              <a:ext cx="574427"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7234155" y="5223646"/>
              <a:ext cx="574427"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6475573" y="5229000"/>
              <a:ext cx="574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2521004" y="4864334"/>
              <a:ext cx="1069524" cy="369332"/>
            </a:xfrm>
            <a:prstGeom prst="rect">
              <a:avLst/>
            </a:prstGeom>
            <a:noFill/>
          </p:spPr>
          <p:txBody>
            <a:bodyPr wrap="non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厚</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さ</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7277773" y="4845024"/>
              <a:ext cx="1069524" cy="369332"/>
            </a:xfrm>
            <a:prstGeom prst="rect">
              <a:avLst/>
            </a:prstGeom>
            <a:noFill/>
          </p:spPr>
          <p:txBody>
            <a:bodyPr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厚さ</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cxnSp>
        <p:nvCxnSpPr>
          <p:cNvPr id="45" name="直線コネクタ 44"/>
          <p:cNvCxnSpPr/>
          <p:nvPr/>
        </p:nvCxnSpPr>
        <p:spPr>
          <a:xfrm>
            <a:off x="3231804" y="3463243"/>
            <a:ext cx="0" cy="3270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407654" y="3463243"/>
            <a:ext cx="0" cy="26904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94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管の内径</a:t>
            </a:r>
            <a:endParaRPr kumimoji="1" lang="ja-JP" altLang="en-US" dirty="0">
              <a:solidFill>
                <a:srgbClr val="0070C0"/>
              </a:solidFill>
            </a:endParaRPr>
          </a:p>
        </p:txBody>
      </p:sp>
      <p:cxnSp>
        <p:nvCxnSpPr>
          <p:cNvPr id="7" name="直線コネクタ 6"/>
          <p:cNvCxnSpPr>
            <a:stCxn id="5" idx="2"/>
          </p:cNvCxnSpPr>
          <p:nvPr/>
        </p:nvCxnSpPr>
        <p:spPr>
          <a:xfrm>
            <a:off x="3231804" y="3463243"/>
            <a:ext cx="0" cy="3270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4" idx="2"/>
          </p:cNvCxnSpPr>
          <p:nvPr/>
        </p:nvCxnSpPr>
        <p:spPr>
          <a:xfrm>
            <a:off x="3407654" y="3463243"/>
            <a:ext cx="0" cy="2690446"/>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グループ化 30"/>
          <p:cNvGrpSpPr>
            <a:grpSpLocks noChangeAspect="1"/>
          </p:cNvGrpSpPr>
          <p:nvPr/>
        </p:nvGrpSpPr>
        <p:grpSpPr>
          <a:xfrm>
            <a:off x="2294507" y="1663243"/>
            <a:ext cx="5500673" cy="5055369"/>
            <a:chOff x="2696853" y="1629000"/>
            <a:chExt cx="5500673" cy="5055369"/>
          </a:xfrm>
        </p:grpSpPr>
        <p:sp>
          <p:nvSpPr>
            <p:cNvPr id="4" name="円/楕円 3"/>
            <p:cNvSpPr>
              <a:spLocks noChangeAspect="1"/>
            </p:cNvSpPr>
            <p:nvPr/>
          </p:nvSpPr>
          <p:spPr>
            <a:xfrm>
              <a:off x="3810000" y="1809000"/>
              <a:ext cx="3240000" cy="324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円/楕円 4"/>
            <p:cNvSpPr>
              <a:spLocks noChangeAspect="1"/>
            </p:cNvSpPr>
            <p:nvPr/>
          </p:nvSpPr>
          <p:spPr>
            <a:xfrm>
              <a:off x="3634150" y="1629000"/>
              <a:ext cx="3600000" cy="36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8" name="直線コネクタ 7"/>
            <p:cNvCxnSpPr/>
            <p:nvPr/>
          </p:nvCxnSpPr>
          <p:spPr>
            <a:xfrm>
              <a:off x="7234150" y="3413631"/>
              <a:ext cx="0" cy="3270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050000" y="3429000"/>
              <a:ext cx="0" cy="269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810000" y="5873267"/>
              <a:ext cx="3240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634150" y="6453557"/>
              <a:ext cx="3600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269416" y="5489557"/>
              <a:ext cx="2321169" cy="369332"/>
            </a:xfrm>
            <a:prstGeom prst="rect">
              <a:avLst/>
            </a:prstGeom>
            <a:noFill/>
          </p:spPr>
          <p:txBody>
            <a:bodyPr wrap="square" rtlCol="0">
              <a:spAutoFit/>
            </a:bodyPr>
            <a:lstStyle/>
            <a:p>
              <a:pPr algn="ctr"/>
              <a:r>
                <a:rPr lang="en-US" altLang="ja-JP" dirty="0" smtClean="0">
                  <a:solidFill>
                    <a:prstClr val="black"/>
                  </a:solidFill>
                  <a:latin typeface="HG丸ｺﾞｼｯｸM-PRO" panose="020F0600000000000000" pitchFamily="50" charset="-128"/>
                  <a:ea typeface="HG丸ｺﾞｼｯｸM-PRO" panose="020F0600000000000000" pitchFamily="50" charset="-128"/>
                </a:rPr>
                <a:t>27.6[</a:t>
              </a:r>
              <a:r>
                <a:rPr lang="ja-JP" altLang="en-US" dirty="0">
                  <a:solidFill>
                    <a:prstClr val="black"/>
                  </a:solidFill>
                  <a:latin typeface="HG丸ｺﾞｼｯｸM-PRO" panose="020F0600000000000000" pitchFamily="50" charset="-128"/>
                  <a:ea typeface="HG丸ｺﾞｼｯｸM-PRO" panose="020F0600000000000000" pitchFamily="50" charset="-128"/>
                </a:rPr>
                <a:t>㎜</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4844743" y="6084225"/>
              <a:ext cx="1170513" cy="369332"/>
            </a:xfrm>
            <a:prstGeom prst="rect">
              <a:avLst/>
            </a:prstGeom>
            <a:noFill/>
          </p:spPr>
          <p:txBody>
            <a:bodyPr wrap="none" rtlCol="0">
              <a:spAutoFit/>
            </a:bodyPr>
            <a:lstStyle/>
            <a:p>
              <a:r>
                <a:rPr lang="en-US" altLang="ja-JP" dirty="0" smtClean="0">
                  <a:solidFill>
                    <a:prstClr val="black"/>
                  </a:solidFill>
                  <a:latin typeface="HG丸ｺﾞｼｯｸM-PRO" panose="020F0600000000000000" pitchFamily="50" charset="-128"/>
                  <a:ea typeface="HG丸ｺﾞｼｯｸM-PRO" panose="020F0600000000000000" pitchFamily="50" charset="-128"/>
                </a:rPr>
                <a:t>34.0[</a:t>
              </a:r>
              <a:r>
                <a:rPr lang="ja-JP" altLang="en-US" dirty="0">
                  <a:solidFill>
                    <a:prstClr val="black"/>
                  </a:solidFill>
                  <a:latin typeface="HG丸ｺﾞｼｯｸM-PRO" panose="020F0600000000000000" pitchFamily="50" charset="-128"/>
                  <a:ea typeface="HG丸ｺﾞｼｯｸM-PRO" panose="020F0600000000000000" pitchFamily="50" charset="-128"/>
                </a:rPr>
                <a:t>㎜</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21" name="直線矢印コネクタ 20"/>
            <p:cNvCxnSpPr/>
            <p:nvPr/>
          </p:nvCxnSpPr>
          <p:spPr>
            <a:xfrm>
              <a:off x="3059723" y="5223646"/>
              <a:ext cx="574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809996" y="5223646"/>
              <a:ext cx="574427"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7234155" y="5223646"/>
              <a:ext cx="574427"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6475573" y="5229000"/>
              <a:ext cx="574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696853" y="4845024"/>
              <a:ext cx="998991" cy="369332"/>
            </a:xfrm>
            <a:prstGeom prst="rect">
              <a:avLst/>
            </a:prstGeom>
            <a:noFill/>
          </p:spPr>
          <p:txBody>
            <a:bodyPr wrap="none" rtlCol="0">
              <a:spAutoFit/>
            </a:bodyPr>
            <a:lstStyle/>
            <a:p>
              <a:r>
                <a:rPr lang="en-US" altLang="ja-JP" dirty="0" smtClean="0">
                  <a:solidFill>
                    <a:prstClr val="black"/>
                  </a:solidFill>
                  <a:latin typeface="HG丸ｺﾞｼｯｸM-PRO" panose="020F0600000000000000" pitchFamily="50" charset="-128"/>
                  <a:ea typeface="HG丸ｺﾞｼｯｸM-PRO" panose="020F0600000000000000" pitchFamily="50" charset="-128"/>
                </a:rPr>
                <a:t>3.2[</a:t>
              </a:r>
              <a:r>
                <a:rPr lang="ja-JP" altLang="en-US" dirty="0">
                  <a:solidFill>
                    <a:prstClr val="black"/>
                  </a:solidFill>
                  <a:latin typeface="HG丸ｺﾞｼｯｸM-PRO" panose="020F0600000000000000" pitchFamily="50" charset="-128"/>
                  <a:ea typeface="HG丸ｺﾞｼｯｸM-PRO" panose="020F0600000000000000" pitchFamily="50" charset="-128"/>
                </a:rPr>
                <a:t>㎜</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7198535" y="4848961"/>
              <a:ext cx="998991" cy="369332"/>
            </a:xfrm>
            <a:prstGeom prst="rect">
              <a:avLst/>
            </a:prstGeom>
            <a:noFill/>
          </p:spPr>
          <p:txBody>
            <a:bodyPr wrap="none" rtlCol="0">
              <a:spAutoFit/>
            </a:bodyPr>
            <a:lstStyle/>
            <a:p>
              <a:r>
                <a:rPr lang="en-US" altLang="ja-JP" dirty="0" smtClean="0">
                  <a:solidFill>
                    <a:prstClr val="black"/>
                  </a:solidFill>
                  <a:latin typeface="HG丸ｺﾞｼｯｸM-PRO" panose="020F0600000000000000" pitchFamily="50" charset="-128"/>
                  <a:ea typeface="HG丸ｺﾞｼｯｸM-PRO" panose="020F0600000000000000" pitchFamily="50" charset="-128"/>
                </a:rPr>
                <a:t>3.2[</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 name="テキスト ボックス 2"/>
          <p:cNvSpPr txBox="1"/>
          <p:nvPr/>
        </p:nvSpPr>
        <p:spPr>
          <a:xfrm>
            <a:off x="1424353" y="1809000"/>
            <a:ext cx="1871025" cy="369332"/>
          </a:xfrm>
          <a:prstGeom prst="rect">
            <a:avLst/>
          </a:prstGeom>
          <a:noFill/>
        </p:spPr>
        <p:txBody>
          <a:bodyPr wrap="non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25A</a:t>
            </a:r>
            <a:r>
              <a:rPr kumimoji="1" lang="ja-JP" altLang="en-US" dirty="0" smtClean="0">
                <a:latin typeface="HG丸ｺﾞｼｯｸM-PRO" panose="020F0600000000000000" pitchFamily="50" charset="-128"/>
                <a:ea typeface="HG丸ｺﾞｼｯｸM-PRO" panose="020F0600000000000000" pitchFamily="50" charset="-128"/>
              </a:rPr>
              <a:t>鋼管の場合</a:t>
            </a:r>
            <a:endParaRPr kumimoji="1" lang="ja-JP" altLang="en-US" dirty="0">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7834037" y="1447800"/>
            <a:ext cx="3763083" cy="1290069"/>
            <a:chOff x="7834037" y="1447800"/>
            <a:chExt cx="3763083" cy="1290069"/>
          </a:xfrm>
        </p:grpSpPr>
        <mc:AlternateContent xmlns:mc="http://schemas.openxmlformats.org/markup-compatibility/2006" xmlns:a14="http://schemas.microsoft.com/office/drawing/2010/main">
          <mc:Choice Requires="a14">
            <p:sp>
              <p:nvSpPr>
                <p:cNvPr id="22" name="テキスト ボックス 21"/>
                <p:cNvSpPr txBox="1"/>
                <p:nvPr/>
              </p:nvSpPr>
              <p:spPr>
                <a:xfrm>
                  <a:off x="7834039" y="1447800"/>
                  <a:ext cx="3763081" cy="43088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ja-JP" altLang="en-US" sz="2800" i="1" smtClean="0">
                            <a:latin typeface="Cambria Math" panose="02040503050406030204" pitchFamily="18" charset="0"/>
                            <a:ea typeface="Cambria Math" panose="02040503050406030204" pitchFamily="18" charset="0"/>
                          </a:rPr>
                          <m:t>内径</m:t>
                        </m:r>
                        <m:r>
                          <a:rPr kumimoji="1" lang="en-US" altLang="ja-JP" sz="2800" i="1" smtClean="0">
                            <a:latin typeface="Cambria Math" panose="02040503050406030204" pitchFamily="18" charset="0"/>
                            <a:ea typeface="Cambria Math" panose="02040503050406030204" pitchFamily="18" charset="0"/>
                          </a:rPr>
                          <m:t>=</m:t>
                        </m:r>
                        <m:r>
                          <a:rPr lang="ja-JP" altLang="en-US" sz="2800" i="1">
                            <a:latin typeface="Cambria Math" panose="02040503050406030204" pitchFamily="18" charset="0"/>
                            <a:ea typeface="Cambria Math" panose="02040503050406030204" pitchFamily="18" charset="0"/>
                          </a:rPr>
                          <m:t>外径</m:t>
                        </m:r>
                        <m:r>
                          <a:rPr lang="ja-JP" altLang="en-US" sz="2800" i="1" smtClean="0">
                            <a:latin typeface="Cambria Math" panose="02040503050406030204" pitchFamily="18" charset="0"/>
                            <a:ea typeface="Cambria Math" panose="02040503050406030204" pitchFamily="18" charset="0"/>
                          </a:rPr>
                          <m:t>−</m:t>
                        </m:r>
                        <m:r>
                          <a:rPr lang="ja-JP" altLang="en-US" sz="2800" i="1">
                            <a:latin typeface="Cambria Math" panose="02040503050406030204" pitchFamily="18" charset="0"/>
                            <a:ea typeface="Cambria Math" panose="02040503050406030204" pitchFamily="18" charset="0"/>
                          </a:rPr>
                          <m:t>厚さ</m:t>
                        </m:r>
                        <m:r>
                          <a:rPr lang="en-US" altLang="ja-JP" sz="280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2</m:t>
                        </m:r>
                      </m:oMath>
                    </m:oMathPara>
                  </a14:m>
                  <a:endParaRPr kumimoji="1"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7834039" y="1447800"/>
                  <a:ext cx="3763081" cy="430887"/>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12" name="グループ化 11"/>
            <p:cNvGrpSpPr/>
            <p:nvPr/>
          </p:nvGrpSpPr>
          <p:grpSpPr>
            <a:xfrm>
              <a:off x="7834037" y="1879780"/>
              <a:ext cx="3468130" cy="858089"/>
              <a:chOff x="7483523" y="1879780"/>
              <a:chExt cx="3468130" cy="858089"/>
            </a:xfrm>
          </p:grpSpPr>
          <mc:AlternateContent xmlns:mc="http://schemas.openxmlformats.org/markup-compatibility/2006" xmlns:a14="http://schemas.microsoft.com/office/drawing/2010/main">
            <mc:Choice Requires="a14">
              <p:sp>
                <p:nvSpPr>
                  <p:cNvPr id="24" name="テキスト ボックス 23"/>
                  <p:cNvSpPr txBox="1"/>
                  <p:nvPr/>
                </p:nvSpPr>
                <p:spPr>
                  <a:xfrm>
                    <a:off x="7483524" y="1879780"/>
                    <a:ext cx="3468129" cy="43088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ja-JP" altLang="en-US" sz="2800" i="1" smtClean="0">
                              <a:latin typeface="Cambria Math" panose="02040503050406030204" pitchFamily="18" charset="0"/>
                              <a:ea typeface="Cambria Math" panose="02040503050406030204" pitchFamily="18" charset="0"/>
                            </a:rPr>
                            <m:t>内径</m:t>
                          </m:r>
                          <m:r>
                            <a:rPr kumimoji="1" lang="en-US" altLang="ja-JP" sz="2800" i="1" smtClean="0">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34.0</m:t>
                          </m:r>
                          <m:r>
                            <a:rPr lang="ja-JP" altLang="en-US" sz="2800" i="1" smtClean="0">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3.2</m:t>
                          </m:r>
                          <m:r>
                            <a:rPr lang="en-US" altLang="ja-JP" sz="280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2</m:t>
                          </m:r>
                        </m:oMath>
                      </m:oMathPara>
                    </a14:m>
                    <a:endParaRPr kumimoji="1" lang="ja-JP" altLang="en-US" sz="28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7483524" y="1879780"/>
                    <a:ext cx="3468129" cy="43088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7483523" y="2235231"/>
                    <a:ext cx="2701830" cy="502638"/>
                  </a:xfrm>
                  <a:prstGeom prst="rect">
                    <a:avLst/>
                  </a:prstGeom>
                  <a:noFill/>
                </p:spPr>
                <p:txBody>
                  <a:bodyPr wrap="none" lIns="0" tIns="0" rIns="0" bIns="0" rtlCol="0">
                    <a:spAutoFit/>
                  </a:bodyPr>
                  <a:lstStyle/>
                  <a:p>
                    <a14:m>
                      <m:oMath xmlns:m="http://schemas.openxmlformats.org/officeDocument/2006/math">
                        <m:r>
                          <a:rPr lang="ja-JP" altLang="en-US" sz="2800" i="1" smtClean="0">
                            <a:latin typeface="Cambria Math" panose="02040503050406030204" pitchFamily="18" charset="0"/>
                            <a:ea typeface="Cambria Math" panose="02040503050406030204" pitchFamily="18" charset="0"/>
                          </a:rPr>
                          <m:t>　</m:t>
                        </m:r>
                        <m:r>
                          <a:rPr lang="ja-JP" altLang="en-US" sz="2800" b="0" i="1" smtClean="0">
                            <a:latin typeface="Cambria Math" panose="02040503050406030204" pitchFamily="18" charset="0"/>
                            <a:ea typeface="Cambria Math" panose="02040503050406030204" pitchFamily="18" charset="0"/>
                          </a:rPr>
                          <m:t>　</m:t>
                        </m:r>
                        <m:r>
                          <a:rPr kumimoji="1" lang="en-US" altLang="ja-JP" sz="2800" i="1" smtClean="0">
                            <a:latin typeface="Cambria Math" panose="02040503050406030204" pitchFamily="18" charset="0"/>
                            <a:ea typeface="Cambria Math" panose="02040503050406030204" pitchFamily="18" charset="0"/>
                          </a:rPr>
                          <m:t>=</m:t>
                        </m:r>
                        <m:r>
                          <a:rPr lang="en-US" altLang="ja-JP" sz="2800" i="0">
                            <a:latin typeface="Cambria Math" panose="02040503050406030204" pitchFamily="18" charset="0"/>
                            <a:ea typeface="Cambria Math" panose="02040503050406030204" pitchFamily="18" charset="0"/>
                          </a:rPr>
                          <m:t>27</m:t>
                        </m:r>
                        <m:r>
                          <a:rPr lang="en-US" altLang="ja-JP" sz="2800" i="1">
                            <a:latin typeface="Cambria Math" panose="02040503050406030204" pitchFamily="18" charset="0"/>
                            <a:ea typeface="Cambria Math" panose="02040503050406030204" pitchFamily="18" charset="0"/>
                          </a:rPr>
                          <m:t>.6</m:t>
                        </m:r>
                      </m:oMath>
                    </a14:m>
                    <a:r>
                      <a:rPr kumimoji="1" lang="en-US" altLang="ja-JP" sz="2800" dirty="0" smtClean="0">
                        <a:latin typeface="Cambria Math" panose="02040503050406030204" pitchFamily="18" charset="0"/>
                        <a:ea typeface="Cambria Math" panose="02040503050406030204" pitchFamily="18" charset="0"/>
                      </a:rPr>
                      <a:t>[mm]</a:t>
                    </a:r>
                    <a:endParaRPr kumimoji="1" lang="ja-JP" altLang="en-US" sz="2800" dirty="0">
                      <a:latin typeface="Cambria Math" panose="02040503050406030204" pitchFamily="18" charset="0"/>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7483523" y="2235231"/>
                    <a:ext cx="2701830" cy="502638"/>
                  </a:xfrm>
                  <a:prstGeom prst="rect">
                    <a:avLst/>
                  </a:prstGeom>
                  <a:blipFill rotWithShape="0">
                    <a:blip r:embed="rId5"/>
                    <a:stretch>
                      <a:fillRect t="-8537" r="-6772" b="-41463"/>
                    </a:stretch>
                  </a:blipFill>
                </p:spPr>
                <p:txBody>
                  <a:bodyPr/>
                  <a:lstStyle/>
                  <a:p>
                    <a:r>
                      <a:rPr lang="ja-JP" altLang="en-US">
                        <a:noFill/>
                      </a:rPr>
                      <a:t> </a:t>
                    </a:r>
                  </a:p>
                </p:txBody>
              </p:sp>
            </mc:Fallback>
          </mc:AlternateContent>
        </p:grpSp>
      </p:grpSp>
      <p:grpSp>
        <p:nvGrpSpPr>
          <p:cNvPr id="38" name="グループ化 37"/>
          <p:cNvGrpSpPr/>
          <p:nvPr/>
        </p:nvGrpSpPr>
        <p:grpSpPr>
          <a:xfrm>
            <a:off x="7834037" y="3021687"/>
            <a:ext cx="3694924" cy="1290582"/>
            <a:chOff x="7834037" y="1447800"/>
            <a:chExt cx="3694924" cy="1290582"/>
          </a:xfrm>
        </p:grpSpPr>
        <mc:AlternateContent xmlns:mc="http://schemas.openxmlformats.org/markup-compatibility/2006" xmlns:a14="http://schemas.microsoft.com/office/drawing/2010/main">
          <mc:Choice Requires="a14">
            <p:sp>
              <p:nvSpPr>
                <p:cNvPr id="42" name="テキスト ボックス 41"/>
                <p:cNvSpPr txBox="1"/>
                <p:nvPr/>
              </p:nvSpPr>
              <p:spPr>
                <a:xfrm>
                  <a:off x="7834039" y="1447800"/>
                  <a:ext cx="3694922" cy="43088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ja-JP" altLang="en-US" sz="2800" i="1">
                            <a:latin typeface="Cambria Math" panose="02040503050406030204" pitchFamily="18" charset="0"/>
                            <a:ea typeface="Cambria Math" panose="02040503050406030204" pitchFamily="18" charset="0"/>
                          </a:rPr>
                          <m:t>外径</m:t>
                        </m:r>
                        <m:r>
                          <a:rPr kumimoji="1" lang="en-US" altLang="ja-JP" sz="2800" i="1" smtClean="0">
                            <a:latin typeface="Cambria Math" panose="02040503050406030204" pitchFamily="18" charset="0"/>
                            <a:ea typeface="Cambria Math" panose="02040503050406030204" pitchFamily="18" charset="0"/>
                          </a:rPr>
                          <m:t>=</m:t>
                        </m:r>
                        <m:r>
                          <a:rPr lang="ja-JP" altLang="en-US" sz="2800" i="1">
                            <a:latin typeface="Cambria Math" panose="02040503050406030204" pitchFamily="18" charset="0"/>
                            <a:ea typeface="Cambria Math" panose="02040503050406030204" pitchFamily="18" charset="0"/>
                          </a:rPr>
                          <m:t>内径</m:t>
                        </m:r>
                        <m:r>
                          <a:rPr lang="ja-JP" altLang="en-US" sz="2800" i="1" smtClean="0">
                            <a:latin typeface="Cambria Math" panose="02040503050406030204" pitchFamily="18" charset="0"/>
                            <a:ea typeface="Cambria Math" panose="02040503050406030204" pitchFamily="18" charset="0"/>
                          </a:rPr>
                          <m:t>＋</m:t>
                        </m:r>
                        <m:r>
                          <a:rPr lang="ja-JP" altLang="en-US" sz="2800" i="1">
                            <a:latin typeface="Cambria Math" panose="02040503050406030204" pitchFamily="18" charset="0"/>
                            <a:ea typeface="Cambria Math" panose="02040503050406030204" pitchFamily="18" charset="0"/>
                          </a:rPr>
                          <m:t>厚さ</m:t>
                        </m:r>
                        <m:r>
                          <a:rPr lang="en-US" altLang="ja-JP" sz="280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2</m:t>
                        </m:r>
                      </m:oMath>
                    </m:oMathPara>
                  </a14:m>
                  <a:endParaRPr kumimoji="1" lang="ja-JP" altLang="en-US" sz="2800"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7834039" y="1447800"/>
                  <a:ext cx="3694922" cy="430887"/>
                </a:xfrm>
                <a:prstGeom prst="rect">
                  <a:avLst/>
                </a:prstGeom>
                <a:blipFill rotWithShape="0">
                  <a:blip r:embed="rId6"/>
                  <a:stretch>
                    <a:fillRect/>
                  </a:stretch>
                </a:blipFill>
              </p:spPr>
              <p:txBody>
                <a:bodyPr/>
                <a:lstStyle/>
                <a:p>
                  <a:r>
                    <a:rPr lang="ja-JP" altLang="en-US">
                      <a:noFill/>
                    </a:rPr>
                    <a:t> </a:t>
                  </a:r>
                </a:p>
              </p:txBody>
            </p:sp>
          </mc:Fallback>
        </mc:AlternateContent>
        <p:grpSp>
          <p:nvGrpSpPr>
            <p:cNvPr id="43" name="グループ化 42"/>
            <p:cNvGrpSpPr/>
            <p:nvPr/>
          </p:nvGrpSpPr>
          <p:grpSpPr>
            <a:xfrm>
              <a:off x="7834037" y="1879780"/>
              <a:ext cx="3468130" cy="858602"/>
              <a:chOff x="7483523" y="1879780"/>
              <a:chExt cx="3468130" cy="858602"/>
            </a:xfrm>
          </p:grpSpPr>
          <mc:AlternateContent xmlns:mc="http://schemas.openxmlformats.org/markup-compatibility/2006" xmlns:a14="http://schemas.microsoft.com/office/drawing/2010/main">
            <mc:Choice Requires="a14">
              <p:sp>
                <p:nvSpPr>
                  <p:cNvPr id="44" name="テキスト ボックス 43"/>
                  <p:cNvSpPr txBox="1"/>
                  <p:nvPr/>
                </p:nvSpPr>
                <p:spPr>
                  <a:xfrm>
                    <a:off x="7483524" y="1879780"/>
                    <a:ext cx="3468129" cy="43088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ja-JP" altLang="en-US" sz="2800" i="1">
                              <a:latin typeface="Cambria Math" panose="02040503050406030204" pitchFamily="18" charset="0"/>
                              <a:ea typeface="Cambria Math" panose="02040503050406030204" pitchFamily="18" charset="0"/>
                            </a:rPr>
                            <m:t>外径</m:t>
                          </m:r>
                          <m:r>
                            <a:rPr kumimoji="1" lang="en-US" altLang="ja-JP" sz="2800" i="1" smtClean="0">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27.6</m:t>
                          </m:r>
                          <m:r>
                            <a:rPr lang="en-US" altLang="ja-JP" sz="2800" i="1" smtClean="0">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3.2</m:t>
                          </m:r>
                          <m:r>
                            <a:rPr lang="en-US" altLang="ja-JP" sz="280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2</m:t>
                          </m:r>
                        </m:oMath>
                      </m:oMathPara>
                    </a14:m>
                    <a:endParaRPr kumimoji="1" lang="ja-JP" altLang="en-US" sz="2800"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7483524" y="1879780"/>
                    <a:ext cx="3468129" cy="430887"/>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7483523" y="2235231"/>
                    <a:ext cx="2813784" cy="50315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ja-JP" altLang="en-US" sz="2800" i="1" smtClean="0">
                              <a:latin typeface="Cambria Math" panose="02040503050406030204" pitchFamily="18" charset="0"/>
                              <a:ea typeface="Cambria Math" panose="02040503050406030204" pitchFamily="18" charset="0"/>
                            </a:rPr>
                            <m:t>　</m:t>
                          </m:r>
                          <m:r>
                            <a:rPr lang="ja-JP" altLang="en-US" sz="2800" b="0" i="1" smtClean="0">
                              <a:latin typeface="Cambria Math" panose="02040503050406030204" pitchFamily="18" charset="0"/>
                              <a:ea typeface="Cambria Math" panose="02040503050406030204" pitchFamily="18" charset="0"/>
                            </a:rPr>
                            <m:t>　</m:t>
                          </m:r>
                          <m:r>
                            <a:rPr kumimoji="1" lang="en-US" altLang="ja-JP" sz="2800" i="1" smtClean="0">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34.0</m:t>
                          </m:r>
                          <m:r>
                            <a:rPr lang="en-US" altLang="ja-JP" sz="2800" b="0" i="1" smtClean="0">
                              <a:latin typeface="Cambria Math" panose="02040503050406030204" pitchFamily="18" charset="0"/>
                              <a:ea typeface="Cambria Math" panose="02040503050406030204" pitchFamily="18" charset="0"/>
                            </a:rPr>
                            <m:t>[</m:t>
                          </m:r>
                          <m:r>
                            <m:rPr>
                              <m:sty m:val="p"/>
                            </m:rPr>
                            <a:rPr lang="en-US" altLang="ja-JP" sz="2800" b="0" i="0" smtClean="0">
                              <a:latin typeface="Cambria Math" panose="02040503050406030204" pitchFamily="18" charset="0"/>
                              <a:ea typeface="Cambria Math" panose="02040503050406030204" pitchFamily="18" charset="0"/>
                            </a:rPr>
                            <m:t>mm</m:t>
                          </m:r>
                          <m:r>
                            <a:rPr lang="en-US" altLang="ja-JP" sz="2800" b="0" i="1" smtClean="0">
                              <a:latin typeface="Cambria Math" panose="02040503050406030204" pitchFamily="18" charset="0"/>
                              <a:ea typeface="Cambria Math" panose="02040503050406030204" pitchFamily="18" charset="0"/>
                            </a:rPr>
                            <m:t>]</m:t>
                          </m:r>
                        </m:oMath>
                      </m:oMathPara>
                    </a14:m>
                    <a:endParaRPr kumimoji="1" lang="ja-JP" altLang="en-US" sz="2800" dirty="0">
                      <a:latin typeface="Cambria Math" panose="02040503050406030204" pitchFamily="18" charset="0"/>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7483523" y="2235231"/>
                    <a:ext cx="2813784" cy="503151"/>
                  </a:xfrm>
                  <a:prstGeom prst="rect">
                    <a:avLst/>
                  </a:prstGeom>
                  <a:blipFill rotWithShape="0">
                    <a:blip r:embed="rId8"/>
                    <a:stretch>
                      <a:fillRect/>
                    </a:stretch>
                  </a:blipFill>
                </p:spPr>
                <p:txBody>
                  <a:bodyPr/>
                  <a:lstStyle/>
                  <a:p>
                    <a:r>
                      <a:rPr lang="ja-JP" altLang="en-US">
                        <a:noFill/>
                      </a:rPr>
                      <a:t> </a:t>
                    </a:r>
                  </a:p>
                </p:txBody>
              </p:sp>
            </mc:Fallback>
          </mc:AlternateContent>
        </p:grpSp>
      </p:grpSp>
      <p:grpSp>
        <p:nvGrpSpPr>
          <p:cNvPr id="46" name="グループ化 45"/>
          <p:cNvGrpSpPr/>
          <p:nvPr/>
        </p:nvGrpSpPr>
        <p:grpSpPr>
          <a:xfrm>
            <a:off x="7834037" y="4595574"/>
            <a:ext cx="4424290" cy="1290069"/>
            <a:chOff x="7834037" y="1447800"/>
            <a:chExt cx="4424290" cy="1290069"/>
          </a:xfrm>
        </p:grpSpPr>
        <mc:AlternateContent xmlns:mc="http://schemas.openxmlformats.org/markup-compatibility/2006" xmlns:a14="http://schemas.microsoft.com/office/drawing/2010/main">
          <mc:Choice Requires="a14">
            <p:sp>
              <p:nvSpPr>
                <p:cNvPr id="47" name="テキスト ボックス 46"/>
                <p:cNvSpPr txBox="1"/>
                <p:nvPr/>
              </p:nvSpPr>
              <p:spPr>
                <a:xfrm>
                  <a:off x="7834039" y="1447800"/>
                  <a:ext cx="4424288" cy="43088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ja-JP" altLang="en-US" sz="2800" i="1">
                            <a:latin typeface="Cambria Math" panose="02040503050406030204" pitchFamily="18" charset="0"/>
                            <a:ea typeface="Cambria Math" panose="02040503050406030204" pitchFamily="18" charset="0"/>
                          </a:rPr>
                          <m:t>厚さ</m:t>
                        </m:r>
                        <m:r>
                          <a:rPr kumimoji="1" lang="en-US" altLang="ja-JP" sz="2800" i="1" smtClean="0">
                            <a:latin typeface="Cambria Math" panose="02040503050406030204" pitchFamily="18" charset="0"/>
                            <a:ea typeface="Cambria Math" panose="02040503050406030204" pitchFamily="18" charset="0"/>
                          </a:rPr>
                          <m:t>=</m:t>
                        </m:r>
                        <m:r>
                          <a:rPr lang="ja-JP" altLang="en-US" sz="2800" i="1">
                            <a:latin typeface="Cambria Math" panose="02040503050406030204" pitchFamily="18" charset="0"/>
                            <a:ea typeface="Cambria Math" panose="02040503050406030204" pitchFamily="18" charset="0"/>
                          </a:rPr>
                          <m:t>（</m:t>
                        </m:r>
                        <m:r>
                          <a:rPr lang="ja-JP" altLang="en-US" sz="2800" i="1" smtClean="0">
                            <a:latin typeface="Cambria Math" panose="02040503050406030204" pitchFamily="18" charset="0"/>
                            <a:ea typeface="Cambria Math" panose="02040503050406030204" pitchFamily="18" charset="0"/>
                          </a:rPr>
                          <m:t>外径</m:t>
                        </m:r>
                        <m:r>
                          <a:rPr lang="ja-JP" altLang="en-US" sz="2800" i="1">
                            <a:latin typeface="Cambria Math" panose="02040503050406030204" pitchFamily="18" charset="0"/>
                            <a:ea typeface="Cambria Math" panose="02040503050406030204" pitchFamily="18" charset="0"/>
                          </a:rPr>
                          <m:t>－</m:t>
                        </m:r>
                        <m:r>
                          <a:rPr lang="ja-JP" altLang="en-US" sz="2800" i="1" smtClean="0">
                            <a:latin typeface="Cambria Math" panose="02040503050406030204" pitchFamily="18" charset="0"/>
                            <a:ea typeface="Cambria Math" panose="02040503050406030204" pitchFamily="18" charset="0"/>
                          </a:rPr>
                          <m:t>内径</m:t>
                        </m:r>
                        <m:r>
                          <a:rPr lang="ja-JP" altLang="en-US" sz="2800" i="1">
                            <a:latin typeface="Cambria Math" panose="02040503050406030204" pitchFamily="18" charset="0"/>
                            <a:ea typeface="Cambria Math" panose="02040503050406030204" pitchFamily="18" charset="0"/>
                          </a:rPr>
                          <m:t>）</m:t>
                        </m:r>
                        <m:r>
                          <a:rPr lang="en-US" altLang="ja-JP" sz="280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2</m:t>
                        </m:r>
                      </m:oMath>
                    </m:oMathPara>
                  </a14:m>
                  <a:endParaRPr kumimoji="1" lang="ja-JP" altLang="en-US" sz="2800"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7834039" y="1447800"/>
                  <a:ext cx="4424288" cy="430887"/>
                </a:xfrm>
                <a:prstGeom prst="rect">
                  <a:avLst/>
                </a:prstGeom>
                <a:blipFill rotWithShape="0">
                  <a:blip r:embed="rId9"/>
                  <a:stretch>
                    <a:fillRect/>
                  </a:stretch>
                </a:blipFill>
              </p:spPr>
              <p:txBody>
                <a:bodyPr/>
                <a:lstStyle/>
                <a:p>
                  <a:r>
                    <a:rPr lang="ja-JP" altLang="en-US">
                      <a:noFill/>
                    </a:rPr>
                    <a:t> </a:t>
                  </a:r>
                </a:p>
              </p:txBody>
            </p:sp>
          </mc:Fallback>
        </mc:AlternateContent>
        <p:grpSp>
          <p:nvGrpSpPr>
            <p:cNvPr id="48" name="グループ化 47"/>
            <p:cNvGrpSpPr/>
            <p:nvPr/>
          </p:nvGrpSpPr>
          <p:grpSpPr>
            <a:xfrm>
              <a:off x="7834037" y="1879780"/>
              <a:ext cx="4328109" cy="858089"/>
              <a:chOff x="7483523" y="1879780"/>
              <a:chExt cx="4328109" cy="858089"/>
            </a:xfrm>
          </p:grpSpPr>
          <mc:AlternateContent xmlns:mc="http://schemas.openxmlformats.org/markup-compatibility/2006" xmlns:a14="http://schemas.microsoft.com/office/drawing/2010/main">
            <mc:Choice Requires="a14">
              <p:sp>
                <p:nvSpPr>
                  <p:cNvPr id="49" name="テキスト ボックス 48"/>
                  <p:cNvSpPr txBox="1"/>
                  <p:nvPr/>
                </p:nvSpPr>
                <p:spPr>
                  <a:xfrm>
                    <a:off x="7483524" y="1879780"/>
                    <a:ext cx="4328108" cy="43088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ja-JP" altLang="en-US" sz="2800" i="1">
                              <a:latin typeface="Cambria Math" panose="02040503050406030204" pitchFamily="18" charset="0"/>
                              <a:ea typeface="Cambria Math" panose="02040503050406030204" pitchFamily="18" charset="0"/>
                            </a:rPr>
                            <m:t>厚さ</m:t>
                          </m:r>
                          <m:r>
                            <a:rPr kumimoji="1" lang="en-US" altLang="ja-JP" sz="2800" i="1" smtClean="0">
                              <a:latin typeface="Cambria Math" panose="02040503050406030204" pitchFamily="18" charset="0"/>
                              <a:ea typeface="Cambria Math" panose="02040503050406030204" pitchFamily="18" charset="0"/>
                            </a:rPr>
                            <m:t>=</m:t>
                          </m:r>
                          <m:r>
                            <a:rPr lang="ja-JP" altLang="en-US" sz="2800" i="1">
                              <a:latin typeface="Cambria Math" panose="02040503050406030204" pitchFamily="18" charset="0"/>
                              <a:ea typeface="Cambria Math" panose="02040503050406030204" pitchFamily="18" charset="0"/>
                            </a:rPr>
                            <m:t>（</m:t>
                          </m:r>
                          <m:r>
                            <a:rPr lang="en-US" altLang="ja-JP" sz="2800" i="1" smtClean="0">
                              <a:latin typeface="Cambria Math" panose="02040503050406030204" pitchFamily="18" charset="0"/>
                              <a:ea typeface="Cambria Math" panose="02040503050406030204" pitchFamily="18" charset="0"/>
                            </a:rPr>
                            <m:t>34.0</m:t>
                          </m:r>
                          <m:r>
                            <a:rPr lang="ja-JP" altLang="en-US" sz="2800" i="1">
                              <a:latin typeface="Cambria Math" panose="02040503050406030204" pitchFamily="18" charset="0"/>
                              <a:ea typeface="Cambria Math" panose="02040503050406030204" pitchFamily="18" charset="0"/>
                            </a:rPr>
                            <m:t>－</m:t>
                          </m:r>
                          <m:r>
                            <a:rPr lang="en-US" altLang="ja-JP" sz="2800" i="1" smtClean="0">
                              <a:latin typeface="Cambria Math" panose="02040503050406030204" pitchFamily="18" charset="0"/>
                              <a:ea typeface="Cambria Math" panose="02040503050406030204" pitchFamily="18" charset="0"/>
                            </a:rPr>
                            <m:t>27.6</m:t>
                          </m:r>
                          <m:r>
                            <a:rPr lang="ja-JP" altLang="en-US" sz="2800" i="1">
                              <a:latin typeface="Cambria Math" panose="02040503050406030204" pitchFamily="18" charset="0"/>
                              <a:ea typeface="Cambria Math" panose="02040503050406030204" pitchFamily="18" charset="0"/>
                            </a:rPr>
                            <m:t>）</m:t>
                          </m:r>
                          <m:r>
                            <a:rPr lang="en-US" altLang="ja-JP" sz="2800" i="1" smtClean="0">
                              <a:latin typeface="Cambria Math" panose="02040503050406030204" pitchFamily="18" charset="0"/>
                              <a:ea typeface="Cambria Math" panose="02040503050406030204" pitchFamily="18" charset="0"/>
                            </a:rPr>
                            <m:t>÷2</m:t>
                          </m:r>
                        </m:oMath>
                      </m:oMathPara>
                    </a14:m>
                    <a:endParaRPr kumimoji="1" lang="ja-JP" altLang="en-US" sz="2800"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7483524" y="1879780"/>
                    <a:ext cx="4328108" cy="430887"/>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7483523" y="2235231"/>
                    <a:ext cx="2503058" cy="502638"/>
                  </a:xfrm>
                  <a:prstGeom prst="rect">
                    <a:avLst/>
                  </a:prstGeom>
                  <a:noFill/>
                </p:spPr>
                <p:txBody>
                  <a:bodyPr wrap="none" lIns="0" tIns="0" rIns="0" bIns="0" rtlCol="0">
                    <a:spAutoFit/>
                  </a:bodyPr>
                  <a:lstStyle/>
                  <a:p>
                    <a14:m>
                      <m:oMath xmlns:m="http://schemas.openxmlformats.org/officeDocument/2006/math">
                        <m:r>
                          <a:rPr lang="ja-JP" altLang="en-US" sz="2800" i="1" smtClean="0">
                            <a:latin typeface="Cambria Math" panose="02040503050406030204" pitchFamily="18" charset="0"/>
                            <a:ea typeface="Cambria Math" panose="02040503050406030204" pitchFamily="18" charset="0"/>
                          </a:rPr>
                          <m:t>　</m:t>
                        </m:r>
                        <m:r>
                          <a:rPr lang="ja-JP" altLang="en-US" sz="2800" b="0" i="1" smtClean="0">
                            <a:latin typeface="Cambria Math" panose="02040503050406030204" pitchFamily="18" charset="0"/>
                            <a:ea typeface="Cambria Math" panose="02040503050406030204" pitchFamily="18" charset="0"/>
                          </a:rPr>
                          <m:t>　</m:t>
                        </m:r>
                        <m:r>
                          <a:rPr kumimoji="1" lang="en-US" altLang="ja-JP" sz="2800" i="1" smtClean="0">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3.2</m:t>
                        </m:r>
                      </m:oMath>
                    </a14:m>
                    <a:r>
                      <a:rPr kumimoji="1" lang="en-US" altLang="ja-JP" sz="2800" dirty="0" smtClean="0">
                        <a:latin typeface="Cambria Math" panose="02040503050406030204" pitchFamily="18" charset="0"/>
                        <a:ea typeface="Cambria Math" panose="02040503050406030204" pitchFamily="18" charset="0"/>
                      </a:rPr>
                      <a:t>[mm]</a:t>
                    </a:r>
                    <a:endParaRPr kumimoji="1" lang="ja-JP" altLang="en-US" sz="2800" dirty="0">
                      <a:latin typeface="Cambria Math" panose="02040503050406030204" pitchFamily="18" charset="0"/>
                    </a:endParaRPr>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7483523" y="2235231"/>
                    <a:ext cx="2503058" cy="502638"/>
                  </a:xfrm>
                  <a:prstGeom prst="rect">
                    <a:avLst/>
                  </a:prstGeom>
                  <a:blipFill rotWithShape="0">
                    <a:blip r:embed="rId11"/>
                    <a:stretch>
                      <a:fillRect t="-8537" r="-7299" b="-42683"/>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348324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管の内径と断面積</a:t>
            </a:r>
            <a:endParaRPr kumimoji="1" lang="ja-JP" altLang="en-US" dirty="0">
              <a:solidFill>
                <a:srgbClr val="0070C0"/>
              </a:solidFill>
            </a:endParaRPr>
          </a:p>
        </p:txBody>
      </p:sp>
      <p:sp>
        <p:nvSpPr>
          <p:cNvPr id="3" name="テキスト ボックス 2"/>
          <p:cNvSpPr txBox="1"/>
          <p:nvPr/>
        </p:nvSpPr>
        <p:spPr>
          <a:xfrm>
            <a:off x="7347354" y="3878248"/>
            <a:ext cx="4254096" cy="1384995"/>
          </a:xfrm>
          <a:prstGeom prst="rect">
            <a:avLst/>
          </a:prstGeom>
          <a:noFill/>
        </p:spPr>
        <p:txBody>
          <a:bodyPr wrap="square" rtlCol="0">
            <a:spAutoFit/>
          </a:bodyPr>
          <a:lstStyle/>
          <a:p>
            <a:r>
              <a:rPr kumimoji="1" lang="en-US" altLang="ja-JP" sz="2800" dirty="0" smtClean="0">
                <a:latin typeface="HG丸ｺﾞｼｯｸM-PRO" panose="020F0600000000000000" pitchFamily="50" charset="-128"/>
                <a:ea typeface="HG丸ｺﾞｼｯｸM-PRO" panose="020F0600000000000000" pitchFamily="50" charset="-128"/>
              </a:rPr>
              <a:t>S</a:t>
            </a:r>
            <a:r>
              <a:rPr kumimoji="1" lang="ja-JP" altLang="en-US" sz="2800" dirty="0" smtClean="0">
                <a:latin typeface="HG丸ｺﾞｼｯｸM-PRO" panose="020F0600000000000000" pitchFamily="50" charset="-128"/>
                <a:ea typeface="HG丸ｺﾞｼｯｸM-PRO" panose="020F0600000000000000" pitchFamily="50" charset="-128"/>
              </a:rPr>
              <a:t>：断面積</a:t>
            </a:r>
            <a:r>
              <a:rPr kumimoji="1" lang="en-US" altLang="ja-JP" sz="2800" dirty="0" smtClean="0">
                <a:latin typeface="HG丸ｺﾞｼｯｸM-PRO" panose="020F0600000000000000" pitchFamily="50" charset="-128"/>
                <a:ea typeface="HG丸ｺﾞｼｯｸM-PRO" panose="020F0600000000000000" pitchFamily="50" charset="-128"/>
              </a:rPr>
              <a:t>[m</a:t>
            </a:r>
            <a:r>
              <a:rPr kumimoji="1" lang="en-US" altLang="ja-JP" sz="2800" baseline="30000" dirty="0" smtClean="0">
                <a:latin typeface="HG丸ｺﾞｼｯｸM-PRO" panose="020F0600000000000000" pitchFamily="50" charset="-128"/>
                <a:ea typeface="HG丸ｺﾞｼｯｸM-PRO" panose="020F0600000000000000" pitchFamily="50" charset="-128"/>
              </a:rPr>
              <a:t>2</a:t>
            </a:r>
            <a:r>
              <a:rPr kumimoji="1" lang="en-US" altLang="ja-JP" sz="2800" dirty="0" smtClean="0">
                <a:latin typeface="HG丸ｺﾞｼｯｸM-PRO" panose="020F0600000000000000" pitchFamily="50" charset="-128"/>
                <a:ea typeface="HG丸ｺﾞｼｯｸM-PRO" panose="020F0600000000000000" pitchFamily="50" charset="-128"/>
              </a:rPr>
              <a:t>]</a:t>
            </a:r>
          </a:p>
          <a:p>
            <a:r>
              <a:rPr lang="en-US" altLang="ja-JP" sz="2800" dirty="0" smtClean="0">
                <a:latin typeface="HG丸ｺﾞｼｯｸM-PRO" panose="020F0600000000000000" pitchFamily="50" charset="-128"/>
                <a:ea typeface="HG丸ｺﾞｼｯｸM-PRO" panose="020F0600000000000000" pitchFamily="50" charset="-128"/>
              </a:rPr>
              <a:t>π</a:t>
            </a:r>
            <a:r>
              <a:rPr lang="ja-JP" altLang="en-US" sz="2800" dirty="0" smtClean="0">
                <a:latin typeface="HG丸ｺﾞｼｯｸM-PRO" panose="020F0600000000000000" pitchFamily="50" charset="-128"/>
                <a:ea typeface="HG丸ｺﾞｼｯｸM-PRO" panose="020F0600000000000000" pitchFamily="50" charset="-128"/>
              </a:rPr>
              <a:t>：円周率（</a:t>
            </a:r>
            <a:r>
              <a:rPr lang="en-US" altLang="ja-JP" sz="2800" dirty="0" smtClean="0">
                <a:latin typeface="HG丸ｺﾞｼｯｸM-PRO" panose="020F0600000000000000" pitchFamily="50" charset="-128"/>
                <a:ea typeface="HG丸ｺﾞｼｯｸM-PRO" panose="020F0600000000000000" pitchFamily="50" charset="-128"/>
              </a:rPr>
              <a:t>3.14</a:t>
            </a:r>
            <a:r>
              <a:rPr lang="ja-JP" altLang="en-US" sz="2800" dirty="0" smtClean="0">
                <a:latin typeface="HG丸ｺﾞｼｯｸM-PRO" panose="020F0600000000000000" pitchFamily="50" charset="-128"/>
                <a:ea typeface="HG丸ｺﾞｼｯｸM-PRO" panose="020F0600000000000000" pitchFamily="50" charset="-128"/>
              </a:rPr>
              <a:t>）</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lang="en-US" altLang="ja-JP" sz="2800" dirty="0" smtClean="0">
                <a:latin typeface="HG丸ｺﾞｼｯｸM-PRO" panose="020F0600000000000000" pitchFamily="50" charset="-128"/>
                <a:ea typeface="HG丸ｺﾞｼｯｸM-PRO" panose="020F0600000000000000" pitchFamily="50" charset="-128"/>
              </a:rPr>
              <a:t>D</a:t>
            </a:r>
            <a:r>
              <a:rPr lang="ja-JP" altLang="en-US" sz="2800" dirty="0" smtClean="0">
                <a:latin typeface="HG丸ｺﾞｼｯｸM-PRO" panose="020F0600000000000000" pitchFamily="50" charset="-128"/>
                <a:ea typeface="HG丸ｺﾞｼｯｸM-PRO" panose="020F0600000000000000" pitchFamily="50" charset="-128"/>
              </a:rPr>
              <a:t>：内径</a:t>
            </a:r>
            <a:r>
              <a:rPr lang="en-US" altLang="ja-JP" sz="2800" dirty="0" smtClean="0">
                <a:latin typeface="HG丸ｺﾞｼｯｸM-PRO" panose="020F0600000000000000" pitchFamily="50" charset="-128"/>
                <a:ea typeface="HG丸ｺﾞｼｯｸM-PRO" panose="020F0600000000000000" pitchFamily="50" charset="-128"/>
              </a:rPr>
              <a:t>[m]</a:t>
            </a:r>
            <a:endParaRPr kumimoji="1" lang="ja-JP" altLang="en-US" sz="2800" dirty="0">
              <a:latin typeface="HG丸ｺﾞｼｯｸM-PRO" panose="020F0600000000000000" pitchFamily="50" charset="-128"/>
              <a:ea typeface="HG丸ｺﾞｼｯｸM-PRO" panose="020F0600000000000000" pitchFamily="50" charset="-128"/>
            </a:endParaRPr>
          </a:p>
        </p:txBody>
      </p:sp>
      <p:grpSp>
        <p:nvGrpSpPr>
          <p:cNvPr id="12" name="グループ化 11"/>
          <p:cNvGrpSpPr>
            <a:grpSpLocks noChangeAspect="1"/>
          </p:cNvGrpSpPr>
          <p:nvPr/>
        </p:nvGrpSpPr>
        <p:grpSpPr>
          <a:xfrm>
            <a:off x="3231804" y="1663243"/>
            <a:ext cx="3600000" cy="4490446"/>
            <a:chOff x="3634150" y="1629000"/>
            <a:chExt cx="3600000" cy="4490446"/>
          </a:xfrm>
        </p:grpSpPr>
        <p:sp>
          <p:nvSpPr>
            <p:cNvPr id="13" name="円/楕円 12"/>
            <p:cNvSpPr>
              <a:spLocks noChangeAspect="1"/>
            </p:cNvSpPr>
            <p:nvPr/>
          </p:nvSpPr>
          <p:spPr>
            <a:xfrm>
              <a:off x="3810000" y="1809000"/>
              <a:ext cx="3240000" cy="3240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円/楕円 13"/>
            <p:cNvSpPr>
              <a:spLocks noChangeAspect="1"/>
            </p:cNvSpPr>
            <p:nvPr/>
          </p:nvSpPr>
          <p:spPr>
            <a:xfrm>
              <a:off x="3634150" y="1629000"/>
              <a:ext cx="3600000" cy="36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6" name="直線コネクタ 15"/>
            <p:cNvCxnSpPr/>
            <p:nvPr/>
          </p:nvCxnSpPr>
          <p:spPr>
            <a:xfrm>
              <a:off x="7050000" y="3429000"/>
              <a:ext cx="0" cy="269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810000" y="5873267"/>
              <a:ext cx="3240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269415" y="5508601"/>
              <a:ext cx="2321169" cy="369332"/>
            </a:xfrm>
            <a:prstGeom prst="rect">
              <a:avLst/>
            </a:prstGeom>
            <a:no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内径</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[m]</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cxnSp>
        <p:nvCxnSpPr>
          <p:cNvPr id="29" name="直線コネクタ 28"/>
          <p:cNvCxnSpPr/>
          <p:nvPr/>
        </p:nvCxnSpPr>
        <p:spPr>
          <a:xfrm>
            <a:off x="3407654" y="3463243"/>
            <a:ext cx="0" cy="2690446"/>
          </a:xfrm>
          <a:prstGeom prst="line">
            <a:avLst/>
          </a:prstGeom>
        </p:spPr>
        <p:style>
          <a:lnRef idx="1">
            <a:schemeClr val="accent1"/>
          </a:lnRef>
          <a:fillRef idx="0">
            <a:schemeClr val="accent1"/>
          </a:fillRef>
          <a:effectRef idx="0">
            <a:schemeClr val="accent1"/>
          </a:effectRef>
          <a:fontRef idx="minor">
            <a:schemeClr val="tx1"/>
          </a:fontRef>
        </p:style>
      </p:cxnSp>
      <p:sp>
        <p:nvSpPr>
          <p:cNvPr id="9" name="雲形吹き出し 8"/>
          <p:cNvSpPr/>
          <p:nvPr/>
        </p:nvSpPr>
        <p:spPr bwMode="auto">
          <a:xfrm rot="21600000" flipH="1">
            <a:off x="1086928" y="3278038"/>
            <a:ext cx="2144874" cy="1805205"/>
          </a:xfrm>
          <a:prstGeom prst="cloudCallout">
            <a:avLst>
              <a:gd name="adj1" fmla="val -100316"/>
              <a:gd name="adj2" fmla="val 81438"/>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HG丸ｺﾞｼｯｸM-PRO" panose="020F0600000000000000" pitchFamily="50" charset="-128"/>
                <a:ea typeface="HG丸ｺﾞｼｯｸM-PRO" panose="020F0600000000000000" pitchFamily="50" charset="-128"/>
              </a:rPr>
              <a:t>単位</a:t>
            </a:r>
            <a:r>
              <a:rPr lang="ja-JP" altLang="en-US" dirty="0" smtClean="0">
                <a:latin typeface="HG丸ｺﾞｼｯｸM-PRO" panose="020F0600000000000000" pitchFamily="50" charset="-128"/>
                <a:ea typeface="HG丸ｺﾞｼｯｸM-PRO" panose="020F0600000000000000" pitchFamily="50" charset="-128"/>
              </a:rPr>
              <a:t>は</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[m]</a:t>
            </a:r>
            <a:endParaRPr kumimoji="1" lang="ja-JP" altLang="en-US" sz="3600" b="0"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5" name="額縁 14"/>
              <p:cNvSpPr/>
              <p:nvPr/>
            </p:nvSpPr>
            <p:spPr bwMode="auto">
              <a:xfrm>
                <a:off x="7347354" y="1943024"/>
                <a:ext cx="2880000" cy="144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ea typeface="Cambria Math" panose="02040503050406030204" pitchFamily="18" charset="0"/>
                        </a:rPr>
                        <m:t>𝑆</m:t>
                      </m:r>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a:rPr lang="ja-JP" altLang="en-US" sz="3200" i="1">
                              <a:latin typeface="Cambria Math" panose="02040503050406030204" pitchFamily="18" charset="0"/>
                              <a:ea typeface="Cambria Math" panose="02040503050406030204" pitchFamily="18" charset="0"/>
                            </a:rPr>
                            <m:t>𝜋</m:t>
                          </m:r>
                        </m:num>
                        <m:den>
                          <m:r>
                            <a:rPr lang="en-US" altLang="ja-JP" sz="3200" i="1">
                              <a:latin typeface="Cambria Math" panose="02040503050406030204" pitchFamily="18" charset="0"/>
                              <a:ea typeface="Cambria Math" panose="02040503050406030204" pitchFamily="18" charset="0"/>
                            </a:rPr>
                            <m:t>4</m:t>
                          </m:r>
                        </m:den>
                      </m:f>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𝐷</m:t>
                          </m:r>
                        </m:e>
                        <m:sup>
                          <m:r>
                            <a:rPr lang="en-US" altLang="ja-JP" sz="3200" i="1">
                              <a:latin typeface="Cambria Math" panose="02040503050406030204" pitchFamily="18" charset="0"/>
                              <a:ea typeface="Cambria Math" panose="02040503050406030204" pitchFamily="18" charset="0"/>
                            </a:rPr>
                            <m:t>2</m:t>
                          </m:r>
                        </m:sup>
                      </m:sSup>
                    </m:oMath>
                  </m:oMathPara>
                </a14:m>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mc:Choice>
        <mc:Fallback xmlns="">
          <p:sp>
            <p:nvSpPr>
              <p:cNvPr id="15" name="額縁 14"/>
              <p:cNvSpPr>
                <a:spLocks noRot="1" noChangeAspect="1" noMove="1" noResize="1" noEditPoints="1" noAdjustHandles="1" noChangeArrowheads="1" noChangeShapeType="1" noTextEdit="1"/>
              </p:cNvSpPr>
              <p:nvPr/>
            </p:nvSpPr>
            <p:spPr bwMode="auto">
              <a:xfrm>
                <a:off x="7347354" y="1943024"/>
                <a:ext cx="2880000" cy="1440000"/>
              </a:xfrm>
              <a:prstGeom prst="bevel">
                <a:avLst/>
              </a:prstGeom>
              <a:blipFill rotWithShape="0">
                <a:blip r:embed="rId3"/>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Tree>
    <p:extLst>
      <p:ext uri="{BB962C8B-B14F-4D97-AF65-F5344CB8AC3E}">
        <p14:creationId xmlns:p14="http://schemas.microsoft.com/office/powerpoint/2010/main" val="42438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dirty="0"/>
          </a:p>
        </p:txBody>
      </p:sp>
      <p:sp>
        <p:nvSpPr>
          <p:cNvPr id="9" name="テキスト プレースホルダー 8"/>
          <p:cNvSpPr>
            <a:spLocks noGrp="1"/>
          </p:cNvSpPr>
          <p:nvPr>
            <p:ph type="body" idx="1"/>
          </p:nvPr>
        </p:nvSpPr>
        <p:spPr/>
        <p:txBody>
          <a:bodyPr anchor="t"/>
          <a:lstStyle/>
          <a:p>
            <a:pPr algn="ctr"/>
            <a:r>
              <a:rPr lang="ja-JP" altLang="en-US" sz="5400" dirty="0">
                <a:solidFill>
                  <a:srgbClr val="0070C0"/>
                </a:solidFill>
              </a:rPr>
              <a:t>管径と流速・流量の</a:t>
            </a:r>
            <a:r>
              <a:rPr lang="ja-JP" altLang="en-US" sz="5400" dirty="0" smtClean="0">
                <a:solidFill>
                  <a:srgbClr val="0070C0"/>
                </a:solidFill>
              </a:rPr>
              <a:t>関係</a:t>
            </a:r>
            <a:endParaRPr lang="en-US" altLang="ja-JP"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10298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管径と流速・流量の関係</a:t>
            </a:r>
            <a:endParaRPr kumimoji="1" lang="ja-JP" altLang="en-US" dirty="0">
              <a:solidFill>
                <a:srgbClr val="0070C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558893015"/>
              </p:ext>
            </p:extLst>
          </p:nvPr>
        </p:nvGraphicFramePr>
        <p:xfrm>
          <a:off x="1193799" y="1447799"/>
          <a:ext cx="10869247" cy="5216769"/>
        </p:xfrm>
        <a:graphic>
          <a:graphicData uri="http://schemas.openxmlformats.org/drawingml/2006/table">
            <a:tbl>
              <a:tblPr firstRow="1" bandRow="1">
                <a:tableStyleId>{0505E3EF-67EA-436B-97B2-0124C06EBD24}</a:tableStyleId>
              </a:tblPr>
              <a:tblGrid>
                <a:gridCol w="3411788"/>
                <a:gridCol w="7457459"/>
              </a:tblGrid>
              <a:tr h="1738923">
                <a:tc>
                  <a:txBody>
                    <a:bodyPr/>
                    <a:lstStyle/>
                    <a:p>
                      <a:r>
                        <a:rPr kumimoji="1" lang="ja-JP" altLang="en-US" sz="2800" b="0" baseline="0" dirty="0" smtClean="0">
                          <a:solidFill>
                            <a:srgbClr val="FF0000"/>
                          </a:solidFill>
                          <a:latin typeface="HG丸ｺﾞｼｯｸM-PRO" panose="020F0600000000000000" pitchFamily="50" charset="-128"/>
                          <a:ea typeface="HG丸ｺﾞｼｯｸM-PRO" panose="020F0600000000000000" pitchFamily="50" charset="-128"/>
                        </a:rPr>
                        <a:t>平均流速（流速）</a:t>
                      </a:r>
                      <a:endParaRPr kumimoji="1" lang="ja-JP" altLang="en-US" sz="2800" b="0" baseline="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2800" b="0" baseline="0" dirty="0" smtClean="0">
                          <a:latin typeface="HG丸ｺﾞｼｯｸM-PRO" panose="020F0600000000000000" pitchFamily="50" charset="-128"/>
                          <a:ea typeface="HG丸ｺﾞｼｯｸM-PRO" panose="020F0600000000000000" pitchFamily="50" charset="-128"/>
                        </a:rPr>
                        <a:t>管の中を流れている流体が等しい速さのときの流れの速さ</a:t>
                      </a:r>
                      <a:endParaRPr kumimoji="1" lang="ja-JP" altLang="en-US" sz="2800" b="0" baseline="0" dirty="0">
                        <a:latin typeface="HG丸ｺﾞｼｯｸM-PRO" panose="020F0600000000000000" pitchFamily="50" charset="-128"/>
                        <a:ea typeface="HG丸ｺﾞｼｯｸM-PRO" panose="020F0600000000000000" pitchFamily="50" charset="-128"/>
                      </a:endParaRPr>
                    </a:p>
                  </a:txBody>
                  <a:tcPr anchor="ctr"/>
                </a:tc>
              </a:tr>
              <a:tr h="1738923">
                <a:tc>
                  <a:txBody>
                    <a:bodyPr/>
                    <a:lstStyle/>
                    <a:p>
                      <a:r>
                        <a:rPr kumimoji="1" lang="ja-JP" altLang="en-US" sz="2800" b="0" baseline="0" dirty="0" smtClean="0">
                          <a:solidFill>
                            <a:srgbClr val="FF0000"/>
                          </a:solidFill>
                          <a:latin typeface="HG丸ｺﾞｼｯｸM-PRO" panose="020F0600000000000000" pitchFamily="50" charset="-128"/>
                          <a:ea typeface="HG丸ｺﾞｼｯｸM-PRO" panose="020F0600000000000000" pitchFamily="50" charset="-128"/>
                        </a:rPr>
                        <a:t>流量（体積流量）</a:t>
                      </a:r>
                      <a:endParaRPr kumimoji="1" lang="ja-JP" altLang="en-US" sz="2800" b="0" baseline="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2800" b="0" baseline="0" dirty="0" smtClean="0">
                          <a:latin typeface="HG丸ｺﾞｼｯｸM-PRO" panose="020F0600000000000000" pitchFamily="50" charset="-128"/>
                          <a:ea typeface="HG丸ｺﾞｼｯｸM-PRO" panose="020F0600000000000000" pitchFamily="50" charset="-128"/>
                        </a:rPr>
                        <a:t>管を流れている流体の量を体積で表した値</a:t>
                      </a:r>
                      <a:endParaRPr kumimoji="1" lang="ja-JP" altLang="en-US" sz="2800" b="0" baseline="0" dirty="0">
                        <a:latin typeface="HG丸ｺﾞｼｯｸM-PRO" panose="020F0600000000000000" pitchFamily="50" charset="-128"/>
                        <a:ea typeface="HG丸ｺﾞｼｯｸM-PRO" panose="020F0600000000000000" pitchFamily="50" charset="-128"/>
                      </a:endParaRPr>
                    </a:p>
                  </a:txBody>
                  <a:tcPr anchor="ctr"/>
                </a:tc>
              </a:tr>
              <a:tr h="1738923">
                <a:tc>
                  <a:txBody>
                    <a:bodyPr/>
                    <a:lstStyle/>
                    <a:p>
                      <a:r>
                        <a:rPr kumimoji="1" lang="ja-JP" altLang="en-US" sz="2800" b="0" baseline="0" dirty="0" smtClean="0">
                          <a:solidFill>
                            <a:srgbClr val="FF0000"/>
                          </a:solidFill>
                          <a:latin typeface="HG丸ｺﾞｼｯｸM-PRO" panose="020F0600000000000000" pitchFamily="50" charset="-128"/>
                          <a:ea typeface="HG丸ｺﾞｼｯｸM-PRO" panose="020F0600000000000000" pitchFamily="50" charset="-128"/>
                        </a:rPr>
                        <a:t>質量流量</a:t>
                      </a:r>
                      <a:endParaRPr kumimoji="1" lang="ja-JP" altLang="en-US" sz="2800" b="0" baseline="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2800" b="0" baseline="0" dirty="0" smtClean="0">
                          <a:latin typeface="HG丸ｺﾞｼｯｸM-PRO" panose="020F0600000000000000" pitchFamily="50" charset="-128"/>
                          <a:ea typeface="HG丸ｺﾞｼｯｸM-PRO" panose="020F0600000000000000" pitchFamily="50" charset="-128"/>
                        </a:rPr>
                        <a:t>管を流れる流体の量を質量で表した値</a:t>
                      </a:r>
                      <a:endParaRPr kumimoji="1" lang="ja-JP" altLang="en-US" sz="2800" b="0" baseline="0" dirty="0">
                        <a:latin typeface="HG丸ｺﾞｼｯｸM-PRO" panose="020F0600000000000000" pitchFamily="50" charset="-128"/>
                        <a:ea typeface="HG丸ｺﾞｼｯｸM-PRO" panose="020F0600000000000000" pitchFamily="50" charset="-128"/>
                      </a:endParaRPr>
                    </a:p>
                  </a:txBody>
                  <a:tcPr anchor="ctr"/>
                </a:tc>
              </a:tr>
            </a:tbl>
          </a:graphicData>
        </a:graphic>
      </p:graphicFrame>
    </p:spTree>
    <p:extLst>
      <p:ext uri="{BB962C8B-B14F-4D97-AF65-F5344CB8AC3E}">
        <p14:creationId xmlns:p14="http://schemas.microsoft.com/office/powerpoint/2010/main" val="113358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管径と流速・流量の関係</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4" name="額縁 3"/>
              <p:cNvSpPr/>
              <p:nvPr/>
            </p:nvSpPr>
            <p:spPr bwMode="auto">
              <a:xfrm>
                <a:off x="1905546" y="3610344"/>
                <a:ext cx="2880000" cy="144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ea typeface="Cambria Math" panose="02040503050406030204" pitchFamily="18" charset="0"/>
                        </a:rPr>
                        <m:t>𝑉</m:t>
                      </m:r>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𝑆</m:t>
                      </m:r>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oMath>
                  </m:oMathPara>
                </a14:m>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mc:Choice>
        <mc:Fallback xmlns="">
          <p:sp>
            <p:nvSpPr>
              <p:cNvPr id="4" name="額縁 3"/>
              <p:cNvSpPr>
                <a:spLocks noRot="1" noChangeAspect="1" noMove="1" noResize="1" noEditPoints="1" noAdjustHandles="1" noChangeArrowheads="1" noChangeShapeType="1" noTextEdit="1"/>
              </p:cNvSpPr>
              <p:nvPr/>
            </p:nvSpPr>
            <p:spPr bwMode="auto">
              <a:xfrm>
                <a:off x="1905546" y="3610344"/>
                <a:ext cx="2880000" cy="1440000"/>
              </a:xfrm>
              <a:prstGeom prst="bevel">
                <a:avLst/>
              </a:prstGeom>
              <a:blipFill rotWithShape="0">
                <a:blip r:embed="rId3"/>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額縁 5"/>
              <p:cNvSpPr/>
              <p:nvPr/>
            </p:nvSpPr>
            <p:spPr bwMode="auto">
              <a:xfrm>
                <a:off x="8905600" y="3610344"/>
                <a:ext cx="2880000" cy="144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a:rPr lang="en-US" altLang="ja-JP" sz="3200" i="1">
                              <a:latin typeface="Cambria Math" panose="02040503050406030204" pitchFamily="18" charset="0"/>
                              <a:ea typeface="Cambria Math" panose="02040503050406030204" pitchFamily="18" charset="0"/>
                            </a:rPr>
                            <m:t>4</m:t>
                          </m:r>
                          <m:r>
                            <a:rPr lang="en-US" altLang="ja-JP" sz="3200" i="1">
                              <a:latin typeface="Cambria Math" panose="02040503050406030204" pitchFamily="18" charset="0"/>
                              <a:ea typeface="Cambria Math" panose="02040503050406030204" pitchFamily="18" charset="0"/>
                            </a:rPr>
                            <m:t>𝑉</m:t>
                          </m:r>
                        </m:num>
                        <m:den>
                          <m:r>
                            <a:rPr lang="ja-JP" altLang="en-US" sz="3200" i="1">
                              <a:latin typeface="Cambria Math" panose="02040503050406030204" pitchFamily="18" charset="0"/>
                              <a:ea typeface="Cambria Math" panose="02040503050406030204" pitchFamily="18" charset="0"/>
                            </a:rPr>
                            <m:t>𝜋</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𝐷</m:t>
                              </m:r>
                            </m:e>
                            <m:sup>
                              <m:r>
                                <a:rPr lang="en-US" altLang="ja-JP" sz="3200" i="1">
                                  <a:latin typeface="Cambria Math" panose="02040503050406030204" pitchFamily="18" charset="0"/>
                                  <a:ea typeface="Cambria Math" panose="02040503050406030204" pitchFamily="18" charset="0"/>
                                </a:rPr>
                                <m:t>2</m:t>
                              </m:r>
                            </m:sup>
                          </m:sSup>
                        </m:den>
                      </m:f>
                    </m:oMath>
                  </m:oMathPara>
                </a14:m>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mc:Choice>
        <mc:Fallback xmlns="">
          <p:sp>
            <p:nvSpPr>
              <p:cNvPr id="6" name="額縁 5"/>
              <p:cNvSpPr>
                <a:spLocks noRot="1" noChangeAspect="1" noMove="1" noResize="1" noEditPoints="1" noAdjustHandles="1" noChangeArrowheads="1" noChangeShapeType="1" noTextEdit="1"/>
              </p:cNvSpPr>
              <p:nvPr/>
            </p:nvSpPr>
            <p:spPr bwMode="auto">
              <a:xfrm>
                <a:off x="8905600" y="3610344"/>
                <a:ext cx="2880000" cy="1440000"/>
              </a:xfrm>
              <a:prstGeom prst="bevel">
                <a:avLst/>
              </a:prstGeom>
              <a:blipFill rotWithShape="0">
                <a:blip r:embed="rId4"/>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
        <p:nvSpPr>
          <p:cNvPr id="3" name="テキスト ボックス 2"/>
          <p:cNvSpPr txBox="1"/>
          <p:nvPr/>
        </p:nvSpPr>
        <p:spPr>
          <a:xfrm>
            <a:off x="1905546" y="5488947"/>
            <a:ext cx="4315605" cy="1015663"/>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V</a:t>
            </a:r>
            <a:r>
              <a:rPr lang="ja-JP" altLang="en-US" sz="2000" dirty="0">
                <a:latin typeface="HG丸ｺﾞｼｯｸM-PRO" panose="020F0600000000000000" pitchFamily="50" charset="-128"/>
                <a:ea typeface="HG丸ｺﾞｼｯｸM-PRO" panose="020F0600000000000000" pitchFamily="50" charset="-128"/>
              </a:rPr>
              <a:t>：流体の流量（体積流量）</a:t>
            </a:r>
            <a:r>
              <a:rPr lang="en-US" altLang="ja-JP" sz="2000" dirty="0">
                <a:latin typeface="HG丸ｺﾞｼｯｸM-PRO" panose="020F0600000000000000" pitchFamily="50" charset="-128"/>
                <a:ea typeface="HG丸ｺﾞｼｯｸM-PRO" panose="020F0600000000000000" pitchFamily="50" charset="-128"/>
              </a:rPr>
              <a:t>[m</a:t>
            </a:r>
            <a:r>
              <a:rPr lang="en-US" altLang="ja-JP" sz="2000" baseline="30000" dirty="0">
                <a:latin typeface="HG丸ｺﾞｼｯｸM-PRO" panose="020F0600000000000000" pitchFamily="50" charset="-128"/>
                <a:ea typeface="HG丸ｺﾞｼｯｸM-PRO" panose="020F0600000000000000" pitchFamily="50" charset="-128"/>
              </a:rPr>
              <a:t>3</a:t>
            </a:r>
            <a:r>
              <a:rPr lang="en-US" altLang="ja-JP" sz="2000" dirty="0">
                <a:latin typeface="HG丸ｺﾞｼｯｸM-PRO" panose="020F0600000000000000" pitchFamily="50" charset="-128"/>
                <a:ea typeface="HG丸ｺﾞｼｯｸM-PRO" panose="020F0600000000000000" pitchFamily="50" charset="-128"/>
              </a:rPr>
              <a:t>/s]</a:t>
            </a:r>
          </a:p>
          <a:p>
            <a:r>
              <a:rPr lang="en-US" altLang="ja-JP" sz="2000" dirty="0" smtClean="0">
                <a:latin typeface="HG丸ｺﾞｼｯｸM-PRO" panose="020F0600000000000000" pitchFamily="50" charset="-128"/>
                <a:ea typeface="HG丸ｺﾞｼｯｸM-PRO" panose="020F0600000000000000" pitchFamily="50" charset="-128"/>
              </a:rPr>
              <a:t>S</a:t>
            </a:r>
            <a:r>
              <a:rPr lang="ja-JP" altLang="en-US" sz="2000" dirty="0">
                <a:latin typeface="HG丸ｺﾞｼｯｸM-PRO" panose="020F0600000000000000" pitchFamily="50" charset="-128"/>
                <a:ea typeface="HG丸ｺﾞｼｯｸM-PRO" panose="020F0600000000000000" pitchFamily="50" charset="-128"/>
              </a:rPr>
              <a:t>：断面積</a:t>
            </a:r>
            <a:r>
              <a:rPr lang="en-US" altLang="ja-JP" sz="2000" dirty="0">
                <a:latin typeface="HG丸ｺﾞｼｯｸM-PRO" panose="020F0600000000000000" pitchFamily="50" charset="-128"/>
                <a:ea typeface="HG丸ｺﾞｼｯｸM-PRO" panose="020F0600000000000000" pitchFamily="50" charset="-128"/>
              </a:rPr>
              <a:t>[m</a:t>
            </a:r>
            <a:r>
              <a:rPr lang="en-US" altLang="ja-JP" sz="2000" baseline="30000" dirty="0">
                <a:latin typeface="HG丸ｺﾞｼｯｸM-PRO" panose="020F0600000000000000" pitchFamily="50" charset="-128"/>
                <a:ea typeface="HG丸ｺﾞｼｯｸM-PRO" panose="020F0600000000000000" pitchFamily="50" charset="-128"/>
              </a:rPr>
              <a:t>2</a:t>
            </a:r>
            <a:r>
              <a:rPr lang="en-US" altLang="ja-JP" sz="2000" dirty="0">
                <a:latin typeface="HG丸ｺﾞｼｯｸM-PRO" panose="020F0600000000000000" pitchFamily="50" charset="-128"/>
                <a:ea typeface="HG丸ｺﾞｼｯｸM-PRO" panose="020F0600000000000000" pitchFamily="50" charset="-128"/>
              </a:rPr>
              <a:t>]</a:t>
            </a:r>
          </a:p>
          <a:p>
            <a:r>
              <a:rPr lang="en-US" altLang="ja-JP" sz="2000" dirty="0">
                <a:latin typeface="HG丸ｺﾞｼｯｸM-PRO" panose="020F0600000000000000" pitchFamily="50" charset="-128"/>
                <a:ea typeface="HG丸ｺﾞｼｯｸM-PRO" panose="020F0600000000000000" pitchFamily="50" charset="-128"/>
              </a:rPr>
              <a:t>ū</a:t>
            </a:r>
            <a:r>
              <a:rPr lang="ja-JP" altLang="en-US" sz="2000" dirty="0">
                <a:latin typeface="HG丸ｺﾞｼｯｸM-PRO" panose="020F0600000000000000" pitchFamily="50" charset="-128"/>
                <a:ea typeface="HG丸ｺﾞｼｯｸM-PRO" panose="020F0600000000000000" pitchFamily="50" charset="-128"/>
              </a:rPr>
              <a:t>：平均流速</a:t>
            </a:r>
            <a:r>
              <a:rPr lang="en-US" altLang="ja-JP" sz="2000" dirty="0">
                <a:latin typeface="HG丸ｺﾞｼｯｸM-PRO" panose="020F0600000000000000" pitchFamily="50" charset="-128"/>
                <a:ea typeface="HG丸ｺﾞｼｯｸM-PRO" panose="020F0600000000000000" pitchFamily="50" charset="-128"/>
              </a:rPr>
              <a:t>[m/s</a:t>
            </a:r>
            <a:r>
              <a:rPr lang="en-US" altLang="ja-JP" sz="2000" dirty="0" smtClean="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8905600" y="5488947"/>
            <a:ext cx="2605200" cy="707886"/>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π</a:t>
            </a:r>
            <a:r>
              <a:rPr lang="ja-JP" altLang="en-US" sz="2000" dirty="0">
                <a:latin typeface="HG丸ｺﾞｼｯｸM-PRO" panose="020F0600000000000000" pitchFamily="50" charset="-128"/>
                <a:ea typeface="HG丸ｺﾞｼｯｸM-PRO" panose="020F0600000000000000" pitchFamily="50" charset="-128"/>
              </a:rPr>
              <a:t>：円周率（</a:t>
            </a:r>
            <a:r>
              <a:rPr lang="en-US" altLang="ja-JP" sz="2000" dirty="0">
                <a:latin typeface="HG丸ｺﾞｼｯｸM-PRO" panose="020F0600000000000000" pitchFamily="50" charset="-128"/>
                <a:ea typeface="HG丸ｺﾞｼｯｸM-PRO" panose="020F0600000000000000" pitchFamily="50" charset="-128"/>
              </a:rPr>
              <a:t>3.14</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D</a:t>
            </a:r>
            <a:r>
              <a:rPr lang="ja-JP" altLang="en-US" sz="2000" dirty="0">
                <a:latin typeface="HG丸ｺﾞｼｯｸM-PRO" panose="020F0600000000000000" pitchFamily="50" charset="-128"/>
                <a:ea typeface="HG丸ｺﾞｼｯｸM-PRO" panose="020F0600000000000000" pitchFamily="50" charset="-128"/>
              </a:rPr>
              <a:t>：内径</a:t>
            </a:r>
            <a:r>
              <a:rPr lang="en-US" altLang="ja-JP" sz="2000" dirty="0">
                <a:latin typeface="HG丸ｺﾞｼｯｸM-PRO" panose="020F0600000000000000" pitchFamily="50" charset="-128"/>
                <a:ea typeface="HG丸ｺﾞｼｯｸM-PRO" panose="020F0600000000000000" pitchFamily="50" charset="-128"/>
              </a:rPr>
              <a:t>[m</a:t>
            </a:r>
            <a:r>
              <a:rPr lang="en-US" altLang="ja-JP"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8" name="ストライプ矢印 7"/>
          <p:cNvSpPr/>
          <p:nvPr/>
        </p:nvSpPr>
        <p:spPr bwMode="auto">
          <a:xfrm>
            <a:off x="5248226" y="3456454"/>
            <a:ext cx="3194694" cy="1589725"/>
          </a:xfrm>
          <a:prstGeom prst="striped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上式を代入し，</a:t>
            </a:r>
            <a:endParaRPr kumimoji="1" lang="en-US"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式変形すると・・・</a:t>
            </a:r>
          </a:p>
        </p:txBody>
      </p:sp>
      <mc:AlternateContent xmlns:mc="http://schemas.openxmlformats.org/markup-compatibility/2006" xmlns:a14="http://schemas.microsoft.com/office/drawing/2010/main">
        <mc:Choice Requires="a14">
          <p:sp>
            <p:nvSpPr>
              <p:cNvPr id="9" name="額縁 8"/>
              <p:cNvSpPr/>
              <p:nvPr/>
            </p:nvSpPr>
            <p:spPr bwMode="auto">
              <a:xfrm>
                <a:off x="5405573" y="1732127"/>
                <a:ext cx="2880000" cy="144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ea typeface="Cambria Math" panose="02040503050406030204" pitchFamily="18" charset="0"/>
                        </a:rPr>
                        <m:t>𝑆</m:t>
                      </m:r>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a:rPr lang="ja-JP" altLang="en-US" sz="3200" i="1">
                              <a:latin typeface="Cambria Math" panose="02040503050406030204" pitchFamily="18" charset="0"/>
                              <a:ea typeface="Cambria Math" panose="02040503050406030204" pitchFamily="18" charset="0"/>
                            </a:rPr>
                            <m:t>𝜋</m:t>
                          </m:r>
                        </m:num>
                        <m:den>
                          <m:r>
                            <a:rPr lang="en-US" altLang="ja-JP" sz="3200" i="1">
                              <a:latin typeface="Cambria Math" panose="02040503050406030204" pitchFamily="18" charset="0"/>
                              <a:ea typeface="Cambria Math" panose="02040503050406030204" pitchFamily="18" charset="0"/>
                            </a:rPr>
                            <m:t>4</m:t>
                          </m:r>
                        </m:den>
                      </m:f>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𝐷</m:t>
                          </m:r>
                        </m:e>
                        <m:sup>
                          <m:r>
                            <a:rPr lang="en-US" altLang="ja-JP" sz="3200" i="1">
                              <a:latin typeface="Cambria Math" panose="02040503050406030204" pitchFamily="18" charset="0"/>
                              <a:ea typeface="Cambria Math" panose="02040503050406030204" pitchFamily="18" charset="0"/>
                            </a:rPr>
                            <m:t>2</m:t>
                          </m:r>
                        </m:sup>
                      </m:sSup>
                    </m:oMath>
                  </m:oMathPara>
                </a14:m>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mc:Choice>
        <mc:Fallback xmlns="">
          <p:sp>
            <p:nvSpPr>
              <p:cNvPr id="9" name="額縁 8"/>
              <p:cNvSpPr>
                <a:spLocks noRot="1" noChangeAspect="1" noMove="1" noResize="1" noEditPoints="1" noAdjustHandles="1" noChangeArrowheads="1" noChangeShapeType="1" noTextEdit="1"/>
              </p:cNvSpPr>
              <p:nvPr/>
            </p:nvSpPr>
            <p:spPr bwMode="auto">
              <a:xfrm>
                <a:off x="5405573" y="1732127"/>
                <a:ext cx="2880000" cy="1440000"/>
              </a:xfrm>
              <a:prstGeom prst="bevel">
                <a:avLst/>
              </a:prstGeom>
              <a:blipFill rotWithShape="0">
                <a:blip r:embed="rId5"/>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Tree>
    <p:extLst>
      <p:ext uri="{BB962C8B-B14F-4D97-AF65-F5344CB8AC3E}">
        <p14:creationId xmlns:p14="http://schemas.microsoft.com/office/powerpoint/2010/main" val="18056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管径と流速・流量の関係</a:t>
            </a:r>
            <a:endParaRPr kumimoji="1" lang="ja-JP" altLang="en-US" dirty="0">
              <a:solidFill>
                <a:srgbClr val="0070C0"/>
              </a:solidFill>
            </a:endParaRPr>
          </a:p>
        </p:txBody>
      </p:sp>
      <p:sp>
        <p:nvSpPr>
          <p:cNvPr id="4" name="円柱 3"/>
          <p:cNvSpPr/>
          <p:nvPr/>
        </p:nvSpPr>
        <p:spPr>
          <a:xfrm rot="16200000">
            <a:off x="3710357" y="2022227"/>
            <a:ext cx="2074985" cy="4149972"/>
          </a:xfrm>
          <a:prstGeom prst="ca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p:cNvCxnSpPr/>
          <p:nvPr/>
        </p:nvCxnSpPr>
        <p:spPr>
          <a:xfrm>
            <a:off x="1728000" y="5134707"/>
            <a:ext cx="60901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728000" y="5313600"/>
            <a:ext cx="60901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728000" y="3059720"/>
            <a:ext cx="60901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28000" y="2880000"/>
            <a:ext cx="60901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936631" y="2303589"/>
            <a:ext cx="0" cy="36000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553199" y="2303589"/>
            <a:ext cx="0" cy="36000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6295292" y="3058893"/>
            <a:ext cx="527544" cy="2075813"/>
          </a:xfrm>
          <a:prstGeom prst="ellipse">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矢印コネクタ 18"/>
          <p:cNvCxnSpPr/>
          <p:nvPr/>
        </p:nvCxnSpPr>
        <p:spPr>
          <a:xfrm>
            <a:off x="2936631" y="4097215"/>
            <a:ext cx="36165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299906" y="3665502"/>
            <a:ext cx="2908168" cy="369332"/>
          </a:xfrm>
          <a:prstGeom prst="rect">
            <a:avLst/>
          </a:prstGeom>
          <a:noFill/>
        </p:spPr>
        <p:txBody>
          <a:bodyPr wrap="none" rtlCol="0">
            <a:spAutoFit/>
          </a:bodyPr>
          <a:lstStyle/>
          <a:p>
            <a:r>
              <a:rPr lang="ja-JP" altLang="en-US" dirty="0" smtClean="0">
                <a:latin typeface="HG丸ｺﾞｼｯｸM-PRO" panose="020F0600000000000000" pitchFamily="50" charset="-128"/>
                <a:ea typeface="HG丸ｺﾞｼｯｸM-PRO" panose="020F0600000000000000" pitchFamily="50" charset="-128"/>
              </a:rPr>
              <a:t>平均流速（流速）</a:t>
            </a:r>
            <a:r>
              <a:rPr lang="en-US" altLang="ja-JP" dirty="0" smtClean="0">
                <a:latin typeface="HG丸ｺﾞｼｯｸM-PRO" panose="020F0600000000000000" pitchFamily="50" charset="-128"/>
                <a:ea typeface="HG丸ｺﾞｼｯｸM-PRO" panose="020F0600000000000000" pitchFamily="50" charset="-128"/>
              </a:rPr>
              <a:t>ū[m/s]</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1089862" y="3912133"/>
            <a:ext cx="1564852"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断面積</a:t>
            </a:r>
            <a:r>
              <a:rPr kumimoji="1" lang="en-US" altLang="ja-JP" dirty="0" smtClean="0">
                <a:latin typeface="HG丸ｺﾞｼｯｸM-PRO" panose="020F0600000000000000" pitchFamily="50" charset="-128"/>
                <a:ea typeface="HG丸ｺﾞｼｯｸM-PRO" panose="020F0600000000000000" pitchFamily="50" charset="-128"/>
              </a:rPr>
              <a:t>S[m</a:t>
            </a:r>
            <a:r>
              <a:rPr kumimoji="1" lang="en-US" altLang="ja-JP" baseline="30000" dirty="0" smtClean="0">
                <a:latin typeface="HG丸ｺﾞｼｯｸM-PRO" panose="020F0600000000000000" pitchFamily="50" charset="-128"/>
                <a:ea typeface="HG丸ｺﾞｼｯｸM-PRO" panose="020F0600000000000000" pitchFamily="50" charset="-128"/>
              </a:rPr>
              <a:t>2</a:t>
            </a:r>
            <a:r>
              <a:rPr kumimoji="1" lang="en-US" altLang="ja-JP"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3254764" y="4212723"/>
            <a:ext cx="2980303"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流量（体積流量）</a:t>
            </a:r>
            <a:r>
              <a:rPr kumimoji="1" lang="en-US" altLang="ja-JP" dirty="0" smtClean="0">
                <a:latin typeface="HG丸ｺﾞｼｯｸM-PRO" panose="020F0600000000000000" pitchFamily="50" charset="-128"/>
                <a:ea typeface="HG丸ｺﾞｼｯｸM-PRO" panose="020F0600000000000000" pitchFamily="50" charset="-128"/>
              </a:rPr>
              <a:t>V[m</a:t>
            </a:r>
            <a:r>
              <a:rPr kumimoji="1"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/s]</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2954781" y="5037446"/>
            <a:ext cx="3956334" cy="1200329"/>
          </a:xfrm>
          <a:prstGeom prst="rect">
            <a:avLst/>
          </a:prstGeom>
          <a:noFill/>
        </p:spPr>
        <p:txBody>
          <a:bodyPr wrap="square" rtlCol="0">
            <a:spAutoFit/>
          </a:bodyPr>
          <a:lstStyle/>
          <a:p>
            <a:endParaRPr lang="en-US" altLang="ja-JP" dirty="0">
              <a:latin typeface="Cambria Math" panose="02040503050406030204" pitchFamily="18" charset="0"/>
            </a:endParaRPr>
          </a:p>
          <a:p>
            <a:r>
              <a:rPr lang="en-US" altLang="ja-JP" dirty="0" smtClean="0">
                <a:latin typeface="HG丸ｺﾞｼｯｸM-PRO" panose="020F0600000000000000" pitchFamily="50" charset="-128"/>
                <a:ea typeface="HG丸ｺﾞｼｯｸM-PRO" panose="020F0600000000000000" pitchFamily="50" charset="-128"/>
              </a:rPr>
              <a:t>S</a:t>
            </a:r>
            <a:r>
              <a:rPr lang="ja-JP" altLang="en-US" dirty="0" smtClean="0">
                <a:latin typeface="HG丸ｺﾞｼｯｸM-PRO" panose="020F0600000000000000" pitchFamily="50" charset="-128"/>
                <a:ea typeface="HG丸ｺﾞｼｯｸM-PRO" panose="020F0600000000000000" pitchFamily="50" charset="-128"/>
              </a:rPr>
              <a:t>：断面積</a:t>
            </a:r>
            <a:r>
              <a:rPr lang="en-US" altLang="ja-JP" dirty="0" smtClean="0">
                <a:latin typeface="HG丸ｺﾞｼｯｸM-PRO" panose="020F0600000000000000" pitchFamily="50" charset="-128"/>
                <a:ea typeface="HG丸ｺﾞｼｯｸM-PRO" panose="020F0600000000000000" pitchFamily="50" charset="-128"/>
              </a:rPr>
              <a:t>[m</a:t>
            </a:r>
            <a:r>
              <a:rPr lang="en-US" altLang="ja-JP" baseline="30000" dirty="0" smtClean="0">
                <a:latin typeface="HG丸ｺﾞｼｯｸM-PRO" panose="020F0600000000000000" pitchFamily="50" charset="-128"/>
                <a:ea typeface="HG丸ｺﾞｼｯｸM-PRO" panose="020F0600000000000000" pitchFamily="50" charset="-128"/>
              </a:rPr>
              <a:t>2</a:t>
            </a:r>
            <a:r>
              <a:rPr lang="en-US" altLang="ja-JP" dirty="0" smtClean="0">
                <a:latin typeface="HG丸ｺﾞｼｯｸM-PRO" panose="020F0600000000000000" pitchFamily="50" charset="-128"/>
                <a:ea typeface="HG丸ｺﾞｼｯｸM-PRO" panose="020F0600000000000000" pitchFamily="50" charset="-128"/>
              </a:rPr>
              <a:t>]</a:t>
            </a:r>
          </a:p>
          <a:p>
            <a:r>
              <a:rPr lang="en-US" altLang="ja-JP" dirty="0">
                <a:latin typeface="HG丸ｺﾞｼｯｸM-PRO" panose="020F0600000000000000" pitchFamily="50" charset="-128"/>
                <a:ea typeface="HG丸ｺﾞｼｯｸM-PRO" panose="020F0600000000000000" pitchFamily="50" charset="-128"/>
              </a:rPr>
              <a:t>ū</a:t>
            </a:r>
            <a:r>
              <a:rPr lang="ja-JP" altLang="en-US" dirty="0">
                <a:latin typeface="HG丸ｺﾞｼｯｸM-PRO" panose="020F0600000000000000" pitchFamily="50" charset="-128"/>
                <a:ea typeface="HG丸ｺﾞｼｯｸM-PRO" panose="020F0600000000000000" pitchFamily="50" charset="-128"/>
              </a:rPr>
              <a:t>：平均流速</a:t>
            </a:r>
            <a:r>
              <a:rPr lang="en-US" altLang="ja-JP" dirty="0">
                <a:latin typeface="HG丸ｺﾞｼｯｸM-PRO" panose="020F0600000000000000" pitchFamily="50" charset="-128"/>
                <a:ea typeface="HG丸ｺﾞｼｯｸM-PRO" panose="020F0600000000000000" pitchFamily="50" charset="-128"/>
              </a:rPr>
              <a:t>[m/s]</a:t>
            </a:r>
            <a:endParaRPr lang="en-US" altLang="ja-JP" dirty="0" smtClean="0">
              <a:latin typeface="HG丸ｺﾞｼｯｸM-PRO" panose="020F0600000000000000" pitchFamily="50" charset="-128"/>
              <a:ea typeface="HG丸ｺﾞｼｯｸM-PRO" panose="020F0600000000000000" pitchFamily="50" charset="-128"/>
            </a:endParaRPr>
          </a:p>
          <a:p>
            <a:r>
              <a:rPr lang="en-US" altLang="ja-JP" dirty="0" smtClean="0">
                <a:latin typeface="HG丸ｺﾞｼｯｸM-PRO" panose="020F0600000000000000" pitchFamily="50" charset="-128"/>
                <a:ea typeface="HG丸ｺﾞｼｯｸM-PRO" panose="020F0600000000000000" pitchFamily="50" charset="-128"/>
              </a:rPr>
              <a:t>V</a:t>
            </a:r>
            <a:r>
              <a:rPr lang="ja-JP" altLang="en-US" dirty="0" smtClean="0">
                <a:latin typeface="HG丸ｺﾞｼｯｸM-PRO" panose="020F0600000000000000" pitchFamily="50" charset="-128"/>
                <a:ea typeface="HG丸ｺﾞｼｯｸM-PRO" panose="020F0600000000000000" pitchFamily="50" charset="-128"/>
              </a:rPr>
              <a:t>：流体の流量（体積流量）</a:t>
            </a:r>
            <a:r>
              <a:rPr lang="en-US" altLang="ja-JP" dirty="0" smtClean="0">
                <a:latin typeface="HG丸ｺﾞｼｯｸM-PRO" panose="020F0600000000000000" pitchFamily="50" charset="-128"/>
                <a:ea typeface="HG丸ｺﾞｼｯｸM-PRO" panose="020F0600000000000000" pitchFamily="50" charset="-128"/>
              </a:rPr>
              <a:t>[m</a:t>
            </a:r>
            <a:r>
              <a:rPr lang="en-US" altLang="ja-JP" baseline="30000" dirty="0" smtClean="0">
                <a:latin typeface="HG丸ｺﾞｼｯｸM-PRO" panose="020F0600000000000000" pitchFamily="50" charset="-128"/>
                <a:ea typeface="HG丸ｺﾞｼｯｸM-PRO" panose="020F0600000000000000" pitchFamily="50" charset="-128"/>
              </a:rPr>
              <a:t>3</a:t>
            </a:r>
            <a:r>
              <a:rPr lang="en-US" altLang="ja-JP" dirty="0" smtClean="0">
                <a:latin typeface="HG丸ｺﾞｼｯｸM-PRO" panose="020F0600000000000000" pitchFamily="50" charset="-128"/>
                <a:ea typeface="HG丸ｺﾞｼｯｸM-PRO" panose="020F0600000000000000" pitchFamily="50" charset="-128"/>
              </a:rPr>
              <a:t>/s]</a:t>
            </a:r>
          </a:p>
        </p:txBody>
      </p:sp>
      <p:grpSp>
        <p:nvGrpSpPr>
          <p:cNvPr id="3" name="グループ化 2"/>
          <p:cNvGrpSpPr/>
          <p:nvPr/>
        </p:nvGrpSpPr>
        <p:grpSpPr>
          <a:xfrm>
            <a:off x="8439240" y="1377460"/>
            <a:ext cx="3396764" cy="1019489"/>
            <a:chOff x="7818138" y="1377460"/>
            <a:chExt cx="3396764" cy="1019489"/>
          </a:xfrm>
        </p:grpSpPr>
        <mc:AlternateContent xmlns:mc="http://schemas.openxmlformats.org/markup-compatibility/2006" xmlns:a14="http://schemas.microsoft.com/office/drawing/2010/main">
          <mc:Choice Requires="a14">
            <p:sp>
              <p:nvSpPr>
                <p:cNvPr id="18" name="テキスト ボックス 17"/>
                <p:cNvSpPr txBox="1"/>
                <p:nvPr/>
              </p:nvSpPr>
              <p:spPr>
                <a:xfrm>
                  <a:off x="7818138" y="1377460"/>
                  <a:ext cx="1881734" cy="5144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3200" b="0" i="1" smtClean="0">
                            <a:latin typeface="Cambria Math" panose="02040503050406030204" pitchFamily="18" charset="0"/>
                            <a:ea typeface="Cambria Math" panose="02040503050406030204" pitchFamily="18" charset="0"/>
                          </a:rPr>
                          <m:t>①</m:t>
                        </m:r>
                        <m:r>
                          <a:rPr kumimoji="1" lang="en-US" altLang="ja-JP" sz="3200" b="0" i="1" smtClean="0">
                            <a:latin typeface="Cambria Math" panose="02040503050406030204" pitchFamily="18" charset="0"/>
                            <a:ea typeface="Cambria Math" panose="02040503050406030204" pitchFamily="18" charset="0"/>
                          </a:rPr>
                          <m:t>𝑉</m:t>
                        </m:r>
                        <m:r>
                          <a:rPr kumimoji="1" lang="en-US" altLang="ja-JP" sz="320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𝑆</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𝑢</m:t>
                            </m:r>
                          </m:e>
                        </m:acc>
                      </m:oMath>
                    </m:oMathPara>
                  </a14:m>
                  <a:endParaRPr kumimoji="1" lang="en-US" altLang="ja-JP" sz="3200" b="0" dirty="0" smtClean="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7818138" y="1377460"/>
                  <a:ext cx="1881734" cy="514436"/>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7818138" y="1904506"/>
                  <a:ext cx="339676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3200" b="0" i="1" smtClean="0">
                            <a:latin typeface="Cambria Math" panose="02040503050406030204" pitchFamily="18" charset="0"/>
                            <a:ea typeface="Cambria Math" panose="02040503050406030204" pitchFamily="18" charset="0"/>
                          </a:rPr>
                          <m:t>を式</m:t>
                        </m:r>
                        <m:r>
                          <a:rPr lang="ja-JP" altLang="en-US" sz="3200" i="1">
                            <a:latin typeface="Cambria Math" panose="02040503050406030204" pitchFamily="18" charset="0"/>
                            <a:ea typeface="Cambria Math" panose="02040503050406030204" pitchFamily="18" charset="0"/>
                          </a:rPr>
                          <m:t>変形すると</m:t>
                        </m:r>
                        <m:r>
                          <a:rPr lang="ja-JP" altLang="en-US" sz="3200" b="0" i="1" smtClean="0">
                            <a:latin typeface="Cambria Math" panose="02040503050406030204" pitchFamily="18" charset="0"/>
                            <a:ea typeface="Cambria Math" panose="02040503050406030204" pitchFamily="18" charset="0"/>
                          </a:rPr>
                          <m:t>，</m:t>
                        </m:r>
                      </m:oMath>
                    </m:oMathPara>
                  </a14:m>
                  <a:endParaRPr lang="en-US" altLang="ja-JP" sz="3200" dirty="0" smtClean="0">
                    <a:ea typeface="Cambria Math" panose="02040503050406030204" pitchFamily="18" charset="0"/>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7818138" y="1904506"/>
                  <a:ext cx="3396764" cy="492443"/>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5" name="グループ化 4"/>
          <p:cNvGrpSpPr/>
          <p:nvPr/>
        </p:nvGrpSpPr>
        <p:grpSpPr>
          <a:xfrm>
            <a:off x="8443372" y="2368560"/>
            <a:ext cx="1655710" cy="1371401"/>
            <a:chOff x="7818138" y="2138519"/>
            <a:chExt cx="1655710" cy="1371401"/>
          </a:xfrm>
        </p:grpSpPr>
        <mc:AlternateContent xmlns:mc="http://schemas.openxmlformats.org/markup-compatibility/2006" xmlns:a14="http://schemas.microsoft.com/office/drawing/2010/main">
          <mc:Choice Requires="a14">
            <p:sp>
              <p:nvSpPr>
                <p:cNvPr id="26" name="テキスト ボックス 25"/>
                <p:cNvSpPr txBox="1"/>
                <p:nvPr/>
              </p:nvSpPr>
              <p:spPr>
                <a:xfrm>
                  <a:off x="7818138" y="2138519"/>
                  <a:ext cx="1655710" cy="922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3200" b="0" i="1" smtClean="0">
                            <a:latin typeface="Cambria Math" panose="02040503050406030204" pitchFamily="18" charset="0"/>
                            <a:ea typeface="Cambria Math" panose="02040503050406030204" pitchFamily="18" charset="0"/>
                          </a:rPr>
                          <m:t>②</m:t>
                        </m:r>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r>
                          <a:rPr kumimoji="1" lang="en-US" altLang="ja-JP" sz="3200" i="1" smtClean="0">
                            <a:latin typeface="Cambria Math" panose="02040503050406030204" pitchFamily="18" charset="0"/>
                            <a:ea typeface="Cambria Math" panose="02040503050406030204" pitchFamily="18" charset="0"/>
                          </a:rPr>
                          <m:t>=</m:t>
                        </m:r>
                        <m:f>
                          <m:fPr>
                            <m:ctrlPr>
                              <a:rPr kumimoji="1" lang="en-US" altLang="ja-JP" sz="3200" i="1" smtClean="0">
                                <a:latin typeface="Cambria Math" panose="02040503050406030204" pitchFamily="18" charset="0"/>
                                <a:ea typeface="Cambria Math" panose="02040503050406030204" pitchFamily="18" charset="0"/>
                              </a:rPr>
                            </m:ctrlPr>
                          </m:fPr>
                          <m:num>
                            <m:r>
                              <a:rPr kumimoji="1" lang="en-US" altLang="ja-JP" sz="3200" b="0" i="1" smtClean="0">
                                <a:latin typeface="Cambria Math" panose="02040503050406030204" pitchFamily="18" charset="0"/>
                                <a:ea typeface="Cambria Math" panose="02040503050406030204" pitchFamily="18" charset="0"/>
                              </a:rPr>
                              <m:t>𝑉</m:t>
                            </m:r>
                          </m:num>
                          <m:den>
                            <m:r>
                              <a:rPr kumimoji="1" lang="en-US" altLang="ja-JP" sz="3200" b="0" i="1" smtClean="0">
                                <a:latin typeface="Cambria Math" panose="02040503050406030204" pitchFamily="18" charset="0"/>
                                <a:ea typeface="Cambria Math" panose="02040503050406030204" pitchFamily="18" charset="0"/>
                              </a:rPr>
                              <m:t>𝑆</m:t>
                            </m:r>
                          </m:den>
                        </m:f>
                      </m:oMath>
                    </m:oMathPara>
                  </a14:m>
                  <a:endParaRPr kumimoji="1" lang="en-US" altLang="ja-JP" sz="3200" b="0" dirty="0" smtClean="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7818138" y="2138519"/>
                  <a:ext cx="1655710" cy="922176"/>
                </a:xfrm>
                <a:prstGeom prst="rect">
                  <a:avLst/>
                </a:prstGeom>
                <a:blipFill rotWithShape="0">
                  <a:blip r:embed="rId5"/>
                  <a:stretch>
                    <a:fillRect/>
                  </a:stretch>
                </a:blipFill>
              </p:spPr>
              <p:txBody>
                <a:bodyPr/>
                <a:lstStyle/>
                <a:p>
                  <a:r>
                    <a:rPr lang="ja-JP" altLang="en-US">
                      <a:noFill/>
                    </a:rPr>
                    <a:t> </a:t>
                  </a:r>
                </a:p>
              </p:txBody>
            </p:sp>
          </mc:Fallback>
        </mc:AlternateContent>
        <p:sp>
          <p:nvSpPr>
            <p:cNvPr id="27" name="テキスト ボックス 26"/>
            <p:cNvSpPr txBox="1"/>
            <p:nvPr/>
          </p:nvSpPr>
          <p:spPr>
            <a:xfrm>
              <a:off x="7818138" y="3017477"/>
              <a:ext cx="1641475" cy="492443"/>
            </a:xfrm>
            <a:prstGeom prst="rect">
              <a:avLst/>
            </a:prstGeom>
            <a:noFill/>
          </p:spPr>
          <p:txBody>
            <a:bodyPr wrap="none" lIns="0" tIns="0" rIns="0" bIns="0" rtlCol="0">
              <a:spAutoFit/>
            </a:bodyPr>
            <a:lstStyle/>
            <a:p>
              <a:r>
                <a:rPr lang="ja-JP" altLang="en-US" sz="3200" dirty="0" smtClean="0">
                  <a:ea typeface="Cambria Math" panose="02040503050406030204" pitchFamily="18" charset="0"/>
                </a:rPr>
                <a:t>になる。</a:t>
              </a:r>
              <a:endParaRPr lang="en-US" altLang="ja-JP" sz="3200" dirty="0" smtClean="0">
                <a:ea typeface="Cambria Math" panose="02040503050406030204" pitchFamily="18" charset="0"/>
              </a:endParaRPr>
            </a:p>
          </p:txBody>
        </p:sp>
      </p:grpSp>
      <p:grpSp>
        <p:nvGrpSpPr>
          <p:cNvPr id="28" name="グループ化 27"/>
          <p:cNvGrpSpPr/>
          <p:nvPr/>
        </p:nvGrpSpPr>
        <p:grpSpPr>
          <a:xfrm>
            <a:off x="8434655" y="3713575"/>
            <a:ext cx="3775072" cy="1335526"/>
            <a:chOff x="7818138" y="2244029"/>
            <a:chExt cx="3775072" cy="1335526"/>
          </a:xfrm>
        </p:grpSpPr>
        <mc:AlternateContent xmlns:mc="http://schemas.openxmlformats.org/markup-compatibility/2006" xmlns:a14="http://schemas.microsoft.com/office/drawing/2010/main">
          <mc:Choice Requires="a14">
            <p:sp>
              <p:nvSpPr>
                <p:cNvPr id="29" name="テキスト ボックス 28"/>
                <p:cNvSpPr txBox="1"/>
                <p:nvPr/>
              </p:nvSpPr>
              <p:spPr>
                <a:xfrm>
                  <a:off x="7818138" y="2244029"/>
                  <a:ext cx="1680909" cy="836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ea typeface="Cambria Math" panose="02040503050406030204" pitchFamily="18" charset="0"/>
                          </a:rPr>
                          <m:t>𝑆</m:t>
                        </m:r>
                        <m:r>
                          <a:rPr kumimoji="1" lang="en-US" altLang="ja-JP" sz="3200" i="1" smtClean="0">
                            <a:latin typeface="Cambria Math" panose="02040503050406030204" pitchFamily="18" charset="0"/>
                            <a:ea typeface="Cambria Math" panose="02040503050406030204" pitchFamily="18" charset="0"/>
                          </a:rPr>
                          <m:t>=</m:t>
                        </m:r>
                        <m:f>
                          <m:fPr>
                            <m:ctrlPr>
                              <a:rPr kumimoji="1" lang="en-US" altLang="ja-JP" sz="3200" i="1" smtClean="0">
                                <a:latin typeface="Cambria Math" panose="02040503050406030204" pitchFamily="18" charset="0"/>
                                <a:ea typeface="Cambria Math" panose="02040503050406030204" pitchFamily="18" charset="0"/>
                              </a:rPr>
                            </m:ctrlPr>
                          </m:fPr>
                          <m:num>
                            <m:r>
                              <a:rPr kumimoji="1" lang="ja-JP" altLang="en-US" sz="3200" i="1" smtClean="0">
                                <a:latin typeface="Cambria Math" panose="02040503050406030204" pitchFamily="18" charset="0"/>
                                <a:ea typeface="Cambria Math" panose="02040503050406030204" pitchFamily="18" charset="0"/>
                              </a:rPr>
                              <m:t>𝜋</m:t>
                            </m:r>
                          </m:num>
                          <m:den>
                            <m:r>
                              <a:rPr kumimoji="1" lang="en-US" altLang="ja-JP" sz="3200" b="0" i="1" smtClean="0">
                                <a:latin typeface="Cambria Math" panose="02040503050406030204" pitchFamily="18" charset="0"/>
                                <a:ea typeface="Cambria Math" panose="02040503050406030204" pitchFamily="18" charset="0"/>
                              </a:rPr>
                              <m:t>4</m:t>
                            </m:r>
                          </m:den>
                        </m:f>
                        <m:sSup>
                          <m:sSupPr>
                            <m:ctrlPr>
                              <a:rPr kumimoji="1" lang="en-US" altLang="ja-JP" sz="3200" i="1" smtClean="0">
                                <a:latin typeface="Cambria Math" panose="02040503050406030204" pitchFamily="18" charset="0"/>
                                <a:ea typeface="Cambria Math" panose="02040503050406030204" pitchFamily="18" charset="0"/>
                              </a:rPr>
                            </m:ctrlPr>
                          </m:sSupPr>
                          <m:e>
                            <m:r>
                              <a:rPr kumimoji="1" lang="en-US" altLang="ja-JP" sz="3200" b="0" i="1" smtClean="0">
                                <a:latin typeface="Cambria Math" panose="02040503050406030204" pitchFamily="18" charset="0"/>
                                <a:ea typeface="Cambria Math" panose="02040503050406030204" pitchFamily="18" charset="0"/>
                              </a:rPr>
                              <m:t>𝐷</m:t>
                            </m:r>
                          </m:e>
                          <m:sup>
                            <m:r>
                              <a:rPr kumimoji="1" lang="en-US" altLang="ja-JP" sz="3200" b="0" i="1" smtClean="0">
                                <a:latin typeface="Cambria Math" panose="02040503050406030204" pitchFamily="18" charset="0"/>
                                <a:ea typeface="Cambria Math" panose="02040503050406030204" pitchFamily="18" charset="0"/>
                              </a:rPr>
                              <m:t>2</m:t>
                            </m:r>
                          </m:sup>
                        </m:sSup>
                      </m:oMath>
                    </m:oMathPara>
                  </a14:m>
                  <a:endParaRPr kumimoji="1" lang="en-US" altLang="ja-JP" sz="3200" b="0" dirty="0" smtClean="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7818138" y="2244029"/>
                  <a:ext cx="1680909" cy="836832"/>
                </a:xfrm>
                <a:prstGeom prst="rect">
                  <a:avLst/>
                </a:prstGeom>
                <a:blipFill rotWithShape="0">
                  <a:blip r:embed="rId6"/>
                  <a:stretch>
                    <a:fillRect/>
                  </a:stretch>
                </a:blipFill>
              </p:spPr>
              <p:txBody>
                <a:bodyPr/>
                <a:lstStyle/>
                <a:p>
                  <a:r>
                    <a:rPr lang="ja-JP" altLang="en-US">
                      <a:noFill/>
                    </a:rPr>
                    <a:t> </a:t>
                  </a:r>
                </a:p>
              </p:txBody>
            </p:sp>
          </mc:Fallback>
        </mc:AlternateContent>
        <p:sp>
          <p:nvSpPr>
            <p:cNvPr id="30" name="テキスト ボックス 29"/>
            <p:cNvSpPr txBox="1"/>
            <p:nvPr/>
          </p:nvSpPr>
          <p:spPr>
            <a:xfrm>
              <a:off x="7818138" y="3087112"/>
              <a:ext cx="3775072" cy="492443"/>
            </a:xfrm>
            <a:prstGeom prst="rect">
              <a:avLst/>
            </a:prstGeom>
            <a:noFill/>
          </p:spPr>
          <p:txBody>
            <a:bodyPr wrap="none" lIns="0" tIns="0" rIns="0" bIns="0" rtlCol="0">
              <a:spAutoFit/>
            </a:bodyPr>
            <a:lstStyle/>
            <a:p>
              <a:r>
                <a:rPr lang="ja-JP" altLang="en-US" sz="3200" dirty="0" smtClean="0">
                  <a:ea typeface="Cambria Math" panose="02040503050406030204" pitchFamily="18" charset="0"/>
                </a:rPr>
                <a:t>を②に代入すると，</a:t>
              </a:r>
              <a:endParaRPr lang="en-US" altLang="ja-JP" sz="3200" dirty="0" smtClean="0">
                <a:ea typeface="Cambria Math" panose="02040503050406030204" pitchFamily="18" charset="0"/>
              </a:endParaRPr>
            </a:p>
          </p:txBody>
        </p:sp>
      </p:grpSp>
      <p:sp>
        <p:nvSpPr>
          <p:cNvPr id="34" name="テキスト ボックス 33"/>
          <p:cNvSpPr txBox="1"/>
          <p:nvPr/>
        </p:nvSpPr>
        <p:spPr>
          <a:xfrm>
            <a:off x="10740043" y="5645182"/>
            <a:ext cx="1396537" cy="492443"/>
          </a:xfrm>
          <a:prstGeom prst="rect">
            <a:avLst/>
          </a:prstGeom>
          <a:noFill/>
        </p:spPr>
        <p:txBody>
          <a:bodyPr wrap="square" lIns="0" tIns="0" rIns="0" bIns="0" rtlCol="0">
            <a:spAutoFit/>
          </a:bodyPr>
          <a:lstStyle/>
          <a:p>
            <a:r>
              <a:rPr lang="ja-JP" altLang="en-US" sz="3200" dirty="0" smtClean="0">
                <a:ea typeface="Cambria Math" panose="02040503050406030204" pitchFamily="18" charset="0"/>
              </a:rPr>
              <a:t>となる。</a:t>
            </a:r>
            <a:endParaRPr lang="en-US" altLang="ja-JP" sz="3200" dirty="0" smtClean="0">
              <a:ea typeface="Cambria Math" panose="02040503050406030204" pitchFamily="18" charset="0"/>
            </a:endParaRPr>
          </a:p>
        </p:txBody>
      </p:sp>
      <mc:AlternateContent xmlns:mc="http://schemas.openxmlformats.org/markup-compatibility/2006" xmlns:a14="http://schemas.microsoft.com/office/drawing/2010/main">
        <mc:Choice Requires="a14">
          <p:sp>
            <p:nvSpPr>
              <p:cNvPr id="31" name="額縁 30"/>
              <p:cNvSpPr/>
              <p:nvPr/>
            </p:nvSpPr>
            <p:spPr bwMode="auto">
              <a:xfrm>
                <a:off x="8504830" y="5179670"/>
                <a:ext cx="2152088" cy="144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a:rPr lang="en-US" altLang="ja-JP" sz="3200" i="1">
                              <a:latin typeface="Cambria Math" panose="02040503050406030204" pitchFamily="18" charset="0"/>
                              <a:ea typeface="Cambria Math" panose="02040503050406030204" pitchFamily="18" charset="0"/>
                            </a:rPr>
                            <m:t>4</m:t>
                          </m:r>
                          <m:r>
                            <a:rPr lang="en-US" altLang="ja-JP" sz="3200" i="1">
                              <a:latin typeface="Cambria Math" panose="02040503050406030204" pitchFamily="18" charset="0"/>
                              <a:ea typeface="Cambria Math" panose="02040503050406030204" pitchFamily="18" charset="0"/>
                            </a:rPr>
                            <m:t>𝑉</m:t>
                          </m:r>
                        </m:num>
                        <m:den>
                          <m:r>
                            <a:rPr lang="ja-JP" altLang="en-US" sz="3200" i="1">
                              <a:latin typeface="Cambria Math" panose="02040503050406030204" pitchFamily="18" charset="0"/>
                              <a:ea typeface="Cambria Math" panose="02040503050406030204" pitchFamily="18" charset="0"/>
                            </a:rPr>
                            <m:t>𝜋</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𝐷</m:t>
                              </m:r>
                            </m:e>
                            <m:sup>
                              <m:r>
                                <a:rPr lang="en-US" altLang="ja-JP" sz="3200" i="1">
                                  <a:latin typeface="Cambria Math" panose="02040503050406030204" pitchFamily="18" charset="0"/>
                                  <a:ea typeface="Cambria Math" panose="02040503050406030204" pitchFamily="18" charset="0"/>
                                </a:rPr>
                                <m:t>2</m:t>
                              </m:r>
                            </m:sup>
                          </m:sSup>
                        </m:den>
                      </m:f>
                    </m:oMath>
                  </m:oMathPara>
                </a14:m>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mc:Choice>
        <mc:Fallback xmlns="">
          <p:sp>
            <p:nvSpPr>
              <p:cNvPr id="31" name="額縁 30"/>
              <p:cNvSpPr>
                <a:spLocks noRot="1" noChangeAspect="1" noMove="1" noResize="1" noEditPoints="1" noAdjustHandles="1" noChangeArrowheads="1" noChangeShapeType="1" noTextEdit="1"/>
              </p:cNvSpPr>
              <p:nvPr/>
            </p:nvSpPr>
            <p:spPr bwMode="auto">
              <a:xfrm>
                <a:off x="8504830" y="5179670"/>
                <a:ext cx="2152088" cy="1440000"/>
              </a:xfrm>
              <a:prstGeom prst="bevel">
                <a:avLst/>
              </a:prstGeom>
              <a:blipFill rotWithShape="0">
                <a:blip r:embed="rId7"/>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Tree>
    <p:extLst>
      <p:ext uri="{BB962C8B-B14F-4D97-AF65-F5344CB8AC3E}">
        <p14:creationId xmlns:p14="http://schemas.microsoft.com/office/powerpoint/2010/main" val="200681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管径と流速・流量の関係</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ja-JP" altLang="en-US" sz="1800" dirty="0" smtClean="0">
                    <a:latin typeface="+mj-ea"/>
                    <a:ea typeface="+mj-ea"/>
                  </a:rPr>
                  <a:t>例題５　水を</a:t>
                </a:r>
                <a:r>
                  <a:rPr kumimoji="1" lang="en-US" altLang="ja-JP" sz="1800" dirty="0" smtClean="0">
                    <a:latin typeface="+mj-ea"/>
                    <a:ea typeface="+mj-ea"/>
                  </a:rPr>
                  <a:t>15m</a:t>
                </a:r>
                <a:r>
                  <a:rPr kumimoji="1" lang="en-US" altLang="ja-JP" sz="1800" baseline="30000" dirty="0" smtClean="0">
                    <a:latin typeface="+mj-ea"/>
                    <a:ea typeface="+mj-ea"/>
                  </a:rPr>
                  <a:t>3</a:t>
                </a:r>
                <a:r>
                  <a:rPr kumimoji="1" lang="en-US" altLang="ja-JP" sz="1800" dirty="0" smtClean="0">
                    <a:latin typeface="+mj-ea"/>
                    <a:ea typeface="+mj-ea"/>
                  </a:rPr>
                  <a:t>/h</a:t>
                </a:r>
                <a:r>
                  <a:rPr kumimoji="1" lang="ja-JP" altLang="en-US" sz="1800" dirty="0" smtClean="0">
                    <a:latin typeface="+mj-ea"/>
                    <a:ea typeface="+mj-ea"/>
                  </a:rPr>
                  <a:t>の割合で流したい。</a:t>
                </a:r>
                <a:r>
                  <a:rPr kumimoji="1" lang="en-US" altLang="ja-JP" sz="1800" dirty="0" smtClean="0">
                    <a:latin typeface="+mj-ea"/>
                    <a:ea typeface="+mj-ea"/>
                  </a:rPr>
                  <a:t>40A</a:t>
                </a:r>
                <a:r>
                  <a:rPr kumimoji="1" lang="ja-JP" altLang="en-US" sz="1800" dirty="0" smtClean="0">
                    <a:latin typeface="+mj-ea"/>
                    <a:ea typeface="+mj-ea"/>
                  </a:rPr>
                  <a:t>鋼管を用いたと</a:t>
                </a:r>
                <a:r>
                  <a:rPr lang="ja-JP" altLang="en-US" sz="1800" dirty="0">
                    <a:latin typeface="+mj-ea"/>
                    <a:ea typeface="+mj-ea"/>
                  </a:rPr>
                  <a:t>き</a:t>
                </a:r>
                <a:r>
                  <a:rPr lang="ja-JP" altLang="en-US" sz="1800" dirty="0" smtClean="0">
                    <a:latin typeface="+mj-ea"/>
                    <a:ea typeface="+mj-ea"/>
                  </a:rPr>
                  <a:t>の平均流速</a:t>
                </a:r>
                <a:r>
                  <a:rPr lang="en-US" altLang="ja-JP" sz="1800" dirty="0" smtClean="0">
                    <a:latin typeface="+mj-ea"/>
                    <a:ea typeface="+mj-ea"/>
                  </a:rPr>
                  <a:t>[m/h]</a:t>
                </a:r>
                <a:r>
                  <a:rPr lang="ja-JP" altLang="en-US" sz="1800" dirty="0" smtClean="0">
                    <a:latin typeface="+mj-ea"/>
                    <a:ea typeface="+mj-ea"/>
                  </a:rPr>
                  <a:t>を求めなさい。</a:t>
                </a:r>
                <a:endParaRPr lang="en-US" altLang="ja-JP" sz="1800" dirty="0" smtClean="0">
                  <a:latin typeface="+mj-ea"/>
                  <a:ea typeface="+mj-ea"/>
                </a:endParaRPr>
              </a:p>
              <a:p>
                <a:pPr marL="0" indent="0">
                  <a:buNone/>
                </a:pPr>
                <a:endParaRPr kumimoji="1" lang="en-US" altLang="ja-JP" i="1" dirty="0" smtClean="0">
                  <a:latin typeface="Cambria Math" panose="02040503050406030204" pitchFamily="18" charset="0"/>
                </a:endParaRPr>
              </a:p>
              <a:p>
                <a:pPr marL="0" indent="0">
                  <a:buNone/>
                </a:pPr>
                <a:endParaRPr kumimoji="1" lang="en-US" altLang="ja-JP" dirty="0" smtClean="0"/>
              </a:p>
              <a:p>
                <a:pPr marL="0" indent="0">
                  <a:buNone/>
                </a:pPr>
                <a14:m>
                  <m:oMathPara xmlns:m="http://schemas.openxmlformats.org/officeDocument/2006/math">
                    <m:oMathParaPr>
                      <m:jc m:val="left"/>
                    </m:oMathParaPr>
                    <m:oMath xmlns:m="http://schemas.openxmlformats.org/officeDocument/2006/math">
                      <m:acc>
                        <m:accPr>
                          <m:chr m:val="̅"/>
                          <m:ctrlPr>
                            <a:rPr lang="en-US" altLang="ja-JP" i="1" smtClean="0">
                              <a:latin typeface="Cambria Math" panose="02040503050406030204" pitchFamily="18" charset="0"/>
                              <a:ea typeface="Cambria Math" panose="02040503050406030204" pitchFamily="18" charset="0"/>
                            </a:rPr>
                          </m:ctrlPr>
                        </m:accPr>
                        <m:e>
                          <m:r>
                            <a:rPr lang="en-US" altLang="ja-JP" i="1">
                              <a:latin typeface="Cambria Math" panose="02040503050406030204" pitchFamily="18" charset="0"/>
                              <a:ea typeface="Cambria Math" panose="02040503050406030204" pitchFamily="18" charset="0"/>
                            </a:rPr>
                            <m:t>𝑢</m:t>
                          </m:r>
                        </m:e>
                      </m:acc>
                      <m:r>
                        <a:rPr lang="en-US" altLang="ja-JP" i="1">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4</m:t>
                          </m:r>
                          <m:r>
                            <m:rPr>
                              <m:sty m:val="p"/>
                            </m:rPr>
                            <a:rPr lang="en-US" altLang="ja-JP" i="1">
                              <a:latin typeface="Cambria Math" panose="02040503050406030204" pitchFamily="18" charset="0"/>
                              <a:ea typeface="Cambria Math" panose="02040503050406030204" pitchFamily="18" charset="0"/>
                            </a:rPr>
                            <m:t>V</m:t>
                          </m:r>
                        </m:num>
                        <m:den>
                          <m:r>
                            <a:rPr lang="ja-JP" altLang="en-US" i="1" smtClean="0">
                              <a:latin typeface="Cambria Math" panose="02040503050406030204" pitchFamily="18" charset="0"/>
                              <a:ea typeface="Cambria Math" panose="02040503050406030204" pitchFamily="18" charset="0"/>
                            </a:rPr>
                            <m:t>𝜋</m:t>
                          </m:r>
                          <m:sSup>
                            <m:sSupPr>
                              <m:ctrlPr>
                                <a:rPr lang="en-US" altLang="ja-JP"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𝐷</m:t>
                              </m:r>
                            </m:e>
                            <m:sup>
                              <m:r>
                                <a:rPr lang="en-US" altLang="ja-JP" b="0" i="1" smtClean="0">
                                  <a:latin typeface="Cambria Math" panose="02040503050406030204" pitchFamily="18" charset="0"/>
                                  <a:ea typeface="Cambria Math" panose="02040503050406030204" pitchFamily="18" charset="0"/>
                                </a:rPr>
                                <m:t>2</m:t>
                              </m:r>
                            </m:sup>
                          </m:sSup>
                        </m:den>
                      </m:f>
                    </m:oMath>
                  </m:oMathPara>
                </a14:m>
                <a:endParaRPr lang="en-US" altLang="ja-JP" b="0" i="1" dirty="0" smtClean="0">
                  <a:latin typeface="Cambria Math" panose="02040503050406030204" pitchFamily="18" charset="0"/>
                  <a:ea typeface="Cambria Math" panose="02040503050406030204" pitchFamily="18" charset="0"/>
                </a:endParaRPr>
              </a:p>
              <a:p>
                <a:pPr marL="0" indent="0">
                  <a:buNone/>
                </a:pPr>
                <a:endParaRPr lang="en-US" altLang="ja-JP" sz="1050" b="0" i="1" dirty="0" smtClean="0">
                  <a:latin typeface="Cambria Math" panose="02040503050406030204" pitchFamily="18" charset="0"/>
                  <a:ea typeface="Cambria Math" panose="02040503050406030204" pitchFamily="18" charset="0"/>
                </a:endParaRPr>
              </a:p>
              <a:p>
                <a:pPr marL="0" indent="0">
                  <a:buNone/>
                </a:pPr>
                <a:r>
                  <a:rPr lang="ja-JP" altLang="en-US" dirty="0" smtClean="0">
                    <a:ea typeface="Cambria Math" panose="02040503050406030204" pitchFamily="18" charset="0"/>
                  </a:rPr>
                  <a:t>　</a:t>
                </a:r>
                <a14:m>
                  <m:oMath xmlns:m="http://schemas.openxmlformats.org/officeDocument/2006/math">
                    <m:r>
                      <a:rPr lang="en-US" altLang="ja-JP" i="1" smtClean="0">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4×</m:t>
                        </m:r>
                        <m:r>
                          <a:rPr lang="en-US" altLang="ja-JP" i="1">
                            <a:latin typeface="Cambria Math" panose="02040503050406030204" pitchFamily="18" charset="0"/>
                            <a:ea typeface="Cambria Math" panose="02040503050406030204" pitchFamily="18" charset="0"/>
                          </a:rPr>
                          <m:t>4.17</m:t>
                        </m:r>
                        <m:r>
                          <a:rPr lang="en-US" altLang="ja-JP" i="1" smtClean="0">
                            <a:latin typeface="Cambria Math" panose="02040503050406030204" pitchFamily="18" charset="0"/>
                            <a:ea typeface="Cambria Math" panose="02040503050406030204" pitchFamily="18" charset="0"/>
                          </a:rPr>
                          <m:t>×</m:t>
                        </m:r>
                        <m:sSup>
                          <m:sSupPr>
                            <m:ctrlPr>
                              <a:rPr lang="en-US"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10</m:t>
                            </m:r>
                          </m:e>
                          <m:sup>
                            <m:r>
                              <a:rPr lang="en-US" altLang="ja-JP" i="1">
                                <a:latin typeface="Cambria Math" panose="02040503050406030204" pitchFamily="18" charset="0"/>
                                <a:ea typeface="Cambria Math" panose="02040503050406030204" pitchFamily="18" charset="0"/>
                              </a:rPr>
                              <m:t>−3</m:t>
                            </m:r>
                          </m:sup>
                        </m:sSup>
                      </m:num>
                      <m:den>
                        <m:r>
                          <a:rPr lang="ja-JP" altLang="en-US" i="1" smtClean="0">
                            <a:latin typeface="Cambria Math" panose="02040503050406030204" pitchFamily="18" charset="0"/>
                            <a:ea typeface="Cambria Math" panose="02040503050406030204" pitchFamily="18" charset="0"/>
                          </a:rPr>
                          <m:t>𝜋</m:t>
                        </m:r>
                        <m:r>
                          <a:rPr lang="en-US" altLang="ja-JP" i="1" smtClean="0">
                            <a:latin typeface="Cambria Math" panose="02040503050406030204" pitchFamily="18" charset="0"/>
                            <a:ea typeface="Cambria Math" panose="02040503050406030204" pitchFamily="18" charset="0"/>
                          </a:rPr>
                          <m:t>×</m:t>
                        </m:r>
                        <m:sSup>
                          <m:sSupPr>
                            <m:ctrlPr>
                              <a:rPr lang="en-US"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0.0416</m:t>
                            </m:r>
                          </m:e>
                          <m:sup>
                            <m:r>
                              <a:rPr lang="en-US" altLang="ja-JP" b="0" i="1" smtClean="0">
                                <a:latin typeface="Cambria Math" panose="02040503050406030204" pitchFamily="18" charset="0"/>
                                <a:ea typeface="Cambria Math" panose="02040503050406030204" pitchFamily="18" charset="0"/>
                              </a:rPr>
                              <m:t>2</m:t>
                            </m:r>
                          </m:sup>
                        </m:sSup>
                      </m:den>
                    </m:f>
                    <m:r>
                      <a:rPr lang="en-US" altLang="ja-JP"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3.</m:t>
                    </m:r>
                    <m:r>
                      <a:rPr lang="en-US" altLang="ja-JP" b="0" i="1" smtClean="0">
                        <a:latin typeface="Cambria Math" panose="02040503050406030204" pitchFamily="18" charset="0"/>
                        <a:ea typeface="Cambria Math" panose="02040503050406030204" pitchFamily="18" charset="0"/>
                      </a:rPr>
                      <m:t>0</m:t>
                    </m:r>
                    <m:r>
                      <a:rPr lang="en-US" altLang="ja-JP" i="1">
                        <a:latin typeface="Cambria Math" panose="02040503050406030204" pitchFamily="18" charset="0"/>
                        <a:ea typeface="Cambria Math" panose="02040503050406030204" pitchFamily="18" charset="0"/>
                      </a:rPr>
                      <m:t>7</m:t>
                    </m:r>
                    <m:d>
                      <m:dPr>
                        <m:begChr m:val="["/>
                        <m:endChr m:val="]"/>
                        <m:ctrlPr>
                          <a:rPr lang="en-US" altLang="ja-JP" i="1" smtClean="0">
                            <a:latin typeface="Cambria Math" panose="02040503050406030204" pitchFamily="18" charset="0"/>
                            <a:ea typeface="Cambria Math" panose="02040503050406030204" pitchFamily="18" charset="0"/>
                          </a:rPr>
                        </m:ctrlPr>
                      </m:dPr>
                      <m:e>
                        <m:f>
                          <m:fPr>
                            <m:type m:val="lin"/>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𝑚</m:t>
                            </m:r>
                          </m:num>
                          <m:den>
                            <m:r>
                              <a:rPr lang="en-US" altLang="ja-JP" b="0" i="1" smtClean="0">
                                <a:latin typeface="Cambria Math" panose="02040503050406030204" pitchFamily="18" charset="0"/>
                                <a:ea typeface="Cambria Math" panose="02040503050406030204" pitchFamily="18" charset="0"/>
                              </a:rPr>
                              <m:t>𝑠</m:t>
                            </m:r>
                          </m:den>
                        </m:f>
                      </m:e>
                    </m:d>
                  </m:oMath>
                </a14:m>
                <a:endParaRPr lang="en-US" altLang="ja-JP" b="0" dirty="0" smtClean="0">
                  <a:ea typeface="Cambria Math" panose="02040503050406030204" pitchFamily="18" charset="0"/>
                </a:endParaRPr>
              </a:p>
              <a:p>
                <a:pPr marL="0" indent="0">
                  <a:buNone/>
                </a:pPr>
                <a:endParaRPr lang="en-US" altLang="ja-JP"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altLang="ja-JP" i="1">
                          <a:latin typeface="Cambria Math" panose="02040503050406030204" pitchFamily="18" charset="0"/>
                          <a:ea typeface="Cambria Math" panose="02040503050406030204" pitchFamily="18" charset="0"/>
                        </a:rPr>
                        <m:t>3.67</m:t>
                      </m:r>
                      <m:r>
                        <a:rPr lang="en-US" altLang="ja-JP"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3600</m:t>
                      </m:r>
                      <m:r>
                        <a:rPr lang="en-US" altLang="ja-JP"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1.10</m:t>
                      </m:r>
                      <m:r>
                        <a:rPr lang="en-US" altLang="ja-JP" i="1" smtClean="0">
                          <a:latin typeface="Cambria Math" panose="02040503050406030204" pitchFamily="18" charset="0"/>
                          <a:ea typeface="Cambria Math" panose="02040503050406030204" pitchFamily="18" charset="0"/>
                        </a:rPr>
                        <m:t>×</m:t>
                      </m:r>
                      <m:sSup>
                        <m:sSupPr>
                          <m:ctrlPr>
                            <a:rPr lang="en-US"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4</m:t>
                          </m:r>
                        </m:sup>
                      </m:sSup>
                      <m:d>
                        <m:dPr>
                          <m:begChr m:val="["/>
                          <m:endChr m:val="]"/>
                          <m:ctrlPr>
                            <a:rPr lang="en-US" altLang="ja-JP" i="1" smtClean="0">
                              <a:latin typeface="Cambria Math" panose="02040503050406030204" pitchFamily="18" charset="0"/>
                              <a:ea typeface="Cambria Math" panose="02040503050406030204" pitchFamily="18" charset="0"/>
                            </a:rPr>
                          </m:ctrlPr>
                        </m:dPr>
                        <m:e>
                          <m:f>
                            <m:fPr>
                              <m:type m:val="lin"/>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𝑚</m:t>
                              </m:r>
                            </m:num>
                            <m:den>
                              <m:r>
                                <a:rPr lang="en-US" altLang="ja-JP" b="0" i="1" smtClean="0">
                                  <a:latin typeface="Cambria Math" panose="02040503050406030204" pitchFamily="18" charset="0"/>
                                  <a:ea typeface="Cambria Math" panose="02040503050406030204" pitchFamily="18" charset="0"/>
                                </a:rPr>
                                <m:t>h</m:t>
                              </m:r>
                            </m:den>
                          </m:f>
                        </m:e>
                      </m:d>
                    </m:oMath>
                  </m:oMathPara>
                </a14:m>
                <a:endParaRPr lang="en-US" altLang="ja-JP" i="1" dirty="0" smtClean="0">
                  <a:latin typeface="Cambria Math" panose="02040503050406030204" pitchFamily="18" charset="0"/>
                  <a:ea typeface="Cambria Math" panose="02040503050406030204" pitchFamily="18" charset="0"/>
                </a:endParaRPr>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471" t="-741" b="-10963"/>
                </a:stretch>
              </a:blipFill>
            </p:spPr>
            <p:txBody>
              <a:bodyPr/>
              <a:lstStyle/>
              <a:p>
                <a:r>
                  <a:rPr lang="ja-JP" altLang="en-US">
                    <a:noFill/>
                  </a:rPr>
                  <a:t> </a:t>
                </a:r>
              </a:p>
            </p:txBody>
          </p:sp>
        </mc:Fallback>
      </mc:AlternateContent>
      <p:sp>
        <p:nvSpPr>
          <p:cNvPr id="5" name="雲形吹き出し 4"/>
          <p:cNvSpPr/>
          <p:nvPr/>
        </p:nvSpPr>
        <p:spPr bwMode="auto">
          <a:xfrm>
            <a:off x="7581207" y="3733800"/>
            <a:ext cx="4610793" cy="1854459"/>
          </a:xfrm>
          <a:prstGeom prst="cloudCallout">
            <a:avLst>
              <a:gd name="adj1" fmla="val -132448"/>
              <a:gd name="adj2" fmla="val 62633"/>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2000" dirty="0" smtClean="0">
                <a:latin typeface="HG丸ｺﾞｼｯｸM-PRO" panose="020F0600000000000000" pitchFamily="50" charset="-128"/>
                <a:ea typeface="HG丸ｺﾞｼｯｸM-PRO" panose="020F0600000000000000" pitchFamily="50" charset="-128"/>
              </a:rPr>
              <a:t>1</a:t>
            </a:r>
            <a:r>
              <a:rPr lang="ja-JP" altLang="en-US" sz="2000" dirty="0" smtClean="0">
                <a:latin typeface="HG丸ｺﾞｼｯｸM-PRO" panose="020F0600000000000000" pitchFamily="50" charset="-128"/>
                <a:ea typeface="HG丸ｺﾞｼｯｸM-PRO" panose="020F0600000000000000" pitchFamily="50" charset="-128"/>
              </a:rPr>
              <a:t>時間は</a:t>
            </a:r>
            <a:r>
              <a:rPr lang="en-US" altLang="ja-JP" sz="2000" dirty="0" smtClean="0">
                <a:latin typeface="HG丸ｺﾞｼｯｸM-PRO" panose="020F0600000000000000" pitchFamily="50" charset="-128"/>
                <a:ea typeface="HG丸ｺﾞｼｯｸM-PRO" panose="020F0600000000000000" pitchFamily="50" charset="-128"/>
              </a:rPr>
              <a:t>60</a:t>
            </a:r>
            <a:r>
              <a:rPr lang="ja-JP" altLang="en-US" sz="2000" dirty="0" smtClean="0">
                <a:latin typeface="HG丸ｺﾞｼｯｸM-PRO" panose="020F0600000000000000" pitchFamily="50" charset="-128"/>
                <a:ea typeface="HG丸ｺﾞｼｯｸM-PRO" panose="020F0600000000000000" pitchFamily="50" charset="-128"/>
              </a:rPr>
              <a:t>分，</a:t>
            </a:r>
            <a:endParaRPr lang="en-US" altLang="ja-JP" sz="20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sz="2000" dirty="0" smtClean="0">
                <a:latin typeface="HG丸ｺﾞｼｯｸM-PRO" panose="020F0600000000000000" pitchFamily="50" charset="-128"/>
                <a:ea typeface="HG丸ｺﾞｼｯｸM-PRO" panose="020F0600000000000000" pitchFamily="50" charset="-128"/>
              </a:rPr>
              <a:t>1</a:t>
            </a:r>
            <a:r>
              <a:rPr lang="ja-JP" altLang="en-US" sz="2000" dirty="0" smtClean="0">
                <a:latin typeface="HG丸ｺﾞｼｯｸM-PRO" panose="020F0600000000000000" pitchFamily="50" charset="-128"/>
                <a:ea typeface="HG丸ｺﾞｼｯｸM-PRO" panose="020F0600000000000000" pitchFamily="50" charset="-128"/>
              </a:rPr>
              <a:t>分は</a:t>
            </a:r>
            <a:r>
              <a:rPr lang="en-US" altLang="ja-JP" sz="2000" dirty="0" smtClean="0">
                <a:latin typeface="HG丸ｺﾞｼｯｸM-PRO" panose="020F0600000000000000" pitchFamily="50" charset="-128"/>
                <a:ea typeface="HG丸ｺﾞｼｯｸM-PRO" panose="020F0600000000000000" pitchFamily="50" charset="-128"/>
              </a:rPr>
              <a:t>60</a:t>
            </a:r>
            <a:r>
              <a:rPr lang="ja-JP" altLang="en-US" sz="2000" dirty="0" smtClean="0">
                <a:latin typeface="HG丸ｺﾞｼｯｸM-PRO" panose="020F0600000000000000" pitchFamily="50" charset="-128"/>
                <a:ea typeface="HG丸ｺﾞｼｯｸM-PRO" panose="020F0600000000000000" pitchFamily="50" charset="-128"/>
              </a:rPr>
              <a:t>秒，</a:t>
            </a:r>
            <a:endParaRPr lang="en-US" altLang="ja-JP" sz="20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HG丸ｺﾞｼｯｸM-PRO" panose="020F0600000000000000" pitchFamily="50" charset="-128"/>
                <a:ea typeface="HG丸ｺﾞｼｯｸM-PRO" panose="020F0600000000000000" pitchFamily="50" charset="-128"/>
              </a:rPr>
              <a:t>つまり</a:t>
            </a:r>
            <a:r>
              <a:rPr lang="en-US" altLang="ja-JP" sz="2000" dirty="0" smtClean="0">
                <a:latin typeface="HG丸ｺﾞｼｯｸM-PRO" panose="020F0600000000000000" pitchFamily="50" charset="-128"/>
                <a:ea typeface="HG丸ｺﾞｼｯｸM-PRO" panose="020F0600000000000000" pitchFamily="50" charset="-128"/>
              </a:rPr>
              <a:t>60×60</a:t>
            </a:r>
            <a:r>
              <a:rPr lang="ja-JP" altLang="en-US" sz="2000" dirty="0" smtClean="0">
                <a:latin typeface="HG丸ｺﾞｼｯｸM-PRO" panose="020F0600000000000000" pitchFamily="50" charset="-128"/>
                <a:ea typeface="HG丸ｺﾞｼｯｸM-PRO" panose="020F0600000000000000" pitchFamily="50" charset="-128"/>
              </a:rPr>
              <a:t>をかける</a:t>
            </a:r>
            <a:endPar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422400" y="2110428"/>
            <a:ext cx="1636987" cy="923330"/>
          </a:xfrm>
          <a:prstGeom prst="rect">
            <a:avLst/>
          </a:prstGeom>
          <a:noFill/>
        </p:spPr>
        <p:txBody>
          <a:bodyPr wrap="non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V:</a:t>
            </a:r>
            <a:r>
              <a:rPr kumimoji="1" lang="ja-JP" altLang="en-US" dirty="0" smtClean="0">
                <a:latin typeface="HG丸ｺﾞｼｯｸM-PRO" panose="020F0600000000000000" pitchFamily="50" charset="-128"/>
                <a:ea typeface="HG丸ｺﾞｼｯｸM-PRO" panose="020F0600000000000000" pitchFamily="50" charset="-128"/>
              </a:rPr>
              <a:t>流量</a:t>
            </a:r>
            <a:r>
              <a:rPr kumimoji="1" lang="en-US" altLang="ja-JP" dirty="0" smtClean="0">
                <a:latin typeface="HG丸ｺﾞｼｯｸM-PRO" panose="020F0600000000000000" pitchFamily="50" charset="-128"/>
                <a:ea typeface="HG丸ｺﾞｼｯｸM-PRO" panose="020F0600000000000000" pitchFamily="50" charset="-128"/>
              </a:rPr>
              <a:t>[m</a:t>
            </a:r>
            <a:r>
              <a:rPr kumimoji="1"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/s]</a:t>
            </a:r>
          </a:p>
          <a:p>
            <a:r>
              <a:rPr lang="en-US" altLang="ja-JP" dirty="0">
                <a:latin typeface="HG丸ｺﾞｼｯｸM-PRO" panose="020F0600000000000000" pitchFamily="50" charset="-128"/>
                <a:ea typeface="HG丸ｺﾞｼｯｸM-PRO" panose="020F0600000000000000" pitchFamily="50" charset="-128"/>
              </a:rPr>
              <a:t>π</a:t>
            </a:r>
            <a:r>
              <a:rPr lang="ja-JP" altLang="en-US" dirty="0" smtClean="0">
                <a:latin typeface="HG丸ｺﾞｼｯｸM-PRO" panose="020F0600000000000000" pitchFamily="50" charset="-128"/>
                <a:ea typeface="HG丸ｺﾞｼｯｸM-PRO" panose="020F0600000000000000" pitchFamily="50" charset="-128"/>
              </a:rPr>
              <a:t>：円周率</a:t>
            </a:r>
            <a:endParaRPr kumimoji="1" lang="en-US" altLang="ja-JP" dirty="0" smtClean="0">
              <a:latin typeface="HG丸ｺﾞｼｯｸM-PRO" panose="020F0600000000000000" pitchFamily="50" charset="-128"/>
              <a:ea typeface="HG丸ｺﾞｼｯｸM-PRO" panose="020F0600000000000000" pitchFamily="50" charset="-128"/>
            </a:endParaRPr>
          </a:p>
          <a:p>
            <a:r>
              <a:rPr lang="en-US" altLang="ja-JP" dirty="0" smtClean="0">
                <a:latin typeface="HG丸ｺﾞｼｯｸM-PRO" panose="020F0600000000000000" pitchFamily="50" charset="-128"/>
                <a:ea typeface="HG丸ｺﾞｼｯｸM-PRO" panose="020F0600000000000000" pitchFamily="50" charset="-128"/>
              </a:rPr>
              <a:t>D</a:t>
            </a:r>
            <a:r>
              <a:rPr lang="ja-JP" altLang="en-US" dirty="0" smtClean="0">
                <a:latin typeface="HG丸ｺﾞｼｯｸM-PRO" panose="020F0600000000000000" pitchFamily="50" charset="-128"/>
                <a:ea typeface="HG丸ｺﾞｼｯｸM-PRO" panose="020F0600000000000000" pitchFamily="50" charset="-128"/>
              </a:rPr>
              <a:t>：内径</a:t>
            </a:r>
            <a:r>
              <a:rPr lang="en-US" altLang="ja-JP" dirty="0" smtClean="0">
                <a:latin typeface="HG丸ｺﾞｼｯｸM-PRO" panose="020F0600000000000000" pitchFamily="50" charset="-128"/>
                <a:ea typeface="HG丸ｺﾞｼｯｸM-PRO" panose="020F0600000000000000" pitchFamily="50" charset="-128"/>
              </a:rPr>
              <a:t>[m]</a:t>
            </a: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 name="テキスト ボックス 3"/>
              <p:cNvSpPr txBox="1"/>
              <p:nvPr/>
            </p:nvSpPr>
            <p:spPr>
              <a:xfrm>
                <a:off x="2593883" y="2077178"/>
                <a:ext cx="5448479" cy="971100"/>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a:t>
                </a:r>
                <a14:m>
                  <m:oMath xmlns:m="http://schemas.openxmlformats.org/officeDocument/2006/math">
                    <m:r>
                      <m:rPr>
                        <m:nor/>
                      </m:rPr>
                      <a:rPr lang="en-US" altLang="ja-JP" i="0">
                        <a:latin typeface="HG丸ｺﾞｼｯｸM-PRO" panose="020F0600000000000000" pitchFamily="50" charset="-128"/>
                        <a:ea typeface="HG丸ｺﾞｼｯｸM-PRO" panose="020F0600000000000000" pitchFamily="50" charset="-128"/>
                      </a:rPr>
                      <m:t>15×</m:t>
                    </m:r>
                    <m:f>
                      <m:fPr>
                        <m:type m:val="lin"/>
                        <m:ctrlPr>
                          <a:rPr lang="en-US" altLang="ja-JP" i="1" smtClean="0">
                            <a:latin typeface="Cambria Math" panose="02040503050406030204" pitchFamily="18" charset="0"/>
                            <a:ea typeface="Cambria Math" panose="02040503050406030204" pitchFamily="18" charset="0"/>
                          </a:rPr>
                        </m:ctrlPr>
                      </m:fPr>
                      <m:num>
                        <m:r>
                          <m:rPr>
                            <m:nor/>
                          </m:rPr>
                          <a:rPr lang="en-US" altLang="ja-JP" i="0">
                            <a:latin typeface="HG丸ｺﾞｼｯｸM-PRO" panose="020F0600000000000000" pitchFamily="50" charset="-128"/>
                            <a:ea typeface="HG丸ｺﾞｼｯｸM-PRO" panose="020F0600000000000000" pitchFamily="50" charset="-128"/>
                          </a:rPr>
                          <m:t>1</m:t>
                        </m:r>
                      </m:num>
                      <m:den>
                        <m:r>
                          <m:rPr>
                            <m:nor/>
                          </m:rPr>
                          <a:rPr lang="en-US" altLang="ja-JP" i="0">
                            <a:latin typeface="HG丸ｺﾞｼｯｸM-PRO" panose="020F0600000000000000" pitchFamily="50" charset="-128"/>
                            <a:ea typeface="HG丸ｺﾞｼｯｸM-PRO" panose="020F0600000000000000" pitchFamily="50" charset="-128"/>
                          </a:rPr>
                          <m:t>3600</m:t>
                        </m:r>
                      </m:den>
                    </m:f>
                    <m:d>
                      <m:dPr>
                        <m:begChr m:val="["/>
                        <m:endChr m:val="]"/>
                        <m:ctrlPr>
                          <a:rPr lang="en-US" altLang="ja-JP" i="1">
                            <a:latin typeface="Cambria Math" panose="02040503050406030204" pitchFamily="18" charset="0"/>
                            <a:ea typeface="Cambria Math" panose="02040503050406030204" pitchFamily="18" charset="0"/>
                          </a:rPr>
                        </m:ctrlPr>
                      </m:dPr>
                      <m:e>
                        <m:f>
                          <m:fPr>
                            <m:type m:val="lin"/>
                            <m:ctrlPr>
                              <a:rPr lang="en-US" altLang="ja-JP" i="1">
                                <a:latin typeface="Cambria Math" panose="02040503050406030204" pitchFamily="18" charset="0"/>
                                <a:ea typeface="Cambria Math" panose="02040503050406030204" pitchFamily="18" charset="0"/>
                              </a:rPr>
                            </m:ctrlPr>
                          </m:fPr>
                          <m:num>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num>
                          <m:den>
                            <m:r>
                              <m:rPr>
                                <m:nor/>
                              </m:rPr>
                              <a:rPr lang="en-US" altLang="ja-JP" i="0">
                                <a:latin typeface="HG丸ｺﾞｼｯｸM-PRO" panose="020F0600000000000000" pitchFamily="50" charset="-128"/>
                                <a:ea typeface="HG丸ｺﾞｼｯｸM-PRO" panose="020F0600000000000000" pitchFamily="50" charset="-128"/>
                              </a:rPr>
                              <m:t>s</m:t>
                            </m:r>
                          </m:den>
                        </m:f>
                      </m:e>
                    </m:d>
                    <m:r>
                      <m:rPr>
                        <m:nor/>
                      </m:rPr>
                      <a:rPr lang="ja-JP" altLang="en-US" b="0" i="0" smtClean="0">
                        <a:latin typeface="HG丸ｺﾞｼｯｸM-PRO" panose="020F0600000000000000" pitchFamily="50" charset="-128"/>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4.17×</m:t>
                    </m:r>
                    <m:sSup>
                      <m:sSupPr>
                        <m:ctrlPr>
                          <a:rPr lang="en-US" altLang="ja-JP" i="1">
                            <a:latin typeface="Cambria Math" panose="02040503050406030204" pitchFamily="18" charset="0"/>
                            <a:ea typeface="Cambria Math" panose="02040503050406030204" pitchFamily="18" charset="0"/>
                          </a:rPr>
                        </m:ctrlPr>
                      </m:sSupPr>
                      <m:e>
                        <m:r>
                          <m:rPr>
                            <m:nor/>
                          </m:rPr>
                          <a:rPr lang="en-US" altLang="ja-JP" i="0">
                            <a:latin typeface="HG丸ｺﾞｼｯｸM-PRO" panose="020F0600000000000000" pitchFamily="50" charset="-128"/>
                            <a:ea typeface="HG丸ｺﾞｼｯｸM-PRO" panose="020F0600000000000000" pitchFamily="50" charset="-128"/>
                          </a:rPr>
                          <m:t>10</m:t>
                        </m:r>
                      </m:e>
                      <m:sup>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baseline="30000" dirty="0">
                            <a:latin typeface="HG丸ｺﾞｼｯｸM-PRO" panose="020F0600000000000000" pitchFamily="50" charset="-128"/>
                            <a:ea typeface="HG丸ｺﾞｼｯｸM-PRO" panose="020F0600000000000000" pitchFamily="50" charset="-128"/>
                          </a:rPr>
                          <m:t>3</m:t>
                        </m:r>
                      </m:sup>
                    </m:sSup>
                    <m:d>
                      <m:dPr>
                        <m:begChr m:val="["/>
                        <m:endChr m:val="]"/>
                        <m:ctrlPr>
                          <a:rPr lang="en-US" altLang="ja-JP" i="1">
                            <a:latin typeface="Cambria Math" panose="02040503050406030204" pitchFamily="18" charset="0"/>
                            <a:ea typeface="Cambria Math" panose="02040503050406030204" pitchFamily="18" charset="0"/>
                          </a:rPr>
                        </m:ctrlPr>
                      </m:dPr>
                      <m:e>
                        <m:f>
                          <m:fPr>
                            <m:type m:val="lin"/>
                            <m:ctrlPr>
                              <a:rPr lang="en-US" altLang="ja-JP" i="1">
                                <a:latin typeface="Cambria Math" panose="02040503050406030204" pitchFamily="18" charset="0"/>
                                <a:ea typeface="Cambria Math" panose="02040503050406030204" pitchFamily="18" charset="0"/>
                              </a:rPr>
                            </m:ctrlPr>
                          </m:fPr>
                          <m:num>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num>
                          <m:den>
                            <m:r>
                              <m:rPr>
                                <m:nor/>
                              </m:rPr>
                              <a:rPr lang="en-US" altLang="ja-JP" i="0">
                                <a:latin typeface="HG丸ｺﾞｼｯｸM-PRO" panose="020F0600000000000000" pitchFamily="50" charset="-128"/>
                                <a:ea typeface="HG丸ｺﾞｼｯｸM-PRO" panose="020F0600000000000000" pitchFamily="50" charset="-128"/>
                              </a:rPr>
                              <m:t>s</m:t>
                            </m:r>
                          </m:den>
                        </m:f>
                      </m:e>
                    </m:d>
                  </m:oMath>
                </a14:m>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3.14</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41.6[mm</a:t>
                </a:r>
                <a:r>
                  <a:rPr lang="en-US" altLang="ja-JP" dirty="0">
                    <a:latin typeface="HG丸ｺﾞｼｯｸM-PRO" panose="020F0600000000000000" pitchFamily="50" charset="-128"/>
                    <a:ea typeface="HG丸ｺﾞｼｯｸM-PRO" panose="020F0600000000000000" pitchFamily="50" charset="-128"/>
                  </a:rPr>
                  <a:t>]=0.0416[m</a:t>
                </a:r>
                <a:r>
                  <a:rPr lang="en-US" altLang="ja-JP" dirty="0" smtClean="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593883" y="2077178"/>
                <a:ext cx="5448479" cy="971100"/>
              </a:xfrm>
              <a:prstGeom prst="rect">
                <a:avLst/>
              </a:prstGeom>
              <a:blipFill rotWithShape="0">
                <a:blip r:embed="rId4"/>
                <a:stretch>
                  <a:fillRect l="-1008" t="-38994" r="-7167" b="-1132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69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管径と流速・流量の関係</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422399" y="1676400"/>
                <a:ext cx="10693403" cy="4114800"/>
              </a:xfrm>
            </p:spPr>
            <p:txBody>
              <a:bodyPr/>
              <a:lstStyle/>
              <a:p>
                <a:pPr marL="0" indent="0">
                  <a:buNone/>
                </a:pPr>
                <a:r>
                  <a:rPr lang="ja-JP" altLang="en-US" sz="1800" dirty="0" smtClean="0">
                    <a:latin typeface="+mn-ea"/>
                  </a:rPr>
                  <a:t>例題６</a:t>
                </a:r>
                <a:r>
                  <a:rPr kumimoji="1" lang="ja-JP" altLang="en-US" sz="1800" dirty="0" smtClean="0">
                    <a:latin typeface="+mn-ea"/>
                  </a:rPr>
                  <a:t>　</a:t>
                </a:r>
                <a:r>
                  <a:rPr kumimoji="1" lang="en-US" altLang="ja-JP" sz="1800" dirty="0" smtClean="0">
                    <a:latin typeface="+mn-ea"/>
                  </a:rPr>
                  <a:t>1B</a:t>
                </a:r>
                <a:r>
                  <a:rPr kumimoji="1" lang="ja-JP" altLang="en-US" sz="1800" dirty="0" smtClean="0">
                    <a:latin typeface="+mn-ea"/>
                  </a:rPr>
                  <a:t>鋼管内を平均流速</a:t>
                </a:r>
                <a:r>
                  <a:rPr lang="en-US" altLang="ja-JP" sz="1800" dirty="0" smtClean="0">
                    <a:latin typeface="+mn-ea"/>
                  </a:rPr>
                  <a:t>2.50</a:t>
                </a:r>
                <a:r>
                  <a:rPr kumimoji="1" lang="en-US" altLang="ja-JP" sz="1800" dirty="0" smtClean="0">
                    <a:latin typeface="+mn-ea"/>
                  </a:rPr>
                  <a:t>m/s</a:t>
                </a:r>
                <a:r>
                  <a:rPr kumimoji="1" lang="ja-JP" altLang="en-US" sz="1800" dirty="0" smtClean="0">
                    <a:latin typeface="+mn-ea"/>
                  </a:rPr>
                  <a:t>で水が流れている。このときの流量（体積流量）</a:t>
                </a:r>
                <a:r>
                  <a:rPr kumimoji="1" lang="en-US" altLang="ja-JP" sz="1800" dirty="0" smtClean="0">
                    <a:latin typeface="+mn-ea"/>
                  </a:rPr>
                  <a:t>[m</a:t>
                </a:r>
                <a:r>
                  <a:rPr kumimoji="1" lang="en-US" altLang="ja-JP" sz="1800" baseline="30000" dirty="0" smtClean="0">
                    <a:latin typeface="+mn-ea"/>
                  </a:rPr>
                  <a:t>3</a:t>
                </a:r>
                <a:r>
                  <a:rPr kumimoji="1" lang="en-US" altLang="ja-JP" sz="1800" dirty="0" smtClean="0">
                    <a:latin typeface="+mn-ea"/>
                  </a:rPr>
                  <a:t>/min]</a:t>
                </a:r>
                <a:r>
                  <a:rPr kumimoji="1" lang="ja-JP" altLang="en-US" sz="1800" dirty="0" smtClean="0">
                    <a:latin typeface="+mn-ea"/>
                  </a:rPr>
                  <a:t>を求めなさい。</a:t>
                </a:r>
                <a:endParaRPr kumimoji="1" lang="en-US" altLang="ja-JP" sz="1800" dirty="0" smtClean="0">
                  <a:latin typeface="+mn-ea"/>
                </a:endParaRPr>
              </a:p>
              <a:p>
                <a:pPr marL="0" indent="0">
                  <a:buNone/>
                </a:pPr>
                <a:endParaRPr lang="en-US" altLang="ja-JP" dirty="0" smtClean="0">
                  <a:latin typeface="Cambria Math" panose="02040503050406030204" pitchFamily="18" charset="0"/>
                </a:endParaRPr>
              </a:p>
              <a:p>
                <a:pPr marL="0" indent="0">
                  <a:buNone/>
                </a:pPr>
                <a:endParaRPr lang="en-US" altLang="ja-JP" dirty="0" smtClean="0">
                  <a:latin typeface="Cambria Math" panose="02040503050406030204" pitchFamily="18" charset="0"/>
                </a:endParaRPr>
              </a:p>
              <a:p>
                <a:pPr marL="0" indent="0">
                  <a:buNone/>
                </a:pPr>
                <a:endParaRPr lang="en-US" altLang="ja-JP" sz="1050" b="0" dirty="0" smtClean="0"/>
              </a:p>
              <a:p>
                <a:pPr marL="0" indent="0">
                  <a:buNone/>
                </a:pPr>
                <a:r>
                  <a:rPr lang="en-US" altLang="ja-JP" dirty="0" smtClean="0">
                    <a:latin typeface="Cambria Math" panose="02040503050406030204" pitchFamily="18" charset="0"/>
                    <a:ea typeface="Cambria Math" panose="02040503050406030204" pitchFamily="18" charset="0"/>
                  </a:rPr>
                  <a:t>V</a:t>
                </a:r>
                <a14:m>
                  <m:oMath xmlns:m="http://schemas.openxmlformats.org/officeDocument/2006/math">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ja-JP" altLang="en-US" i="1">
                            <a:latin typeface="Cambria Math" panose="02040503050406030204" pitchFamily="18" charset="0"/>
                            <a:ea typeface="Cambria Math" panose="02040503050406030204" pitchFamily="18" charset="0"/>
                          </a:rPr>
                          <m:t>𝜋</m:t>
                        </m:r>
                      </m:num>
                      <m:den>
                        <m:r>
                          <a:rPr lang="en-US" altLang="ja-JP" i="1">
                            <a:latin typeface="Cambria Math" panose="02040503050406030204" pitchFamily="18" charset="0"/>
                            <a:ea typeface="Cambria Math" panose="02040503050406030204" pitchFamily="18" charset="0"/>
                          </a:rPr>
                          <m:t>4</m:t>
                        </m:r>
                      </m:den>
                    </m:f>
                    <m:sSup>
                      <m:sSupPr>
                        <m:ctrlPr>
                          <a:rPr lang="en-US"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𝐷</m:t>
                        </m:r>
                      </m:e>
                      <m:sup>
                        <m:r>
                          <a:rPr lang="en-US" altLang="ja-JP" i="1">
                            <a:latin typeface="Cambria Math" panose="02040503050406030204" pitchFamily="18" charset="0"/>
                            <a:ea typeface="Cambria Math" panose="02040503050406030204" pitchFamily="18" charset="0"/>
                          </a:rPr>
                          <m:t>2</m:t>
                        </m:r>
                      </m:sup>
                    </m:sSup>
                    <m:r>
                      <a:rPr lang="en-US" altLang="ja-JP" i="1" smtClean="0">
                        <a:latin typeface="Cambria Math" panose="02040503050406030204" pitchFamily="18" charset="0"/>
                        <a:ea typeface="Cambria Math" panose="02040503050406030204" pitchFamily="18" charset="0"/>
                      </a:rPr>
                      <m:t>×</m:t>
                    </m:r>
                    <m:acc>
                      <m:accPr>
                        <m:chr m:val="̅"/>
                        <m:ctrlPr>
                          <a:rPr lang="en-US" altLang="ja-JP" i="1">
                            <a:latin typeface="Cambria Math" panose="02040503050406030204" pitchFamily="18" charset="0"/>
                            <a:ea typeface="Cambria Math" panose="02040503050406030204" pitchFamily="18" charset="0"/>
                          </a:rPr>
                        </m:ctrlPr>
                      </m:accPr>
                      <m:e>
                        <m:r>
                          <a:rPr lang="en-US" altLang="ja-JP" i="1">
                            <a:latin typeface="Cambria Math" panose="02040503050406030204" pitchFamily="18" charset="0"/>
                            <a:ea typeface="Cambria Math" panose="02040503050406030204" pitchFamily="18" charset="0"/>
                          </a:rPr>
                          <m:t>𝑢</m:t>
                        </m:r>
                      </m:e>
                    </m:acc>
                  </m:oMath>
                </a14:m>
                <a:endParaRPr lang="en-US" altLang="ja-JP"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m:rPr>
                          <m:sty m:val="p"/>
                        </m:rPr>
                        <a:rPr kumimoji="1" lang="en-US" altLang="ja-JP" dirty="0">
                          <a:latin typeface="Cambria Math" panose="02040503050406030204" pitchFamily="18" charset="0"/>
                        </a:rPr>
                        <m:t>V</m:t>
                      </m:r>
                      <m:r>
                        <a:rPr kumimoji="1" lang="en-US" altLang="ja-JP" b="0" i="1" dirty="0" smtClean="0">
                          <a:latin typeface="Cambria Math" panose="02040503050406030204" pitchFamily="18" charset="0"/>
                        </a:rPr>
                        <m:t>=</m:t>
                      </m:r>
                      <m:f>
                        <m:fPr>
                          <m:ctrlPr>
                            <a:rPr lang="en-US" altLang="ja-JP" i="1" dirty="0" smtClean="0">
                              <a:latin typeface="Cambria Math" panose="02040503050406030204" pitchFamily="18" charset="0"/>
                              <a:ea typeface="Cambria Math" panose="02040503050406030204" pitchFamily="18" charset="0"/>
                            </a:rPr>
                          </m:ctrlPr>
                        </m:fPr>
                        <m:num>
                          <m:r>
                            <a:rPr lang="ja-JP" altLang="en-US" i="1" dirty="0" smtClean="0">
                              <a:latin typeface="Cambria Math" panose="02040503050406030204" pitchFamily="18" charset="0"/>
                              <a:ea typeface="Cambria Math" panose="02040503050406030204" pitchFamily="18" charset="0"/>
                            </a:rPr>
                            <m:t>𝜋</m:t>
                          </m:r>
                        </m:num>
                        <m:den>
                          <m:r>
                            <a:rPr lang="en-US" altLang="ja-JP" b="0" i="1" dirty="0" smtClean="0">
                              <a:latin typeface="Cambria Math" panose="02040503050406030204" pitchFamily="18" charset="0"/>
                              <a:ea typeface="Cambria Math" panose="02040503050406030204" pitchFamily="18" charset="0"/>
                            </a:rPr>
                            <m:t>4</m:t>
                          </m:r>
                        </m:den>
                      </m:f>
                      <m:r>
                        <a:rPr lang="en-US" altLang="ja-JP" i="1" dirty="0" smtClean="0">
                          <a:latin typeface="Cambria Math" panose="02040503050406030204" pitchFamily="18" charset="0"/>
                          <a:ea typeface="Cambria Math" panose="02040503050406030204" pitchFamily="18" charset="0"/>
                        </a:rPr>
                        <m:t>×</m:t>
                      </m:r>
                      <m:sSup>
                        <m:sSupPr>
                          <m:ctrlPr>
                            <a:rPr lang="en-US" altLang="ja-JP" i="1" dirty="0" smtClean="0">
                              <a:latin typeface="Cambria Math" panose="02040503050406030204" pitchFamily="18" charset="0"/>
                              <a:ea typeface="Cambria Math" panose="02040503050406030204" pitchFamily="18" charset="0"/>
                            </a:rPr>
                          </m:ctrlPr>
                        </m:sSupPr>
                        <m:e>
                          <m:r>
                            <a:rPr lang="en-US" altLang="ja-JP" i="1" dirty="0">
                              <a:latin typeface="Cambria Math" panose="02040503050406030204" pitchFamily="18" charset="0"/>
                              <a:ea typeface="Cambria Math" panose="02040503050406030204" pitchFamily="18" charset="0"/>
                            </a:rPr>
                            <m:t>0.0276</m:t>
                          </m:r>
                        </m:e>
                        <m:sup>
                          <m:r>
                            <a:rPr lang="en-US" altLang="ja-JP" b="0" i="1" dirty="0" smtClean="0">
                              <a:latin typeface="Cambria Math" panose="02040503050406030204" pitchFamily="18" charset="0"/>
                              <a:ea typeface="Cambria Math" panose="02040503050406030204" pitchFamily="18" charset="0"/>
                            </a:rPr>
                            <m:t>2</m:t>
                          </m:r>
                        </m:sup>
                      </m:sSup>
                      <m:r>
                        <a:rPr lang="en-US" altLang="ja-JP" i="1" dirty="0">
                          <a:latin typeface="Cambria Math" panose="02040503050406030204" pitchFamily="18" charset="0"/>
                          <a:ea typeface="Cambria Math" panose="02040503050406030204" pitchFamily="18" charset="0"/>
                        </a:rPr>
                        <m:t>×</m:t>
                      </m:r>
                      <m:r>
                        <a:rPr lang="en-US" altLang="ja-JP" b="0" i="1" dirty="0" smtClean="0">
                          <a:latin typeface="Cambria Math" panose="02040503050406030204" pitchFamily="18" charset="0"/>
                          <a:ea typeface="Cambria Math" panose="02040503050406030204" pitchFamily="18" charset="0"/>
                        </a:rPr>
                        <m:t>2.50=</m:t>
                      </m:r>
                      <m:r>
                        <a:rPr lang="en-US" altLang="ja-JP" i="1" dirty="0">
                          <a:latin typeface="Cambria Math" panose="02040503050406030204" pitchFamily="18" charset="0"/>
                          <a:ea typeface="Cambria Math" panose="02040503050406030204" pitchFamily="18" charset="0"/>
                        </a:rPr>
                        <m:t>1</m:t>
                      </m:r>
                      <m:r>
                        <a:rPr lang="en-US" altLang="ja-JP" b="0" i="1" dirty="0" smtClean="0">
                          <a:latin typeface="Cambria Math" panose="02040503050406030204" pitchFamily="18" charset="0"/>
                          <a:ea typeface="Cambria Math" panose="02040503050406030204" pitchFamily="18" charset="0"/>
                        </a:rPr>
                        <m:t>.</m:t>
                      </m:r>
                      <m:r>
                        <a:rPr lang="en-US" altLang="ja-JP" i="1" dirty="0">
                          <a:latin typeface="Cambria Math" panose="02040503050406030204" pitchFamily="18" charset="0"/>
                          <a:ea typeface="Cambria Math" panose="02040503050406030204" pitchFamily="18" charset="0"/>
                        </a:rPr>
                        <m:t>50</m:t>
                      </m:r>
                      <m:r>
                        <a:rPr lang="en-US" altLang="ja-JP" i="1" dirty="0" smtClean="0">
                          <a:latin typeface="Cambria Math" panose="02040503050406030204" pitchFamily="18" charset="0"/>
                          <a:ea typeface="Cambria Math" panose="02040503050406030204" pitchFamily="18" charset="0"/>
                        </a:rPr>
                        <m:t>×</m:t>
                      </m:r>
                      <m:sSup>
                        <m:sSupPr>
                          <m:ctrlPr>
                            <a:rPr lang="en-US" altLang="ja-JP" i="1" dirty="0" smtClean="0">
                              <a:latin typeface="Cambria Math" panose="02040503050406030204" pitchFamily="18" charset="0"/>
                              <a:ea typeface="Cambria Math" panose="02040503050406030204" pitchFamily="18" charset="0"/>
                            </a:rPr>
                          </m:ctrlPr>
                        </m:sSupPr>
                        <m:e>
                          <m:r>
                            <a:rPr lang="en-US" altLang="ja-JP" i="1" dirty="0">
                              <a:latin typeface="Cambria Math" panose="02040503050406030204" pitchFamily="18" charset="0"/>
                              <a:ea typeface="Cambria Math" panose="02040503050406030204" pitchFamily="18" charset="0"/>
                            </a:rPr>
                            <m:t>10</m:t>
                          </m:r>
                        </m:e>
                        <m:sup>
                          <m:r>
                            <a:rPr lang="en-US" altLang="ja-JP" i="1" dirty="0">
                              <a:latin typeface="Cambria Math" panose="02040503050406030204" pitchFamily="18" charset="0"/>
                              <a:ea typeface="Cambria Math" panose="02040503050406030204" pitchFamily="18" charset="0"/>
                            </a:rPr>
                            <m:t>−3</m:t>
                          </m:r>
                        </m:sup>
                      </m:sSup>
                      <m:d>
                        <m:dPr>
                          <m:begChr m:val="["/>
                          <m:endChr m:val="]"/>
                          <m:ctrlPr>
                            <a:rPr lang="en-US" altLang="ja-JP" i="1" dirty="0" smtClean="0">
                              <a:latin typeface="Cambria Math" panose="02040503050406030204" pitchFamily="18" charset="0"/>
                              <a:ea typeface="Cambria Math" panose="02040503050406030204" pitchFamily="18" charset="0"/>
                            </a:rPr>
                          </m:ctrlPr>
                        </m:dPr>
                        <m:e>
                          <m:f>
                            <m:fPr>
                              <m:type m:val="lin"/>
                              <m:ctrlPr>
                                <a:rPr lang="en-US" altLang="ja-JP" i="1" dirty="0" smtClean="0">
                                  <a:latin typeface="Cambria Math" panose="02040503050406030204" pitchFamily="18" charset="0"/>
                                  <a:ea typeface="Cambria Math" panose="02040503050406030204" pitchFamily="18" charset="0"/>
                                </a:rPr>
                              </m:ctrlPr>
                            </m:fPr>
                            <m:num>
                              <m:sSup>
                                <m:sSupPr>
                                  <m:ctrlPr>
                                    <a:rPr lang="en-US" altLang="ja-JP" i="1" dirty="0" smtClean="0">
                                      <a:latin typeface="Cambria Math" panose="02040503050406030204" pitchFamily="18" charset="0"/>
                                      <a:ea typeface="Cambria Math" panose="02040503050406030204" pitchFamily="18" charset="0"/>
                                    </a:rPr>
                                  </m:ctrlPr>
                                </m:sSupPr>
                                <m:e>
                                  <m:r>
                                    <a:rPr lang="en-US" altLang="ja-JP" b="0" i="1" dirty="0" smtClean="0">
                                      <a:latin typeface="Cambria Math" panose="02040503050406030204" pitchFamily="18" charset="0"/>
                                      <a:ea typeface="Cambria Math" panose="02040503050406030204" pitchFamily="18" charset="0"/>
                                    </a:rPr>
                                    <m:t>𝑚</m:t>
                                  </m:r>
                                </m:e>
                                <m:sup>
                                  <m:r>
                                    <a:rPr lang="en-US" altLang="ja-JP" b="0" i="1" dirty="0" smtClean="0">
                                      <a:latin typeface="Cambria Math" panose="02040503050406030204" pitchFamily="18" charset="0"/>
                                      <a:ea typeface="Cambria Math" panose="02040503050406030204" pitchFamily="18" charset="0"/>
                                    </a:rPr>
                                    <m:t>3</m:t>
                                  </m:r>
                                </m:sup>
                              </m:sSup>
                            </m:num>
                            <m:den>
                              <m:r>
                                <a:rPr lang="en-US" altLang="ja-JP" b="0" i="1" dirty="0" smtClean="0">
                                  <a:latin typeface="Cambria Math" panose="02040503050406030204" pitchFamily="18" charset="0"/>
                                  <a:ea typeface="Cambria Math" panose="02040503050406030204" pitchFamily="18" charset="0"/>
                                </a:rPr>
                                <m:t>𝑠</m:t>
                              </m:r>
                            </m:den>
                          </m:f>
                        </m:e>
                      </m:d>
                    </m:oMath>
                  </m:oMathPara>
                </a14:m>
                <a:endParaRPr lang="en-US" altLang="ja-JP" sz="1050"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altLang="ja-JP" dirty="0" smtClean="0">
                          <a:latin typeface="Cambria Math" panose="02040503050406030204" pitchFamily="18" charset="0"/>
                          <a:ea typeface="Cambria Math" panose="02040503050406030204" pitchFamily="18" charset="0"/>
                        </a:rPr>
                        <m:t>1.50</m:t>
                      </m:r>
                      <m:r>
                        <a:rPr lang="en-US" altLang="ja-JP" i="1" dirty="0" smtClean="0">
                          <a:latin typeface="Cambria Math" panose="02040503050406030204" pitchFamily="18" charset="0"/>
                          <a:ea typeface="Cambria Math" panose="02040503050406030204" pitchFamily="18" charset="0"/>
                        </a:rPr>
                        <m:t>×</m:t>
                      </m:r>
                      <m:sSup>
                        <m:sSupPr>
                          <m:ctrlPr>
                            <a:rPr lang="en-US" altLang="ja-JP" i="1" dirty="0" smtClean="0">
                              <a:latin typeface="Cambria Math" panose="02040503050406030204" pitchFamily="18" charset="0"/>
                              <a:ea typeface="Cambria Math" panose="02040503050406030204" pitchFamily="18" charset="0"/>
                            </a:rPr>
                          </m:ctrlPr>
                        </m:sSupPr>
                        <m:e>
                          <m:r>
                            <a:rPr lang="en-US" altLang="ja-JP" i="1" dirty="0">
                              <a:latin typeface="Cambria Math" panose="02040503050406030204" pitchFamily="18" charset="0"/>
                              <a:ea typeface="Cambria Math" panose="02040503050406030204" pitchFamily="18" charset="0"/>
                            </a:rPr>
                            <m:t>10</m:t>
                          </m:r>
                        </m:e>
                        <m:sup>
                          <m:r>
                            <a:rPr lang="en-US" altLang="ja-JP" i="1" dirty="0">
                              <a:latin typeface="Cambria Math" panose="02040503050406030204" pitchFamily="18" charset="0"/>
                              <a:ea typeface="Cambria Math" panose="02040503050406030204" pitchFamily="18" charset="0"/>
                            </a:rPr>
                            <m:t>−3</m:t>
                          </m:r>
                        </m:sup>
                      </m:sSup>
                      <m:r>
                        <a:rPr kumimoji="1" lang="en-US" altLang="ja-JP" i="1" dirty="0" smtClean="0">
                          <a:latin typeface="Cambria Math" panose="02040503050406030204" pitchFamily="18" charset="0"/>
                          <a:ea typeface="Cambria Math" panose="02040503050406030204" pitchFamily="18" charset="0"/>
                        </a:rPr>
                        <m:t>×</m:t>
                      </m:r>
                      <m:r>
                        <a:rPr lang="en-US" altLang="ja-JP" i="1" dirty="0">
                          <a:latin typeface="Cambria Math" panose="02040503050406030204" pitchFamily="18" charset="0"/>
                          <a:ea typeface="Cambria Math" panose="02040503050406030204" pitchFamily="18" charset="0"/>
                        </a:rPr>
                        <m:t>60</m:t>
                      </m:r>
                      <m:r>
                        <a:rPr lang="en-US" altLang="ja-JP" i="1" dirty="0" smtClean="0">
                          <a:latin typeface="Cambria Math" panose="02040503050406030204" pitchFamily="18" charset="0"/>
                          <a:ea typeface="Cambria Math" panose="02040503050406030204" pitchFamily="18" charset="0"/>
                        </a:rPr>
                        <m:t>=</m:t>
                      </m:r>
                      <m:r>
                        <a:rPr lang="en-US" altLang="ja-JP" i="1" dirty="0">
                          <a:latin typeface="Cambria Math" panose="02040503050406030204" pitchFamily="18" charset="0"/>
                          <a:ea typeface="Cambria Math" panose="02040503050406030204" pitchFamily="18" charset="0"/>
                        </a:rPr>
                        <m:t>9.00</m:t>
                      </m:r>
                      <m:r>
                        <a:rPr lang="en-US" altLang="ja-JP" i="1" dirty="0" smtClean="0">
                          <a:latin typeface="Cambria Math" panose="02040503050406030204" pitchFamily="18" charset="0"/>
                          <a:ea typeface="Cambria Math" panose="02040503050406030204" pitchFamily="18" charset="0"/>
                        </a:rPr>
                        <m:t>×</m:t>
                      </m:r>
                      <m:sSup>
                        <m:sSupPr>
                          <m:ctrlPr>
                            <a:rPr lang="en-US" altLang="ja-JP" i="1" dirty="0" smtClean="0">
                              <a:latin typeface="Cambria Math" panose="02040503050406030204" pitchFamily="18" charset="0"/>
                              <a:ea typeface="Cambria Math" panose="02040503050406030204" pitchFamily="18" charset="0"/>
                            </a:rPr>
                          </m:ctrlPr>
                        </m:sSupPr>
                        <m:e>
                          <m:r>
                            <a:rPr lang="en-US" altLang="ja-JP" i="1" dirty="0">
                              <a:latin typeface="Cambria Math" panose="02040503050406030204" pitchFamily="18" charset="0"/>
                              <a:ea typeface="Cambria Math" panose="02040503050406030204" pitchFamily="18" charset="0"/>
                            </a:rPr>
                            <m:t>10</m:t>
                          </m:r>
                        </m:e>
                        <m:sup>
                          <m:r>
                            <a:rPr lang="en-US" altLang="ja-JP" i="1" dirty="0">
                              <a:latin typeface="Cambria Math" panose="02040503050406030204" pitchFamily="18" charset="0"/>
                              <a:ea typeface="Cambria Math" panose="02040503050406030204" pitchFamily="18" charset="0"/>
                            </a:rPr>
                            <m:t>−2</m:t>
                          </m:r>
                        </m:sup>
                      </m:sSup>
                      <m:d>
                        <m:dPr>
                          <m:begChr m:val="["/>
                          <m:endChr m:val="]"/>
                          <m:ctrlPr>
                            <a:rPr lang="en-US" altLang="ja-JP" i="1" dirty="0" smtClean="0">
                              <a:latin typeface="Cambria Math" panose="02040503050406030204" pitchFamily="18" charset="0"/>
                              <a:ea typeface="Cambria Math" panose="02040503050406030204" pitchFamily="18" charset="0"/>
                            </a:rPr>
                          </m:ctrlPr>
                        </m:dPr>
                        <m:e>
                          <m:f>
                            <m:fPr>
                              <m:type m:val="lin"/>
                              <m:ctrlPr>
                                <a:rPr lang="en-US" altLang="ja-JP" i="1" dirty="0" smtClean="0">
                                  <a:latin typeface="Cambria Math" panose="02040503050406030204" pitchFamily="18" charset="0"/>
                                  <a:ea typeface="Cambria Math" panose="02040503050406030204" pitchFamily="18" charset="0"/>
                                </a:rPr>
                              </m:ctrlPr>
                            </m:fPr>
                            <m:num>
                              <m:sSup>
                                <m:sSupPr>
                                  <m:ctrlPr>
                                    <a:rPr lang="en-US" altLang="ja-JP" i="1" dirty="0" smtClean="0">
                                      <a:latin typeface="Cambria Math" panose="02040503050406030204" pitchFamily="18" charset="0"/>
                                      <a:ea typeface="Cambria Math" panose="02040503050406030204" pitchFamily="18" charset="0"/>
                                    </a:rPr>
                                  </m:ctrlPr>
                                </m:sSupPr>
                                <m:e>
                                  <m:r>
                                    <a:rPr lang="en-US" altLang="ja-JP" b="0" i="1" dirty="0" smtClean="0">
                                      <a:latin typeface="Cambria Math" panose="02040503050406030204" pitchFamily="18" charset="0"/>
                                      <a:ea typeface="Cambria Math" panose="02040503050406030204" pitchFamily="18" charset="0"/>
                                    </a:rPr>
                                    <m:t>𝑚</m:t>
                                  </m:r>
                                </m:e>
                                <m:sup>
                                  <m:r>
                                    <a:rPr lang="en-US" altLang="ja-JP" b="0" i="1" dirty="0" smtClean="0">
                                      <a:latin typeface="Cambria Math" panose="02040503050406030204" pitchFamily="18" charset="0"/>
                                      <a:ea typeface="Cambria Math" panose="02040503050406030204" pitchFamily="18" charset="0"/>
                                    </a:rPr>
                                    <m:t>3</m:t>
                                  </m:r>
                                </m:sup>
                              </m:sSup>
                            </m:num>
                            <m:den>
                              <m:r>
                                <m:rPr>
                                  <m:sty m:val="p"/>
                                </m:rPr>
                                <a:rPr lang="en-US" altLang="ja-JP" i="1" dirty="0">
                                  <a:latin typeface="Cambria Math" panose="02040503050406030204" pitchFamily="18" charset="0"/>
                                  <a:ea typeface="Cambria Math" panose="02040503050406030204" pitchFamily="18" charset="0"/>
                                </a:rPr>
                                <m:t>min</m:t>
                              </m:r>
                            </m:den>
                          </m:f>
                        </m:e>
                      </m:d>
                    </m:oMath>
                  </m:oMathPara>
                </a14:m>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422399" y="1676400"/>
                <a:ext cx="10693403" cy="4114800"/>
              </a:xfrm>
              <a:blipFill rotWithShape="0">
                <a:blip r:embed="rId3"/>
                <a:stretch>
                  <a:fillRect l="-1425" t="-741"/>
                </a:stretch>
              </a:blipFill>
            </p:spPr>
            <p:txBody>
              <a:bodyPr/>
              <a:lstStyle/>
              <a:p>
                <a:r>
                  <a:rPr lang="ja-JP" altLang="en-US">
                    <a:noFill/>
                  </a:rPr>
                  <a:t> </a:t>
                </a:r>
              </a:p>
            </p:txBody>
          </p:sp>
        </mc:Fallback>
      </mc:AlternateContent>
      <p:sp>
        <p:nvSpPr>
          <p:cNvPr id="5" name="雲形吹き出し 4"/>
          <p:cNvSpPr/>
          <p:nvPr/>
        </p:nvSpPr>
        <p:spPr bwMode="auto">
          <a:xfrm>
            <a:off x="8251281" y="5375031"/>
            <a:ext cx="3711382" cy="1289538"/>
          </a:xfrm>
          <a:prstGeom prst="cloudCallout">
            <a:avLst>
              <a:gd name="adj1" fmla="val -151612"/>
              <a:gd name="adj2" fmla="val -39070"/>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2000" dirty="0" smtClean="0">
                <a:latin typeface="HG丸ｺﾞｼｯｸM-PRO" panose="020F0600000000000000" pitchFamily="50" charset="-128"/>
                <a:ea typeface="HG丸ｺﾞｼｯｸM-PRO" panose="020F0600000000000000" pitchFamily="50" charset="-128"/>
              </a:rPr>
              <a:t>1</a:t>
            </a:r>
            <a:r>
              <a:rPr lang="ja-JP" altLang="en-US" sz="2000" dirty="0" smtClean="0">
                <a:latin typeface="HG丸ｺﾞｼｯｸM-PRO" panose="020F0600000000000000" pitchFamily="50" charset="-128"/>
                <a:ea typeface="HG丸ｺﾞｼｯｸM-PRO" panose="020F0600000000000000" pitchFamily="50" charset="-128"/>
              </a:rPr>
              <a:t>分は</a:t>
            </a:r>
            <a:r>
              <a:rPr lang="en-US" altLang="ja-JP" sz="2000" dirty="0" smtClean="0">
                <a:latin typeface="HG丸ｺﾞｼｯｸM-PRO" panose="020F0600000000000000" pitchFamily="50" charset="-128"/>
                <a:ea typeface="HG丸ｺﾞｼｯｸM-PRO" panose="020F0600000000000000" pitchFamily="50" charset="-128"/>
              </a:rPr>
              <a:t>60</a:t>
            </a:r>
            <a:r>
              <a:rPr lang="ja-JP" altLang="en-US" sz="2000" dirty="0" smtClean="0">
                <a:latin typeface="HG丸ｺﾞｼｯｸM-PRO" panose="020F0600000000000000" pitchFamily="50" charset="-128"/>
                <a:ea typeface="HG丸ｺﾞｼｯｸM-PRO" panose="020F0600000000000000" pitchFamily="50" charset="-128"/>
              </a:rPr>
              <a:t>秒，</a:t>
            </a:r>
            <a:endParaRPr lang="en-US" altLang="ja-JP" sz="20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HG丸ｺﾞｼｯｸM-PRO" panose="020F0600000000000000" pitchFamily="50" charset="-128"/>
                <a:ea typeface="HG丸ｺﾞｼｯｸM-PRO" panose="020F0600000000000000" pitchFamily="50" charset="-128"/>
              </a:rPr>
              <a:t>つまり</a:t>
            </a:r>
            <a:r>
              <a:rPr lang="en-US" altLang="ja-JP" sz="2000" dirty="0" smtClean="0">
                <a:latin typeface="HG丸ｺﾞｼｯｸM-PRO" panose="020F0600000000000000" pitchFamily="50" charset="-128"/>
                <a:ea typeface="HG丸ｺﾞｼｯｸM-PRO" panose="020F0600000000000000" pitchFamily="50" charset="-128"/>
              </a:rPr>
              <a:t>60</a:t>
            </a:r>
            <a:r>
              <a:rPr lang="ja-JP" altLang="en-US" sz="2000" dirty="0" smtClean="0">
                <a:latin typeface="HG丸ｺﾞｼｯｸM-PRO" panose="020F0600000000000000" pitchFamily="50" charset="-128"/>
                <a:ea typeface="HG丸ｺﾞｼｯｸM-PRO" panose="020F0600000000000000" pitchFamily="50" charset="-128"/>
              </a:rPr>
              <a:t>をかける</a:t>
            </a:r>
            <a:endPar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422398" y="2144681"/>
            <a:ext cx="1569660" cy="1200329"/>
          </a:xfrm>
          <a:prstGeom prst="rect">
            <a:avLst/>
          </a:prstGeom>
          <a:noFill/>
        </p:spPr>
        <p:txBody>
          <a:bodyPr wrap="non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V:</a:t>
            </a:r>
            <a:r>
              <a:rPr kumimoji="1" lang="ja-JP" altLang="en-US" dirty="0" smtClean="0">
                <a:latin typeface="HG丸ｺﾞｼｯｸM-PRO" panose="020F0600000000000000" pitchFamily="50" charset="-128"/>
                <a:ea typeface="HG丸ｺﾞｼｯｸM-PRO" panose="020F0600000000000000" pitchFamily="50" charset="-128"/>
              </a:rPr>
              <a:t>体積</a:t>
            </a:r>
            <a:r>
              <a:rPr kumimoji="1" lang="en-US" altLang="ja-JP" dirty="0" smtClean="0">
                <a:latin typeface="HG丸ｺﾞｼｯｸM-PRO" panose="020F0600000000000000" pitchFamily="50" charset="-128"/>
                <a:ea typeface="HG丸ｺﾞｼｯｸM-PRO" panose="020F0600000000000000" pitchFamily="50" charset="-128"/>
              </a:rPr>
              <a:t>[m3]</a:t>
            </a:r>
          </a:p>
          <a:p>
            <a:r>
              <a:rPr lang="en-US" altLang="ja-JP" dirty="0" smtClean="0">
                <a:latin typeface="HG丸ｺﾞｼｯｸM-PRO" panose="020F0600000000000000" pitchFamily="50" charset="-128"/>
                <a:ea typeface="HG丸ｺﾞｼｯｸM-PRO" panose="020F0600000000000000" pitchFamily="50" charset="-128"/>
              </a:rPr>
              <a:t>ū</a:t>
            </a:r>
            <a:r>
              <a:rPr lang="ja-JP" altLang="en-US" dirty="0" smtClean="0">
                <a:latin typeface="HG丸ｺﾞｼｯｸM-PRO" panose="020F0600000000000000" pitchFamily="50" charset="-128"/>
                <a:ea typeface="HG丸ｺﾞｼｯｸM-PRO" panose="020F0600000000000000" pitchFamily="50" charset="-128"/>
              </a:rPr>
              <a:t>：平均流速</a:t>
            </a:r>
            <a:endParaRPr lang="en-US" altLang="ja-JP" dirty="0" smtClean="0">
              <a:latin typeface="HG丸ｺﾞｼｯｸM-PRO" panose="020F0600000000000000" pitchFamily="50" charset="-128"/>
              <a:ea typeface="HG丸ｺﾞｼｯｸM-PRO" panose="020F0600000000000000" pitchFamily="50" charset="-128"/>
            </a:endParaRPr>
          </a:p>
          <a:p>
            <a:r>
              <a:rPr lang="en-US" altLang="ja-JP" dirty="0">
                <a:latin typeface="HG丸ｺﾞｼｯｸM-PRO" panose="020F0600000000000000" pitchFamily="50" charset="-128"/>
                <a:ea typeface="HG丸ｺﾞｼｯｸM-PRO" panose="020F0600000000000000" pitchFamily="50" charset="-128"/>
              </a:rPr>
              <a:t>π</a:t>
            </a:r>
            <a:r>
              <a:rPr lang="ja-JP" altLang="en-US" dirty="0" smtClean="0">
                <a:latin typeface="HG丸ｺﾞｼｯｸM-PRO" panose="020F0600000000000000" pitchFamily="50" charset="-128"/>
                <a:ea typeface="HG丸ｺﾞｼｯｸM-PRO" panose="020F0600000000000000" pitchFamily="50" charset="-128"/>
              </a:rPr>
              <a:t>：円周率</a:t>
            </a:r>
            <a:endParaRPr lang="en-US" altLang="ja-JP" dirty="0" smtClean="0">
              <a:latin typeface="HG丸ｺﾞｼｯｸM-PRO" panose="020F0600000000000000" pitchFamily="50" charset="-128"/>
              <a:ea typeface="HG丸ｺﾞｼｯｸM-PRO" panose="020F0600000000000000" pitchFamily="50" charset="-128"/>
            </a:endParaRPr>
          </a:p>
          <a:p>
            <a:r>
              <a:rPr kumimoji="1" lang="en-US" altLang="ja-JP" dirty="0" smtClean="0">
                <a:latin typeface="HG丸ｺﾞｼｯｸM-PRO" panose="020F0600000000000000" pitchFamily="50" charset="-128"/>
                <a:ea typeface="HG丸ｺﾞｼｯｸM-PRO" panose="020F0600000000000000" pitchFamily="50" charset="-128"/>
              </a:rPr>
              <a:t>D</a:t>
            </a:r>
            <a:r>
              <a:rPr kumimoji="1" lang="ja-JP" altLang="en-US" dirty="0" smtClean="0">
                <a:latin typeface="HG丸ｺﾞｼｯｸM-PRO" panose="020F0600000000000000" pitchFamily="50" charset="-128"/>
                <a:ea typeface="HG丸ｺﾞｼｯｸM-PRO" panose="020F0600000000000000" pitchFamily="50" charset="-128"/>
              </a:rPr>
              <a:t>：内径</a:t>
            </a:r>
            <a:r>
              <a:rPr kumimoji="1" lang="en-US" altLang="ja-JP" dirty="0" smtClean="0">
                <a:latin typeface="HG丸ｺﾞｼｯｸM-PRO" panose="020F0600000000000000" pitchFamily="50" charset="-128"/>
                <a:ea typeface="HG丸ｺﾞｼｯｸM-PRO" panose="020F0600000000000000" pitchFamily="50" charset="-128"/>
              </a:rPr>
              <a:t>[m]</a:t>
            </a: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2593578" y="2144681"/>
                <a:ext cx="5657703" cy="1200329"/>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a:t>
                </a:r>
                <a14:m>
                  <m:oMath xmlns:m="http://schemas.openxmlformats.org/officeDocument/2006/math">
                    <m:r>
                      <m:rPr>
                        <m:nor/>
                      </m:rPr>
                      <a:rPr lang="en-US" altLang="ja-JP" i="0" dirty="0">
                        <a:latin typeface="HG丸ｺﾞｼｯｸM-PRO" panose="020F0600000000000000" pitchFamily="50" charset="-128"/>
                        <a:ea typeface="HG丸ｺﾞｼｯｸM-PRO" panose="020F0600000000000000" pitchFamily="50" charset="-128"/>
                      </a:rPr>
                      <m:t>2.50×</m:t>
                    </m:r>
                    <m:f>
                      <m:fPr>
                        <m:type m:val="lin"/>
                        <m:ctrlPr>
                          <a:rPr lang="en-US" altLang="ja-JP" i="1" dirty="0" smtClean="0">
                            <a:latin typeface="Cambria Math" panose="02040503050406030204" pitchFamily="18" charset="0"/>
                            <a:ea typeface="Cambria Math" panose="02040503050406030204" pitchFamily="18" charset="0"/>
                          </a:rPr>
                        </m:ctrlPr>
                      </m:fPr>
                      <m:num>
                        <m:r>
                          <m:rPr>
                            <m:nor/>
                          </m:rPr>
                          <a:rPr lang="ja-JP" altLang="en-US" i="0" dirty="0">
                            <a:latin typeface="HG丸ｺﾞｼｯｸM-PRO" panose="020F0600000000000000" pitchFamily="50" charset="-128"/>
                            <a:ea typeface="HG丸ｺﾞｼｯｸM-PRO" panose="020F0600000000000000" pitchFamily="50" charset="-128"/>
                          </a:rPr>
                          <m:t>π</m:t>
                        </m:r>
                      </m:num>
                      <m:den>
                        <m:r>
                          <m:rPr>
                            <m:nor/>
                          </m:rPr>
                          <a:rPr lang="en-US" altLang="ja-JP" i="0" dirty="0">
                            <a:latin typeface="HG丸ｺﾞｼｯｸM-PRO" panose="020F0600000000000000" pitchFamily="50" charset="-128"/>
                            <a:ea typeface="HG丸ｺﾞｼｯｸM-PRO" panose="020F0600000000000000" pitchFamily="50" charset="-128"/>
                          </a:rPr>
                          <m:t>4</m:t>
                        </m:r>
                      </m:den>
                    </m:f>
                    <m:r>
                      <m:rPr>
                        <m:nor/>
                      </m:rPr>
                      <a:rPr lang="en-US" altLang="ja-JP" i="0" dirty="0">
                        <a:latin typeface="HG丸ｺﾞｼｯｸM-PRO" panose="020F0600000000000000" pitchFamily="50" charset="-128"/>
                        <a:ea typeface="HG丸ｺﾞｼｯｸM-PRO" panose="020F0600000000000000" pitchFamily="50" charset="-128"/>
                      </a:rPr>
                      <m:t>×</m:t>
                    </m:r>
                    <m:r>
                      <m:rPr>
                        <m:nor/>
                      </m:rPr>
                      <a:rPr lang="en-US" altLang="ja-JP" dirty="0">
                        <a:latin typeface="HG丸ｺﾞｼｯｸM-PRO" panose="020F0600000000000000" pitchFamily="50" charset="-128"/>
                        <a:ea typeface="HG丸ｺﾞｼｯｸM-PRO" panose="020F0600000000000000" pitchFamily="50" charset="-128"/>
                      </a:rPr>
                      <m:t>0.0276</m:t>
                    </m:r>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r>
                      <m:rPr>
                        <m:nor/>
                      </m:rPr>
                      <a:rPr lang="ja-JP" altLang="en-US" b="0" i="0" dirty="0" smtClean="0">
                        <a:latin typeface="HG丸ｺﾞｼｯｸM-PRO" panose="020F0600000000000000" pitchFamily="50" charset="-128"/>
                        <a:ea typeface="HG丸ｺﾞｼｯｸM-PRO" panose="020F0600000000000000" pitchFamily="50" charset="-128"/>
                      </a:rPr>
                      <m:t>＝</m:t>
                    </m:r>
                    <m:r>
                      <m:rPr>
                        <m:nor/>
                      </m:rPr>
                      <a:rPr lang="en-US" altLang="ja-JP" i="0" dirty="0">
                        <a:latin typeface="HG丸ｺﾞｼｯｸM-PRO" panose="020F0600000000000000" pitchFamily="50" charset="-128"/>
                        <a:ea typeface="HG丸ｺﾞｼｯｸM-PRO" panose="020F0600000000000000" pitchFamily="50" charset="-128"/>
                      </a:rPr>
                      <m:t>1.50×</m:t>
                    </m:r>
                    <m:r>
                      <m:rPr>
                        <m:nor/>
                      </m:rPr>
                      <a:rPr lang="en-US" altLang="ja-JP" dirty="0">
                        <a:latin typeface="HG丸ｺﾞｼｯｸM-PRO" panose="020F0600000000000000" pitchFamily="50" charset="-128"/>
                        <a:ea typeface="HG丸ｺﾞｼｯｸM-PRO" panose="020F0600000000000000" pitchFamily="50" charset="-128"/>
                      </a:rPr>
                      <m:t>10</m:t>
                    </m:r>
                    <m:r>
                      <m:rPr>
                        <m:nor/>
                      </m:rPr>
                      <a:rPr lang="en-US" altLang="ja-JP" baseline="30000" dirty="0">
                        <a:latin typeface="HG丸ｺﾞｼｯｸM-PRO" panose="020F0600000000000000" pitchFamily="50" charset="-128"/>
                        <a:ea typeface="HG丸ｺﾞｼｯｸM-PRO" panose="020F0600000000000000" pitchFamily="50" charset="-128"/>
                      </a:rPr>
                      <m:t>3</m:t>
                    </m:r>
                    <m:d>
                      <m:dPr>
                        <m:begChr m:val="["/>
                        <m:endChr m:val="]"/>
                        <m:ctrlPr>
                          <a:rPr lang="en-US" altLang="ja-JP" i="1" dirty="0">
                            <a:latin typeface="Cambria Math" panose="02040503050406030204" pitchFamily="18" charset="0"/>
                            <a:ea typeface="Cambria Math" panose="02040503050406030204" pitchFamily="18" charset="0"/>
                          </a:rPr>
                        </m:ctrlPr>
                      </m:dPr>
                      <m:e>
                        <m:f>
                          <m:fPr>
                            <m:type m:val="lin"/>
                            <m:ctrlPr>
                              <a:rPr lang="en-US" altLang="ja-JP" i="1" dirty="0">
                                <a:latin typeface="Cambria Math" panose="02040503050406030204" pitchFamily="18" charset="0"/>
                                <a:ea typeface="Cambria Math" panose="02040503050406030204" pitchFamily="18" charset="0"/>
                              </a:rPr>
                            </m:ctrlPr>
                          </m:fPr>
                          <m:num>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num>
                          <m:den>
                            <m:r>
                              <m:rPr>
                                <m:nor/>
                              </m:rPr>
                              <a:rPr lang="en-US" altLang="ja-JP" i="0" dirty="0">
                                <a:latin typeface="HG丸ｺﾞｼｯｸM-PRO" panose="020F0600000000000000" pitchFamily="50" charset="-128"/>
                                <a:ea typeface="HG丸ｺﾞｼｯｸM-PRO" panose="020F0600000000000000" pitchFamily="50" charset="-128"/>
                              </a:rPr>
                              <m:t>s</m:t>
                            </m:r>
                          </m:den>
                        </m:f>
                      </m:e>
                    </m:d>
                  </m:oMath>
                </a14:m>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1.50[m/s]</a:t>
                </a:r>
              </a:p>
              <a:p>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3.14</a:t>
                </a:r>
              </a:p>
              <a:p>
                <a:r>
                  <a:rPr lang="ja-JP" altLang="en-US" dirty="0" smtClean="0">
                    <a:latin typeface="HG丸ｺﾞｼｯｸM-PRO" panose="020F0600000000000000" pitchFamily="50" charset="-128"/>
                    <a:ea typeface="HG丸ｺﾞｼｯｸM-PRO" panose="020F0600000000000000" pitchFamily="50" charset="-128"/>
                  </a:rPr>
                  <a:t>  ＝</a:t>
                </a:r>
                <a14:m>
                  <m:oMath xmlns:m="http://schemas.openxmlformats.org/officeDocument/2006/math">
                    <m:r>
                      <m:rPr>
                        <m:nor/>
                      </m:rPr>
                      <a:rPr lang="en-US" altLang="ja-JP" i="0" dirty="0">
                        <a:latin typeface="HG丸ｺﾞｼｯｸM-PRO" panose="020F0600000000000000" pitchFamily="50" charset="-128"/>
                        <a:ea typeface="HG丸ｺﾞｼｯｸM-PRO" panose="020F0600000000000000" pitchFamily="50" charset="-128"/>
                      </a:rPr>
                      <m:t>27.6[</m:t>
                    </m:r>
                    <m:r>
                      <m:rPr>
                        <m:nor/>
                      </m:rPr>
                      <a:rPr lang="en-US" altLang="ja-JP" i="0" dirty="0">
                        <a:latin typeface="HG丸ｺﾞｼｯｸM-PRO" panose="020F0600000000000000" pitchFamily="50" charset="-128"/>
                        <a:ea typeface="HG丸ｺﾞｼｯｸM-PRO" panose="020F0600000000000000" pitchFamily="50" charset="-128"/>
                      </a:rPr>
                      <m:t>mm</m:t>
                    </m:r>
                    <m:r>
                      <m:rPr>
                        <m:nor/>
                      </m:rPr>
                      <a:rPr lang="en-US" altLang="ja-JP" i="0" dirty="0">
                        <a:latin typeface="HG丸ｺﾞｼｯｸM-PRO" panose="020F0600000000000000" pitchFamily="50" charset="-128"/>
                        <a:ea typeface="HG丸ｺﾞｼｯｸM-PRO" panose="020F0600000000000000" pitchFamily="50" charset="-128"/>
                      </a:rPr>
                      <m:t>]</m:t>
                    </m:r>
                    <m:r>
                      <m:rPr>
                        <m:nor/>
                      </m:rPr>
                      <a:rPr lang="ja-JP" altLang="en-US" i="0" dirty="0">
                        <a:latin typeface="HG丸ｺﾞｼｯｸM-PRO" panose="020F0600000000000000" pitchFamily="50" charset="-128"/>
                        <a:ea typeface="HG丸ｺﾞｼｯｸM-PRO" panose="020F0600000000000000" pitchFamily="50" charset="-128"/>
                      </a:rPr>
                      <m:t>＝</m:t>
                    </m:r>
                    <m:r>
                      <m:rPr>
                        <m:nor/>
                      </m:rPr>
                      <a:rPr lang="en-US" altLang="ja-JP" i="0" dirty="0">
                        <a:latin typeface="HG丸ｺﾞｼｯｸM-PRO" panose="020F0600000000000000" pitchFamily="50" charset="-128"/>
                        <a:ea typeface="HG丸ｺﾞｼｯｸM-PRO" panose="020F0600000000000000" pitchFamily="50" charset="-128"/>
                      </a:rPr>
                      <m:t>0.0276[</m:t>
                    </m:r>
                    <m:r>
                      <m:rPr>
                        <m:nor/>
                      </m:rPr>
                      <a:rPr lang="en-US" altLang="ja-JP" i="0" dirty="0">
                        <a:latin typeface="HG丸ｺﾞｼｯｸM-PRO" panose="020F0600000000000000" pitchFamily="50" charset="-128"/>
                        <a:ea typeface="HG丸ｺﾞｼｯｸM-PRO" panose="020F0600000000000000" pitchFamily="50" charset="-128"/>
                      </a:rPr>
                      <m:t>m</m:t>
                    </m:r>
                    <m:r>
                      <m:rPr>
                        <m:nor/>
                      </m:rPr>
                      <a:rPr lang="en-US" altLang="ja-JP" i="0" dirty="0">
                        <a:latin typeface="HG丸ｺﾞｼｯｸM-PRO" panose="020F0600000000000000" pitchFamily="50" charset="-128"/>
                        <a:ea typeface="HG丸ｺﾞｼｯｸM-PRO" panose="020F0600000000000000" pitchFamily="50" charset="-128"/>
                      </a:rPr>
                      <m:t>]</m:t>
                    </m:r>
                  </m:oMath>
                </a14:m>
                <a:endParaRPr lang="en-US" altLang="ja-JP" dirty="0">
                  <a:latin typeface="HG丸ｺﾞｼｯｸM-PRO" panose="020F0600000000000000" pitchFamily="50" charset="-128"/>
                  <a:ea typeface="HG丸ｺﾞｼｯｸM-PRO" panose="020F0600000000000000" pitchFamily="50" charset="-128"/>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593578" y="2144681"/>
                <a:ext cx="5657703" cy="1200329"/>
              </a:xfrm>
              <a:prstGeom prst="rect">
                <a:avLst/>
              </a:prstGeom>
              <a:blipFill rotWithShape="0">
                <a:blip r:embed="rId4"/>
                <a:stretch>
                  <a:fillRect l="-861" t="-35025" r="-6781" b="-609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2982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9" name="テキスト プレースホルダー 8"/>
          <p:cNvSpPr>
            <a:spLocks noGrp="1"/>
          </p:cNvSpPr>
          <p:nvPr>
            <p:ph type="body" idx="1"/>
          </p:nvPr>
        </p:nvSpPr>
        <p:spPr/>
        <p:txBody>
          <a:bodyPr anchor="t"/>
          <a:lstStyle/>
          <a:p>
            <a:pPr algn="ctr"/>
            <a:r>
              <a:rPr lang="ja-JP" altLang="en-US" sz="5400" dirty="0">
                <a:solidFill>
                  <a:srgbClr val="0070C0"/>
                </a:solidFill>
              </a:rPr>
              <a:t>流体</a:t>
            </a:r>
            <a:r>
              <a:rPr lang="ja-JP" altLang="en-US" sz="5400" dirty="0" smtClean="0">
                <a:solidFill>
                  <a:srgbClr val="0070C0"/>
                </a:solidFill>
              </a:rPr>
              <a:t>の密度と質量流量</a:t>
            </a:r>
            <a:endParaRPr lang="en-US" altLang="ja-JP"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32151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rgbClr val="0070C0"/>
                </a:solidFill>
              </a:rPr>
              <a:t>化学工学とは</a:t>
            </a:r>
            <a:endParaRPr kumimoji="1" lang="ja-JP" altLang="en-US" dirty="0">
              <a:solidFill>
                <a:srgbClr val="0070C0"/>
              </a:solidFill>
            </a:endParaRPr>
          </a:p>
        </p:txBody>
      </p:sp>
      <p:sp>
        <p:nvSpPr>
          <p:cNvPr id="5" name="コンテンツ プレースホルダー 4"/>
          <p:cNvSpPr>
            <a:spLocks noGrp="1"/>
          </p:cNvSpPr>
          <p:nvPr>
            <p:ph idx="1"/>
          </p:nvPr>
        </p:nvSpPr>
        <p:spPr/>
        <p:txBody>
          <a:bodyPr/>
          <a:lstStyle/>
          <a:p>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p:txBody>
      </p:sp>
      <p:sp>
        <p:nvSpPr>
          <p:cNvPr id="2" name="横巻き 1"/>
          <p:cNvSpPr/>
          <p:nvPr/>
        </p:nvSpPr>
        <p:spPr bwMode="auto">
          <a:xfrm>
            <a:off x="2199054" y="3200400"/>
            <a:ext cx="9267092" cy="1524000"/>
          </a:xfrm>
          <a:prstGeom prst="horizontalScroll">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ja-JP" altLang="en-US" sz="2400" dirty="0">
                <a:latin typeface="HG丸ｺﾞｼｯｸM-PRO" panose="020F0600000000000000" pitchFamily="50" charset="-128"/>
                <a:ea typeface="HG丸ｺﾞｼｯｸM-PRO" panose="020F0600000000000000" pitchFamily="50" charset="-128"/>
              </a:rPr>
              <a:t>化学工場で扱われる物質の性質（密度・反応性など）に</a:t>
            </a:r>
            <a:r>
              <a:rPr lang="ja-JP" altLang="en-US" sz="2400" dirty="0" smtClean="0">
                <a:latin typeface="HG丸ｺﾞｼｯｸM-PRO" panose="020F0600000000000000" pitchFamily="50" charset="-128"/>
                <a:ea typeface="HG丸ｺﾞｼｯｸM-PRO" panose="020F0600000000000000" pitchFamily="50" charset="-128"/>
              </a:rPr>
              <a:t>ついて</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6" name="横巻き 5"/>
          <p:cNvSpPr/>
          <p:nvPr/>
        </p:nvSpPr>
        <p:spPr bwMode="auto">
          <a:xfrm>
            <a:off x="2199054" y="4953000"/>
            <a:ext cx="9361575" cy="1524000"/>
          </a:xfrm>
          <a:prstGeom prst="horizontalScroll">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ja-JP" altLang="en-US" sz="2400" dirty="0">
                <a:latin typeface="HG丸ｺﾞｼｯｸM-PRO" panose="020F0600000000000000" pitchFamily="50" charset="-128"/>
                <a:ea typeface="HG丸ｺﾞｼｯｸM-PRO" panose="020F0600000000000000" pitchFamily="50" charset="-128"/>
              </a:rPr>
              <a:t>機械や装置の適切な構造・寸法・材質・組み合わせ方・操</a:t>
            </a:r>
            <a:r>
              <a:rPr lang="ja-JP" altLang="en-US" sz="2400" dirty="0" smtClean="0">
                <a:latin typeface="HG丸ｺﾞｼｯｸM-PRO" panose="020F0600000000000000" pitchFamily="50" charset="-128"/>
                <a:ea typeface="HG丸ｺﾞｼｯｸM-PRO" panose="020F0600000000000000" pitchFamily="50" charset="-128"/>
              </a:rPr>
              <a:t>作方法について</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フレーム 6"/>
          <p:cNvSpPr/>
          <p:nvPr/>
        </p:nvSpPr>
        <p:spPr bwMode="auto">
          <a:xfrm>
            <a:off x="1847362" y="1676400"/>
            <a:ext cx="2620107" cy="1295400"/>
          </a:xfrm>
          <a:prstGeom prst="fram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smtClean="0">
                <a:ln>
                  <a:noFill/>
                </a:ln>
                <a:solidFill>
                  <a:schemeClr val="tx1"/>
                </a:solidFill>
                <a:effectLst/>
                <a:latin typeface="Arial Narrow" pitchFamily="34" charset="0"/>
                <a:ea typeface="ＭＳ Ｐゴシック" pitchFamily="50" charset="-128"/>
              </a:rPr>
              <a:t>学習内容</a:t>
            </a:r>
          </a:p>
        </p:txBody>
      </p:sp>
      <p:sp>
        <p:nvSpPr>
          <p:cNvPr id="8" name="雲 7"/>
          <p:cNvSpPr/>
          <p:nvPr/>
        </p:nvSpPr>
        <p:spPr bwMode="auto">
          <a:xfrm>
            <a:off x="7649308" y="990600"/>
            <a:ext cx="4136292" cy="22098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ja-JP" altLang="en-US" sz="2000" dirty="0">
                <a:latin typeface="HG丸ｺﾞｼｯｸM-PRO" panose="020F0600000000000000" pitchFamily="50" charset="-128"/>
                <a:ea typeface="HG丸ｺﾞｼｯｸM-PRO" panose="020F0600000000000000" pitchFamily="50" charset="-128"/>
              </a:rPr>
              <a:t>化学プラントだけ</a:t>
            </a:r>
            <a:r>
              <a:rPr lang="ja-JP" altLang="en-US" sz="2000" dirty="0" smtClean="0">
                <a:latin typeface="HG丸ｺﾞｼｯｸM-PRO" panose="020F0600000000000000" pitchFamily="50" charset="-128"/>
                <a:ea typeface="HG丸ｺﾞｼｯｸM-PRO" panose="020F0600000000000000" pitchFamily="50" charset="-128"/>
              </a:rPr>
              <a:t>でなく，設備</a:t>
            </a:r>
            <a:r>
              <a:rPr lang="ja-JP" altLang="en-US" sz="2000" dirty="0">
                <a:latin typeface="HG丸ｺﾞｼｯｸM-PRO" panose="020F0600000000000000" pitchFamily="50" charset="-128"/>
                <a:ea typeface="HG丸ｺﾞｼｯｸM-PRO" panose="020F0600000000000000" pitchFamily="50" charset="-128"/>
              </a:rPr>
              <a:t>全般にわたって必要とされて</a:t>
            </a:r>
            <a:r>
              <a:rPr lang="ja-JP" altLang="en-US" sz="2000" dirty="0" smtClean="0">
                <a:latin typeface="HG丸ｺﾞｼｯｸM-PRO" panose="020F0600000000000000" pitchFamily="50" charset="-128"/>
                <a:ea typeface="HG丸ｺﾞｼｯｸM-PRO" panose="020F0600000000000000" pitchFamily="50" charset="-128"/>
              </a:rPr>
              <a:t>いる</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757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流体</a:t>
            </a:r>
            <a:r>
              <a:rPr lang="ja-JP" altLang="en-US" dirty="0" smtClean="0">
                <a:solidFill>
                  <a:srgbClr val="0070C0"/>
                </a:solidFill>
              </a:rPr>
              <a:t>の密度と質量流量</a:t>
            </a:r>
            <a:endParaRPr kumimoji="1" lang="ja-JP" altLang="en-US" dirty="0">
              <a:solidFill>
                <a:srgbClr val="0070C0"/>
              </a:solidFill>
            </a:endParaRPr>
          </a:p>
        </p:txBody>
      </p:sp>
      <p:sp>
        <p:nvSpPr>
          <p:cNvPr id="13" name="コンテンツ プレースホルダー 12"/>
          <p:cNvSpPr>
            <a:spLocks noGrp="1"/>
          </p:cNvSpPr>
          <p:nvPr>
            <p:ph idx="1"/>
          </p:nvPr>
        </p:nvSpPr>
        <p:spPr/>
        <p:txBody>
          <a:bodyPr/>
          <a:lstStyle/>
          <a:p>
            <a:pPr>
              <a:buClr>
                <a:srgbClr val="0070C0"/>
              </a:buClr>
              <a:buFont typeface="Wingdings" panose="05000000000000000000" pitchFamily="2" charset="2"/>
              <a:buChar char="l"/>
            </a:pPr>
            <a:r>
              <a:rPr lang="ja-JP" altLang="en-US" dirty="0" smtClean="0">
                <a:latin typeface="HG丸ｺﾞｼｯｸM-PRO" panose="020F0600000000000000" pitchFamily="50" charset="-128"/>
                <a:ea typeface="HG丸ｺﾞｼｯｸM-PRO" panose="020F0600000000000000" pitchFamily="50" charset="-128"/>
              </a:rPr>
              <a:t>液体の密度</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en-US" altLang="ja-JP" dirty="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例７　水（４℃）の場合</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1.00×1000=1000[kg/m</a:t>
            </a:r>
            <a:r>
              <a:rPr lang="en-US" altLang="ja-JP" baseline="30000" dirty="0" smtClean="0">
                <a:latin typeface="HG丸ｺﾞｼｯｸM-PRO" panose="020F0600000000000000" pitchFamily="50" charset="-128"/>
                <a:ea typeface="HG丸ｺﾞｼｯｸM-PRO" panose="020F0600000000000000" pitchFamily="50" charset="-128"/>
              </a:rPr>
              <a:t>3</a:t>
            </a:r>
            <a:r>
              <a:rPr lang="en-US" altLang="ja-JP" dirty="0" smtClean="0">
                <a:latin typeface="HG丸ｺﾞｼｯｸM-PRO" panose="020F0600000000000000" pitchFamily="50" charset="-128"/>
                <a:ea typeface="HG丸ｺﾞｼｯｸM-PRO" panose="020F0600000000000000" pitchFamily="50" charset="-128"/>
              </a:rPr>
              <a:t>]</a:t>
            </a: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例８　濃硫酸の場合</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1.84×1000=1840[kg/m</a:t>
            </a:r>
            <a:r>
              <a:rPr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a:t>
            </a: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pPr marL="0" indent="0">
              <a:buNone/>
            </a:pPr>
            <a:endParaRPr kumimoji="1" lang="ja-JP" altLang="en-US" dirty="0"/>
          </a:p>
        </p:txBody>
      </p:sp>
      <p:sp>
        <p:nvSpPr>
          <p:cNvPr id="4" name="額縁 3"/>
          <p:cNvSpPr>
            <a:spLocks/>
          </p:cNvSpPr>
          <p:nvPr/>
        </p:nvSpPr>
        <p:spPr bwMode="auto">
          <a:xfrm>
            <a:off x="1899138" y="2508739"/>
            <a:ext cx="5400000" cy="108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3200" dirty="0" smtClean="0">
                <a:latin typeface="HG丸ｺﾞｼｯｸM-PRO" panose="020F0600000000000000" pitchFamily="50" charset="-128"/>
                <a:ea typeface="HG丸ｺﾞｼｯｸM-PRO" panose="020F0600000000000000" pitchFamily="50" charset="-128"/>
              </a:rPr>
              <a:t>比重</a:t>
            </a:r>
            <a:r>
              <a:rPr lang="en-US" altLang="ja-JP" sz="3200" dirty="0">
                <a:latin typeface="HG丸ｺﾞｼｯｸM-PRO" panose="020F0600000000000000" pitchFamily="50" charset="-128"/>
                <a:ea typeface="HG丸ｺﾞｼｯｸM-PRO" panose="020F0600000000000000" pitchFamily="50" charset="-128"/>
              </a:rPr>
              <a:t>×</a:t>
            </a:r>
            <a:r>
              <a:rPr lang="en-US" altLang="ja-JP" sz="3200" dirty="0" smtClean="0">
                <a:latin typeface="HG丸ｺﾞｼｯｸM-PRO" panose="020F0600000000000000" pitchFamily="50" charset="-128"/>
                <a:ea typeface="HG丸ｺﾞｼｯｸM-PRO" panose="020F0600000000000000" pitchFamily="50" charset="-128"/>
              </a:rPr>
              <a:t>1000</a:t>
            </a:r>
            <a:r>
              <a:rPr lang="ja-JP" altLang="en-US" sz="3200" dirty="0" smtClean="0">
                <a:latin typeface="HG丸ｺﾞｼｯｸM-PRO" panose="020F0600000000000000" pitchFamily="50" charset="-128"/>
                <a:ea typeface="HG丸ｺﾞｼｯｸM-PRO" panose="020F0600000000000000" pitchFamily="50" charset="-128"/>
              </a:rPr>
              <a:t>＝液体の密度</a:t>
            </a:r>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87013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fade">
                                      <p:cBhvr>
                                        <p:cTn id="7" dur="500"/>
                                        <p:tgtEl>
                                          <p:spTgt spid="1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7" end="7"/>
                                            </p:txEl>
                                          </p:spTgt>
                                        </p:tgtEl>
                                        <p:attrNameLst>
                                          <p:attrName>style.visibility</p:attrName>
                                        </p:attrNameLst>
                                      </p:cBhvr>
                                      <p:to>
                                        <p:strVal val="visible"/>
                                      </p:to>
                                    </p:set>
                                    <p:animEffect transition="in" filter="fade">
                                      <p:cBhvr>
                                        <p:cTn id="12"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流体の密度と質量流量</a:t>
            </a:r>
            <a:endParaRPr kumimoji="1" lang="ja-JP" altLang="en-US" dirty="0"/>
          </a:p>
        </p:txBody>
      </p:sp>
      <p:sp>
        <p:nvSpPr>
          <p:cNvPr id="3" name="コンテンツ プレースホルダー 2"/>
          <p:cNvSpPr>
            <a:spLocks noGrp="1"/>
          </p:cNvSpPr>
          <p:nvPr>
            <p:ph idx="1"/>
          </p:nvPr>
        </p:nvSpPr>
        <p:spPr/>
        <p:txBody>
          <a:bodyPr/>
          <a:lstStyle/>
          <a:p>
            <a:pPr>
              <a:buClr>
                <a:srgbClr val="0070C0"/>
              </a:buClr>
              <a:buFont typeface="Wingdings" panose="05000000000000000000" pitchFamily="2" charset="2"/>
              <a:buChar char="l"/>
            </a:pPr>
            <a:r>
              <a:rPr lang="ja-JP" altLang="en-US" dirty="0" smtClean="0">
                <a:latin typeface="HG丸ｺﾞｼｯｸM-PRO" panose="020F0600000000000000" pitchFamily="50" charset="-128"/>
                <a:ea typeface="HG丸ｺﾞｼｯｸM-PRO" panose="020F0600000000000000" pitchFamily="50" charset="-128"/>
              </a:rPr>
              <a:t>気体</a:t>
            </a:r>
            <a:r>
              <a:rPr lang="ja-JP" altLang="en-US" dirty="0">
                <a:latin typeface="HG丸ｺﾞｼｯｸM-PRO" panose="020F0600000000000000" pitchFamily="50" charset="-128"/>
                <a:ea typeface="HG丸ｺﾞｼｯｸM-PRO" panose="020F0600000000000000" pitchFamily="50" charset="-128"/>
              </a:rPr>
              <a:t>の</a:t>
            </a:r>
            <a:r>
              <a:rPr lang="ja-JP" altLang="en-US" dirty="0" smtClean="0">
                <a:latin typeface="HG丸ｺﾞｼｯｸM-PRO" panose="020F0600000000000000" pitchFamily="50" charset="-128"/>
                <a:ea typeface="HG丸ｺﾞｼｯｸM-PRO" panose="020F0600000000000000" pitchFamily="50" charset="-128"/>
              </a:rPr>
              <a:t>密度</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例９</a:t>
            </a:r>
            <a:r>
              <a:rPr lang="ja-JP" altLang="en-US" dirty="0">
                <a:latin typeface="HG丸ｺﾞｼｯｸM-PRO" panose="020F0600000000000000" pitchFamily="50" charset="-128"/>
                <a:ea typeface="HG丸ｺﾞｼｯｸM-PRO" panose="020F0600000000000000" pitchFamily="50" charset="-128"/>
              </a:rPr>
              <a:t>　空気（</a:t>
            </a:r>
            <a:r>
              <a:rPr lang="en-US" altLang="ja-JP" dirty="0" smtClean="0">
                <a:latin typeface="HG丸ｺﾞｼｯｸM-PRO" panose="020F0600000000000000" pitchFamily="50" charset="-128"/>
                <a:ea typeface="HG丸ｺﾞｼｯｸM-PRO" panose="020F0600000000000000" pitchFamily="50" charset="-128"/>
              </a:rPr>
              <a:t>0</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101.3kPa</a:t>
            </a:r>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の場合</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1.00×1.29=1.29[kg/m</a:t>
            </a:r>
            <a:r>
              <a:rPr lang="en-US" altLang="ja-JP" baseline="30000" dirty="0" smtClean="0">
                <a:latin typeface="HG丸ｺﾞｼｯｸM-PRO" panose="020F0600000000000000" pitchFamily="50" charset="-128"/>
                <a:ea typeface="HG丸ｺﾞｼｯｸM-PRO" panose="020F0600000000000000" pitchFamily="50" charset="-128"/>
              </a:rPr>
              <a:t>3</a:t>
            </a:r>
            <a:r>
              <a:rPr lang="en-US" altLang="ja-JP" dirty="0">
                <a:latin typeface="HG丸ｺﾞｼｯｸM-PRO" panose="020F0600000000000000" pitchFamily="50" charset="-128"/>
                <a:ea typeface="HG丸ｺﾞｼｯｸM-PRO" panose="020F0600000000000000" pitchFamily="50" charset="-128"/>
              </a:rPr>
              <a:t>]</a:t>
            </a: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例</a:t>
            </a:r>
            <a:r>
              <a:rPr lang="en-US" altLang="ja-JP" dirty="0" smtClean="0">
                <a:latin typeface="HG丸ｺﾞｼｯｸM-PRO" panose="020F0600000000000000" pitchFamily="50" charset="-128"/>
                <a:ea typeface="HG丸ｺﾞｼｯｸM-PRO" panose="020F0600000000000000" pitchFamily="50" charset="-128"/>
              </a:rPr>
              <a:t>10</a:t>
            </a:r>
            <a:r>
              <a:rPr lang="ja-JP" altLang="en-US" dirty="0">
                <a:latin typeface="HG丸ｺﾞｼｯｸM-PRO" panose="020F0600000000000000" pitchFamily="50" charset="-128"/>
                <a:ea typeface="HG丸ｺﾞｼｯｸM-PRO" panose="020F0600000000000000" pitchFamily="50" charset="-128"/>
              </a:rPr>
              <a:t>　水素（</a:t>
            </a:r>
            <a:r>
              <a:rPr lang="ja-JP" altLang="en-US" dirty="0" smtClean="0">
                <a:latin typeface="HG丸ｺﾞｼｯｸM-PRO" panose="020F0600000000000000" pitchFamily="50" charset="-128"/>
                <a:ea typeface="HG丸ｺﾞｼｯｸM-PRO" panose="020F0600000000000000" pitchFamily="50" charset="-128"/>
              </a:rPr>
              <a:t>１</a:t>
            </a:r>
            <a:r>
              <a:rPr lang="en-US" altLang="ja-JP" dirty="0" err="1" smtClean="0">
                <a:latin typeface="HG丸ｺﾞｼｯｸM-PRO" panose="020F0600000000000000" pitchFamily="50" charset="-128"/>
                <a:ea typeface="HG丸ｺﾞｼｯｸM-PRO" panose="020F0600000000000000" pitchFamily="50" charset="-128"/>
              </a:rPr>
              <a:t>mol</a:t>
            </a:r>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の</a:t>
            </a:r>
            <a:r>
              <a:rPr lang="ja-JP" altLang="en-US" dirty="0" smtClean="0">
                <a:latin typeface="HG丸ｺﾞｼｯｸM-PRO" panose="020F0600000000000000" pitchFamily="50" charset="-128"/>
                <a:ea typeface="HG丸ｺﾞｼｯｸM-PRO" panose="020F0600000000000000" pitchFamily="50" charset="-128"/>
              </a:rPr>
              <a:t>場合</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0.069×1.29</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0.089[kg/m</a:t>
            </a:r>
            <a:r>
              <a:rPr lang="en-US" altLang="ja-JP" baseline="30000" dirty="0">
                <a:latin typeface="HG丸ｺﾞｼｯｸM-PRO" panose="020F0600000000000000" pitchFamily="50" charset="-128"/>
                <a:ea typeface="HG丸ｺﾞｼｯｸM-PRO" panose="020F0600000000000000" pitchFamily="50" charset="-128"/>
              </a:rPr>
              <a:t>3</a:t>
            </a:r>
            <a:r>
              <a:rPr lang="en-US" altLang="ja-JP" dirty="0">
                <a:latin typeface="HG丸ｺﾞｼｯｸM-PRO" panose="020F0600000000000000" pitchFamily="50" charset="-128"/>
                <a:ea typeface="HG丸ｺﾞｼｯｸM-PRO" panose="020F0600000000000000" pitchFamily="50" charset="-128"/>
              </a:rPr>
              <a:t>]</a:t>
            </a:r>
            <a:endParaRPr kumimoji="1" lang="ja-JP" altLang="en-US" dirty="0"/>
          </a:p>
        </p:txBody>
      </p:sp>
      <p:sp>
        <p:nvSpPr>
          <p:cNvPr id="4" name="額縁 3"/>
          <p:cNvSpPr/>
          <p:nvPr/>
        </p:nvSpPr>
        <p:spPr bwMode="auto">
          <a:xfrm>
            <a:off x="1900800" y="2509200"/>
            <a:ext cx="5400000" cy="108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3200" dirty="0" smtClean="0">
                <a:latin typeface="HG丸ｺﾞｼｯｸM-PRO" panose="020F0600000000000000" pitchFamily="50" charset="-128"/>
                <a:ea typeface="HG丸ｺﾞｼｯｸM-PRO" panose="020F0600000000000000" pitchFamily="50" charset="-128"/>
              </a:rPr>
              <a:t>比重</a:t>
            </a:r>
            <a:r>
              <a:rPr lang="en-US" altLang="ja-JP" sz="3200" dirty="0">
                <a:latin typeface="HG丸ｺﾞｼｯｸM-PRO" panose="020F0600000000000000" pitchFamily="50" charset="-128"/>
                <a:ea typeface="HG丸ｺﾞｼｯｸM-PRO" panose="020F0600000000000000" pitchFamily="50" charset="-128"/>
              </a:rPr>
              <a:t>×</a:t>
            </a:r>
            <a:r>
              <a:rPr lang="en-US" altLang="ja-JP" sz="3200" dirty="0" smtClean="0">
                <a:latin typeface="HG丸ｺﾞｼｯｸM-PRO" panose="020F0600000000000000" pitchFamily="50" charset="-128"/>
                <a:ea typeface="HG丸ｺﾞｼｯｸM-PRO" panose="020F0600000000000000" pitchFamily="50" charset="-128"/>
              </a:rPr>
              <a:t>1.29</a:t>
            </a:r>
            <a:r>
              <a:rPr lang="ja-JP" altLang="en-US" sz="3200" dirty="0" smtClean="0">
                <a:latin typeface="HG丸ｺﾞｼｯｸM-PRO" panose="020F0600000000000000" pitchFamily="50" charset="-128"/>
                <a:ea typeface="HG丸ｺﾞｼｯｸM-PRO" panose="020F0600000000000000" pitchFamily="50" charset="-128"/>
              </a:rPr>
              <a:t>＝気体の密度</a:t>
            </a:r>
            <a:endParaRPr lang="en-US" altLang="ja-JP"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7091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流体の密度と質量流量</a:t>
            </a:r>
            <a:endParaRPr kumimoji="1" lang="ja-JP" altLang="en-US" dirty="0">
              <a:solidFill>
                <a:srgbClr val="0070C0"/>
              </a:solidFill>
            </a:endParaRPr>
          </a:p>
        </p:txBody>
      </p:sp>
      <p:sp>
        <p:nvSpPr>
          <p:cNvPr id="5" name="テキスト ボックス 4"/>
          <p:cNvSpPr txBox="1"/>
          <p:nvPr/>
        </p:nvSpPr>
        <p:spPr>
          <a:xfrm>
            <a:off x="1905066" y="3707279"/>
            <a:ext cx="5564344" cy="1569660"/>
          </a:xfrm>
          <a:prstGeom prst="rect">
            <a:avLst/>
          </a:prstGeom>
          <a:noFill/>
        </p:spPr>
        <p:txBody>
          <a:bodyPr wrap="none" rtlCol="0">
            <a:spAutoFit/>
          </a:bodyPr>
          <a:lstStyle/>
          <a:p>
            <a:r>
              <a:rPr kumimoji="1" lang="en-US" altLang="ja-JP" sz="3200" dirty="0" smtClean="0">
                <a:latin typeface="HG丸ｺﾞｼｯｸM-PRO" panose="020F0600000000000000" pitchFamily="50" charset="-128"/>
                <a:ea typeface="HG丸ｺﾞｼｯｸM-PRO" panose="020F0600000000000000" pitchFamily="50" charset="-128"/>
              </a:rPr>
              <a:t>W</a:t>
            </a:r>
            <a:r>
              <a:rPr kumimoji="1" lang="ja-JP" altLang="en-US" sz="3200" dirty="0" smtClean="0">
                <a:latin typeface="HG丸ｺﾞｼｯｸM-PRO" panose="020F0600000000000000" pitchFamily="50" charset="-128"/>
                <a:ea typeface="HG丸ｺﾞｼｯｸM-PRO" panose="020F0600000000000000" pitchFamily="50" charset="-128"/>
              </a:rPr>
              <a:t>：質量流量</a:t>
            </a:r>
            <a:r>
              <a:rPr kumimoji="1" lang="en-US" altLang="ja-JP" sz="3200" dirty="0" smtClean="0">
                <a:latin typeface="HG丸ｺﾞｼｯｸM-PRO" panose="020F0600000000000000" pitchFamily="50" charset="-128"/>
                <a:ea typeface="HG丸ｺﾞｼｯｸM-PRO" panose="020F0600000000000000" pitchFamily="50" charset="-128"/>
              </a:rPr>
              <a:t>[kg/s]</a:t>
            </a:r>
          </a:p>
          <a:p>
            <a:r>
              <a:rPr lang="en-US" altLang="ja-JP" sz="3200" dirty="0">
                <a:latin typeface="HG丸ｺﾞｼｯｸM-PRO" panose="020F0600000000000000" pitchFamily="50" charset="-128"/>
                <a:ea typeface="HG丸ｺﾞｼｯｸM-PRO" panose="020F0600000000000000" pitchFamily="50" charset="-128"/>
              </a:rPr>
              <a:t>ρ</a:t>
            </a:r>
            <a:r>
              <a:rPr kumimoji="1" lang="ja-JP" altLang="en-US" sz="3200" dirty="0" smtClean="0">
                <a:latin typeface="HG丸ｺﾞｼｯｸM-PRO" panose="020F0600000000000000" pitchFamily="50" charset="-128"/>
                <a:ea typeface="HG丸ｺﾞｼｯｸM-PRO" panose="020F0600000000000000" pitchFamily="50" charset="-128"/>
              </a:rPr>
              <a:t>：流体の密度</a:t>
            </a:r>
            <a:r>
              <a:rPr kumimoji="1" lang="en-US" altLang="ja-JP" sz="3200" dirty="0" smtClean="0">
                <a:latin typeface="HG丸ｺﾞｼｯｸM-PRO" panose="020F0600000000000000" pitchFamily="50" charset="-128"/>
                <a:ea typeface="HG丸ｺﾞｼｯｸM-PRO" panose="020F0600000000000000" pitchFamily="50" charset="-128"/>
              </a:rPr>
              <a:t>[kg/m</a:t>
            </a:r>
            <a:r>
              <a:rPr kumimoji="1" lang="en-US" altLang="ja-JP" sz="3200" baseline="30000" dirty="0" smtClean="0">
                <a:latin typeface="HG丸ｺﾞｼｯｸM-PRO" panose="020F0600000000000000" pitchFamily="50" charset="-128"/>
                <a:ea typeface="HG丸ｺﾞｼｯｸM-PRO" panose="020F0600000000000000" pitchFamily="50" charset="-128"/>
              </a:rPr>
              <a:t>3</a:t>
            </a:r>
            <a:r>
              <a:rPr kumimoji="1" lang="en-US" altLang="ja-JP" sz="3200" dirty="0" smtClean="0">
                <a:latin typeface="HG丸ｺﾞｼｯｸM-PRO" panose="020F0600000000000000" pitchFamily="50" charset="-128"/>
                <a:ea typeface="HG丸ｺﾞｼｯｸM-PRO" panose="020F0600000000000000" pitchFamily="50" charset="-128"/>
              </a:rPr>
              <a:t>]</a:t>
            </a:r>
          </a:p>
          <a:p>
            <a:r>
              <a:rPr lang="en-US" altLang="ja-JP" sz="3200" dirty="0" smtClean="0">
                <a:latin typeface="HG丸ｺﾞｼｯｸM-PRO" panose="020F0600000000000000" pitchFamily="50" charset="-128"/>
                <a:ea typeface="HG丸ｺﾞｼｯｸM-PRO" panose="020F0600000000000000" pitchFamily="50" charset="-128"/>
              </a:rPr>
              <a:t>V</a:t>
            </a:r>
            <a:r>
              <a:rPr lang="ja-JP" altLang="en-US" sz="3200" dirty="0" smtClean="0">
                <a:latin typeface="HG丸ｺﾞｼｯｸM-PRO" panose="020F0600000000000000" pitchFamily="50" charset="-128"/>
                <a:ea typeface="HG丸ｺﾞｼｯｸM-PRO" panose="020F0600000000000000" pitchFamily="50" charset="-128"/>
              </a:rPr>
              <a:t>：流量（体積流量）</a:t>
            </a:r>
            <a:r>
              <a:rPr lang="en-US" altLang="ja-JP" sz="3200" dirty="0" smtClean="0">
                <a:latin typeface="HG丸ｺﾞｼｯｸM-PRO" panose="020F0600000000000000" pitchFamily="50" charset="-128"/>
                <a:ea typeface="HG丸ｺﾞｼｯｸM-PRO" panose="020F0600000000000000" pitchFamily="50" charset="-128"/>
              </a:rPr>
              <a:t>[m</a:t>
            </a:r>
            <a:r>
              <a:rPr lang="en-US" altLang="ja-JP" sz="3200" baseline="30000" dirty="0" smtClean="0">
                <a:latin typeface="HG丸ｺﾞｼｯｸM-PRO" panose="020F0600000000000000" pitchFamily="50" charset="-128"/>
                <a:ea typeface="HG丸ｺﾞｼｯｸM-PRO" panose="020F0600000000000000" pitchFamily="50" charset="-128"/>
              </a:rPr>
              <a:t>3</a:t>
            </a:r>
            <a:r>
              <a:rPr lang="en-US" altLang="ja-JP" sz="3200" dirty="0" smtClean="0">
                <a:latin typeface="HG丸ｺﾞｼｯｸM-PRO" panose="020F0600000000000000" pitchFamily="50" charset="-128"/>
                <a:ea typeface="HG丸ｺﾞｼｯｸM-PRO" panose="020F0600000000000000" pitchFamily="50" charset="-128"/>
              </a:rPr>
              <a:t>/s]</a:t>
            </a:r>
            <a:endParaRPr kumimoji="1" lang="ja-JP" altLang="en-US" sz="32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6" name="額縁 5"/>
              <p:cNvSpPr/>
              <p:nvPr/>
            </p:nvSpPr>
            <p:spPr bwMode="auto">
              <a:xfrm>
                <a:off x="1905065" y="1778183"/>
                <a:ext cx="2880000" cy="144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m:rPr>
                          <m:nor/>
                        </m:rPr>
                        <a:rPr lang="en-US" altLang="ja-JP" sz="3200" i="0">
                          <a:latin typeface="HG丸ｺﾞｼｯｸM-PRO" panose="020F0600000000000000" pitchFamily="50" charset="-128"/>
                          <a:ea typeface="HG丸ｺﾞｼｯｸM-PRO" panose="020F0600000000000000" pitchFamily="50" charset="-128"/>
                        </a:rPr>
                        <m:t>W</m:t>
                      </m:r>
                      <m:r>
                        <m:rPr>
                          <m:nor/>
                        </m:rPr>
                        <a:rPr lang="en-US" altLang="ja-JP" sz="3200" i="0">
                          <a:latin typeface="HG丸ｺﾞｼｯｸM-PRO" panose="020F0600000000000000" pitchFamily="50" charset="-128"/>
                          <a:ea typeface="HG丸ｺﾞｼｯｸM-PRO" panose="020F0600000000000000" pitchFamily="50" charset="-128"/>
                        </a:rPr>
                        <m:t>=</m:t>
                      </m:r>
                      <m:r>
                        <m:rPr>
                          <m:nor/>
                        </m:rPr>
                        <a:rPr lang="ja-JP" altLang="en-US" sz="3200" i="0">
                          <a:latin typeface="HG丸ｺﾞｼｯｸM-PRO" panose="020F0600000000000000" pitchFamily="50" charset="-128"/>
                          <a:ea typeface="HG丸ｺﾞｼｯｸM-PRO" panose="020F0600000000000000" pitchFamily="50" charset="-128"/>
                        </a:rPr>
                        <m:t>ρ</m:t>
                      </m:r>
                      <m:r>
                        <m:rPr>
                          <m:nor/>
                        </m:rPr>
                        <a:rPr lang="en-US" altLang="ja-JP" sz="3200" i="0">
                          <a:latin typeface="HG丸ｺﾞｼｯｸM-PRO" panose="020F0600000000000000" pitchFamily="50" charset="-128"/>
                          <a:ea typeface="HG丸ｺﾞｼｯｸM-PRO" panose="020F0600000000000000" pitchFamily="50" charset="-128"/>
                        </a:rPr>
                        <m:t>V</m:t>
                      </m:r>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6" name="額縁 5"/>
              <p:cNvSpPr>
                <a:spLocks noRot="1" noChangeAspect="1" noMove="1" noResize="1" noEditPoints="1" noAdjustHandles="1" noChangeArrowheads="1" noChangeShapeType="1" noTextEdit="1"/>
              </p:cNvSpPr>
              <p:nvPr/>
            </p:nvSpPr>
            <p:spPr bwMode="auto">
              <a:xfrm>
                <a:off x="1905065" y="1778183"/>
                <a:ext cx="2880000" cy="1440000"/>
              </a:xfrm>
              <a:prstGeom prst="bevel">
                <a:avLst/>
              </a:prstGeom>
              <a:blipFill rotWithShape="0">
                <a:blip r:embed="rId3"/>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Tree>
    <p:extLst>
      <p:ext uri="{BB962C8B-B14F-4D97-AF65-F5344CB8AC3E}">
        <p14:creationId xmlns:p14="http://schemas.microsoft.com/office/powerpoint/2010/main" val="163869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流体の密度と質量流量</a:t>
            </a:r>
            <a:endParaRPr kumimoji="1" lang="ja-JP" altLang="en-US" dirty="0">
              <a:solidFill>
                <a:srgbClr val="0070C0"/>
              </a:solidFill>
            </a:endParaRPr>
          </a:p>
        </p:txBody>
      </p:sp>
      <p:sp>
        <p:nvSpPr>
          <p:cNvPr id="3" name="コンテンツ プレースホルダー 2"/>
          <p:cNvSpPr>
            <a:spLocks noGrp="1"/>
          </p:cNvSpPr>
          <p:nvPr>
            <p:ph idx="1"/>
          </p:nvPr>
        </p:nvSpPr>
        <p:spPr>
          <a:xfrm>
            <a:off x="1422399" y="1676400"/>
            <a:ext cx="10499969" cy="4114800"/>
          </a:xfrm>
        </p:spPr>
        <p:txBody>
          <a:bodyPr/>
          <a:lstStyle/>
          <a:p>
            <a:pPr marL="0" indent="0">
              <a:buNone/>
            </a:pPr>
            <a:r>
              <a:rPr lang="ja-JP" altLang="en-US" sz="1800" dirty="0" smtClean="0">
                <a:latin typeface="+mn-ea"/>
              </a:rPr>
              <a:t>例題</a:t>
            </a:r>
            <a:r>
              <a:rPr lang="en-US" altLang="ja-JP" sz="1800" dirty="0" smtClean="0">
                <a:latin typeface="+mn-ea"/>
              </a:rPr>
              <a:t>11</a:t>
            </a:r>
            <a:r>
              <a:rPr lang="ja-JP" altLang="en-US" sz="1800" dirty="0" smtClean="0">
                <a:latin typeface="+mn-ea"/>
              </a:rPr>
              <a:t>　</a:t>
            </a:r>
            <a:r>
              <a:rPr lang="en-US" altLang="ja-JP" sz="1800" dirty="0" smtClean="0">
                <a:latin typeface="+mn-ea"/>
              </a:rPr>
              <a:t>50</a:t>
            </a:r>
            <a:r>
              <a:rPr kumimoji="1" lang="en-US" altLang="ja-JP" sz="1800" dirty="0" smtClean="0">
                <a:latin typeface="+mn-ea"/>
              </a:rPr>
              <a:t>A</a:t>
            </a:r>
            <a:r>
              <a:rPr kumimoji="1" lang="ja-JP" altLang="en-US" sz="1800" dirty="0" smtClean="0">
                <a:latin typeface="+mn-ea"/>
              </a:rPr>
              <a:t>鋼管（外径</a:t>
            </a:r>
            <a:r>
              <a:rPr kumimoji="1" lang="en-US" altLang="ja-JP" sz="1800" dirty="0" smtClean="0">
                <a:latin typeface="+mn-ea"/>
              </a:rPr>
              <a:t>60.5mm</a:t>
            </a:r>
            <a:r>
              <a:rPr lang="ja-JP" altLang="en-US" sz="1800" dirty="0" err="1" smtClean="0">
                <a:latin typeface="+mn-ea"/>
              </a:rPr>
              <a:t>，</a:t>
            </a:r>
            <a:r>
              <a:rPr kumimoji="1" lang="ja-JP" altLang="en-US" sz="1800" dirty="0" smtClean="0">
                <a:latin typeface="+mn-ea"/>
              </a:rPr>
              <a:t>厚さ</a:t>
            </a:r>
            <a:r>
              <a:rPr kumimoji="1" lang="en-US" altLang="ja-JP" sz="1800" dirty="0" smtClean="0">
                <a:latin typeface="+mn-ea"/>
              </a:rPr>
              <a:t>3.80mm</a:t>
            </a:r>
            <a:r>
              <a:rPr kumimoji="1" lang="ja-JP" altLang="en-US" sz="1800" dirty="0" smtClean="0">
                <a:latin typeface="+mn-ea"/>
              </a:rPr>
              <a:t>）を比重</a:t>
            </a:r>
            <a:r>
              <a:rPr kumimoji="1" lang="en-US" altLang="ja-JP" sz="1800" dirty="0" smtClean="0">
                <a:latin typeface="+mn-ea"/>
              </a:rPr>
              <a:t>1.84</a:t>
            </a:r>
            <a:r>
              <a:rPr kumimoji="1" lang="ja-JP" altLang="en-US" sz="1800" dirty="0" smtClean="0">
                <a:latin typeface="+mn-ea"/>
              </a:rPr>
              <a:t>の硫酸が</a:t>
            </a:r>
            <a:r>
              <a:rPr kumimoji="1" lang="en-US" altLang="ja-JP" sz="1800" dirty="0" smtClean="0">
                <a:latin typeface="+mn-ea"/>
              </a:rPr>
              <a:t>0.500m/s</a:t>
            </a:r>
            <a:r>
              <a:rPr kumimoji="1" lang="ja-JP" altLang="en-US" sz="1800" dirty="0" smtClean="0">
                <a:latin typeface="+mn-ea"/>
              </a:rPr>
              <a:t>の平均流速で流れているとき</a:t>
            </a:r>
            <a:endParaRPr kumimoji="1" lang="en-US" altLang="ja-JP" sz="1800" dirty="0" smtClean="0">
              <a:latin typeface="+mn-ea"/>
            </a:endParaRPr>
          </a:p>
          <a:p>
            <a:pPr marL="0" indent="0">
              <a:buNone/>
            </a:pPr>
            <a:r>
              <a:rPr lang="ja-JP" altLang="en-US" sz="1800" dirty="0">
                <a:latin typeface="+mn-ea"/>
              </a:rPr>
              <a:t>　</a:t>
            </a:r>
            <a:r>
              <a:rPr lang="ja-JP" altLang="en-US" sz="1800" dirty="0" smtClean="0">
                <a:latin typeface="+mn-ea"/>
              </a:rPr>
              <a:t>　　　</a:t>
            </a:r>
            <a:r>
              <a:rPr kumimoji="1" lang="ja-JP" altLang="en-US" sz="1800" dirty="0" smtClean="0">
                <a:latin typeface="+mn-ea"/>
              </a:rPr>
              <a:t>の質量流量</a:t>
            </a:r>
            <a:r>
              <a:rPr kumimoji="1" lang="en-US" altLang="ja-JP" sz="1800" dirty="0" smtClean="0">
                <a:latin typeface="+mn-ea"/>
              </a:rPr>
              <a:t>[kg/min]</a:t>
            </a:r>
            <a:r>
              <a:rPr lang="ja-JP" altLang="en-US" sz="1800" dirty="0" smtClean="0">
                <a:latin typeface="+mn-ea"/>
              </a:rPr>
              <a:t>を求めなさい。</a:t>
            </a:r>
            <a:endParaRPr kumimoji="1" lang="ja-JP" altLang="en-US" sz="1800" dirty="0">
              <a:latin typeface="+mn-ea"/>
            </a:endParaRPr>
          </a:p>
        </p:txBody>
      </p:sp>
      <p:sp>
        <p:nvSpPr>
          <p:cNvPr id="5" name="テキスト ボックス 4"/>
          <p:cNvSpPr txBox="1"/>
          <p:nvPr/>
        </p:nvSpPr>
        <p:spPr>
          <a:xfrm>
            <a:off x="1778208" y="3544236"/>
            <a:ext cx="65" cy="492443"/>
          </a:xfrm>
          <a:prstGeom prst="rect">
            <a:avLst/>
          </a:prstGeom>
          <a:noFill/>
        </p:spPr>
        <p:txBody>
          <a:bodyPr wrap="none" lIns="0" tIns="0" rIns="0" bIns="0" rtlCol="0">
            <a:spAutoFit/>
          </a:bodyPr>
          <a:lstStyle/>
          <a:p>
            <a:endParaRPr lang="ja-JP" altLang="en-US" sz="32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1825712" y="4327892"/>
                <a:ext cx="6912341" cy="114646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altLang="ja-JP" sz="3200" b="0" i="1" smtClean="0">
                          <a:latin typeface="Cambria Math" panose="02040503050406030204" pitchFamily="18" charset="0"/>
                          <a:ea typeface="Cambria Math" panose="02040503050406030204" pitchFamily="18" charset="0"/>
                        </a:rPr>
                        <m:t>𝑊</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𝜌</m:t>
                      </m:r>
                      <m:r>
                        <a:rPr lang="en-US" altLang="ja-JP" sz="3200" b="0" i="1" smtClean="0">
                          <a:latin typeface="Cambria Math" panose="02040503050406030204" pitchFamily="18" charset="0"/>
                          <a:ea typeface="Cambria Math" panose="02040503050406030204" pitchFamily="18" charset="0"/>
                        </a:rPr>
                        <m:t>𝑉</m:t>
                      </m:r>
                    </m:oMath>
                  </m:oMathPara>
                </a14:m>
                <a:endParaRPr lang="en-US" altLang="ja-JP" sz="3200" b="0" i="1" dirty="0" smtClean="0">
                  <a:latin typeface="Cambria Math" panose="02040503050406030204" pitchFamily="18" charset="0"/>
                  <a:ea typeface="Cambria Math" panose="02040503050406030204" pitchFamily="18" charset="0"/>
                </a:endParaRPr>
              </a:p>
              <a:p>
                <a:endParaRPr lang="en-US" altLang="ja-JP" sz="1050" b="0" i="1" dirty="0" smtClean="0">
                  <a:latin typeface="Cambria Math" panose="02040503050406030204" pitchFamily="18" charset="0"/>
                  <a:ea typeface="Cambria Math" panose="02040503050406030204" pitchFamily="18" charset="0"/>
                </a:endParaRPr>
              </a:p>
              <a:p>
                <a:r>
                  <a:rPr lang="ja-JP" altLang="en-US" sz="3200" dirty="0" smtClean="0">
                    <a:ea typeface="Cambria Math" panose="02040503050406030204" pitchFamily="18" charset="0"/>
                  </a:rPr>
                  <a:t>　 </a:t>
                </a:r>
                <a14:m>
                  <m:oMath xmlns:m="http://schemas.openxmlformats.org/officeDocument/2006/math">
                    <m:r>
                      <a:rPr lang="en-US" altLang="ja-JP" sz="3200" i="1" smtClean="0">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184</m:t>
                    </m:r>
                    <m:r>
                      <a:rPr lang="en-US" altLang="ja-JP" sz="3200" b="0" i="1" smtClean="0">
                        <a:latin typeface="Cambria Math" panose="02040503050406030204" pitchFamily="18" charset="0"/>
                        <a:ea typeface="Cambria Math" panose="02040503050406030204" pitchFamily="18" charset="0"/>
                      </a:rPr>
                      <m:t>0</m:t>
                    </m:r>
                    <m:r>
                      <a:rPr lang="en-US" altLang="ja-JP" sz="3200" i="1" smtClean="0">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1.10×</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10</m:t>
                        </m:r>
                      </m:e>
                      <m:sup>
                        <m:r>
                          <a:rPr lang="en-US" altLang="ja-JP" sz="3200" i="1">
                            <a:latin typeface="Cambria Math" panose="02040503050406030204" pitchFamily="18" charset="0"/>
                            <a:ea typeface="Cambria Math" panose="02040503050406030204" pitchFamily="18" charset="0"/>
                          </a:rPr>
                          <m:t>−3</m:t>
                        </m:r>
                      </m:sup>
                    </m:sSup>
                    <m:r>
                      <a:rPr lang="en-US" altLang="ja-JP" sz="320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2.02[</m:t>
                    </m:r>
                    <m:r>
                      <a:rPr lang="en-US" altLang="ja-JP" sz="3200" b="0" i="1" smtClean="0">
                        <a:latin typeface="Cambria Math" panose="02040503050406030204" pitchFamily="18" charset="0"/>
                        <a:ea typeface="Cambria Math" panose="02040503050406030204" pitchFamily="18" charset="0"/>
                      </a:rPr>
                      <m:t>𝑘𝑔</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𝑠</m:t>
                    </m:r>
                    <m:r>
                      <a:rPr lang="en-US" altLang="ja-JP" sz="3200" b="0" i="1" smtClean="0">
                        <a:latin typeface="Cambria Math" panose="02040503050406030204" pitchFamily="18" charset="0"/>
                        <a:ea typeface="Cambria Math" panose="02040503050406030204" pitchFamily="18" charset="0"/>
                      </a:rPr>
                      <m:t>]</m:t>
                    </m:r>
                  </m:oMath>
                </a14:m>
                <a:endParaRPr lang="ja-JP" altLang="en-US" sz="32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825712" y="4327892"/>
                <a:ext cx="6912341" cy="1146468"/>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2227093" y="5628038"/>
                <a:ext cx="5258299" cy="5550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2.02</m:t>
                      </m:r>
                      <m:r>
                        <a:rPr lang="en-US" altLang="ja-JP" sz="320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60=121[</m:t>
                      </m:r>
                      <m:r>
                        <a:rPr lang="en-US" altLang="ja-JP" sz="3200" b="0" i="1" smtClean="0">
                          <a:latin typeface="Cambria Math" panose="02040503050406030204" pitchFamily="18" charset="0"/>
                          <a:ea typeface="Cambria Math" panose="02040503050406030204" pitchFamily="18" charset="0"/>
                        </a:rPr>
                        <m:t>𝑘𝑔</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𝑚𝑖𝑛</m:t>
                      </m:r>
                      <m:r>
                        <a:rPr lang="en-US" altLang="ja-JP" sz="3200" b="0" i="1" smtClean="0">
                          <a:latin typeface="Cambria Math" panose="02040503050406030204" pitchFamily="18" charset="0"/>
                          <a:ea typeface="Cambria Math" panose="02040503050406030204" pitchFamily="18" charset="0"/>
                        </a:rPr>
                        <m:t>]</m:t>
                      </m:r>
                    </m:oMath>
                  </m:oMathPara>
                </a14:m>
                <a:endParaRPr lang="ja-JP" altLang="en-US" sz="32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227093" y="5628038"/>
                <a:ext cx="5258299" cy="555056"/>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1429907" y="2494459"/>
                <a:ext cx="2512226" cy="1754326"/>
              </a:xfrm>
              <a:prstGeom prst="rect">
                <a:avLst/>
              </a:prstGeom>
              <a:noFill/>
            </p:spPr>
            <p:txBody>
              <a:bodyPr wrap="non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D:50A</a:t>
                </a:r>
                <a:r>
                  <a:rPr kumimoji="1" lang="ja-JP" altLang="en-US" dirty="0" smtClean="0">
                    <a:latin typeface="HG丸ｺﾞｼｯｸM-PRO" panose="020F0600000000000000" pitchFamily="50" charset="-128"/>
                    <a:ea typeface="HG丸ｺﾞｼｯｸM-PRO" panose="020F0600000000000000" pitchFamily="50" charset="-128"/>
                  </a:rPr>
                  <a:t>鋼管の内径</a:t>
                </a:r>
                <a:r>
                  <a:rPr kumimoji="1" lang="en-US" altLang="ja-JP" dirty="0" smtClean="0">
                    <a:latin typeface="HG丸ｺﾞｼｯｸM-PRO" panose="020F0600000000000000" pitchFamily="50" charset="-128"/>
                    <a:ea typeface="HG丸ｺﾞｼｯｸM-PRO" panose="020F0600000000000000" pitchFamily="50" charset="-128"/>
                  </a:rPr>
                  <a:t>[m]</a:t>
                </a:r>
              </a:p>
              <a:p>
                <a:r>
                  <a:rPr lang="en-US" altLang="ja-JP" dirty="0" smtClean="0">
                    <a:latin typeface="HG丸ｺﾞｼｯｸM-PRO" panose="020F0600000000000000" pitchFamily="50" charset="-128"/>
                    <a:ea typeface="HG丸ｺﾞｼｯｸM-PRO" panose="020F0600000000000000" pitchFamily="50" charset="-128"/>
                  </a:rPr>
                  <a:t>V</a:t>
                </a:r>
                <a:r>
                  <a:rPr lang="ja-JP" altLang="en-US" dirty="0" smtClean="0">
                    <a:latin typeface="HG丸ｺﾞｼｯｸM-PRO" panose="020F0600000000000000" pitchFamily="50" charset="-128"/>
                    <a:ea typeface="HG丸ｺﾞｼｯｸM-PRO" panose="020F0600000000000000" pitchFamily="50" charset="-128"/>
                  </a:rPr>
                  <a:t>：流量</a:t>
                </a:r>
                <a:endParaRPr lang="en-US" altLang="ja-JP" dirty="0" smtClean="0">
                  <a:latin typeface="HG丸ｺﾞｼｯｸM-PRO" panose="020F0600000000000000" pitchFamily="50" charset="-128"/>
                  <a:ea typeface="HG丸ｺﾞｼｯｸM-PRO" panose="020F0600000000000000" pitchFamily="50" charset="-128"/>
                </a:endParaRPr>
              </a:p>
              <a:p>
                <a:r>
                  <a:rPr lang="en-US" altLang="ja-JP" dirty="0">
                    <a:latin typeface="HG丸ｺﾞｼｯｸM-PRO" panose="020F0600000000000000" pitchFamily="50" charset="-128"/>
                    <a:ea typeface="HG丸ｺﾞｼｯｸM-PRO" panose="020F0600000000000000" pitchFamily="50" charset="-128"/>
                  </a:rPr>
                  <a:t>π</a:t>
                </a:r>
                <a:r>
                  <a:rPr kumimoji="1" lang="ja-JP" altLang="en-US" dirty="0" smtClean="0">
                    <a:latin typeface="HG丸ｺﾞｼｯｸM-PRO" panose="020F0600000000000000" pitchFamily="50" charset="-128"/>
                    <a:ea typeface="HG丸ｺﾞｼｯｸM-PRO" panose="020F0600000000000000" pitchFamily="50" charset="-128"/>
                  </a:rPr>
                  <a:t>：円周率</a:t>
                </a:r>
                <a:endParaRPr kumimoji="1" lang="en-US" altLang="ja-JP" dirty="0" smtClean="0">
                  <a:latin typeface="HG丸ｺﾞｼｯｸM-PRO" panose="020F0600000000000000" pitchFamily="50" charset="-128"/>
                  <a:ea typeface="HG丸ｺﾞｼｯｸM-PRO" panose="020F0600000000000000" pitchFamily="50" charset="-128"/>
                </a:endParaRPr>
              </a:p>
              <a:p>
                <a14:m>
                  <m:oMath xmlns:m="http://schemas.openxmlformats.org/officeDocument/2006/math">
                    <m:acc>
                      <m:accPr>
                        <m:chr m:val="̅"/>
                        <m:ctrlPr>
                          <a:rPr lang="en-US" altLang="ja-JP" i="1">
                            <a:latin typeface="Cambria Math" panose="02040503050406030204" pitchFamily="18" charset="0"/>
                            <a:ea typeface="Cambria Math" panose="02040503050406030204" pitchFamily="18" charset="0"/>
                          </a:rPr>
                        </m:ctrlPr>
                      </m:accPr>
                      <m:e>
                        <m:r>
                          <a:rPr lang="en-US" altLang="ja-JP" i="1">
                            <a:latin typeface="Cambria Math" panose="02040503050406030204" pitchFamily="18" charset="0"/>
                            <a:ea typeface="Cambria Math" panose="02040503050406030204" pitchFamily="18" charset="0"/>
                          </a:rPr>
                          <m:t>𝑢</m:t>
                        </m:r>
                      </m:e>
                    </m:acc>
                  </m:oMath>
                </a14:m>
                <a:r>
                  <a:rPr kumimoji="1" lang="ja-JP" altLang="en-US" dirty="0" smtClean="0">
                    <a:latin typeface="HG丸ｺﾞｼｯｸM-PRO" panose="020F0600000000000000" pitchFamily="50" charset="-128"/>
                    <a:ea typeface="HG丸ｺﾞｼｯｸM-PRO" panose="020F0600000000000000" pitchFamily="50" charset="-128"/>
                  </a:rPr>
                  <a:t>：平均流速</a:t>
                </a:r>
                <a:r>
                  <a:rPr kumimoji="1" lang="en-US" altLang="ja-JP" dirty="0" smtClean="0">
                    <a:latin typeface="HG丸ｺﾞｼｯｸM-PRO" panose="020F0600000000000000" pitchFamily="50" charset="-128"/>
                    <a:ea typeface="HG丸ｺﾞｼｯｸM-PRO" panose="020F0600000000000000" pitchFamily="50" charset="-128"/>
                  </a:rPr>
                  <a:t>[m/s]</a:t>
                </a:r>
              </a:p>
              <a:p>
                <a:r>
                  <a:rPr lang="en-US" altLang="ja-JP" dirty="0" smtClean="0">
                    <a:latin typeface="HG丸ｺﾞｼｯｸM-PRO" panose="020F0600000000000000" pitchFamily="50" charset="-128"/>
                    <a:ea typeface="HG丸ｺﾞｼｯｸM-PRO" panose="020F0600000000000000" pitchFamily="50" charset="-128"/>
                  </a:rPr>
                  <a:t>ρ</a:t>
                </a:r>
                <a:r>
                  <a:rPr lang="ja-JP" altLang="en-US" dirty="0" smtClean="0">
                    <a:latin typeface="HG丸ｺﾞｼｯｸM-PRO" panose="020F0600000000000000" pitchFamily="50" charset="-128"/>
                    <a:ea typeface="HG丸ｺﾞｼｯｸM-PRO" panose="020F0600000000000000" pitchFamily="50" charset="-128"/>
                  </a:rPr>
                  <a:t>：密度</a:t>
                </a:r>
                <a:r>
                  <a:rPr lang="en-US" altLang="ja-JP" dirty="0" smtClean="0">
                    <a:latin typeface="HG丸ｺﾞｼｯｸM-PRO" panose="020F0600000000000000" pitchFamily="50" charset="-128"/>
                    <a:ea typeface="HG丸ｺﾞｼｯｸM-PRO" panose="020F0600000000000000" pitchFamily="50" charset="-128"/>
                  </a:rPr>
                  <a:t>[kg/m</a:t>
                </a:r>
                <a:r>
                  <a:rPr lang="en-US" altLang="ja-JP" baseline="30000" dirty="0" smtClean="0">
                    <a:latin typeface="HG丸ｺﾞｼｯｸM-PRO" panose="020F0600000000000000" pitchFamily="50" charset="-128"/>
                    <a:ea typeface="HG丸ｺﾞｼｯｸM-PRO" panose="020F0600000000000000" pitchFamily="50" charset="-128"/>
                  </a:rPr>
                  <a:t>3</a:t>
                </a:r>
                <a:r>
                  <a:rPr lang="en-US" altLang="ja-JP" dirty="0" smtClean="0">
                    <a:latin typeface="HG丸ｺﾞｼｯｸM-PRO" panose="020F0600000000000000" pitchFamily="50" charset="-128"/>
                    <a:ea typeface="HG丸ｺﾞｼｯｸM-PRO" panose="020F0600000000000000" pitchFamily="50" charset="-128"/>
                  </a:rPr>
                  <a:t>]</a:t>
                </a:r>
              </a:p>
              <a:p>
                <a:r>
                  <a:rPr kumimoji="1" lang="ja-JP" altLang="en-US" dirty="0" smtClean="0">
                    <a:latin typeface="HG丸ｺﾞｼｯｸM-PRO" panose="020F0600000000000000" pitchFamily="50" charset="-128"/>
                    <a:ea typeface="HG丸ｺﾞｼｯｸM-PRO" panose="020F0600000000000000" pitchFamily="50" charset="-128"/>
                  </a:rPr>
                  <a:t>Ｗ：質量流量</a:t>
                </a:r>
                <a:r>
                  <a:rPr kumimoji="1" lang="en-US" altLang="ja-JP" dirty="0" smtClean="0">
                    <a:latin typeface="HG丸ｺﾞｼｯｸM-PRO" panose="020F0600000000000000" pitchFamily="50" charset="-128"/>
                    <a:ea typeface="HG丸ｺﾞｼｯｸM-PRO" panose="020F0600000000000000" pitchFamily="50" charset="-128"/>
                  </a:rPr>
                  <a:t>[kg/s]</a:t>
                </a: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429907" y="2494459"/>
                <a:ext cx="2512226" cy="1754326"/>
              </a:xfrm>
              <a:prstGeom prst="rect">
                <a:avLst/>
              </a:prstGeom>
              <a:blipFill rotWithShape="0">
                <a:blip r:embed="rId5"/>
                <a:stretch>
                  <a:fillRect l="-2184" t="-1736" r="-1699" b="-45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2417944" y="2444456"/>
                <a:ext cx="7806711" cy="1552733"/>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a:t>
                </a:r>
                <a14:m>
                  <m:oMath xmlns:m="http://schemas.openxmlformats.org/officeDocument/2006/math">
                    <m:d>
                      <m:dPr>
                        <m:ctrlPr>
                          <a:rPr lang="en-US" altLang="ja-JP" i="1">
                            <a:latin typeface="Cambria Math" panose="02040503050406030204" pitchFamily="18" charset="0"/>
                            <a:ea typeface="Cambria Math" panose="02040503050406030204" pitchFamily="18" charset="0"/>
                          </a:rPr>
                        </m:ctrlPr>
                      </m:dPr>
                      <m:e>
                        <m:r>
                          <m:rPr>
                            <m:nor/>
                          </m:rPr>
                          <a:rPr lang="en-US" altLang="ja-JP" i="0">
                            <a:latin typeface="HG丸ｺﾞｼｯｸM-PRO" panose="020F0600000000000000" pitchFamily="50" charset="-128"/>
                            <a:ea typeface="HG丸ｺﾞｼｯｸM-PRO" panose="020F0600000000000000" pitchFamily="50" charset="-128"/>
                          </a:rPr>
                          <m:t>60.5</m:t>
                        </m:r>
                        <m:r>
                          <m:rPr>
                            <m:nor/>
                          </m:rPr>
                          <a:rPr lang="ja-JP" altLang="en-US" i="0">
                            <a:latin typeface="HG丸ｺﾞｼｯｸM-PRO" panose="020F0600000000000000" pitchFamily="50" charset="-128"/>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3.8×2</m:t>
                        </m:r>
                      </m:e>
                    </m:d>
                    <m:r>
                      <m:rPr>
                        <m:nor/>
                      </m:rPr>
                      <a:rPr lang="en-US" altLang="ja-JP" i="0">
                        <a:latin typeface="HG丸ｺﾞｼｯｸM-PRO" panose="020F0600000000000000" pitchFamily="50" charset="-128"/>
                        <a:ea typeface="HG丸ｺﾞｼｯｸM-PRO" panose="020F0600000000000000" pitchFamily="50" charset="-128"/>
                      </a:rPr>
                      <m:t>×</m:t>
                    </m:r>
                    <m:sSup>
                      <m:sSupPr>
                        <m:ctrlPr>
                          <a:rPr lang="en-US" altLang="ja-JP" i="1">
                            <a:latin typeface="Cambria Math" panose="02040503050406030204" pitchFamily="18" charset="0"/>
                            <a:ea typeface="Cambria Math" panose="02040503050406030204" pitchFamily="18" charset="0"/>
                          </a:rPr>
                        </m:ctrlPr>
                      </m:sSupPr>
                      <m:e>
                        <m:r>
                          <m:rPr>
                            <m:nor/>
                          </m:rPr>
                          <a:rPr lang="en-US" altLang="ja-JP" i="0">
                            <a:latin typeface="HG丸ｺﾞｼｯｸM-PRO" panose="020F0600000000000000" pitchFamily="50" charset="-128"/>
                            <a:ea typeface="HG丸ｺﾞｼｯｸM-PRO" panose="020F0600000000000000" pitchFamily="50" charset="-128"/>
                          </a:rPr>
                          <m:t>10</m:t>
                        </m:r>
                      </m:e>
                      <m:sup>
                        <m:r>
                          <m:rPr>
                            <m:nor/>
                          </m:rPr>
                          <a:rPr lang="en-US" altLang="ja-JP" i="0">
                            <a:latin typeface="HG丸ｺﾞｼｯｸM-PRO" panose="020F0600000000000000" pitchFamily="50" charset="-128"/>
                            <a:ea typeface="HG丸ｺﾞｼｯｸM-PRO" panose="020F0600000000000000" pitchFamily="50" charset="-128"/>
                          </a:rPr>
                          <m:t>−</m:t>
                        </m:r>
                        <m:r>
                          <a:rPr lang="en-US" altLang="ja-JP" b="0" i="1" smtClean="0">
                            <a:latin typeface="Cambria Math" panose="02040503050406030204" pitchFamily="18" charset="0"/>
                            <a:ea typeface="HG丸ｺﾞｼｯｸM-PRO" panose="020F0600000000000000" pitchFamily="50" charset="-128"/>
                          </a:rPr>
                          <m:t>3</m:t>
                        </m:r>
                      </m:sup>
                    </m:sSup>
                  </m:oMath>
                </a14:m>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0.0529[m]</a:t>
                </a:r>
              </a:p>
              <a:p>
                <a:r>
                  <a:rPr lang="ja-JP" altLang="en-US" dirty="0" smtClean="0">
                    <a:latin typeface="HG丸ｺﾞｼｯｸM-PRO" panose="020F0600000000000000" pitchFamily="50" charset="-128"/>
                    <a:ea typeface="HG丸ｺﾞｼｯｸM-PRO" panose="020F0600000000000000" pitchFamily="50" charset="-128"/>
                  </a:rPr>
                  <a:t>＝</a:t>
                </a:r>
                <a14:m>
                  <m:oMath xmlns:m="http://schemas.openxmlformats.org/officeDocument/2006/math">
                    <m:f>
                      <m:fPr>
                        <m:type m:val="lin"/>
                        <m:ctrlPr>
                          <a:rPr lang="en-US" altLang="ja-JP" i="1" smtClean="0">
                            <a:latin typeface="Cambria Math" panose="02040503050406030204" pitchFamily="18" charset="0"/>
                            <a:ea typeface="Cambria Math" panose="02040503050406030204" pitchFamily="18" charset="0"/>
                          </a:rPr>
                        </m:ctrlPr>
                      </m:fPr>
                      <m:num>
                        <m:r>
                          <m:rPr>
                            <m:nor/>
                          </m:rPr>
                          <a:rPr lang="ja-JP" altLang="en-US" i="0">
                            <a:latin typeface="HG丸ｺﾞｼｯｸM-PRO" panose="020F0600000000000000" pitchFamily="50" charset="-128"/>
                            <a:ea typeface="HG丸ｺﾞｼｯｸM-PRO" panose="020F0600000000000000" pitchFamily="50" charset="-128"/>
                          </a:rPr>
                          <m:t>π</m:t>
                        </m:r>
                      </m:num>
                      <m:den>
                        <m:r>
                          <m:rPr>
                            <m:nor/>
                          </m:rPr>
                          <a:rPr lang="en-US" altLang="ja-JP" i="0">
                            <a:latin typeface="HG丸ｺﾞｼｯｸM-PRO" panose="020F0600000000000000" pitchFamily="50" charset="-128"/>
                            <a:ea typeface="HG丸ｺﾞｼｯｸM-PRO" panose="020F0600000000000000" pitchFamily="50" charset="-128"/>
                          </a:rPr>
                          <m:t>4</m:t>
                        </m:r>
                      </m:den>
                    </m:f>
                    <m:r>
                      <m:rPr>
                        <m:nor/>
                      </m:rPr>
                      <a:rPr lang="en-US" altLang="ja-JP" i="0">
                        <a:latin typeface="HG丸ｺﾞｼｯｸM-PRO" panose="020F0600000000000000" pitchFamily="50" charset="-128"/>
                        <a:ea typeface="HG丸ｺﾞｼｯｸM-PRO" panose="020F0600000000000000" pitchFamily="50" charset="-128"/>
                      </a:rPr>
                      <m:t>×</m:t>
                    </m:r>
                    <m:sSup>
                      <m:sSupPr>
                        <m:ctrlPr>
                          <a:rPr lang="en-US" altLang="ja-JP" i="1">
                            <a:latin typeface="Cambria Math" panose="02040503050406030204" pitchFamily="18" charset="0"/>
                            <a:ea typeface="Cambria Math" panose="02040503050406030204" pitchFamily="18" charset="0"/>
                          </a:rPr>
                        </m:ctrlPr>
                      </m:sSupPr>
                      <m:e>
                        <m:r>
                          <m:rPr>
                            <m:nor/>
                          </m:rPr>
                          <a:rPr lang="en-US" altLang="ja-JP" i="0">
                            <a:latin typeface="HG丸ｺﾞｼｯｸM-PRO" panose="020F0600000000000000" pitchFamily="50" charset="-128"/>
                            <a:ea typeface="HG丸ｺﾞｼｯｸM-PRO" panose="020F0600000000000000" pitchFamily="50" charset="-128"/>
                          </a:rPr>
                          <m:t>0.0529</m:t>
                        </m:r>
                      </m:e>
                      <m:sup>
                        <m:r>
                          <a:rPr lang="en-US" altLang="ja-JP" b="0" i="1" smtClean="0">
                            <a:latin typeface="Cambria Math" panose="02040503050406030204" pitchFamily="18" charset="0"/>
                            <a:ea typeface="Cambria Math" panose="02040503050406030204" pitchFamily="18" charset="0"/>
                          </a:rPr>
                          <m:t>2</m:t>
                        </m:r>
                      </m:sup>
                    </m:sSup>
                    <m:r>
                      <m:rPr>
                        <m:nor/>
                      </m:rPr>
                      <a:rPr lang="en-US" altLang="ja-JP" i="0">
                        <a:latin typeface="HG丸ｺﾞｼｯｸM-PRO" panose="020F0600000000000000" pitchFamily="50" charset="-128"/>
                        <a:ea typeface="HG丸ｺﾞｼｯｸM-PRO" panose="020F0600000000000000" pitchFamily="50" charset="-128"/>
                      </a:rPr>
                      <m:t>×0.500</m:t>
                    </m:r>
                    <m:r>
                      <a:rPr lang="ja-JP" altLang="en-US" b="0" i="1" smtClean="0">
                        <a:latin typeface="Cambria Math" panose="02040503050406030204" pitchFamily="18" charset="0"/>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1.10×</m:t>
                    </m:r>
                    <m:sSup>
                      <m:sSupPr>
                        <m:ctrlPr>
                          <a:rPr lang="en-US" altLang="ja-JP" i="1">
                            <a:latin typeface="Cambria Math" panose="02040503050406030204" pitchFamily="18" charset="0"/>
                            <a:ea typeface="Cambria Math" panose="02040503050406030204" pitchFamily="18" charset="0"/>
                          </a:rPr>
                        </m:ctrlPr>
                      </m:sSupPr>
                      <m:e>
                        <m:r>
                          <m:rPr>
                            <m:nor/>
                          </m:rPr>
                          <a:rPr lang="en-US" altLang="ja-JP" i="0">
                            <a:latin typeface="HG丸ｺﾞｼｯｸM-PRO" panose="020F0600000000000000" pitchFamily="50" charset="-128"/>
                            <a:ea typeface="HG丸ｺﾞｼｯｸM-PRO" panose="020F0600000000000000" pitchFamily="50" charset="-128"/>
                          </a:rPr>
                          <m:t>10</m:t>
                        </m:r>
                      </m:e>
                      <m:sup>
                        <m:r>
                          <m:rPr>
                            <m:nor/>
                          </m:rPr>
                          <a:rPr lang="en-US" altLang="ja-JP" i="0" smtClean="0">
                            <a:latin typeface="HG丸ｺﾞｼｯｸM-PRO" panose="020F0600000000000000" pitchFamily="50" charset="-128"/>
                            <a:ea typeface="HG丸ｺﾞｼｯｸM-PRO" panose="020F0600000000000000" pitchFamily="50" charset="-128"/>
                          </a:rPr>
                          <m:t>−</m:t>
                        </m:r>
                        <m:r>
                          <a:rPr lang="en-US" altLang="ja-JP" b="0" i="1" smtClean="0">
                            <a:latin typeface="Cambria Math" panose="02040503050406030204" pitchFamily="18" charset="0"/>
                            <a:ea typeface="HG丸ｺﾞｼｯｸM-PRO" panose="020F0600000000000000" pitchFamily="50" charset="-128"/>
                          </a:rPr>
                          <m:t>3</m:t>
                        </m:r>
                      </m:sup>
                    </m:sSup>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s</m:t>
                    </m:r>
                    <m:r>
                      <m:rPr>
                        <m:nor/>
                      </m:rPr>
                      <a:rPr lang="en-US" altLang="ja-JP" i="0">
                        <a:latin typeface="HG丸ｺﾞｼｯｸM-PRO" panose="020F0600000000000000" pitchFamily="50" charset="-128"/>
                        <a:ea typeface="HG丸ｺﾞｼｯｸM-PRO" panose="020F0600000000000000" pitchFamily="50" charset="-128"/>
                      </a:rPr>
                      <m:t>]</m:t>
                    </m:r>
                  </m:oMath>
                </a14:m>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3.14</a:t>
                </a:r>
              </a:p>
              <a:p>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0.500[m/s]</a:t>
                </a:r>
              </a:p>
              <a:p>
                <a:r>
                  <a:rPr kumimoji="1" lang="ja-JP" altLang="en-US" dirty="0" smtClean="0">
                    <a:latin typeface="HG丸ｺﾞｼｯｸM-PRO" panose="020F0600000000000000" pitchFamily="50" charset="-128"/>
                    <a:ea typeface="HG丸ｺﾞｼｯｸM-PRO" panose="020F0600000000000000" pitchFamily="50" charset="-128"/>
                  </a:rPr>
                  <a:t>            ＝</a:t>
                </a:r>
                <a14:m>
                  <m:oMath xmlns:m="http://schemas.openxmlformats.org/officeDocument/2006/math">
                    <m:r>
                      <m:rPr>
                        <m:nor/>
                      </m:rPr>
                      <a:rPr lang="en-US" altLang="ja-JP" i="0">
                        <a:latin typeface="HG丸ｺﾞｼｯｸM-PRO" panose="020F0600000000000000" pitchFamily="50" charset="-128"/>
                        <a:ea typeface="HG丸ｺﾞｼｯｸM-PRO" panose="020F0600000000000000" pitchFamily="50" charset="-128"/>
                      </a:rPr>
                      <m:t>1.84×1000=1840[</m:t>
                    </m:r>
                    <m:r>
                      <m:rPr>
                        <m:nor/>
                      </m:rPr>
                      <a:rPr lang="en-US" altLang="ja-JP" i="0">
                        <a:latin typeface="HG丸ｺﾞｼｯｸM-PRO" panose="020F0600000000000000" pitchFamily="50" charset="-128"/>
                        <a:ea typeface="HG丸ｺﾞｼｯｸM-PRO" panose="020F0600000000000000" pitchFamily="50" charset="-128"/>
                      </a:rPr>
                      <m:t>kg</m:t>
                    </m:r>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r>
                      <m:rPr>
                        <m:nor/>
                      </m:rPr>
                      <a:rPr lang="en-US" altLang="ja-JP" i="0" smtClean="0">
                        <a:latin typeface="HG丸ｺﾞｼｯｸM-PRO" panose="020F0600000000000000" pitchFamily="50" charset="-128"/>
                        <a:ea typeface="HG丸ｺﾞｼｯｸM-PRO" panose="020F0600000000000000" pitchFamily="50" charset="-128"/>
                      </a:rPr>
                      <m:t>]</m:t>
                    </m:r>
                  </m:oMath>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417944" y="2444456"/>
                <a:ext cx="7806711" cy="1552733"/>
              </a:xfrm>
              <a:prstGeom prst="rect">
                <a:avLst/>
              </a:prstGeom>
              <a:blipFill rotWithShape="0">
                <a:blip r:embed="rId6"/>
                <a:stretch>
                  <a:fillRect l="-703" t="-4706" b="-431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872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9" name="テキスト プレースホルダー 8"/>
          <p:cNvSpPr>
            <a:spLocks noGrp="1"/>
          </p:cNvSpPr>
          <p:nvPr>
            <p:ph type="body" idx="1"/>
          </p:nvPr>
        </p:nvSpPr>
        <p:spPr/>
        <p:txBody>
          <a:bodyPr anchor="t"/>
          <a:lstStyle/>
          <a:p>
            <a:pPr algn="ctr"/>
            <a:r>
              <a:rPr lang="ja-JP" altLang="en-US" sz="5400" dirty="0" smtClean="0">
                <a:solidFill>
                  <a:srgbClr val="0070C0"/>
                </a:solidFill>
              </a:rPr>
              <a:t>連続の式</a:t>
            </a:r>
            <a:endParaRPr lang="en-US" altLang="ja-JP"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153030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連続</a:t>
            </a:r>
            <a:r>
              <a:rPr lang="ja-JP" altLang="en-US" dirty="0" smtClean="0">
                <a:solidFill>
                  <a:srgbClr val="0070C0"/>
                </a:solidFill>
              </a:rPr>
              <a:t>の式</a:t>
            </a:r>
            <a:endParaRPr kumimoji="1" lang="ja-JP" altLang="en-US" dirty="0">
              <a:solidFill>
                <a:srgbClr val="0070C0"/>
              </a:solidFill>
            </a:endParaRPr>
          </a:p>
        </p:txBody>
      </p:sp>
      <p:graphicFrame>
        <p:nvGraphicFramePr>
          <p:cNvPr id="4" name="表 3"/>
          <p:cNvGraphicFramePr>
            <a:graphicFrameLocks noGrp="1"/>
          </p:cNvGraphicFramePr>
          <p:nvPr>
            <p:extLst>
              <p:ext uri="{D42A27DB-BD31-4B8C-83A1-F6EECF244321}">
                <p14:modId xmlns:p14="http://schemas.microsoft.com/office/powerpoint/2010/main" val="2200238271"/>
              </p:ext>
            </p:extLst>
          </p:nvPr>
        </p:nvGraphicFramePr>
        <p:xfrm>
          <a:off x="1422400" y="1676400"/>
          <a:ext cx="10363200" cy="4114800"/>
        </p:xfrm>
        <a:graphic>
          <a:graphicData uri="http://schemas.openxmlformats.org/drawingml/2006/table">
            <a:tbl>
              <a:tblPr firstRow="1" bandRow="1">
                <a:tableStyleId>{16D9F66E-5EB9-4882-86FB-DCBF35E3C3E4}</a:tableStyleId>
              </a:tblPr>
              <a:tblGrid>
                <a:gridCol w="2340708"/>
                <a:gridCol w="8022492"/>
              </a:tblGrid>
              <a:tr h="2057400">
                <a:tc>
                  <a:txBody>
                    <a:bodyPr/>
                    <a:lstStyle/>
                    <a:p>
                      <a:r>
                        <a:rPr kumimoji="1" lang="ja-JP" altLang="en-US" sz="2800" b="0" baseline="0" dirty="0" smtClean="0">
                          <a:solidFill>
                            <a:srgbClr val="FF0000"/>
                          </a:solidFill>
                          <a:latin typeface="HG丸ｺﾞｼｯｸM-PRO" panose="020F0600000000000000" pitchFamily="50" charset="-128"/>
                          <a:ea typeface="HG丸ｺﾞｼｯｸM-PRO" panose="020F0600000000000000" pitchFamily="50" charset="-128"/>
                        </a:rPr>
                        <a:t>連続の式</a:t>
                      </a:r>
                      <a:endParaRPr kumimoji="1" lang="ja-JP" altLang="en-US" sz="2800" b="0" baseline="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2800" b="0" baseline="0" dirty="0" smtClean="0">
                          <a:latin typeface="HG丸ｺﾞｼｯｸM-PRO" panose="020F0600000000000000" pitchFamily="50" charset="-128"/>
                          <a:ea typeface="HG丸ｺﾞｼｯｸM-PRO" panose="020F0600000000000000" pitchFamily="50" charset="-128"/>
                        </a:rPr>
                        <a:t>定常流の範囲では，どの断面でも質量流量は等しくなる（</a:t>
                      </a:r>
                      <a:r>
                        <a:rPr kumimoji="1" lang="en-US" altLang="ja-JP" sz="2800" b="0" baseline="0" dirty="0" smtClean="0">
                          <a:latin typeface="HG丸ｺﾞｼｯｸM-PRO" panose="020F0600000000000000" pitchFamily="50" charset="-128"/>
                          <a:ea typeface="HG丸ｺﾞｼｯｸM-PRO" panose="020F0600000000000000" pitchFamily="50" charset="-128"/>
                        </a:rPr>
                        <a:t>W</a:t>
                      </a:r>
                      <a:r>
                        <a:rPr kumimoji="1" lang="en-US" altLang="ja-JP" sz="2800" b="0" baseline="-25000" dirty="0" smtClean="0">
                          <a:latin typeface="HG丸ｺﾞｼｯｸM-PRO" panose="020F0600000000000000" pitchFamily="50" charset="-128"/>
                          <a:ea typeface="HG丸ｺﾞｼｯｸM-PRO" panose="020F0600000000000000" pitchFamily="50" charset="-128"/>
                        </a:rPr>
                        <a:t>1</a:t>
                      </a:r>
                      <a:r>
                        <a:rPr kumimoji="1" lang="en-US" altLang="ja-JP" sz="2800" b="0" baseline="0" dirty="0" smtClean="0">
                          <a:latin typeface="HG丸ｺﾞｼｯｸM-PRO" panose="020F0600000000000000" pitchFamily="50" charset="-128"/>
                          <a:ea typeface="HG丸ｺﾞｼｯｸM-PRO" panose="020F0600000000000000" pitchFamily="50" charset="-128"/>
                        </a:rPr>
                        <a:t>=W</a:t>
                      </a:r>
                      <a:r>
                        <a:rPr kumimoji="1" lang="en-US" altLang="ja-JP" sz="2800" b="0" baseline="-25000" dirty="0" smtClean="0">
                          <a:latin typeface="HG丸ｺﾞｼｯｸM-PRO" panose="020F0600000000000000" pitchFamily="50" charset="-128"/>
                          <a:ea typeface="HG丸ｺﾞｼｯｸM-PRO" panose="020F0600000000000000" pitchFamily="50" charset="-128"/>
                        </a:rPr>
                        <a:t>2</a:t>
                      </a:r>
                      <a:r>
                        <a:rPr kumimoji="1" lang="ja-JP" altLang="en-US" sz="2800" b="0" baseline="0" dirty="0" smtClean="0">
                          <a:latin typeface="HG丸ｺﾞｼｯｸM-PRO" panose="020F0600000000000000" pitchFamily="50" charset="-128"/>
                          <a:ea typeface="HG丸ｺﾞｼｯｸM-PRO" panose="020F0600000000000000" pitchFamily="50" charset="-128"/>
                        </a:rPr>
                        <a:t>）関係を用いた式</a:t>
                      </a:r>
                      <a:endParaRPr kumimoji="1" lang="ja-JP" altLang="en-US" sz="2800" b="0" baseline="0" dirty="0">
                        <a:latin typeface="HG丸ｺﾞｼｯｸM-PRO" panose="020F0600000000000000" pitchFamily="50" charset="-128"/>
                        <a:ea typeface="HG丸ｺﾞｼｯｸM-PRO" panose="020F0600000000000000" pitchFamily="50" charset="-128"/>
                      </a:endParaRPr>
                    </a:p>
                  </a:txBody>
                  <a:tcPr anchor="ctr"/>
                </a:tc>
              </a:tr>
              <a:tr h="2057400">
                <a:tc>
                  <a:txBody>
                    <a:bodyPr/>
                    <a:lstStyle/>
                    <a:p>
                      <a:r>
                        <a:rPr kumimoji="1" lang="ja-JP" altLang="en-US" sz="2800" b="0" baseline="0" dirty="0" smtClean="0">
                          <a:latin typeface="HG丸ｺﾞｼｯｸM-PRO" panose="020F0600000000000000" pitchFamily="50" charset="-128"/>
                          <a:ea typeface="HG丸ｺﾞｼｯｸM-PRO" panose="020F0600000000000000" pitchFamily="50" charset="-128"/>
                        </a:rPr>
                        <a:t>定常流</a:t>
                      </a:r>
                      <a:endParaRPr kumimoji="1" lang="ja-JP" altLang="en-US" sz="2800" b="0" baseline="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2800" b="0" baseline="0" dirty="0" smtClean="0">
                          <a:latin typeface="HG丸ｺﾞｼｯｸM-PRO" panose="020F0600000000000000" pitchFamily="50" charset="-128"/>
                          <a:ea typeface="HG丸ｺﾞｼｯｸM-PRO" panose="020F0600000000000000" pitchFamily="50" charset="-128"/>
                        </a:rPr>
                        <a:t>連続した管内を流れる流体の断面における流速・流量・温度・圧力が一定に保たれている状態</a:t>
                      </a:r>
                      <a:endParaRPr kumimoji="1" lang="ja-JP" altLang="en-US" sz="2800" b="0" baseline="0" dirty="0">
                        <a:latin typeface="HG丸ｺﾞｼｯｸM-PRO" panose="020F0600000000000000" pitchFamily="50" charset="-128"/>
                        <a:ea typeface="HG丸ｺﾞｼｯｸM-PRO" panose="020F0600000000000000" pitchFamily="50" charset="-128"/>
                      </a:endParaRPr>
                    </a:p>
                  </a:txBody>
                  <a:tcPr anchor="ctr"/>
                </a:tc>
              </a:tr>
            </a:tbl>
          </a:graphicData>
        </a:graphic>
      </p:graphicFrame>
    </p:spTree>
    <p:extLst>
      <p:ext uri="{BB962C8B-B14F-4D97-AF65-F5344CB8AC3E}">
        <p14:creationId xmlns:p14="http://schemas.microsoft.com/office/powerpoint/2010/main" val="21033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連続の式</a:t>
            </a:r>
            <a:endParaRPr kumimoji="1" lang="ja-JP" altLang="en-US" dirty="0">
              <a:solidFill>
                <a:srgbClr val="0070C0"/>
              </a:solidFill>
            </a:endParaRPr>
          </a:p>
        </p:txBody>
      </p:sp>
      <p:cxnSp>
        <p:nvCxnSpPr>
          <p:cNvPr id="7" name="直線コネクタ 6"/>
          <p:cNvCxnSpPr>
            <a:stCxn id="29" idx="0"/>
            <a:endCxn id="31" idx="0"/>
          </p:cNvCxnSpPr>
          <p:nvPr/>
        </p:nvCxnSpPr>
        <p:spPr bwMode="auto">
          <a:xfrm>
            <a:off x="3901001" y="2680570"/>
            <a:ext cx="1493627" cy="75588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p:cNvCxnSpPr>
            <a:stCxn id="20" idx="0"/>
            <a:endCxn id="31" idx="2"/>
          </p:cNvCxnSpPr>
          <p:nvPr/>
        </p:nvCxnSpPr>
        <p:spPr bwMode="auto">
          <a:xfrm flipV="1">
            <a:off x="3892059" y="4864275"/>
            <a:ext cx="1505814" cy="72859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円弧 19"/>
          <p:cNvSpPr/>
          <p:nvPr/>
        </p:nvSpPr>
        <p:spPr bwMode="auto">
          <a:xfrm rot="10800000">
            <a:off x="3491226" y="2674307"/>
            <a:ext cx="801666" cy="2918564"/>
          </a:xfrm>
          <a:prstGeom prst="arc">
            <a:avLst>
              <a:gd name="adj1" fmla="val 16200000"/>
              <a:gd name="adj2" fmla="val 5330309"/>
            </a:avLst>
          </a:prstGeom>
          <a:no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21" name="円弧 20"/>
          <p:cNvSpPr/>
          <p:nvPr/>
        </p:nvSpPr>
        <p:spPr bwMode="auto">
          <a:xfrm rot="10800000">
            <a:off x="1405349" y="2669100"/>
            <a:ext cx="801666" cy="2918564"/>
          </a:xfrm>
          <a:prstGeom prst="arc">
            <a:avLst>
              <a:gd name="adj1" fmla="val 16200000"/>
              <a:gd name="adj2" fmla="val 5330309"/>
            </a:avLst>
          </a:pr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22" name="円弧 21"/>
          <p:cNvSpPr/>
          <p:nvPr/>
        </p:nvSpPr>
        <p:spPr bwMode="auto">
          <a:xfrm>
            <a:off x="1396404" y="2669100"/>
            <a:ext cx="751794" cy="2918564"/>
          </a:xfrm>
          <a:prstGeom prst="arc">
            <a:avLst>
              <a:gd name="adj1" fmla="val 16200000"/>
              <a:gd name="adj2" fmla="val 5330309"/>
            </a:avLst>
          </a:pr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cxnSp>
        <p:nvCxnSpPr>
          <p:cNvPr id="24" name="直線コネクタ 23"/>
          <p:cNvCxnSpPr/>
          <p:nvPr/>
        </p:nvCxnSpPr>
        <p:spPr bwMode="auto">
          <a:xfrm flipV="1">
            <a:off x="1749419" y="2677550"/>
            <a:ext cx="2160523" cy="727"/>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1772301" y="5573336"/>
            <a:ext cx="2160523"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円弧 28"/>
          <p:cNvSpPr/>
          <p:nvPr/>
        </p:nvSpPr>
        <p:spPr bwMode="auto">
          <a:xfrm>
            <a:off x="3491226" y="2680570"/>
            <a:ext cx="819550" cy="2892766"/>
          </a:xfrm>
          <a:prstGeom prst="arc">
            <a:avLst>
              <a:gd name="adj1" fmla="val 16200000"/>
              <a:gd name="adj2" fmla="val 5330309"/>
            </a:avLst>
          </a:pr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31" name="円弧 30"/>
          <p:cNvSpPr/>
          <p:nvPr/>
        </p:nvSpPr>
        <p:spPr bwMode="auto">
          <a:xfrm>
            <a:off x="5231790" y="3436450"/>
            <a:ext cx="325677" cy="1427967"/>
          </a:xfrm>
          <a:prstGeom prst="arc">
            <a:avLst>
              <a:gd name="adj1" fmla="val 16200000"/>
              <a:gd name="adj2" fmla="val 5384374"/>
            </a:avLst>
          </a:pr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33" name="円弧 32"/>
          <p:cNvSpPr/>
          <p:nvPr/>
        </p:nvSpPr>
        <p:spPr bwMode="auto">
          <a:xfrm rot="10800000">
            <a:off x="5231579" y="3434284"/>
            <a:ext cx="325677" cy="1427967"/>
          </a:xfrm>
          <a:prstGeom prst="arc">
            <a:avLst>
              <a:gd name="adj1" fmla="val 16200000"/>
              <a:gd name="adj2" fmla="val 5384374"/>
            </a:avLst>
          </a:prstGeom>
          <a:no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cxnSp>
        <p:nvCxnSpPr>
          <p:cNvPr id="35" name="直線コネクタ 34"/>
          <p:cNvCxnSpPr>
            <a:stCxn id="31" idx="0"/>
            <a:endCxn id="30" idx="0"/>
          </p:cNvCxnSpPr>
          <p:nvPr/>
        </p:nvCxnSpPr>
        <p:spPr bwMode="auto">
          <a:xfrm flipV="1">
            <a:off x="5394628" y="3429931"/>
            <a:ext cx="2008686" cy="6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p:cNvCxnSpPr>
            <a:stCxn id="33" idx="0"/>
            <a:endCxn id="32" idx="0"/>
          </p:cNvCxnSpPr>
          <p:nvPr/>
        </p:nvCxnSpPr>
        <p:spPr bwMode="auto">
          <a:xfrm flipV="1">
            <a:off x="5394418" y="4859986"/>
            <a:ext cx="1985585" cy="2265"/>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円/楕円 5"/>
          <p:cNvSpPr/>
          <p:nvPr/>
        </p:nvSpPr>
        <p:spPr bwMode="auto">
          <a:xfrm>
            <a:off x="2417143" y="2693271"/>
            <a:ext cx="785775" cy="2894394"/>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10" name="円/楕円 9"/>
          <p:cNvSpPr/>
          <p:nvPr/>
        </p:nvSpPr>
        <p:spPr bwMode="auto">
          <a:xfrm>
            <a:off x="6374960" y="3443773"/>
            <a:ext cx="327600" cy="1429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cxnSp>
        <p:nvCxnSpPr>
          <p:cNvPr id="48" name="直線コネクタ 47"/>
          <p:cNvCxnSpPr/>
          <p:nvPr/>
        </p:nvCxnSpPr>
        <p:spPr bwMode="auto">
          <a:xfrm>
            <a:off x="2810030" y="1993900"/>
            <a:ext cx="0" cy="431800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bwMode="auto">
          <a:xfrm>
            <a:off x="6538760" y="1969382"/>
            <a:ext cx="0" cy="431800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71448" y="1594638"/>
            <a:ext cx="877163" cy="369332"/>
          </a:xfrm>
          <a:prstGeom prst="rect">
            <a:avLst/>
          </a:prstGeom>
          <a:noFill/>
        </p:spPr>
        <p:txBody>
          <a:bodyPr wrap="none" rtlCol="0">
            <a:spAutoFit/>
          </a:bodyPr>
          <a:lstStyle/>
          <a:p>
            <a:r>
              <a:rPr lang="ja-JP" altLang="en-US" dirty="0" smtClean="0">
                <a:latin typeface="HG丸ｺﾞｼｯｸM-PRO" panose="020F0600000000000000" pitchFamily="50" charset="-128"/>
                <a:ea typeface="HG丸ｺﾞｼｯｸM-PRO" panose="020F0600000000000000" pitchFamily="50" charset="-128"/>
              </a:rPr>
              <a:t>断面①</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1" name="テキスト ボックス 50"/>
          <p:cNvSpPr txBox="1"/>
          <p:nvPr/>
        </p:nvSpPr>
        <p:spPr>
          <a:xfrm>
            <a:off x="6100178" y="1605765"/>
            <a:ext cx="877163" cy="369332"/>
          </a:xfrm>
          <a:prstGeom prst="rect">
            <a:avLst/>
          </a:prstGeom>
          <a:noFill/>
        </p:spPr>
        <p:txBody>
          <a:bodyPr wrap="none" rtlCol="0">
            <a:spAutoFit/>
          </a:bodyPr>
          <a:lstStyle/>
          <a:p>
            <a:r>
              <a:rPr lang="ja-JP" altLang="en-US" dirty="0" smtClean="0">
                <a:latin typeface="HG丸ｺﾞｼｯｸM-PRO" panose="020F0600000000000000" pitchFamily="50" charset="-128"/>
                <a:ea typeface="HG丸ｺﾞｼｯｸM-PRO" panose="020F0600000000000000" pitchFamily="50" charset="-128"/>
              </a:rPr>
              <a:t>断面②</a:t>
            </a: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34" name="直線矢印コネクタ 33"/>
          <p:cNvCxnSpPr>
            <a:stCxn id="6" idx="2"/>
            <a:endCxn id="6" idx="6"/>
          </p:cNvCxnSpPr>
          <p:nvPr/>
        </p:nvCxnSpPr>
        <p:spPr>
          <a:xfrm>
            <a:off x="2417143" y="4140468"/>
            <a:ext cx="7857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6155216" y="4148269"/>
            <a:ext cx="7857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正方形/長方形 12"/>
              <p:cNvSpPr/>
              <p:nvPr/>
            </p:nvSpPr>
            <p:spPr>
              <a:xfrm>
                <a:off x="2769569" y="3776930"/>
                <a:ext cx="4918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m:rPr>
                                  <m:sty m:val="p"/>
                                </m:rPr>
                                <a:rPr lang="en-US" altLang="ja-JP" i="1">
                                  <a:latin typeface="Cambria Math" panose="02040503050406030204" pitchFamily="18" charset="0"/>
                                </a:rPr>
                                <m:t>u</m:t>
                              </m:r>
                            </m:e>
                          </m:acc>
                        </m:e>
                        <m:sub>
                          <m:r>
                            <a:rPr lang="en-US" altLang="ja-JP" i="1">
                              <a:latin typeface="Cambria Math" panose="02040503050406030204" pitchFamily="18" charset="0"/>
                            </a:rPr>
                            <m:t>1</m:t>
                          </m:r>
                        </m:sub>
                      </m:sSub>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2769569" y="3776930"/>
                <a:ext cx="491865" cy="369332"/>
              </a:xfrm>
              <a:prstGeom prst="rect">
                <a:avLst/>
              </a:prstGeom>
              <a:blipFill rotWithShape="0">
                <a:blip r:embed="rId10"/>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6719977" y="3776771"/>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m:rPr>
                                  <m:sty m:val="p"/>
                                </m:rPr>
                                <a:rPr lang="en-US" altLang="ja-JP" i="1">
                                  <a:latin typeface="Cambria Math" panose="02040503050406030204" pitchFamily="18" charset="0"/>
                                </a:rPr>
                                <m:t>u</m:t>
                              </m:r>
                            </m:e>
                          </m:acc>
                        </m:e>
                        <m:sub>
                          <m:r>
                            <a:rPr lang="en-US" altLang="ja-JP" i="1">
                              <a:latin typeface="Cambria Math" panose="02040503050406030204" pitchFamily="18" charset="0"/>
                            </a:rPr>
                            <m:t>2</m:t>
                          </m:r>
                        </m:sub>
                      </m:sSub>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6719977" y="3776771"/>
                <a:ext cx="497187" cy="369332"/>
              </a:xfrm>
              <a:prstGeom prst="rect">
                <a:avLst/>
              </a:prstGeom>
              <a:blipFill rotWithShape="0">
                <a:blip r:embed="rId11"/>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658614" y="5587664"/>
                <a:ext cx="1144343"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ea typeface="Cambria Math" panose="02040503050406030204" pitchFamily="18" charset="0"/>
                            </a:rPr>
                          </m:ctrlPr>
                        </m:sSubPr>
                        <m:e>
                          <m:r>
                            <m:rPr>
                              <m:sty m:val="p"/>
                            </m:rPr>
                            <a:rPr lang="en-US" altLang="ja-JP" i="1">
                              <a:latin typeface="Cambria Math" panose="02040503050406030204" pitchFamily="18" charset="0"/>
                              <a:ea typeface="Cambria Math" panose="02040503050406030204" pitchFamily="18" charset="0"/>
                            </a:rPr>
                            <m:t>D</m:t>
                          </m:r>
                        </m:e>
                        <m:sub>
                          <m:r>
                            <a:rPr lang="en-US" altLang="ja-JP" i="1">
                              <a:latin typeface="Cambria Math" panose="02040503050406030204" pitchFamily="18" charset="0"/>
                              <a:ea typeface="Cambria Math" panose="02040503050406030204" pitchFamily="18" charset="0"/>
                            </a:rPr>
                            <m:t>1</m:t>
                          </m:r>
                        </m:sub>
                      </m:sSub>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1</m:t>
                          </m:r>
                        </m:sub>
                      </m:sSub>
                    </m:oMath>
                  </m:oMathPara>
                </a14:m>
                <a:endParaRPr lang="en-US" altLang="ja-JP" i="1" dirty="0" smtClean="0">
                  <a:latin typeface="HG丸ｺﾞｼｯｸM-PRO" panose="020F0600000000000000" pitchFamily="50" charset="-128"/>
                  <a:ea typeface="HG丸ｺﾞｼｯｸM-PRO" panose="020F0600000000000000" pitchFamily="50" charset="-128"/>
                </a:endParaRPr>
              </a:p>
              <a:p>
                <a:pPr/>
                <a14:m>
                  <m:oMathPara xmlns:m="http://schemas.openxmlformats.org/officeDocument/2006/math">
                    <m:oMathParaPr>
                      <m:jc m:val="centerGroup"/>
                    </m:oMathParaPr>
                    <m:oMath xmlns:m="http://schemas.openxmlformats.org/officeDocument/2006/math">
                      <m:sSub>
                        <m:sSubPr>
                          <m:ctrlPr>
                            <a:rPr lang="en-US" altLang="ja-JP" i="1" dirty="0">
                              <a:latin typeface="Cambria Math" panose="02040503050406030204" pitchFamily="18" charset="0"/>
                              <a:ea typeface="Cambria Math" panose="02040503050406030204" pitchFamily="18" charset="0"/>
                            </a:rPr>
                          </m:ctrlPr>
                        </m:sSubPr>
                        <m:e>
                          <m:r>
                            <m:rPr>
                              <m:sty m:val="p"/>
                            </m:rPr>
                            <a:rPr lang="en-US" altLang="ja-JP" i="1" dirty="0">
                              <a:latin typeface="Cambria Math" panose="02040503050406030204" pitchFamily="18" charset="0"/>
                              <a:ea typeface="Cambria Math" panose="02040503050406030204" pitchFamily="18" charset="0"/>
                            </a:rPr>
                            <m:t>W</m:t>
                          </m:r>
                        </m:e>
                        <m:sub>
                          <m:r>
                            <a:rPr lang="en-US" altLang="ja-JP" i="1" dirty="0">
                              <a:latin typeface="Cambria Math" panose="02040503050406030204" pitchFamily="18" charset="0"/>
                              <a:ea typeface="Cambria Math" panose="02040503050406030204" pitchFamily="18" charset="0"/>
                            </a:rPr>
                            <m:t>1</m:t>
                          </m:r>
                        </m:sub>
                      </m:sSub>
                      <m:r>
                        <a:rPr lang="en-US" altLang="ja-JP" b="0" i="1" dirty="0"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𝑉</m:t>
                          </m:r>
                        </m:e>
                        <m:sub>
                          <m:r>
                            <a:rPr lang="en-US" altLang="ja-JP" i="1" dirty="0">
                              <a:latin typeface="Cambria Math" panose="02040503050406030204" pitchFamily="18" charset="0"/>
                              <a:ea typeface="Cambria Math" panose="02040503050406030204" pitchFamily="18" charset="0"/>
                            </a:rPr>
                            <m:t>1</m:t>
                          </m:r>
                        </m:sub>
                      </m:sSub>
                      <m:r>
                        <a:rPr lang="en-US" altLang="ja-JP" b="0" i="1" dirty="0"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𝜌</m:t>
                          </m:r>
                        </m:e>
                        <m:sub>
                          <m:r>
                            <a:rPr lang="en-US" altLang="ja-JP" i="1">
                              <a:latin typeface="Cambria Math" panose="02040503050406030204" pitchFamily="18" charset="0"/>
                            </a:rPr>
                            <m:t>1</m:t>
                          </m:r>
                        </m:sub>
                      </m:sSub>
                    </m:oMath>
                  </m:oMathPara>
                </a14:m>
                <a:endParaRPr lang="en-US" altLang="ja-JP" dirty="0" smtClean="0">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1658614" y="5587664"/>
                <a:ext cx="1144343" cy="646331"/>
              </a:xfrm>
              <a:prstGeom prst="rect">
                <a:avLst/>
              </a:prstGeom>
              <a:blipFill rotWithShape="0">
                <a:blip r:embed="rId12"/>
                <a:stretch>
                  <a:fillRect b="-47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p:cNvSpPr/>
              <p:nvPr/>
            </p:nvSpPr>
            <p:spPr>
              <a:xfrm>
                <a:off x="5403760" y="5592871"/>
                <a:ext cx="1144343"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ea typeface="Cambria Math" panose="02040503050406030204" pitchFamily="18" charset="0"/>
                            </a:rPr>
                          </m:ctrlPr>
                        </m:sSubPr>
                        <m:e>
                          <m:r>
                            <m:rPr>
                              <m:sty m:val="p"/>
                            </m:rPr>
                            <a:rPr lang="en-US" altLang="ja-JP" i="1">
                              <a:latin typeface="Cambria Math" panose="02040503050406030204" pitchFamily="18" charset="0"/>
                              <a:ea typeface="Cambria Math" panose="02040503050406030204" pitchFamily="18" charset="0"/>
                            </a:rPr>
                            <m:t>D</m:t>
                          </m:r>
                        </m:e>
                        <m:sub>
                          <m:r>
                            <a:rPr lang="en-US" altLang="ja-JP" b="0" i="1" smtClean="0">
                              <a:latin typeface="Cambria Math" panose="02040503050406030204" pitchFamily="18" charset="0"/>
                              <a:ea typeface="Cambria Math" panose="02040503050406030204" pitchFamily="18" charset="0"/>
                            </a:rPr>
                            <m:t>2</m:t>
                          </m:r>
                        </m:sub>
                      </m:sSub>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b="0" i="1" smtClean="0">
                              <a:latin typeface="Cambria Math" panose="02040503050406030204" pitchFamily="18" charset="0"/>
                            </a:rPr>
                            <m:t>2</m:t>
                          </m:r>
                        </m:sub>
                      </m:sSub>
                    </m:oMath>
                  </m:oMathPara>
                </a14:m>
                <a:endParaRPr lang="en-US" altLang="ja-JP" i="1" dirty="0" smtClean="0">
                  <a:latin typeface="HG丸ｺﾞｼｯｸM-PRO" panose="020F0600000000000000" pitchFamily="50" charset="-128"/>
                  <a:ea typeface="HG丸ｺﾞｼｯｸM-PRO" panose="020F0600000000000000" pitchFamily="50" charset="-128"/>
                </a:endParaRPr>
              </a:p>
              <a:p>
                <a:pPr/>
                <a14:m>
                  <m:oMathPara xmlns:m="http://schemas.openxmlformats.org/officeDocument/2006/math">
                    <m:oMathParaPr>
                      <m:jc m:val="centerGroup"/>
                    </m:oMathParaPr>
                    <m:oMath xmlns:m="http://schemas.openxmlformats.org/officeDocument/2006/math">
                      <m:sSub>
                        <m:sSubPr>
                          <m:ctrlPr>
                            <a:rPr lang="en-US" altLang="ja-JP" i="1" dirty="0">
                              <a:latin typeface="Cambria Math" panose="02040503050406030204" pitchFamily="18" charset="0"/>
                              <a:ea typeface="Cambria Math" panose="02040503050406030204" pitchFamily="18" charset="0"/>
                            </a:rPr>
                          </m:ctrlPr>
                        </m:sSubPr>
                        <m:e>
                          <m:r>
                            <m:rPr>
                              <m:sty m:val="p"/>
                            </m:rPr>
                            <a:rPr lang="en-US" altLang="ja-JP" i="1" dirty="0">
                              <a:latin typeface="Cambria Math" panose="02040503050406030204" pitchFamily="18" charset="0"/>
                              <a:ea typeface="Cambria Math" panose="02040503050406030204" pitchFamily="18" charset="0"/>
                            </a:rPr>
                            <m:t>W</m:t>
                          </m:r>
                        </m:e>
                        <m:sub>
                          <m:r>
                            <a:rPr lang="en-US" altLang="ja-JP" b="0" i="1" dirty="0" smtClean="0">
                              <a:latin typeface="Cambria Math" panose="02040503050406030204" pitchFamily="18" charset="0"/>
                              <a:ea typeface="Cambria Math" panose="02040503050406030204" pitchFamily="18" charset="0"/>
                            </a:rPr>
                            <m:t>2</m:t>
                          </m:r>
                        </m:sub>
                      </m:sSub>
                      <m:r>
                        <a:rPr lang="en-US" altLang="ja-JP" b="0" i="1" dirty="0"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𝑉</m:t>
                          </m:r>
                        </m:e>
                        <m:sub>
                          <m:r>
                            <a:rPr lang="en-US" altLang="ja-JP" b="0" i="1" dirty="0" smtClean="0">
                              <a:latin typeface="Cambria Math" panose="02040503050406030204" pitchFamily="18" charset="0"/>
                              <a:ea typeface="Cambria Math" panose="02040503050406030204" pitchFamily="18" charset="0"/>
                            </a:rPr>
                            <m:t>2</m:t>
                          </m:r>
                        </m:sub>
                      </m:sSub>
                      <m:r>
                        <a:rPr lang="en-US" altLang="ja-JP" b="0" i="1" dirty="0"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𝜌</m:t>
                          </m:r>
                        </m:e>
                        <m:sub>
                          <m:r>
                            <a:rPr lang="en-US" altLang="ja-JP" b="0" i="1" smtClean="0">
                              <a:latin typeface="Cambria Math" panose="02040503050406030204" pitchFamily="18" charset="0"/>
                            </a:rPr>
                            <m:t>2</m:t>
                          </m:r>
                        </m:sub>
                      </m:sSub>
                    </m:oMath>
                  </m:oMathPara>
                </a14:m>
                <a:endParaRPr lang="en-US" altLang="ja-JP" dirty="0" smtClean="0">
                  <a:latin typeface="HG丸ｺﾞｼｯｸM-PRO" panose="020F0600000000000000" pitchFamily="50" charset="-128"/>
                  <a:ea typeface="HG丸ｺﾞｼｯｸM-PRO" panose="020F0600000000000000" pitchFamily="50" charset="-128"/>
                </a:endParaRPr>
              </a:p>
            </p:txBody>
          </p:sp>
        </mc:Choice>
        <mc:Fallback xmlns="">
          <p:sp>
            <p:nvSpPr>
              <p:cNvPr id="38" name="正方形/長方形 37"/>
              <p:cNvSpPr>
                <a:spLocks noRot="1" noChangeAspect="1" noMove="1" noResize="1" noEditPoints="1" noAdjustHandles="1" noChangeArrowheads="1" noChangeShapeType="1" noTextEdit="1"/>
              </p:cNvSpPr>
              <p:nvPr/>
            </p:nvSpPr>
            <p:spPr>
              <a:xfrm>
                <a:off x="5403760" y="5592871"/>
                <a:ext cx="1144343" cy="646331"/>
              </a:xfrm>
              <a:prstGeom prst="rect">
                <a:avLst/>
              </a:prstGeom>
              <a:blipFill rotWithShape="0">
                <a:blip r:embed="rId13"/>
                <a:stretch>
                  <a:fillRect b="-5660"/>
                </a:stretch>
              </a:blipFill>
            </p:spPr>
            <p:txBody>
              <a:bodyPr/>
              <a:lstStyle/>
              <a:p>
                <a:r>
                  <a:rPr lang="ja-JP" altLang="en-US">
                    <a:noFill/>
                  </a:rPr>
                  <a:t> </a:t>
                </a:r>
              </a:p>
            </p:txBody>
          </p:sp>
        </mc:Fallback>
      </mc:AlternateContent>
      <p:sp>
        <p:nvSpPr>
          <p:cNvPr id="30" name="円弧 29"/>
          <p:cNvSpPr/>
          <p:nvPr/>
        </p:nvSpPr>
        <p:spPr bwMode="auto">
          <a:xfrm>
            <a:off x="7240476" y="3429931"/>
            <a:ext cx="325677" cy="1427967"/>
          </a:xfrm>
          <a:prstGeom prst="arc">
            <a:avLst>
              <a:gd name="adj1" fmla="val 16200000"/>
              <a:gd name="adj2" fmla="val 5384374"/>
            </a:avLst>
          </a:pr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32" name="円弧 31"/>
          <p:cNvSpPr/>
          <p:nvPr/>
        </p:nvSpPr>
        <p:spPr bwMode="auto">
          <a:xfrm rot="10800000">
            <a:off x="7217164" y="3432019"/>
            <a:ext cx="325677" cy="1427967"/>
          </a:xfrm>
          <a:prstGeom prst="arc">
            <a:avLst>
              <a:gd name="adj1" fmla="val 16200000"/>
              <a:gd name="adj2" fmla="val 5384374"/>
            </a:avLst>
          </a:prstGeom>
          <a:no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grpSp>
        <p:nvGrpSpPr>
          <p:cNvPr id="11" name="グループ化 10"/>
          <p:cNvGrpSpPr/>
          <p:nvPr/>
        </p:nvGrpSpPr>
        <p:grpSpPr>
          <a:xfrm>
            <a:off x="7929031" y="876300"/>
            <a:ext cx="2693492" cy="3920815"/>
            <a:chOff x="7542841" y="934673"/>
            <a:chExt cx="2693492" cy="3920815"/>
          </a:xfrm>
        </p:grpSpPr>
        <mc:AlternateContent xmlns:mc="http://schemas.openxmlformats.org/markup-compatibility/2006" xmlns:a14="http://schemas.microsoft.com/office/drawing/2010/main">
          <mc:Choice Requires="a14">
            <p:sp>
              <p:nvSpPr>
                <p:cNvPr id="3" name="テキスト ボックス 2"/>
                <p:cNvSpPr txBox="1"/>
                <p:nvPr/>
              </p:nvSpPr>
              <p:spPr>
                <a:xfrm>
                  <a:off x="7542841" y="934673"/>
                  <a:ext cx="149002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800" i="1" dirty="0" smtClean="0">
                                <a:latin typeface="Cambria Math" panose="02040503050406030204" pitchFamily="18" charset="0"/>
                                <a:ea typeface="Cambria Math" panose="02040503050406030204" pitchFamily="18" charset="0"/>
                              </a:rPr>
                            </m:ctrlPr>
                          </m:sSubPr>
                          <m:e>
                            <m:r>
                              <m:rPr>
                                <m:sty m:val="p"/>
                              </m:rPr>
                              <a:rPr lang="en-US" altLang="ja-JP" sz="2800" i="1" dirty="0">
                                <a:latin typeface="Cambria Math" panose="02040503050406030204" pitchFamily="18" charset="0"/>
                                <a:ea typeface="Cambria Math" panose="02040503050406030204" pitchFamily="18" charset="0"/>
                              </a:rPr>
                              <m:t>W</m:t>
                            </m:r>
                          </m:e>
                          <m:sub>
                            <m:r>
                              <a:rPr lang="en-US" altLang="ja-JP" sz="2800" b="0" i="1" dirty="0" smtClean="0">
                                <a:latin typeface="Cambria Math" panose="02040503050406030204" pitchFamily="18" charset="0"/>
                                <a:ea typeface="Cambria Math" panose="02040503050406030204" pitchFamily="18" charset="0"/>
                              </a:rPr>
                              <m:t>1</m:t>
                            </m:r>
                          </m:sub>
                        </m:sSub>
                        <m:r>
                          <a:rPr lang="en-US" altLang="ja-JP" sz="2800" i="1" dirty="0" smtClean="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m:rPr>
                                <m:sty m:val="p"/>
                              </m:rPr>
                              <a:rPr lang="en-US" altLang="ja-JP" sz="2800" i="1" dirty="0">
                                <a:latin typeface="Cambria Math" panose="02040503050406030204" pitchFamily="18" charset="0"/>
                                <a:ea typeface="Cambria Math" panose="02040503050406030204" pitchFamily="18" charset="0"/>
                              </a:rPr>
                              <m:t>W</m:t>
                            </m:r>
                          </m:e>
                          <m:sub>
                            <m:r>
                              <a:rPr lang="en-US" altLang="ja-JP" sz="2800" b="0" i="1" dirty="0" smtClean="0">
                                <a:latin typeface="Cambria Math" panose="02040503050406030204" pitchFamily="18" charset="0"/>
                                <a:ea typeface="Cambria Math" panose="02040503050406030204" pitchFamily="18" charset="0"/>
                              </a:rPr>
                              <m:t>2</m:t>
                            </m:r>
                          </m:sub>
                        </m:sSub>
                      </m:oMath>
                    </m:oMathPara>
                  </a14:m>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7542841" y="934673"/>
                  <a:ext cx="1490023" cy="430887"/>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7562909" y="2403554"/>
                  <a:ext cx="267342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ja-JP" altLang="en-US" sz="2800" i="1" smtClean="0">
                                <a:latin typeface="Cambria Math" panose="02040503050406030204" pitchFamily="18" charset="0"/>
                              </a:rPr>
                              <m:t>𝜌</m:t>
                            </m:r>
                          </m:e>
                          <m:sub>
                            <m:r>
                              <a:rPr kumimoji="1" lang="en-US" altLang="ja-JP" sz="2800" b="0" i="1" smtClean="0">
                                <a:latin typeface="Cambria Math" panose="02040503050406030204" pitchFamily="18" charset="0"/>
                              </a:rPr>
                              <m:t>1</m:t>
                            </m:r>
                          </m:sub>
                        </m:sSub>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1</m:t>
                            </m:r>
                          </m:sub>
                        </m:sSub>
                        <m:sSub>
                          <m:sSubPr>
                            <m:ctrlPr>
                              <a:rPr lang="en-US" altLang="ja-JP" sz="2800" i="1">
                                <a:latin typeface="Cambria Math" panose="02040503050406030204" pitchFamily="18" charset="0"/>
                              </a:rPr>
                            </m:ctrlPr>
                          </m:sSubPr>
                          <m:e>
                            <m:acc>
                              <m:accPr>
                                <m:chr m:val="̅"/>
                                <m:ctrlPr>
                                  <a:rPr lang="en-US" altLang="ja-JP" sz="2800" i="1">
                                    <a:latin typeface="Cambria Math" panose="02040503050406030204" pitchFamily="18" charset="0"/>
                                  </a:rPr>
                                </m:ctrlPr>
                              </m:accPr>
                              <m:e>
                                <m:r>
                                  <m:rPr>
                                    <m:sty m:val="p"/>
                                  </m:rPr>
                                  <a:rPr lang="en-US" altLang="ja-JP" sz="2800" i="1">
                                    <a:latin typeface="Cambria Math" panose="02040503050406030204" pitchFamily="18" charset="0"/>
                                  </a:rPr>
                                  <m:t>u</m:t>
                                </m:r>
                              </m:e>
                            </m:acc>
                          </m:e>
                          <m:sub>
                            <m:r>
                              <a:rPr lang="en-US" altLang="ja-JP" sz="2800" i="1">
                                <a:latin typeface="Cambria Math" panose="02040503050406030204" pitchFamily="18" charset="0"/>
                              </a:rPr>
                              <m:t>1</m:t>
                            </m:r>
                          </m:sub>
                        </m:sSub>
                        <m:r>
                          <a:rPr lang="en-US" altLang="ja-JP" sz="2800" i="1" smtClean="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𝜌</m:t>
                            </m:r>
                          </m:e>
                          <m:sub>
                            <m:r>
                              <a:rPr lang="en-US" altLang="ja-JP" sz="2800" b="0" i="1" smtClean="0">
                                <a:latin typeface="Cambria Math" panose="02040503050406030204" pitchFamily="18" charset="0"/>
                              </a:rPr>
                              <m:t>2</m:t>
                            </m:r>
                          </m:sub>
                        </m:sSub>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𝑆</m:t>
                            </m:r>
                          </m:e>
                          <m:sub>
                            <m:r>
                              <a:rPr lang="en-US" altLang="ja-JP" sz="2800" b="0" i="1" smtClean="0">
                                <a:latin typeface="Cambria Math" panose="02040503050406030204" pitchFamily="18" charset="0"/>
                              </a:rPr>
                              <m:t>2</m:t>
                            </m:r>
                          </m:sub>
                        </m:sSub>
                        <m:sSub>
                          <m:sSubPr>
                            <m:ctrlPr>
                              <a:rPr lang="en-US" altLang="ja-JP" sz="2800" i="1">
                                <a:latin typeface="Cambria Math" panose="02040503050406030204" pitchFamily="18" charset="0"/>
                              </a:rPr>
                            </m:ctrlPr>
                          </m:sSubPr>
                          <m:e>
                            <m:acc>
                              <m:accPr>
                                <m:chr m:val="̅"/>
                                <m:ctrlPr>
                                  <a:rPr lang="en-US" altLang="ja-JP" sz="2800" i="1">
                                    <a:latin typeface="Cambria Math" panose="02040503050406030204" pitchFamily="18" charset="0"/>
                                  </a:rPr>
                                </m:ctrlPr>
                              </m:accPr>
                              <m:e>
                                <m:r>
                                  <m:rPr>
                                    <m:sty m:val="p"/>
                                  </m:rPr>
                                  <a:rPr lang="en-US" altLang="ja-JP" sz="2800" i="1">
                                    <a:latin typeface="Cambria Math" panose="02040503050406030204" pitchFamily="18" charset="0"/>
                                  </a:rPr>
                                  <m:t>u</m:t>
                                </m:r>
                              </m:e>
                            </m:acc>
                          </m:e>
                          <m:sub>
                            <m:r>
                              <a:rPr lang="en-US" altLang="ja-JP" sz="2800" b="0" i="1" smtClean="0">
                                <a:latin typeface="Cambria Math" panose="02040503050406030204" pitchFamily="18" charset="0"/>
                              </a:rPr>
                              <m:t>2</m:t>
                            </m:r>
                          </m:sub>
                        </m:sSub>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7562909" y="2403554"/>
                  <a:ext cx="2673424" cy="430887"/>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7591165" y="2902330"/>
                  <a:ext cx="124611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800" i="1" dirty="0" smtClean="0">
                                <a:latin typeface="Cambria Math" panose="02040503050406030204" pitchFamily="18" charset="0"/>
                                <a:ea typeface="Cambria Math" panose="02040503050406030204" pitchFamily="18" charset="0"/>
                              </a:rPr>
                            </m:ctrlPr>
                          </m:sSubPr>
                          <m:e>
                            <m:r>
                              <a:rPr lang="en-US" altLang="ja-JP" sz="2800" b="0" i="1" dirty="0" smtClean="0">
                                <a:latin typeface="Cambria Math" panose="02040503050406030204" pitchFamily="18" charset="0"/>
                                <a:ea typeface="Cambria Math" panose="02040503050406030204" pitchFamily="18" charset="0"/>
                              </a:rPr>
                              <m:t>𝑉</m:t>
                            </m:r>
                          </m:e>
                          <m:sub>
                            <m:r>
                              <a:rPr lang="en-US" altLang="ja-JP" sz="2800" b="0" i="1" dirty="0" smtClean="0">
                                <a:latin typeface="Cambria Math" panose="02040503050406030204" pitchFamily="18" charset="0"/>
                                <a:ea typeface="Cambria Math" panose="02040503050406030204" pitchFamily="18" charset="0"/>
                              </a:rPr>
                              <m:t>1</m:t>
                            </m:r>
                          </m:sub>
                        </m:sSub>
                        <m:r>
                          <a:rPr lang="en-US" altLang="ja-JP" sz="2800" i="1" dirty="0" smtClean="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b="0" i="1" dirty="0" smtClean="0">
                                <a:latin typeface="Cambria Math" panose="02040503050406030204" pitchFamily="18" charset="0"/>
                                <a:ea typeface="Cambria Math" panose="02040503050406030204" pitchFamily="18" charset="0"/>
                              </a:rPr>
                              <m:t>𝑉</m:t>
                            </m:r>
                          </m:e>
                          <m:sub>
                            <m:r>
                              <a:rPr lang="en-US" altLang="ja-JP" sz="2800" b="0" i="1" dirty="0" smtClean="0">
                                <a:latin typeface="Cambria Math" panose="02040503050406030204" pitchFamily="18" charset="0"/>
                                <a:ea typeface="Cambria Math" panose="02040503050406030204" pitchFamily="18" charset="0"/>
                              </a:rPr>
                              <m:t>2</m:t>
                            </m:r>
                          </m:sub>
                        </m:sSub>
                      </m:oMath>
                    </m:oMathPara>
                  </a14:m>
                  <a:endParaRPr kumimoji="1" lang="ja-JP" altLang="en-US" sz="28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7591165" y="2902330"/>
                  <a:ext cx="1246110" cy="430887"/>
                </a:xfrm>
                <a:prstGeom prst="rect">
                  <a:avLst/>
                </a:prstGeom>
                <a:blipFill rotWithShape="0">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7576344" y="3392724"/>
                  <a:ext cx="196624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1</m:t>
                            </m:r>
                          </m:sub>
                        </m:sSub>
                        <m:sSub>
                          <m:sSubPr>
                            <m:ctrlPr>
                              <a:rPr lang="en-US" altLang="ja-JP" sz="2800" i="1">
                                <a:latin typeface="Cambria Math" panose="02040503050406030204" pitchFamily="18" charset="0"/>
                              </a:rPr>
                            </m:ctrlPr>
                          </m:sSubPr>
                          <m:e>
                            <m:acc>
                              <m:accPr>
                                <m:chr m:val="̅"/>
                                <m:ctrlPr>
                                  <a:rPr lang="en-US" altLang="ja-JP" sz="2800" i="1">
                                    <a:latin typeface="Cambria Math" panose="02040503050406030204" pitchFamily="18" charset="0"/>
                                  </a:rPr>
                                </m:ctrlPr>
                              </m:accPr>
                              <m:e>
                                <m:r>
                                  <m:rPr>
                                    <m:sty m:val="p"/>
                                  </m:rPr>
                                  <a:rPr lang="en-US" altLang="ja-JP" sz="2800" i="1">
                                    <a:latin typeface="Cambria Math" panose="02040503050406030204" pitchFamily="18" charset="0"/>
                                  </a:rPr>
                                  <m:t>u</m:t>
                                </m:r>
                              </m:e>
                            </m:acc>
                          </m:e>
                          <m:sub>
                            <m:r>
                              <a:rPr lang="en-US" altLang="ja-JP" sz="2800" i="1">
                                <a:latin typeface="Cambria Math" panose="02040503050406030204" pitchFamily="18" charset="0"/>
                              </a:rPr>
                              <m:t>1</m:t>
                            </m:r>
                          </m:sub>
                        </m:sSub>
                        <m:r>
                          <a:rPr lang="en-US" altLang="ja-JP" sz="2800" i="1" smtClean="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𝑆</m:t>
                            </m:r>
                          </m:e>
                          <m:sub>
                            <m:r>
                              <a:rPr lang="en-US" altLang="ja-JP" sz="2800" b="0" i="1" smtClean="0">
                                <a:latin typeface="Cambria Math" panose="02040503050406030204" pitchFamily="18" charset="0"/>
                              </a:rPr>
                              <m:t>2</m:t>
                            </m:r>
                          </m:sub>
                        </m:sSub>
                        <m:sSub>
                          <m:sSubPr>
                            <m:ctrlPr>
                              <a:rPr lang="en-US" altLang="ja-JP" sz="2800" i="1">
                                <a:latin typeface="Cambria Math" panose="02040503050406030204" pitchFamily="18" charset="0"/>
                              </a:rPr>
                            </m:ctrlPr>
                          </m:sSubPr>
                          <m:e>
                            <m:acc>
                              <m:accPr>
                                <m:chr m:val="̅"/>
                                <m:ctrlPr>
                                  <a:rPr lang="en-US" altLang="ja-JP" sz="2800" i="1">
                                    <a:latin typeface="Cambria Math" panose="02040503050406030204" pitchFamily="18" charset="0"/>
                                  </a:rPr>
                                </m:ctrlPr>
                              </m:accPr>
                              <m:e>
                                <m:r>
                                  <m:rPr>
                                    <m:sty m:val="p"/>
                                  </m:rPr>
                                  <a:rPr lang="en-US" altLang="ja-JP" sz="2800" i="1">
                                    <a:latin typeface="Cambria Math" panose="02040503050406030204" pitchFamily="18" charset="0"/>
                                  </a:rPr>
                                  <m:t>u</m:t>
                                </m:r>
                              </m:e>
                            </m:acc>
                          </m:e>
                          <m:sub>
                            <m:r>
                              <a:rPr lang="en-US" altLang="ja-JP" sz="2800" b="0" i="1" smtClean="0">
                                <a:latin typeface="Cambria Math" panose="02040503050406030204" pitchFamily="18" charset="0"/>
                              </a:rPr>
                              <m:t>2</m:t>
                            </m:r>
                          </m:sub>
                        </m:sSub>
                      </m:oMath>
                    </m:oMathPara>
                  </a14:m>
                  <a:endParaRPr kumimoji="1" lang="ja-JP" altLang="en-US" sz="28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7576344" y="3392724"/>
                  <a:ext cx="1966244" cy="430887"/>
                </a:xfrm>
                <a:prstGeom prst="rect">
                  <a:avLst/>
                </a:prstGeom>
                <a:blipFill rotWithShape="0">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p:cNvSpPr/>
                <p:nvPr/>
              </p:nvSpPr>
              <p:spPr>
                <a:xfrm>
                  <a:off x="7611742" y="3883234"/>
                  <a:ext cx="1459374"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sSub>
                              <m:sSubPr>
                                <m:ctrlPr>
                                  <a:rPr lang="en-US" altLang="ja-JP" sz="2800" i="1">
                                    <a:latin typeface="Cambria Math" panose="02040503050406030204" pitchFamily="18" charset="0"/>
                                  </a:rPr>
                                </m:ctrlPr>
                              </m:sSubPr>
                              <m:e>
                                <m:acc>
                                  <m:accPr>
                                    <m:chr m:val="̅"/>
                                    <m:ctrlPr>
                                      <a:rPr lang="en-US" altLang="ja-JP" sz="2800" i="1">
                                        <a:latin typeface="Cambria Math" panose="02040503050406030204" pitchFamily="18" charset="0"/>
                                      </a:rPr>
                                    </m:ctrlPr>
                                  </m:accPr>
                                  <m:e>
                                    <m:r>
                                      <m:rPr>
                                        <m:sty m:val="p"/>
                                      </m:rPr>
                                      <a:rPr lang="en-US" altLang="ja-JP" sz="2800" i="1">
                                        <a:latin typeface="Cambria Math" panose="02040503050406030204" pitchFamily="18" charset="0"/>
                                      </a:rPr>
                                      <m:t>u</m:t>
                                    </m:r>
                                  </m:e>
                                </m:acc>
                              </m:e>
                              <m:sub>
                                <m:r>
                                  <a:rPr lang="en-US" altLang="ja-JP" sz="2800" i="1">
                                    <a:latin typeface="Cambria Math" panose="02040503050406030204" pitchFamily="18" charset="0"/>
                                  </a:rPr>
                                  <m:t>1</m:t>
                                </m:r>
                              </m:sub>
                            </m:sSub>
                          </m:num>
                          <m:den>
                            <m:sSub>
                              <m:sSubPr>
                                <m:ctrlPr>
                                  <a:rPr lang="en-US" altLang="ja-JP" sz="2800" i="1">
                                    <a:latin typeface="Cambria Math" panose="02040503050406030204" pitchFamily="18" charset="0"/>
                                  </a:rPr>
                                </m:ctrlPr>
                              </m:sSubPr>
                              <m:e>
                                <m:acc>
                                  <m:accPr>
                                    <m:chr m:val="̅"/>
                                    <m:ctrlPr>
                                      <a:rPr lang="en-US" altLang="ja-JP" sz="2800" i="1">
                                        <a:latin typeface="Cambria Math" panose="02040503050406030204" pitchFamily="18" charset="0"/>
                                      </a:rPr>
                                    </m:ctrlPr>
                                  </m:accPr>
                                  <m:e>
                                    <m:r>
                                      <m:rPr>
                                        <m:sty m:val="p"/>
                                      </m:rPr>
                                      <a:rPr lang="en-US" altLang="ja-JP" sz="2800" i="1">
                                        <a:latin typeface="Cambria Math" panose="02040503050406030204" pitchFamily="18" charset="0"/>
                                      </a:rPr>
                                      <m:t>u</m:t>
                                    </m:r>
                                  </m:e>
                                </m:acc>
                              </m:e>
                              <m:sub>
                                <m:r>
                                  <a:rPr lang="en-US" altLang="ja-JP" sz="2800" i="1">
                                    <a:latin typeface="Cambria Math" panose="02040503050406030204" pitchFamily="18" charset="0"/>
                                  </a:rPr>
                                  <m:t>2</m:t>
                                </m:r>
                              </m:sub>
                            </m:sSub>
                          </m:den>
                        </m:f>
                        <m:r>
                          <a:rPr lang="en-US" altLang="ja-JP" sz="2800" i="1">
                            <a:latin typeface="Cambria Math" panose="02040503050406030204" pitchFamily="18" charset="0"/>
                            <a:ea typeface="Cambria Math" panose="02040503050406030204" pitchFamily="18" charset="0"/>
                          </a:rPr>
                          <m:t>=</m:t>
                        </m:r>
                        <m:f>
                          <m:fPr>
                            <m:ctrlPr>
                              <a:rPr lang="en-US" altLang="ja-JP" sz="2800" i="1">
                                <a:latin typeface="Cambria Math" panose="02040503050406030204" pitchFamily="18" charset="0"/>
                                <a:ea typeface="Cambria Math" panose="02040503050406030204" pitchFamily="18" charset="0"/>
                              </a:rPr>
                            </m:ctrlPr>
                          </m:fPr>
                          <m:num>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𝑆</m:t>
                                </m:r>
                              </m:e>
                              <m:sub>
                                <m:r>
                                  <a:rPr lang="en-US" altLang="ja-JP" sz="2800" i="1">
                                    <a:latin typeface="Cambria Math" panose="02040503050406030204" pitchFamily="18" charset="0"/>
                                    <a:ea typeface="Cambria Math" panose="02040503050406030204" pitchFamily="18" charset="0"/>
                                  </a:rPr>
                                  <m:t>2</m:t>
                                </m:r>
                              </m:sub>
                            </m:sSub>
                          </m:num>
                          <m:den>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𝑆</m:t>
                                </m:r>
                              </m:e>
                              <m:sub>
                                <m:r>
                                  <a:rPr lang="en-US" altLang="ja-JP" sz="2800" i="1">
                                    <a:latin typeface="Cambria Math" panose="02040503050406030204" pitchFamily="18" charset="0"/>
                                    <a:ea typeface="Cambria Math" panose="02040503050406030204" pitchFamily="18" charset="0"/>
                                  </a:rPr>
                                  <m:t>1</m:t>
                                </m:r>
                              </m:sub>
                            </m:sSub>
                          </m:den>
                        </m:f>
                      </m:oMath>
                    </m:oMathPara>
                  </a14:m>
                  <a:endParaRPr lang="ja-JP" altLang="en-US" sz="2800"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7611742" y="3883234"/>
                  <a:ext cx="1459374" cy="972254"/>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7542841" y="1911146"/>
                  <a:ext cx="13813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800">
                            <a:latin typeface="Cambria Math" panose="02040503050406030204" pitchFamily="18" charset="0"/>
                            <a:ea typeface="Cambria Math" panose="02040503050406030204" pitchFamily="18" charset="0"/>
                          </a:rPr>
                          <m:t>V</m:t>
                        </m:r>
                        <m:r>
                          <a:rPr lang="en-US" altLang="ja-JP" sz="2800" i="1">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𝑆</m:t>
                        </m:r>
                        <m:acc>
                          <m:accPr>
                            <m:chr m:val="̅"/>
                            <m:ctrlPr>
                              <a:rPr lang="en-US" altLang="ja-JP" sz="2800" i="1">
                                <a:latin typeface="Cambria Math" panose="02040503050406030204" pitchFamily="18" charset="0"/>
                                <a:ea typeface="Cambria Math" panose="02040503050406030204" pitchFamily="18" charset="0"/>
                              </a:rPr>
                            </m:ctrlPr>
                          </m:accPr>
                          <m:e>
                            <m:r>
                              <a:rPr lang="en-US" altLang="ja-JP" sz="2800" i="1">
                                <a:latin typeface="Cambria Math" panose="02040503050406030204" pitchFamily="18" charset="0"/>
                                <a:ea typeface="Cambria Math" panose="02040503050406030204" pitchFamily="18" charset="0"/>
                              </a:rPr>
                              <m:t>𝑢</m:t>
                            </m:r>
                          </m:e>
                        </m:acc>
                      </m:oMath>
                    </m:oMathPara>
                  </a14:m>
                  <a:endParaRPr lang="ja-JP" altLang="en-US" sz="28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7542841" y="1911146"/>
                  <a:ext cx="1381339" cy="523220"/>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7545298" y="1412335"/>
                  <a:ext cx="195329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800" i="1" dirty="0" smtClean="0">
                                <a:latin typeface="Cambria Math" panose="02040503050406030204" pitchFamily="18" charset="0"/>
                                <a:ea typeface="Cambria Math" panose="02040503050406030204" pitchFamily="18" charset="0"/>
                              </a:rPr>
                            </m:ctrlPr>
                          </m:sSubPr>
                          <m:e>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𝜌</m:t>
                                </m:r>
                              </m:e>
                              <m:sub>
                                <m:r>
                                  <a:rPr lang="en-US" altLang="ja-JP" sz="2800" i="1">
                                    <a:latin typeface="Cambria Math" panose="02040503050406030204" pitchFamily="18" charset="0"/>
                                  </a:rPr>
                                  <m:t>1</m:t>
                                </m:r>
                              </m:sub>
                            </m:sSub>
                            <m:r>
                              <a:rPr lang="en-US" altLang="ja-JP" sz="2800" b="0" i="1" dirty="0" smtClean="0">
                                <a:latin typeface="Cambria Math" panose="02040503050406030204" pitchFamily="18" charset="0"/>
                                <a:ea typeface="Cambria Math" panose="02040503050406030204" pitchFamily="18" charset="0"/>
                              </a:rPr>
                              <m:t>𝑉</m:t>
                            </m:r>
                          </m:e>
                          <m:sub>
                            <m:r>
                              <a:rPr lang="en-US" altLang="ja-JP" sz="2800" b="0" i="1" dirty="0" smtClean="0">
                                <a:latin typeface="Cambria Math" panose="02040503050406030204" pitchFamily="18" charset="0"/>
                                <a:ea typeface="Cambria Math" panose="02040503050406030204" pitchFamily="18" charset="0"/>
                              </a:rPr>
                              <m:t>1</m:t>
                            </m:r>
                          </m:sub>
                        </m:sSub>
                        <m:r>
                          <a:rPr lang="en-US" altLang="ja-JP" sz="2800" i="1" dirty="0" smtClean="0">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𝜌</m:t>
                                </m:r>
                              </m:e>
                              <m:sub>
                                <m:r>
                                  <a:rPr lang="en-US" altLang="ja-JP" sz="2800" i="1">
                                    <a:latin typeface="Cambria Math" panose="02040503050406030204" pitchFamily="18" charset="0"/>
                                  </a:rPr>
                                  <m:t>2</m:t>
                                </m:r>
                              </m:sub>
                            </m:sSub>
                            <m:r>
                              <a:rPr lang="en-US" altLang="ja-JP" sz="2800" b="0" i="1" dirty="0" smtClean="0">
                                <a:latin typeface="Cambria Math" panose="02040503050406030204" pitchFamily="18" charset="0"/>
                                <a:ea typeface="Cambria Math" panose="02040503050406030204" pitchFamily="18" charset="0"/>
                              </a:rPr>
                              <m:t>𝑉</m:t>
                            </m:r>
                          </m:e>
                          <m:sub>
                            <m:r>
                              <a:rPr lang="en-US" altLang="ja-JP" sz="2800" b="0" i="1" dirty="0" smtClean="0">
                                <a:latin typeface="Cambria Math" panose="02040503050406030204" pitchFamily="18" charset="0"/>
                                <a:ea typeface="Cambria Math" panose="02040503050406030204" pitchFamily="18" charset="0"/>
                              </a:rPr>
                              <m:t>2</m:t>
                            </m:r>
                          </m:sub>
                        </m:sSub>
                      </m:oMath>
                    </m:oMathPara>
                  </a14:m>
                  <a:endParaRPr kumimoji="1" lang="ja-JP" altLang="en-US" sz="28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7545298" y="1412335"/>
                  <a:ext cx="1953292" cy="430887"/>
                </a:xfrm>
                <a:prstGeom prst="rect">
                  <a:avLst/>
                </a:prstGeom>
                <a:blipFill rotWithShape="0">
                  <a:blip r:embed="rId20"/>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0" name="額縁 39"/>
              <p:cNvSpPr/>
              <p:nvPr/>
            </p:nvSpPr>
            <p:spPr bwMode="auto">
              <a:xfrm>
                <a:off x="7991602" y="4872973"/>
                <a:ext cx="2880000" cy="180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US" altLang="ja-JP" sz="3200" i="1">
                              <a:latin typeface="Cambria Math" panose="02040503050406030204" pitchFamily="18" charset="0"/>
                            </a:rPr>
                          </m:ctrlPr>
                        </m:fPr>
                        <m:num>
                          <m:sSub>
                            <m:sSubPr>
                              <m:ctrlPr>
                                <a:rPr lang="en-US" altLang="ja-JP" sz="3200" i="1">
                                  <a:latin typeface="Cambria Math" panose="02040503050406030204" pitchFamily="18" charset="0"/>
                                </a:rPr>
                              </m:ctrlPr>
                            </m:sSubPr>
                            <m:e>
                              <m:acc>
                                <m:accPr>
                                  <m:chr m:val="̅"/>
                                  <m:ctrlPr>
                                    <a:rPr lang="en-US" altLang="ja-JP" sz="3200" i="1">
                                      <a:latin typeface="Cambria Math" panose="02040503050406030204" pitchFamily="18" charset="0"/>
                                    </a:rPr>
                                  </m:ctrlPr>
                                </m:accPr>
                                <m:e>
                                  <m:r>
                                    <m:rPr>
                                      <m:sty m:val="p"/>
                                    </m:rPr>
                                    <a:rPr lang="en-US" altLang="ja-JP" sz="3200" i="1">
                                      <a:latin typeface="Cambria Math" panose="02040503050406030204" pitchFamily="18" charset="0"/>
                                    </a:rPr>
                                    <m:t>u</m:t>
                                  </m:r>
                                </m:e>
                              </m:acc>
                            </m:e>
                            <m:sub>
                              <m:r>
                                <a:rPr lang="en-US" altLang="ja-JP" sz="3200" i="1">
                                  <a:latin typeface="Cambria Math" panose="02040503050406030204" pitchFamily="18" charset="0"/>
                                </a:rPr>
                                <m:t>1</m:t>
                              </m:r>
                            </m:sub>
                          </m:sSub>
                        </m:num>
                        <m:den>
                          <m:sSub>
                            <m:sSubPr>
                              <m:ctrlPr>
                                <a:rPr lang="en-US" altLang="ja-JP" sz="3200" i="1">
                                  <a:latin typeface="Cambria Math" panose="02040503050406030204" pitchFamily="18" charset="0"/>
                                </a:rPr>
                              </m:ctrlPr>
                            </m:sSubPr>
                            <m:e>
                              <m:acc>
                                <m:accPr>
                                  <m:chr m:val="̅"/>
                                  <m:ctrlPr>
                                    <a:rPr lang="en-US" altLang="ja-JP" sz="3200" i="1">
                                      <a:latin typeface="Cambria Math" panose="02040503050406030204" pitchFamily="18" charset="0"/>
                                    </a:rPr>
                                  </m:ctrlPr>
                                </m:accPr>
                                <m:e>
                                  <m:r>
                                    <m:rPr>
                                      <m:sty m:val="p"/>
                                    </m:rPr>
                                    <a:rPr lang="en-US" altLang="ja-JP" sz="3200" i="1">
                                      <a:latin typeface="Cambria Math" panose="02040503050406030204" pitchFamily="18" charset="0"/>
                                    </a:rPr>
                                    <m:t>u</m:t>
                                  </m:r>
                                </m:e>
                              </m:acc>
                            </m:e>
                            <m:sub>
                              <m:r>
                                <a:rPr lang="en-US" altLang="ja-JP" sz="3200" i="1">
                                  <a:latin typeface="Cambria Math" panose="02040503050406030204" pitchFamily="18" charset="0"/>
                                </a:rPr>
                                <m:t>2</m:t>
                              </m:r>
                            </m:sub>
                          </m:sSub>
                        </m:den>
                      </m:f>
                      <m:r>
                        <a:rPr lang="en-US" altLang="ja-JP" sz="3200" i="1">
                          <a:latin typeface="Cambria Math" panose="02040503050406030204" pitchFamily="18" charset="0"/>
                          <a:ea typeface="Cambria Math" panose="02040503050406030204" pitchFamily="18" charset="0"/>
                        </a:rPr>
                        <m:t>=</m:t>
                      </m:r>
                      <m:sSup>
                        <m:sSupPr>
                          <m:ctrlPr>
                            <a:rPr lang="en-US" altLang="ja-JP" sz="3200" i="1">
                              <a:latin typeface="Cambria Math" panose="02040503050406030204" pitchFamily="18" charset="0"/>
                              <a:ea typeface="Cambria Math" panose="02040503050406030204" pitchFamily="18" charset="0"/>
                            </a:rPr>
                          </m:ctrlPr>
                        </m:sSupPr>
                        <m:e>
                          <m:d>
                            <m:dPr>
                              <m:ctrlPr>
                                <a:rPr lang="en-US" altLang="ja-JP" sz="3200" i="1">
                                  <a:latin typeface="Cambria Math" panose="02040503050406030204" pitchFamily="18" charset="0"/>
                                  <a:ea typeface="Cambria Math" panose="02040503050406030204" pitchFamily="18" charset="0"/>
                                </a:rPr>
                              </m:ctrlPr>
                            </m:dPr>
                            <m:e>
                              <m:f>
                                <m:fPr>
                                  <m:ctrlPr>
                                    <a:rPr lang="en-US" altLang="ja-JP" sz="3200" i="1">
                                      <a:latin typeface="Cambria Math" panose="02040503050406030204" pitchFamily="18" charset="0"/>
                                      <a:ea typeface="Cambria Math" panose="02040503050406030204" pitchFamily="18" charset="0"/>
                                    </a:rPr>
                                  </m:ctrlPr>
                                </m:fPr>
                                <m:num>
                                  <m:sSub>
                                    <m:sSubPr>
                                      <m:ctrlPr>
                                        <a:rPr lang="en-US" altLang="ja-JP" sz="3200" i="1">
                                          <a:latin typeface="Cambria Math" panose="02040503050406030204" pitchFamily="18" charset="0"/>
                                          <a:ea typeface="Cambria Math" panose="02040503050406030204" pitchFamily="18" charset="0"/>
                                        </a:rPr>
                                      </m:ctrlPr>
                                    </m:sSubPr>
                                    <m:e>
                                      <m:r>
                                        <m:rPr>
                                          <m:sty m:val="p"/>
                                        </m:rPr>
                                        <a:rPr lang="en-US" altLang="ja-JP" sz="3200" i="1">
                                          <a:latin typeface="Cambria Math" panose="02040503050406030204" pitchFamily="18" charset="0"/>
                                          <a:ea typeface="Cambria Math" panose="02040503050406030204" pitchFamily="18" charset="0"/>
                                        </a:rPr>
                                        <m:t>D</m:t>
                                      </m:r>
                                    </m:e>
                                    <m:sub>
                                      <m:r>
                                        <a:rPr lang="en-US" altLang="ja-JP" sz="3200" i="1">
                                          <a:latin typeface="Cambria Math" panose="02040503050406030204" pitchFamily="18" charset="0"/>
                                          <a:ea typeface="Cambria Math" panose="02040503050406030204" pitchFamily="18" charset="0"/>
                                        </a:rPr>
                                        <m:t>2</m:t>
                                      </m:r>
                                    </m:sub>
                                  </m:sSub>
                                </m:num>
                                <m:den>
                                  <m:sSub>
                                    <m:sSubPr>
                                      <m:ctrlPr>
                                        <a:rPr lang="en-US" altLang="ja-JP" sz="3200" i="1">
                                          <a:latin typeface="Cambria Math" panose="02040503050406030204" pitchFamily="18" charset="0"/>
                                          <a:ea typeface="Cambria Math" panose="02040503050406030204" pitchFamily="18" charset="0"/>
                                        </a:rPr>
                                      </m:ctrlPr>
                                    </m:sSubPr>
                                    <m:e>
                                      <m:r>
                                        <m:rPr>
                                          <m:sty m:val="p"/>
                                        </m:rPr>
                                        <a:rPr lang="en-US" altLang="ja-JP" sz="3200" i="1">
                                          <a:latin typeface="Cambria Math" panose="02040503050406030204" pitchFamily="18" charset="0"/>
                                          <a:ea typeface="Cambria Math" panose="02040503050406030204" pitchFamily="18" charset="0"/>
                                        </a:rPr>
                                        <m:t>D</m:t>
                                      </m:r>
                                    </m:e>
                                    <m:sub>
                                      <m:r>
                                        <a:rPr lang="en-US" altLang="ja-JP" sz="3200" i="1">
                                          <a:latin typeface="Cambria Math" panose="02040503050406030204" pitchFamily="18" charset="0"/>
                                          <a:ea typeface="Cambria Math" panose="02040503050406030204" pitchFamily="18" charset="0"/>
                                        </a:rPr>
                                        <m:t>1</m:t>
                                      </m:r>
                                    </m:sub>
                                  </m:sSub>
                                </m:den>
                              </m:f>
                            </m:e>
                          </m:d>
                        </m:e>
                        <m:sup>
                          <m:r>
                            <a:rPr lang="en-US" altLang="ja-JP" sz="3200" i="1">
                              <a:latin typeface="Cambria Math" panose="02040503050406030204" pitchFamily="18" charset="0"/>
                              <a:ea typeface="Cambria Math" panose="02040503050406030204" pitchFamily="18" charset="0"/>
                            </a:rPr>
                            <m:t>2</m:t>
                          </m:r>
                        </m:sup>
                      </m:sSup>
                    </m:oMath>
                  </m:oMathPara>
                </a14:m>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mc:Choice>
        <mc:Fallback xmlns="">
          <p:sp>
            <p:nvSpPr>
              <p:cNvPr id="40" name="額縁 39"/>
              <p:cNvSpPr>
                <a:spLocks noRot="1" noChangeAspect="1" noMove="1" noResize="1" noEditPoints="1" noAdjustHandles="1" noChangeArrowheads="1" noChangeShapeType="1" noTextEdit="1"/>
              </p:cNvSpPr>
              <p:nvPr/>
            </p:nvSpPr>
            <p:spPr bwMode="auto">
              <a:xfrm>
                <a:off x="7991602" y="4872973"/>
                <a:ext cx="2880000" cy="1800000"/>
              </a:xfrm>
              <a:prstGeom prst="bevel">
                <a:avLst/>
              </a:prstGeom>
              <a:blipFill rotWithShape="0">
                <a:blip r:embed="rId21"/>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連続の式</a:t>
            </a:r>
            <a:endParaRPr kumimoji="1" lang="ja-JP" altLang="en-US" dirty="0">
              <a:solidFill>
                <a:srgbClr val="0070C0"/>
              </a:solidFill>
            </a:endParaRPr>
          </a:p>
        </p:txBody>
      </p:sp>
      <p:sp>
        <p:nvSpPr>
          <p:cNvPr id="3" name="コンテンツ プレースホルダー 2"/>
          <p:cNvSpPr>
            <a:spLocks noGrp="1"/>
          </p:cNvSpPr>
          <p:nvPr>
            <p:ph idx="1"/>
          </p:nvPr>
        </p:nvSpPr>
        <p:spPr>
          <a:xfrm>
            <a:off x="1422400" y="1676400"/>
            <a:ext cx="10623062" cy="4114800"/>
          </a:xfrm>
        </p:spPr>
        <p:txBody>
          <a:bodyPr/>
          <a:lstStyle/>
          <a:p>
            <a:pPr marL="0" indent="0">
              <a:buNone/>
            </a:pPr>
            <a:r>
              <a:rPr lang="ja-JP" altLang="en-US" sz="1800" dirty="0" smtClean="0">
                <a:latin typeface="Arial" panose="020B0604020202020204" pitchFamily="34" charset="0"/>
                <a:ea typeface="ＭＳ Ｐゴシック" panose="020B0600070205080204" pitchFamily="50" charset="-128"/>
              </a:rPr>
              <a:t>例</a:t>
            </a:r>
            <a:r>
              <a:rPr kumimoji="1" lang="ja-JP" altLang="en-US" sz="1800" dirty="0" smtClean="0">
                <a:latin typeface="Arial" panose="020B0604020202020204" pitchFamily="34" charset="0"/>
                <a:ea typeface="ＭＳ Ｐゴシック" panose="020B0600070205080204" pitchFamily="50" charset="-128"/>
              </a:rPr>
              <a:t>題</a:t>
            </a:r>
            <a:r>
              <a:rPr kumimoji="1" lang="en-US" altLang="ja-JP" sz="1800" dirty="0" smtClean="0">
                <a:latin typeface="Arial" panose="020B0604020202020204" pitchFamily="34" charset="0"/>
                <a:ea typeface="ＭＳ Ｐゴシック" panose="020B0600070205080204" pitchFamily="50" charset="-128"/>
              </a:rPr>
              <a:t>12</a:t>
            </a:r>
            <a:r>
              <a:rPr kumimoji="1" lang="ja-JP" altLang="en-US" sz="1800" dirty="0" smtClean="0">
                <a:latin typeface="Arial" panose="020B0604020202020204" pitchFamily="34" charset="0"/>
                <a:ea typeface="ＭＳ Ｐゴシック" panose="020B0600070205080204" pitchFamily="50" charset="-128"/>
              </a:rPr>
              <a:t>　</a:t>
            </a:r>
            <a:r>
              <a:rPr kumimoji="1" lang="en-US" altLang="ja-JP" sz="1800" dirty="0" smtClean="0">
                <a:latin typeface="Arial" panose="020B0604020202020204" pitchFamily="34" charset="0"/>
                <a:ea typeface="ＭＳ Ｐゴシック" panose="020B0600070205080204" pitchFamily="50" charset="-128"/>
              </a:rPr>
              <a:t>100A</a:t>
            </a:r>
            <a:r>
              <a:rPr kumimoji="1" lang="ja-JP" altLang="en-US" sz="1800" dirty="0" smtClean="0">
                <a:latin typeface="Arial" panose="020B0604020202020204" pitchFamily="34" charset="0"/>
                <a:ea typeface="ＭＳ Ｐゴシック" panose="020B0600070205080204" pitchFamily="50" charset="-128"/>
              </a:rPr>
              <a:t>鋼管（外径</a:t>
            </a:r>
            <a:r>
              <a:rPr kumimoji="1" lang="en-US" altLang="ja-JP" sz="1800" dirty="0" smtClean="0">
                <a:latin typeface="Arial" panose="020B0604020202020204" pitchFamily="34" charset="0"/>
                <a:ea typeface="ＭＳ Ｐゴシック" panose="020B0600070205080204" pitchFamily="50" charset="-128"/>
              </a:rPr>
              <a:t>114.3mm</a:t>
            </a:r>
            <a:r>
              <a:rPr lang="ja-JP" altLang="en-US" sz="1800" dirty="0" err="1">
                <a:latin typeface="Arial" panose="020B0604020202020204" pitchFamily="34" charset="0"/>
                <a:ea typeface="ＭＳ Ｐゴシック" panose="020B0600070205080204" pitchFamily="50" charset="-128"/>
              </a:rPr>
              <a:t>，</a:t>
            </a:r>
            <a:r>
              <a:rPr kumimoji="1" lang="ja-JP" altLang="en-US" sz="1800" dirty="0" smtClean="0">
                <a:latin typeface="Arial" panose="020B0604020202020204" pitchFamily="34" charset="0"/>
                <a:ea typeface="ＭＳ Ｐゴシック" panose="020B0600070205080204" pitchFamily="50" charset="-128"/>
              </a:rPr>
              <a:t>厚さ</a:t>
            </a:r>
            <a:r>
              <a:rPr kumimoji="1" lang="en-US" altLang="ja-JP" sz="1800" dirty="0" smtClean="0">
                <a:latin typeface="Arial" panose="020B0604020202020204" pitchFamily="34" charset="0"/>
                <a:ea typeface="ＭＳ Ｐゴシック" panose="020B0600070205080204" pitchFamily="50" charset="-128"/>
              </a:rPr>
              <a:t>4.5mm</a:t>
            </a:r>
            <a:r>
              <a:rPr kumimoji="1" lang="ja-JP" altLang="en-US" sz="1800" dirty="0" smtClean="0">
                <a:latin typeface="Arial" panose="020B0604020202020204" pitchFamily="34" charset="0"/>
                <a:ea typeface="ＭＳ Ｐゴシック" panose="020B0600070205080204" pitchFamily="50" charset="-128"/>
              </a:rPr>
              <a:t>）に</a:t>
            </a:r>
            <a:r>
              <a:rPr kumimoji="1" lang="en-US" altLang="ja-JP" sz="1800" dirty="0" smtClean="0">
                <a:latin typeface="Arial" panose="020B0604020202020204" pitchFamily="34" charset="0"/>
                <a:ea typeface="ＭＳ Ｐゴシック" panose="020B0600070205080204" pitchFamily="50" charset="-128"/>
              </a:rPr>
              <a:t>80A</a:t>
            </a:r>
            <a:r>
              <a:rPr kumimoji="1" lang="ja-JP" altLang="en-US" sz="1800" dirty="0" smtClean="0">
                <a:latin typeface="Arial" panose="020B0604020202020204" pitchFamily="34" charset="0"/>
                <a:ea typeface="ＭＳ Ｐゴシック" panose="020B0600070205080204" pitchFamily="50" charset="-128"/>
              </a:rPr>
              <a:t>鋼管（外径</a:t>
            </a:r>
            <a:r>
              <a:rPr kumimoji="1" lang="en-US" altLang="ja-JP" sz="1800" dirty="0" smtClean="0">
                <a:latin typeface="Arial" panose="020B0604020202020204" pitchFamily="34" charset="0"/>
                <a:ea typeface="ＭＳ Ｐゴシック" panose="020B0600070205080204" pitchFamily="50" charset="-128"/>
              </a:rPr>
              <a:t>89.1mm</a:t>
            </a:r>
            <a:r>
              <a:rPr lang="ja-JP" altLang="en-US" sz="1800" dirty="0" err="1">
                <a:latin typeface="Arial" panose="020B0604020202020204" pitchFamily="34" charset="0"/>
                <a:ea typeface="ＭＳ Ｐゴシック" panose="020B0600070205080204" pitchFamily="50" charset="-128"/>
              </a:rPr>
              <a:t>，</a:t>
            </a:r>
            <a:r>
              <a:rPr kumimoji="1" lang="ja-JP" altLang="en-US" sz="1800" dirty="0" smtClean="0">
                <a:latin typeface="Arial" panose="020B0604020202020204" pitchFamily="34" charset="0"/>
                <a:ea typeface="ＭＳ Ｐゴシック" panose="020B0600070205080204" pitchFamily="50" charset="-128"/>
              </a:rPr>
              <a:t>厚さ</a:t>
            </a:r>
            <a:r>
              <a:rPr kumimoji="1" lang="en-US" altLang="ja-JP" sz="1800" dirty="0" smtClean="0">
                <a:latin typeface="Arial" panose="020B0604020202020204" pitchFamily="34" charset="0"/>
                <a:ea typeface="ＭＳ Ｐゴシック" panose="020B0600070205080204" pitchFamily="50" charset="-128"/>
              </a:rPr>
              <a:t>4.2mm</a:t>
            </a:r>
            <a:r>
              <a:rPr kumimoji="1" lang="ja-JP" altLang="en-US" sz="1800" dirty="0" smtClean="0">
                <a:latin typeface="Arial" panose="020B0604020202020204" pitchFamily="34" charset="0"/>
                <a:ea typeface="ＭＳ Ｐゴシック" panose="020B0600070205080204" pitchFamily="50" charset="-128"/>
              </a:rPr>
              <a:t>）を接続した管内を</a:t>
            </a:r>
            <a:endParaRPr kumimoji="1" lang="en-US" altLang="ja-JP" sz="1800" dirty="0" smtClean="0">
              <a:latin typeface="Arial" panose="020B0604020202020204" pitchFamily="34" charset="0"/>
              <a:ea typeface="ＭＳ Ｐゴシック" panose="020B0600070205080204" pitchFamily="50" charset="-128"/>
            </a:endParaRPr>
          </a:p>
          <a:p>
            <a:pPr marL="0" indent="0">
              <a:buNone/>
            </a:pPr>
            <a:r>
              <a:rPr lang="ja-JP" altLang="en-US" sz="1800" dirty="0">
                <a:latin typeface="Arial" panose="020B0604020202020204" pitchFamily="34" charset="0"/>
                <a:ea typeface="ＭＳ Ｐゴシック" panose="020B0600070205080204" pitchFamily="50" charset="-128"/>
              </a:rPr>
              <a:t>　</a:t>
            </a:r>
            <a:r>
              <a:rPr lang="ja-JP" altLang="en-US" sz="1800" dirty="0" smtClean="0">
                <a:latin typeface="Arial" panose="020B0604020202020204" pitchFamily="34" charset="0"/>
                <a:ea typeface="ＭＳ Ｐゴシック" panose="020B0600070205080204" pitchFamily="50" charset="-128"/>
              </a:rPr>
              <a:t>　　　</a:t>
            </a:r>
            <a:r>
              <a:rPr kumimoji="1" lang="ja-JP" altLang="en-US" sz="1800" dirty="0" smtClean="0">
                <a:latin typeface="Arial" panose="020B0604020202020204" pitchFamily="34" charset="0"/>
                <a:ea typeface="ＭＳ Ｐゴシック" panose="020B0600070205080204" pitchFamily="50" charset="-128"/>
              </a:rPr>
              <a:t>水が定常状態で流れている。</a:t>
            </a:r>
            <a:r>
              <a:rPr kumimoji="1" lang="en-US" altLang="ja-JP" sz="1800" dirty="0" smtClean="0">
                <a:latin typeface="Arial" panose="020B0604020202020204" pitchFamily="34" charset="0"/>
                <a:ea typeface="ＭＳ Ｐゴシック" panose="020B0600070205080204" pitchFamily="50" charset="-128"/>
              </a:rPr>
              <a:t>100A</a:t>
            </a:r>
            <a:r>
              <a:rPr kumimoji="1" lang="ja-JP" altLang="en-US" sz="1800" dirty="0" smtClean="0">
                <a:latin typeface="Arial" panose="020B0604020202020204" pitchFamily="34" charset="0"/>
                <a:ea typeface="ＭＳ Ｐゴシック" panose="020B0600070205080204" pitchFamily="50" charset="-128"/>
              </a:rPr>
              <a:t>鋼管内の平均流速が</a:t>
            </a:r>
            <a:r>
              <a:rPr kumimoji="1" lang="en-US" altLang="ja-JP" sz="1800" dirty="0" smtClean="0">
                <a:latin typeface="Arial" panose="020B0604020202020204" pitchFamily="34" charset="0"/>
                <a:ea typeface="ＭＳ Ｐゴシック" panose="020B0600070205080204" pitchFamily="50" charset="-128"/>
              </a:rPr>
              <a:t>1.50m/s</a:t>
            </a:r>
            <a:r>
              <a:rPr kumimoji="1" lang="ja-JP" altLang="en-US" sz="1800" dirty="0" smtClean="0">
                <a:latin typeface="Arial" panose="020B0604020202020204" pitchFamily="34" charset="0"/>
                <a:ea typeface="ＭＳ Ｐゴシック" panose="020B0600070205080204" pitchFamily="50" charset="-128"/>
              </a:rPr>
              <a:t>のときの</a:t>
            </a:r>
            <a:r>
              <a:rPr kumimoji="1" lang="en-US" altLang="ja-JP" sz="1800" dirty="0" smtClean="0">
                <a:latin typeface="Arial" panose="020B0604020202020204" pitchFamily="34" charset="0"/>
                <a:ea typeface="ＭＳ Ｐゴシック" panose="020B0600070205080204" pitchFamily="50" charset="-128"/>
              </a:rPr>
              <a:t>80A</a:t>
            </a:r>
            <a:r>
              <a:rPr kumimoji="1" lang="ja-JP" altLang="en-US" sz="1800" dirty="0" smtClean="0">
                <a:latin typeface="Arial" panose="020B0604020202020204" pitchFamily="34" charset="0"/>
                <a:ea typeface="ＭＳ Ｐゴシック" panose="020B0600070205080204" pitchFamily="50" charset="-128"/>
              </a:rPr>
              <a:t>鋼管内の平均流速</a:t>
            </a:r>
            <a:r>
              <a:rPr kumimoji="1" lang="en-US" altLang="ja-JP" sz="1800" dirty="0" smtClean="0">
                <a:latin typeface="Arial" panose="020B0604020202020204" pitchFamily="34" charset="0"/>
                <a:ea typeface="ＭＳ Ｐゴシック" panose="020B0600070205080204" pitchFamily="50" charset="-128"/>
              </a:rPr>
              <a:t>[m/s]</a:t>
            </a:r>
          </a:p>
          <a:p>
            <a:pPr marL="0" indent="0">
              <a:buNone/>
            </a:pPr>
            <a:r>
              <a:rPr lang="ja-JP" altLang="en-US" sz="1800" dirty="0">
                <a:latin typeface="Arial" panose="020B0604020202020204" pitchFamily="34" charset="0"/>
                <a:ea typeface="ＭＳ Ｐゴシック" panose="020B0600070205080204" pitchFamily="50" charset="-128"/>
              </a:rPr>
              <a:t>　</a:t>
            </a:r>
            <a:r>
              <a:rPr lang="ja-JP" altLang="en-US" sz="1800" dirty="0" smtClean="0">
                <a:latin typeface="Arial" panose="020B0604020202020204" pitchFamily="34" charset="0"/>
                <a:ea typeface="ＭＳ Ｐゴシック" panose="020B0600070205080204" pitchFamily="50" charset="-128"/>
              </a:rPr>
              <a:t>　　　</a:t>
            </a:r>
            <a:r>
              <a:rPr kumimoji="1" lang="ja-JP" altLang="en-US" sz="1800" dirty="0" smtClean="0">
                <a:latin typeface="Arial" panose="020B0604020202020204" pitchFamily="34" charset="0"/>
                <a:ea typeface="ＭＳ Ｐゴシック" panose="020B0600070205080204" pitchFamily="50" charset="-128"/>
              </a:rPr>
              <a:t>を求めなさい。</a:t>
            </a:r>
            <a:endParaRPr kumimoji="1" lang="ja-JP" altLang="en-US" sz="1800" dirty="0">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3983089" y="4099910"/>
                <a:ext cx="3072380" cy="1203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latin typeface="Cambria Math" panose="02040503050406030204" pitchFamily="18" charset="0"/>
                              <a:ea typeface="Cambria Math" panose="02040503050406030204" pitchFamily="18" charset="0"/>
                            </a:rPr>
                          </m:ctrlPr>
                        </m:fPr>
                        <m:num>
                          <m:r>
                            <a:rPr kumimoji="1" lang="en-US" altLang="ja-JP" sz="3200" b="0" i="1" smtClean="0">
                              <a:latin typeface="Cambria Math" panose="02040503050406030204" pitchFamily="18" charset="0"/>
                              <a:ea typeface="Cambria Math" panose="02040503050406030204" pitchFamily="18" charset="0"/>
                            </a:rPr>
                            <m:t>1.50</m:t>
                          </m:r>
                        </m:num>
                        <m:den>
                          <m:sSub>
                            <m:sSubPr>
                              <m:ctrlPr>
                                <a:rPr kumimoji="1" lang="en-US" altLang="ja-JP" sz="3200" i="1" smtClean="0">
                                  <a:latin typeface="Cambria Math" panose="02040503050406030204" pitchFamily="18" charset="0"/>
                                  <a:ea typeface="Cambria Math" panose="02040503050406030204" pitchFamily="18" charset="0"/>
                                </a:rPr>
                              </m:ctrlPr>
                            </m:sSubPr>
                            <m:e>
                              <m:acc>
                                <m:accPr>
                                  <m:chr m:val="̅"/>
                                  <m:ctrlPr>
                                    <a:rPr kumimoji="1" lang="en-US" altLang="ja-JP" sz="320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𝑢</m:t>
                                  </m:r>
                                </m:e>
                              </m:acc>
                            </m:e>
                            <m:sub>
                              <m:r>
                                <a:rPr kumimoji="1" lang="en-US" altLang="ja-JP" sz="3200" b="0" i="1" smtClean="0">
                                  <a:latin typeface="Cambria Math" panose="02040503050406030204" pitchFamily="18" charset="0"/>
                                  <a:ea typeface="Cambria Math" panose="02040503050406030204" pitchFamily="18" charset="0"/>
                                </a:rPr>
                                <m:t>2</m:t>
                              </m:r>
                            </m:sub>
                          </m:sSub>
                        </m:den>
                      </m:f>
                      <m:r>
                        <a:rPr kumimoji="1" lang="en-US" altLang="ja-JP" sz="3200" i="1" smtClean="0">
                          <a:latin typeface="Cambria Math" panose="02040503050406030204" pitchFamily="18" charset="0"/>
                          <a:ea typeface="Cambria Math" panose="02040503050406030204" pitchFamily="18" charset="0"/>
                        </a:rPr>
                        <m:t>=</m:t>
                      </m:r>
                      <m:sSup>
                        <m:sSupPr>
                          <m:ctrlPr>
                            <a:rPr kumimoji="1" lang="en-US" altLang="ja-JP" sz="3200" i="1" smtClean="0">
                              <a:latin typeface="Cambria Math" panose="02040503050406030204" pitchFamily="18" charset="0"/>
                              <a:ea typeface="Cambria Math" panose="02040503050406030204" pitchFamily="18" charset="0"/>
                            </a:rPr>
                          </m:ctrlPr>
                        </m:sSupPr>
                        <m:e>
                          <m:d>
                            <m:dPr>
                              <m:ctrlPr>
                                <a:rPr lang="en-US" altLang="ja-JP" sz="3200" i="1">
                                  <a:latin typeface="Cambria Math" panose="02040503050406030204" pitchFamily="18" charset="0"/>
                                  <a:ea typeface="Cambria Math" panose="02040503050406030204" pitchFamily="18" charset="0"/>
                                </a:rPr>
                              </m:ctrlPr>
                            </m:dPr>
                            <m:e>
                              <m:f>
                                <m:fPr>
                                  <m:ctrlPr>
                                    <a:rPr lang="en-US" altLang="ja-JP" sz="3200" i="1">
                                      <a:latin typeface="Cambria Math" panose="02040503050406030204" pitchFamily="18" charset="0"/>
                                      <a:ea typeface="Cambria Math" panose="02040503050406030204" pitchFamily="18" charset="0"/>
                                    </a:rPr>
                                  </m:ctrlPr>
                                </m:fPr>
                                <m:num>
                                  <m:r>
                                    <a:rPr lang="en-US" altLang="ja-JP" sz="3200" b="0" i="1" smtClean="0">
                                      <a:latin typeface="Cambria Math" panose="02040503050406030204" pitchFamily="18" charset="0"/>
                                      <a:ea typeface="Cambria Math" panose="02040503050406030204" pitchFamily="18" charset="0"/>
                                    </a:rPr>
                                    <m:t>80.7</m:t>
                                  </m:r>
                                </m:num>
                                <m:den>
                                  <m:r>
                                    <a:rPr lang="en-US" altLang="ja-JP" sz="3200" b="0" i="1" smtClean="0">
                                      <a:latin typeface="Cambria Math" panose="02040503050406030204" pitchFamily="18" charset="0"/>
                                      <a:ea typeface="Cambria Math" panose="02040503050406030204" pitchFamily="18" charset="0"/>
                                    </a:rPr>
                                    <m:t>105.3</m:t>
                                  </m:r>
                                </m:den>
                              </m:f>
                            </m:e>
                          </m:d>
                        </m:e>
                        <m:sup>
                          <m:r>
                            <a:rPr kumimoji="1" lang="en-US" altLang="ja-JP" sz="3200" b="0" i="1" smtClean="0">
                              <a:latin typeface="Cambria Math" panose="02040503050406030204" pitchFamily="18" charset="0"/>
                              <a:ea typeface="Cambria Math" panose="02040503050406030204" pitchFamily="18" charset="0"/>
                            </a:rPr>
                            <m:t>2</m:t>
                          </m:r>
                        </m:sup>
                      </m:sSup>
                    </m:oMath>
                  </m:oMathPara>
                </a14:m>
                <a:endParaRPr lang="en-US" altLang="ja-JP" sz="3200" dirty="0" smtClean="0">
                  <a:ea typeface="Cambria Math" panose="02040503050406030204" pitchFamily="18"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983089" y="4099910"/>
                <a:ext cx="3072380" cy="1203727"/>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507840" y="5390155"/>
                <a:ext cx="6315640" cy="1203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latin typeface="Cambria Math" panose="02040503050406030204" pitchFamily="18" charset="0"/>
                              <a:ea typeface="Cambria Math" panose="02040503050406030204" pitchFamily="18" charset="0"/>
                            </a:rPr>
                          </m:ctrlPr>
                        </m:sSubPr>
                        <m:e>
                          <m:acc>
                            <m:accPr>
                              <m:chr m:val="̅"/>
                              <m:ctrlPr>
                                <a:rPr lang="en-US" altLang="ja-JP" sz="3200" i="1">
                                  <a:latin typeface="Cambria Math" panose="02040503050406030204" pitchFamily="18" charset="0"/>
                                  <a:ea typeface="Cambria Math" panose="02040503050406030204" pitchFamily="18" charset="0"/>
                                </a:rPr>
                              </m:ctrlPr>
                            </m:accPr>
                            <m:e>
                              <m:r>
                                <m:rPr>
                                  <m:sty m:val="p"/>
                                </m:rPr>
                                <a:rPr lang="en-US" altLang="ja-JP" sz="3200" i="0">
                                  <a:latin typeface="Cambria Math" panose="02040503050406030204" pitchFamily="18" charset="0"/>
                                  <a:ea typeface="Cambria Math" panose="02040503050406030204" pitchFamily="18" charset="0"/>
                                </a:rPr>
                                <m:t>u</m:t>
                              </m:r>
                            </m:e>
                          </m:acc>
                        </m:e>
                        <m:sub>
                          <m:r>
                            <a:rPr lang="en-US" altLang="ja-JP" sz="3200" i="1">
                              <a:latin typeface="Cambria Math" panose="02040503050406030204" pitchFamily="18" charset="0"/>
                              <a:ea typeface="Cambria Math" panose="02040503050406030204" pitchFamily="18" charset="0"/>
                            </a:rPr>
                            <m:t>2</m:t>
                          </m:r>
                        </m:sub>
                      </m:sSub>
                      <m:r>
                        <a:rPr kumimoji="1" lang="en-US" altLang="ja-JP" sz="320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1.50×</m:t>
                      </m:r>
                      <m:sSup>
                        <m:sSupPr>
                          <m:ctrlPr>
                            <a:rPr lang="en-US" altLang="ja-JP" sz="3200" i="1">
                              <a:latin typeface="Cambria Math" panose="02040503050406030204" pitchFamily="18" charset="0"/>
                              <a:ea typeface="Cambria Math" panose="02040503050406030204" pitchFamily="18" charset="0"/>
                            </a:rPr>
                          </m:ctrlPr>
                        </m:sSupPr>
                        <m:e>
                          <m:d>
                            <m:dPr>
                              <m:ctrlPr>
                                <a:rPr lang="en-US" altLang="ja-JP" sz="3200" i="1">
                                  <a:latin typeface="Cambria Math" panose="02040503050406030204" pitchFamily="18" charset="0"/>
                                  <a:ea typeface="Cambria Math" panose="02040503050406030204" pitchFamily="18" charset="0"/>
                                </a:rPr>
                              </m:ctrlPr>
                            </m:dPr>
                            <m:e>
                              <m:f>
                                <m:fPr>
                                  <m:ctrlPr>
                                    <a:rPr lang="en-US" altLang="ja-JP" sz="3200" i="1">
                                      <a:latin typeface="Cambria Math" panose="02040503050406030204" pitchFamily="18" charset="0"/>
                                      <a:ea typeface="Cambria Math" panose="02040503050406030204" pitchFamily="18" charset="0"/>
                                    </a:rPr>
                                  </m:ctrlPr>
                                </m:fPr>
                                <m:num>
                                  <m:r>
                                    <a:rPr lang="en-US" altLang="ja-JP" sz="3200" b="0" i="1" smtClean="0">
                                      <a:latin typeface="Cambria Math" panose="02040503050406030204" pitchFamily="18" charset="0"/>
                                      <a:ea typeface="Cambria Math" panose="02040503050406030204" pitchFamily="18" charset="0"/>
                                    </a:rPr>
                                    <m:t>105.3</m:t>
                                  </m:r>
                                </m:num>
                                <m:den>
                                  <m:r>
                                    <a:rPr lang="en-US" altLang="ja-JP" sz="3200" b="0" i="1" smtClean="0">
                                      <a:latin typeface="Cambria Math" panose="02040503050406030204" pitchFamily="18" charset="0"/>
                                      <a:ea typeface="Cambria Math" panose="02040503050406030204" pitchFamily="18" charset="0"/>
                                    </a:rPr>
                                    <m:t>80.7</m:t>
                                  </m:r>
                                </m:den>
                              </m:f>
                            </m:e>
                          </m:d>
                        </m:e>
                        <m:sup>
                          <m:r>
                            <a:rPr lang="en-US" altLang="ja-JP" sz="3200" i="1">
                              <a:latin typeface="Cambria Math" panose="02040503050406030204" pitchFamily="18" charset="0"/>
                              <a:ea typeface="Cambria Math" panose="02040503050406030204" pitchFamily="18" charset="0"/>
                            </a:rPr>
                            <m:t>2</m:t>
                          </m:r>
                        </m:sup>
                      </m:sSup>
                      <m:r>
                        <a:rPr lang="en-US" altLang="ja-JP" sz="320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2.55[</m:t>
                      </m:r>
                      <m:r>
                        <a:rPr lang="en-US" altLang="ja-JP" sz="3200" b="0" i="1" smtClean="0">
                          <a:latin typeface="Cambria Math" panose="02040503050406030204" pitchFamily="18" charset="0"/>
                          <a:ea typeface="Cambria Math" panose="02040503050406030204" pitchFamily="18" charset="0"/>
                        </a:rPr>
                        <m:t>𝑚</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𝑠</m:t>
                      </m:r>
                      <m:r>
                        <a:rPr lang="en-US" altLang="ja-JP" sz="3200" b="0" i="1" smtClean="0">
                          <a:latin typeface="Cambria Math" panose="02040503050406030204" pitchFamily="18" charset="0"/>
                          <a:ea typeface="Cambria Math" panose="02040503050406030204" pitchFamily="18" charset="0"/>
                        </a:rPr>
                        <m:t>]</m:t>
                      </m:r>
                    </m:oMath>
                  </m:oMathPara>
                </a14:m>
                <a:endParaRPr lang="en-US" altLang="ja-JP" sz="3200" dirty="0" smtClean="0">
                  <a:ea typeface="Cambria Math" panose="020405030504060302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507840" y="5390155"/>
                <a:ext cx="6315640" cy="120372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1256145" y="4021169"/>
                <a:ext cx="2726944" cy="12960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3200" i="1">
                              <a:latin typeface="Cambria Math" panose="02040503050406030204" pitchFamily="18" charset="0"/>
                            </a:rPr>
                          </m:ctrlPr>
                        </m:fPr>
                        <m:num>
                          <m:sSub>
                            <m:sSubPr>
                              <m:ctrlPr>
                                <a:rPr lang="en-US" altLang="ja-JP" sz="3200" i="1">
                                  <a:latin typeface="Cambria Math" panose="02040503050406030204" pitchFamily="18" charset="0"/>
                                </a:rPr>
                              </m:ctrlPr>
                            </m:sSubPr>
                            <m:e>
                              <m:acc>
                                <m:accPr>
                                  <m:chr m:val="̅"/>
                                  <m:ctrlPr>
                                    <a:rPr lang="en-US" altLang="ja-JP" sz="3200" i="1">
                                      <a:latin typeface="Cambria Math" panose="02040503050406030204" pitchFamily="18" charset="0"/>
                                    </a:rPr>
                                  </m:ctrlPr>
                                </m:accPr>
                                <m:e>
                                  <m:r>
                                    <m:rPr>
                                      <m:sty m:val="p"/>
                                    </m:rPr>
                                    <a:rPr lang="en-US" altLang="ja-JP" sz="3200" i="1">
                                      <a:latin typeface="Cambria Math" panose="02040503050406030204" pitchFamily="18" charset="0"/>
                                    </a:rPr>
                                    <m:t>u</m:t>
                                  </m:r>
                                </m:e>
                              </m:acc>
                            </m:e>
                            <m:sub>
                              <m:r>
                                <a:rPr lang="en-US" altLang="ja-JP" sz="3200" i="1">
                                  <a:latin typeface="Cambria Math" panose="02040503050406030204" pitchFamily="18" charset="0"/>
                                </a:rPr>
                                <m:t>1</m:t>
                              </m:r>
                            </m:sub>
                          </m:sSub>
                        </m:num>
                        <m:den>
                          <m:sSub>
                            <m:sSubPr>
                              <m:ctrlPr>
                                <a:rPr lang="en-US" altLang="ja-JP" sz="3200" i="1">
                                  <a:latin typeface="Cambria Math" panose="02040503050406030204" pitchFamily="18" charset="0"/>
                                </a:rPr>
                              </m:ctrlPr>
                            </m:sSubPr>
                            <m:e>
                              <m:acc>
                                <m:accPr>
                                  <m:chr m:val="̅"/>
                                  <m:ctrlPr>
                                    <a:rPr lang="en-US" altLang="ja-JP" sz="3200" i="1">
                                      <a:latin typeface="Cambria Math" panose="02040503050406030204" pitchFamily="18" charset="0"/>
                                    </a:rPr>
                                  </m:ctrlPr>
                                </m:accPr>
                                <m:e>
                                  <m:r>
                                    <m:rPr>
                                      <m:sty m:val="p"/>
                                    </m:rPr>
                                    <a:rPr lang="en-US" altLang="ja-JP" sz="3200" i="1">
                                      <a:latin typeface="Cambria Math" panose="02040503050406030204" pitchFamily="18" charset="0"/>
                                    </a:rPr>
                                    <m:t>u</m:t>
                                  </m:r>
                                </m:e>
                              </m:acc>
                            </m:e>
                            <m:sub>
                              <m:r>
                                <a:rPr lang="en-US" altLang="ja-JP" sz="3200" i="1">
                                  <a:latin typeface="Cambria Math" panose="02040503050406030204" pitchFamily="18" charset="0"/>
                                </a:rPr>
                                <m:t>2</m:t>
                              </m:r>
                            </m:sub>
                          </m:sSub>
                        </m:den>
                      </m:f>
                      <m:r>
                        <a:rPr lang="en-US" altLang="ja-JP" sz="3200" i="1">
                          <a:latin typeface="Cambria Math" panose="02040503050406030204" pitchFamily="18" charset="0"/>
                          <a:ea typeface="Cambria Math" panose="02040503050406030204" pitchFamily="18" charset="0"/>
                        </a:rPr>
                        <m:t>=</m:t>
                      </m:r>
                      <m:sSup>
                        <m:sSupPr>
                          <m:ctrlPr>
                            <a:rPr lang="en-US" altLang="ja-JP" sz="3200" i="1">
                              <a:latin typeface="Cambria Math" panose="02040503050406030204" pitchFamily="18" charset="0"/>
                              <a:ea typeface="Cambria Math" panose="02040503050406030204" pitchFamily="18" charset="0"/>
                            </a:rPr>
                          </m:ctrlPr>
                        </m:sSupPr>
                        <m:e>
                          <m:d>
                            <m:dPr>
                              <m:ctrlPr>
                                <a:rPr lang="en-US" altLang="ja-JP" sz="3200" i="1">
                                  <a:latin typeface="Cambria Math" panose="02040503050406030204" pitchFamily="18" charset="0"/>
                                  <a:ea typeface="Cambria Math" panose="02040503050406030204" pitchFamily="18" charset="0"/>
                                </a:rPr>
                              </m:ctrlPr>
                            </m:dPr>
                            <m:e>
                              <m:f>
                                <m:fPr>
                                  <m:ctrlPr>
                                    <a:rPr lang="en-US" altLang="ja-JP" sz="3200" i="1">
                                      <a:latin typeface="Cambria Math" panose="02040503050406030204" pitchFamily="18" charset="0"/>
                                      <a:ea typeface="Cambria Math" panose="02040503050406030204" pitchFamily="18" charset="0"/>
                                    </a:rPr>
                                  </m:ctrlPr>
                                </m:fPr>
                                <m:num>
                                  <m:sSub>
                                    <m:sSubPr>
                                      <m:ctrlPr>
                                        <a:rPr lang="en-US" altLang="ja-JP" sz="3200" i="1">
                                          <a:latin typeface="Cambria Math" panose="02040503050406030204" pitchFamily="18" charset="0"/>
                                          <a:ea typeface="Cambria Math" panose="02040503050406030204" pitchFamily="18" charset="0"/>
                                        </a:rPr>
                                      </m:ctrlPr>
                                    </m:sSubPr>
                                    <m:e>
                                      <m:r>
                                        <m:rPr>
                                          <m:sty m:val="p"/>
                                        </m:rPr>
                                        <a:rPr lang="en-US" altLang="ja-JP" sz="3200" i="1">
                                          <a:latin typeface="Cambria Math" panose="02040503050406030204" pitchFamily="18" charset="0"/>
                                          <a:ea typeface="Cambria Math" panose="02040503050406030204" pitchFamily="18" charset="0"/>
                                        </a:rPr>
                                        <m:t>D</m:t>
                                      </m:r>
                                    </m:e>
                                    <m:sub>
                                      <m:r>
                                        <a:rPr lang="en-US" altLang="ja-JP" sz="3200" i="1">
                                          <a:latin typeface="Cambria Math" panose="02040503050406030204" pitchFamily="18" charset="0"/>
                                          <a:ea typeface="Cambria Math" panose="02040503050406030204" pitchFamily="18" charset="0"/>
                                        </a:rPr>
                                        <m:t>2</m:t>
                                      </m:r>
                                    </m:sub>
                                  </m:sSub>
                                </m:num>
                                <m:den>
                                  <m:sSub>
                                    <m:sSubPr>
                                      <m:ctrlPr>
                                        <a:rPr lang="en-US" altLang="ja-JP" sz="3200" i="1">
                                          <a:latin typeface="Cambria Math" panose="02040503050406030204" pitchFamily="18" charset="0"/>
                                          <a:ea typeface="Cambria Math" panose="02040503050406030204" pitchFamily="18" charset="0"/>
                                        </a:rPr>
                                      </m:ctrlPr>
                                    </m:sSubPr>
                                    <m:e>
                                      <m:r>
                                        <m:rPr>
                                          <m:sty m:val="p"/>
                                        </m:rPr>
                                        <a:rPr lang="en-US" altLang="ja-JP" sz="3200" i="1">
                                          <a:latin typeface="Cambria Math" panose="02040503050406030204" pitchFamily="18" charset="0"/>
                                          <a:ea typeface="Cambria Math" panose="02040503050406030204" pitchFamily="18" charset="0"/>
                                        </a:rPr>
                                        <m:t>D</m:t>
                                      </m:r>
                                    </m:e>
                                    <m:sub>
                                      <m:r>
                                        <a:rPr lang="en-US" altLang="ja-JP" sz="3200" i="1">
                                          <a:latin typeface="Cambria Math" panose="02040503050406030204" pitchFamily="18" charset="0"/>
                                          <a:ea typeface="Cambria Math" panose="02040503050406030204" pitchFamily="18" charset="0"/>
                                        </a:rPr>
                                        <m:t>1</m:t>
                                      </m:r>
                                    </m:sub>
                                  </m:sSub>
                                </m:den>
                              </m:f>
                            </m:e>
                          </m:d>
                        </m:e>
                        <m:sup>
                          <m:r>
                            <a:rPr lang="en-US" altLang="ja-JP" sz="3200" i="1">
                              <a:latin typeface="Cambria Math" panose="02040503050406030204" pitchFamily="18" charset="0"/>
                              <a:ea typeface="Cambria Math" panose="02040503050406030204" pitchFamily="18" charset="0"/>
                            </a:rPr>
                            <m:t>2</m:t>
                          </m:r>
                        </m:sup>
                      </m:sSup>
                    </m:oMath>
                  </m:oMathPara>
                </a14:m>
                <a:endParaRPr lang="ja-JP" altLang="en-US" sz="32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1256145" y="4021169"/>
                <a:ext cx="2726944" cy="129606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422400" y="2758490"/>
                <a:ext cx="3842142" cy="1200329"/>
              </a:xfrm>
              <a:prstGeom prst="rect">
                <a:avLst/>
              </a:prstGeom>
              <a:noFill/>
            </p:spPr>
            <p:txBody>
              <a:bodyPr wrap="none" rtlCol="0">
                <a:spAutoFit/>
              </a:bodyPr>
              <a:lstStyle/>
              <a:p>
                <a14:m>
                  <m:oMath xmlns:m="http://schemas.openxmlformats.org/officeDocument/2006/math">
                    <m:sSub>
                      <m:sSubPr>
                        <m:ctrlPr>
                          <a:rPr lang="en-US" altLang="ja-JP" i="1" smtClean="0">
                            <a:latin typeface="Cambria Math" panose="02040503050406030204" pitchFamily="18" charset="0"/>
                          </a:rPr>
                        </m:ctrlPr>
                      </m:sSubPr>
                      <m:e>
                        <m:acc>
                          <m:accPr>
                            <m:chr m:val="̅"/>
                            <m:ctrlPr>
                              <a:rPr lang="en-US" altLang="ja-JP" i="1">
                                <a:latin typeface="Cambria Math" panose="02040503050406030204" pitchFamily="18" charset="0"/>
                              </a:rPr>
                            </m:ctrlPr>
                          </m:accPr>
                          <m:e>
                            <m:r>
                              <m:rPr>
                                <m:sty m:val="p"/>
                              </m:rPr>
                              <a:rPr lang="en-US" altLang="ja-JP" i="1">
                                <a:latin typeface="Cambria Math" panose="02040503050406030204" pitchFamily="18" charset="0"/>
                              </a:rPr>
                              <m:t>u</m:t>
                            </m:r>
                          </m:e>
                        </m:acc>
                      </m:e>
                      <m:sub>
                        <m:r>
                          <a:rPr lang="en-US" altLang="ja-JP" i="1">
                            <a:latin typeface="Cambria Math" panose="02040503050406030204" pitchFamily="18" charset="0"/>
                          </a:rPr>
                          <m:t>1</m:t>
                        </m:r>
                      </m:sub>
                    </m:sSub>
                  </m:oMath>
                </a14:m>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100A</a:t>
                </a:r>
                <a:r>
                  <a:rPr kumimoji="1" lang="ja-JP" altLang="en-US" dirty="0" smtClean="0">
                    <a:latin typeface="HG丸ｺﾞｼｯｸM-PRO" panose="020F0600000000000000" pitchFamily="50" charset="-128"/>
                    <a:ea typeface="HG丸ｺﾞｼｯｸM-PRO" panose="020F0600000000000000" pitchFamily="50" charset="-128"/>
                  </a:rPr>
                  <a:t>鋼管内の平均流速</a:t>
                </a:r>
                <a:r>
                  <a:rPr kumimoji="1" lang="en-US" altLang="ja-JP" dirty="0" smtClean="0">
                    <a:latin typeface="HG丸ｺﾞｼｯｸM-PRO" panose="020F0600000000000000" pitchFamily="50" charset="-128"/>
                    <a:ea typeface="HG丸ｺﾞｼｯｸM-PRO" panose="020F0600000000000000" pitchFamily="50" charset="-128"/>
                  </a:rPr>
                  <a:t>[m/s]</a:t>
                </a:r>
              </a:p>
              <a:p>
                <a14:m>
                  <m:oMath xmlns:m="http://schemas.openxmlformats.org/officeDocument/2006/math">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m:rPr>
                                <m:sty m:val="p"/>
                              </m:rPr>
                              <a:rPr lang="en-US" altLang="ja-JP" i="1">
                                <a:latin typeface="Cambria Math" panose="02040503050406030204" pitchFamily="18" charset="0"/>
                              </a:rPr>
                              <m:t>u</m:t>
                            </m:r>
                          </m:e>
                        </m:acc>
                      </m:e>
                      <m:sub>
                        <m:r>
                          <a:rPr lang="en-US" altLang="ja-JP" i="1">
                            <a:latin typeface="Cambria Math" panose="02040503050406030204" pitchFamily="18" charset="0"/>
                          </a:rPr>
                          <m:t>2</m:t>
                        </m:r>
                      </m:sub>
                    </m:sSub>
                  </m:oMath>
                </a14:m>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80A</a:t>
                </a:r>
                <a:r>
                  <a:rPr kumimoji="1" lang="ja-JP" altLang="en-US" dirty="0" smtClean="0">
                    <a:latin typeface="HG丸ｺﾞｼｯｸM-PRO" panose="020F0600000000000000" pitchFamily="50" charset="-128"/>
                    <a:ea typeface="HG丸ｺﾞｼｯｸM-PRO" panose="020F0600000000000000" pitchFamily="50" charset="-128"/>
                  </a:rPr>
                  <a:t>鋼管内の平均流速</a:t>
                </a:r>
                <a:r>
                  <a:rPr kumimoji="1" lang="en-US" altLang="ja-JP" dirty="0" smtClean="0">
                    <a:latin typeface="HG丸ｺﾞｼｯｸM-PRO" panose="020F0600000000000000" pitchFamily="50" charset="-128"/>
                    <a:ea typeface="HG丸ｺﾞｼｯｸM-PRO" panose="020F0600000000000000" pitchFamily="50" charset="-128"/>
                  </a:rPr>
                  <a:t>[m/s]</a:t>
                </a:r>
              </a:p>
              <a:p>
                <a:r>
                  <a:rPr kumimoji="1" lang="en-US" altLang="ja-JP" dirty="0" smtClean="0">
                    <a:latin typeface="HG丸ｺﾞｼｯｸM-PRO" panose="020F0600000000000000" pitchFamily="50" charset="-128"/>
                    <a:ea typeface="HG丸ｺﾞｼｯｸM-PRO" panose="020F0600000000000000" pitchFamily="50" charset="-128"/>
                  </a:rPr>
                  <a:t>D</a:t>
                </a:r>
                <a:r>
                  <a:rPr kumimoji="1" lang="en-US" altLang="ja-JP" baseline="-25000" dirty="0" smtClean="0">
                    <a:latin typeface="HG丸ｺﾞｼｯｸM-PRO" panose="020F0600000000000000" pitchFamily="50" charset="-128"/>
                    <a:ea typeface="HG丸ｺﾞｼｯｸM-PRO" panose="020F0600000000000000" pitchFamily="50" charset="-128"/>
                  </a:rPr>
                  <a:t>1</a:t>
                </a:r>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100A</a:t>
                </a:r>
                <a:r>
                  <a:rPr kumimoji="1" lang="ja-JP" altLang="en-US" dirty="0" smtClean="0">
                    <a:latin typeface="HG丸ｺﾞｼｯｸM-PRO" panose="020F0600000000000000" pitchFamily="50" charset="-128"/>
                    <a:ea typeface="HG丸ｺﾞｼｯｸM-PRO" panose="020F0600000000000000" pitchFamily="50" charset="-128"/>
                  </a:rPr>
                  <a:t>鋼管の内径</a:t>
                </a:r>
                <a:r>
                  <a:rPr kumimoji="1" lang="en-US" altLang="ja-JP" dirty="0" smtClean="0">
                    <a:latin typeface="HG丸ｺﾞｼｯｸM-PRO" panose="020F0600000000000000" pitchFamily="50" charset="-128"/>
                    <a:ea typeface="HG丸ｺﾞｼｯｸM-PRO" panose="020F0600000000000000" pitchFamily="50" charset="-128"/>
                  </a:rPr>
                  <a:t>[m]</a:t>
                </a:r>
              </a:p>
              <a:p>
                <a:r>
                  <a:rPr kumimoji="1" lang="en-US" altLang="ja-JP" dirty="0" smtClean="0">
                    <a:latin typeface="HG丸ｺﾞｼｯｸM-PRO" panose="020F0600000000000000" pitchFamily="50" charset="-128"/>
                    <a:ea typeface="HG丸ｺﾞｼｯｸM-PRO" panose="020F0600000000000000" pitchFamily="50" charset="-128"/>
                  </a:rPr>
                  <a:t>D</a:t>
                </a:r>
                <a:r>
                  <a:rPr kumimoji="1" lang="en-US" altLang="ja-JP" baseline="-25000" dirty="0" smtClean="0">
                    <a:latin typeface="HG丸ｺﾞｼｯｸM-PRO" panose="020F0600000000000000" pitchFamily="50" charset="-128"/>
                    <a:ea typeface="HG丸ｺﾞｼｯｸM-PRO" panose="020F0600000000000000" pitchFamily="50" charset="-128"/>
                  </a:rPr>
                  <a:t>2</a:t>
                </a:r>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80A</a:t>
                </a:r>
                <a:r>
                  <a:rPr kumimoji="1" lang="ja-JP" altLang="en-US" dirty="0" smtClean="0">
                    <a:latin typeface="HG丸ｺﾞｼｯｸM-PRO" panose="020F0600000000000000" pitchFamily="50" charset="-128"/>
                    <a:ea typeface="HG丸ｺﾞｼｯｸM-PRO" panose="020F0600000000000000" pitchFamily="50" charset="-128"/>
                  </a:rPr>
                  <a:t>鋼管の内径</a:t>
                </a:r>
                <a:r>
                  <a:rPr kumimoji="1" lang="en-US" altLang="ja-JP" dirty="0" smtClean="0">
                    <a:latin typeface="HG丸ｺﾞｼｯｸM-PRO" panose="020F0600000000000000" pitchFamily="50" charset="-128"/>
                    <a:ea typeface="HG丸ｺﾞｼｯｸM-PRO" panose="020F0600000000000000" pitchFamily="50" charset="-128"/>
                  </a:rPr>
                  <a:t>[m]</a:t>
                </a:r>
                <a:endParaRPr kumimoji="1"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422400" y="2758490"/>
                <a:ext cx="3842142" cy="1200329"/>
              </a:xfrm>
              <a:prstGeom prst="rect">
                <a:avLst/>
              </a:prstGeom>
              <a:blipFill rotWithShape="0">
                <a:blip r:embed="rId6"/>
                <a:stretch>
                  <a:fillRect l="-1268" t="-4082" r="-792" b="-7653"/>
                </a:stretch>
              </a:blipFill>
            </p:spPr>
            <p:txBody>
              <a:bodyPr/>
              <a:lstStyle/>
              <a:p>
                <a:r>
                  <a:rPr lang="ja-JP" altLang="en-US">
                    <a:noFill/>
                  </a:rPr>
                  <a:t> </a:t>
                </a:r>
              </a:p>
            </p:txBody>
          </p:sp>
        </mc:Fallback>
      </mc:AlternateContent>
      <p:sp>
        <p:nvSpPr>
          <p:cNvPr id="10" name="テキスト ボックス 9"/>
          <p:cNvSpPr txBox="1"/>
          <p:nvPr/>
        </p:nvSpPr>
        <p:spPr>
          <a:xfrm>
            <a:off x="4049589" y="2748661"/>
            <a:ext cx="3799438" cy="1200329"/>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1.50[m/s]</a:t>
            </a:r>
          </a:p>
          <a:p>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114.3-4.5×2</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105.3[mm]</a:t>
            </a:r>
          </a:p>
          <a:p>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89.1-4.2×2</a:t>
            </a:r>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80.7[mm]</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6657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9" name="テキスト プレースホルダー 8"/>
          <p:cNvSpPr>
            <a:spLocks noGrp="1"/>
          </p:cNvSpPr>
          <p:nvPr>
            <p:ph type="body" idx="1"/>
          </p:nvPr>
        </p:nvSpPr>
        <p:spPr/>
        <p:txBody>
          <a:bodyPr anchor="t"/>
          <a:lstStyle/>
          <a:p>
            <a:pPr algn="ctr"/>
            <a:r>
              <a:rPr lang="ja-JP" altLang="en-US" sz="5400" dirty="0" smtClean="0">
                <a:solidFill>
                  <a:srgbClr val="0070C0"/>
                </a:solidFill>
              </a:rPr>
              <a:t>ベルヌーイの定理</a:t>
            </a:r>
            <a:endParaRPr lang="en-US" altLang="ja-JP"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24341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ベルヌーイの定理</a:t>
            </a:r>
            <a:endParaRPr kumimoji="1" lang="ja-JP" altLang="en-US" dirty="0">
              <a:solidFill>
                <a:srgbClr val="0070C0"/>
              </a:solidFill>
            </a:endParaRPr>
          </a:p>
        </p:txBody>
      </p:sp>
      <p:grpSp>
        <p:nvGrpSpPr>
          <p:cNvPr id="5" name="グループ化 4"/>
          <p:cNvGrpSpPr/>
          <p:nvPr/>
        </p:nvGrpSpPr>
        <p:grpSpPr>
          <a:xfrm>
            <a:off x="1422401" y="3095812"/>
            <a:ext cx="6851550" cy="3730954"/>
            <a:chOff x="1422400" y="2680388"/>
            <a:chExt cx="6973163" cy="4146378"/>
          </a:xfrm>
        </p:grpSpPr>
        <p:grpSp>
          <p:nvGrpSpPr>
            <p:cNvPr id="34" name="グループ化 33"/>
            <p:cNvGrpSpPr/>
            <p:nvPr/>
          </p:nvGrpSpPr>
          <p:grpSpPr>
            <a:xfrm>
              <a:off x="2497810" y="2680388"/>
              <a:ext cx="3610890" cy="3628425"/>
              <a:chOff x="1773910" y="2680388"/>
              <a:chExt cx="3610890" cy="3628425"/>
            </a:xfrm>
          </p:grpSpPr>
          <p:cxnSp>
            <p:nvCxnSpPr>
              <p:cNvPr id="15" name="カギ線コネクタ 14"/>
              <p:cNvCxnSpPr/>
              <p:nvPr/>
            </p:nvCxnSpPr>
            <p:spPr bwMode="auto">
              <a:xfrm rot="16200000" flipH="1">
                <a:off x="683925" y="3770374"/>
                <a:ext cx="3628425" cy="1448453"/>
              </a:xfrm>
              <a:prstGeom prst="bentConnector3">
                <a:avLst>
                  <a:gd name="adj1" fmla="val 40550"/>
                </a:avLst>
              </a:prstGeom>
              <a:solidFill>
                <a:schemeClr val="accent1"/>
              </a:solidFill>
              <a:ln w="9525"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カギ線コネクタ 23"/>
              <p:cNvCxnSpPr/>
              <p:nvPr/>
            </p:nvCxnSpPr>
            <p:spPr bwMode="auto">
              <a:xfrm rot="5400000">
                <a:off x="3210362" y="3415208"/>
                <a:ext cx="2906436" cy="1436799"/>
              </a:xfrm>
              <a:prstGeom prst="bentConnector3">
                <a:avLst>
                  <a:gd name="adj1" fmla="val 50874"/>
                </a:avLst>
              </a:prstGeom>
              <a:solidFill>
                <a:schemeClr val="accent1"/>
              </a:solidFill>
              <a:ln w="9525"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V="1">
                <a:off x="3945180" y="5586823"/>
                <a:ext cx="1439620" cy="1"/>
              </a:xfrm>
              <a:prstGeom prst="line">
                <a:avLst/>
              </a:prstGeom>
              <a:solidFill>
                <a:schemeClr val="accent1"/>
              </a:solidFill>
              <a:ln w="9525"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p:cNvCxnSpPr/>
              <p:nvPr/>
            </p:nvCxnSpPr>
            <p:spPr bwMode="auto">
              <a:xfrm>
                <a:off x="3213101" y="6308812"/>
                <a:ext cx="2171699" cy="0"/>
              </a:xfrm>
              <a:prstGeom prst="line">
                <a:avLst/>
              </a:prstGeom>
              <a:solidFill>
                <a:schemeClr val="accent1"/>
              </a:solidFill>
              <a:ln w="9525"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コネクタ 6"/>
              <p:cNvCxnSpPr/>
              <p:nvPr/>
            </p:nvCxnSpPr>
            <p:spPr bwMode="auto">
              <a:xfrm>
                <a:off x="1773910" y="3429000"/>
                <a:ext cx="3608070" cy="0"/>
              </a:xfrm>
              <a:prstGeom prst="line">
                <a:avLst/>
              </a:prstGeom>
              <a:ln>
                <a:solidFill>
                  <a:srgbClr val="4F81BD"/>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grpSp>
        <p:cxnSp>
          <p:nvCxnSpPr>
            <p:cNvPr id="36" name="直線コネクタ 35"/>
            <p:cNvCxnSpPr/>
            <p:nvPr/>
          </p:nvCxnSpPr>
          <p:spPr bwMode="auto">
            <a:xfrm>
              <a:off x="1422400" y="6642100"/>
              <a:ext cx="6096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矢印コネクタ 37"/>
            <p:cNvCxnSpPr/>
            <p:nvPr/>
          </p:nvCxnSpPr>
          <p:spPr bwMode="auto">
            <a:xfrm>
              <a:off x="2197100" y="3429000"/>
              <a:ext cx="0" cy="323850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コネクタ 39"/>
            <p:cNvCxnSpPr/>
            <p:nvPr/>
          </p:nvCxnSpPr>
          <p:spPr bwMode="auto">
            <a:xfrm>
              <a:off x="1422400" y="3429000"/>
              <a:ext cx="1075410" cy="0"/>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p:nvPr/>
          </p:nvCxnSpPr>
          <p:spPr bwMode="auto">
            <a:xfrm>
              <a:off x="2921000" y="5981700"/>
              <a:ext cx="3184880" cy="0"/>
            </a:xfrm>
            <a:prstGeom prst="line">
              <a:avLst/>
            </a:prstGeom>
            <a:solidFill>
              <a:schemeClr val="accent1"/>
            </a:solidFill>
            <a:ln w="9525" cap="flat" cmpd="sng" algn="ctr">
              <a:solidFill>
                <a:schemeClr val="tx1"/>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矢印コネクタ 45"/>
            <p:cNvCxnSpPr/>
            <p:nvPr/>
          </p:nvCxnSpPr>
          <p:spPr bwMode="auto">
            <a:xfrm>
              <a:off x="3771900" y="5981700"/>
              <a:ext cx="0" cy="68580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テキスト ボックス 49"/>
            <p:cNvSpPr txBox="1"/>
            <p:nvPr/>
          </p:nvSpPr>
          <p:spPr>
            <a:xfrm>
              <a:off x="1521523" y="3059667"/>
              <a:ext cx="877163" cy="369332"/>
            </a:xfrm>
            <a:prstGeom prst="rect">
              <a:avLst/>
            </a:prstGeom>
            <a:noFill/>
          </p:spPr>
          <p:txBody>
            <a:bodyPr wrap="none" rtlCol="0">
              <a:spAutoFit/>
            </a:bodyPr>
            <a:lstStyle/>
            <a:p>
              <a:r>
                <a:rPr lang="ja-JP" altLang="en-US" dirty="0" smtClean="0">
                  <a:latin typeface="HG丸ｺﾞｼｯｸM-PRO" panose="020F0600000000000000" pitchFamily="50" charset="-128"/>
                  <a:ea typeface="HG丸ｺﾞｼｯｸM-PRO" panose="020F0600000000000000" pitchFamily="50" charset="-128"/>
                </a:rPr>
                <a:t>断面①</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1" name="テキスト ボックス 50"/>
            <p:cNvSpPr txBox="1"/>
            <p:nvPr/>
          </p:nvSpPr>
          <p:spPr>
            <a:xfrm>
              <a:off x="2991928" y="5623890"/>
              <a:ext cx="877163" cy="369332"/>
            </a:xfrm>
            <a:prstGeom prst="rect">
              <a:avLst/>
            </a:prstGeom>
            <a:noFill/>
          </p:spPr>
          <p:txBody>
            <a:bodyPr wrap="none" rtlCol="0">
              <a:spAutoFit/>
            </a:bodyPr>
            <a:lstStyle/>
            <a:p>
              <a:r>
                <a:rPr lang="ja-JP" altLang="en-US" dirty="0" smtClean="0">
                  <a:latin typeface="HG丸ｺﾞｼｯｸM-PRO" panose="020F0600000000000000" pitchFamily="50" charset="-128"/>
                  <a:ea typeface="HG丸ｺﾞｼｯｸM-PRO" panose="020F0600000000000000" pitchFamily="50" charset="-128"/>
                </a:rPr>
                <a:t>断面②</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7518400" y="6457434"/>
              <a:ext cx="877163" cy="369332"/>
            </a:xfrm>
            <a:prstGeom prst="rect">
              <a:avLst/>
            </a:prstGeom>
            <a:noFill/>
          </p:spPr>
          <p:txBody>
            <a:bodyPr wrap="none" rtlCol="0">
              <a:spAutoFit/>
            </a:bodyPr>
            <a:lstStyle/>
            <a:p>
              <a:r>
                <a:rPr lang="ja-JP" altLang="en-US" dirty="0" smtClean="0">
                  <a:latin typeface="HG丸ｺﾞｼｯｸM-PRO" panose="020F0600000000000000" pitchFamily="50" charset="-128"/>
                  <a:ea typeface="HG丸ｺﾞｼｯｸM-PRO" panose="020F0600000000000000" pitchFamily="50" charset="-128"/>
                </a:rPr>
                <a:t>基準</a:t>
              </a:r>
              <a:r>
                <a:rPr lang="ja-JP" altLang="en-US" dirty="0">
                  <a:latin typeface="HG丸ｺﾞｼｯｸM-PRO" panose="020F0600000000000000" pitchFamily="50" charset="-128"/>
                  <a:ea typeface="HG丸ｺﾞｼｯｸM-PRO" panose="020F0600000000000000" pitchFamily="50" charset="-128"/>
                </a:rPr>
                <a:t>面</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4119423" y="3631167"/>
              <a:ext cx="364844"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水</a:t>
              </a: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55" name="直線矢印コネクタ 54"/>
            <p:cNvCxnSpPr/>
            <p:nvPr/>
          </p:nvCxnSpPr>
          <p:spPr bwMode="auto">
            <a:xfrm>
              <a:off x="6350000" y="5993222"/>
              <a:ext cx="457200" cy="0"/>
            </a:xfrm>
            <a:prstGeom prst="straightConnector1">
              <a:avLst/>
            </a:prstGeom>
            <a:solidFill>
              <a:schemeClr val="accent1"/>
            </a:solidFill>
            <a:ln w="349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グループ化 3"/>
          <p:cNvGrpSpPr/>
          <p:nvPr/>
        </p:nvGrpSpPr>
        <p:grpSpPr>
          <a:xfrm>
            <a:off x="7080856" y="3393246"/>
            <a:ext cx="1510231" cy="2233626"/>
            <a:chOff x="6665934" y="2801054"/>
            <a:chExt cx="1510231" cy="2233626"/>
          </a:xfrm>
        </p:grpSpPr>
        <mc:AlternateContent xmlns:mc="http://schemas.openxmlformats.org/markup-compatibility/2006" xmlns:a14="http://schemas.microsoft.com/office/drawing/2010/main">
          <mc:Choice Requires="a14">
            <p:sp>
              <p:nvSpPr>
                <p:cNvPr id="20" name="テキスト ボックス 19"/>
                <p:cNvSpPr txBox="1"/>
                <p:nvPr/>
              </p:nvSpPr>
              <p:spPr>
                <a:xfrm>
                  <a:off x="6665935" y="2801054"/>
                  <a:ext cx="14882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acc>
                              <m:accPr>
                                <m:chr m:val="̅"/>
                                <m:ctrlPr>
                                  <a:rPr kumimoji="1" lang="en-US" altLang="ja-JP" sz="320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𝑢</m:t>
                                </m:r>
                              </m:e>
                            </m:acc>
                          </m:e>
                          <m:sub>
                            <m:r>
                              <a:rPr kumimoji="1" lang="en-US" altLang="ja-JP" sz="3200" b="0" i="1" smtClean="0">
                                <a:latin typeface="Cambria Math" panose="02040503050406030204" pitchFamily="18" charset="0"/>
                                <a:ea typeface="Cambria Math" panose="02040503050406030204" pitchFamily="18" charset="0"/>
                              </a:rPr>
                              <m:t>1</m:t>
                            </m:r>
                          </m:sub>
                        </m:sSub>
                        <m:r>
                          <a:rPr kumimoji="1" lang="en-US" altLang="ja-JP" sz="3200" b="0" i="1" smtClean="0">
                            <a:latin typeface="Cambria Math" panose="02040503050406030204" pitchFamily="18" charset="0"/>
                            <a:ea typeface="Cambria Math" panose="02040503050406030204" pitchFamily="18" charset="0"/>
                          </a:rPr>
                          <m:t>,</m:t>
                        </m:r>
                        <m:sSub>
                          <m:sSubPr>
                            <m:ctrlPr>
                              <a:rPr kumimoji="1" lang="en-US" altLang="ja-JP" sz="3200" b="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𝑃</m:t>
                            </m:r>
                          </m:e>
                          <m:sub>
                            <m:r>
                              <a:rPr kumimoji="1" lang="en-US" altLang="ja-JP" sz="3200" b="0" i="1" smtClean="0">
                                <a:latin typeface="Cambria Math" panose="02040503050406030204" pitchFamily="18" charset="0"/>
                                <a:ea typeface="Cambria Math" panose="02040503050406030204" pitchFamily="18" charset="0"/>
                              </a:rPr>
                              <m:t>1</m:t>
                            </m:r>
                          </m:sub>
                        </m:sSub>
                        <m:r>
                          <a:rPr kumimoji="1" lang="en-US" altLang="ja-JP" sz="3200" b="0" i="1" smtClean="0">
                            <a:latin typeface="Cambria Math" panose="02040503050406030204" pitchFamily="18" charset="0"/>
                            <a:ea typeface="Cambria Math" panose="02040503050406030204" pitchFamily="18" charset="0"/>
                          </a:rPr>
                          <m:t>,</m:t>
                        </m:r>
                        <m:r>
                          <a:rPr kumimoji="1" lang="ja-JP" altLang="en-US" sz="3200" b="0" i="1" smtClean="0">
                            <a:latin typeface="Cambria Math" panose="02040503050406030204" pitchFamily="18" charset="0"/>
                            <a:ea typeface="Cambria Math" panose="02040503050406030204" pitchFamily="18" charset="0"/>
                          </a:rPr>
                          <m:t>𝜌</m:t>
                        </m:r>
                      </m:oMath>
                    </m:oMathPara>
                  </a14:m>
                  <a:endParaRPr lang="en-US" altLang="ja-JP" sz="3200" dirty="0" smtClean="0">
                    <a:latin typeface="HG丸ｺﾞｼｯｸM-PRO" panose="020F0600000000000000" pitchFamily="50" charset="-128"/>
                    <a:ea typeface="HG丸ｺﾞｼｯｸM-PRO" panose="020F0600000000000000" pitchFamily="50" charset="-128"/>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6665935" y="2801054"/>
                  <a:ext cx="1488293" cy="49244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6691335" y="3389395"/>
                  <a:ext cx="148483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acc>
                              <m:accPr>
                                <m:chr m:val="̅"/>
                                <m:ctrlPr>
                                  <a:rPr kumimoji="1" lang="en-US" altLang="ja-JP" sz="320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𝑢</m:t>
                                </m:r>
                              </m:e>
                            </m:acc>
                          </m:e>
                          <m:sub>
                            <m:r>
                              <a:rPr kumimoji="1" lang="en-US" altLang="ja-JP" sz="3200" b="0" i="1" smtClean="0">
                                <a:latin typeface="Cambria Math" panose="02040503050406030204" pitchFamily="18" charset="0"/>
                                <a:ea typeface="Cambria Math" panose="02040503050406030204" pitchFamily="18" charset="0"/>
                              </a:rPr>
                              <m:t>2</m:t>
                            </m:r>
                          </m:sub>
                        </m:sSub>
                        <m:r>
                          <a:rPr kumimoji="1" lang="en-US" altLang="ja-JP" sz="3200" b="0" i="1" smtClean="0">
                            <a:latin typeface="Cambria Math" panose="02040503050406030204" pitchFamily="18" charset="0"/>
                            <a:ea typeface="Cambria Math" panose="02040503050406030204" pitchFamily="18" charset="0"/>
                          </a:rPr>
                          <m:t>,</m:t>
                        </m:r>
                        <m:sSub>
                          <m:sSubPr>
                            <m:ctrlPr>
                              <a:rPr kumimoji="1" lang="en-US" altLang="ja-JP" sz="3200" b="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𝑃</m:t>
                            </m:r>
                          </m:e>
                          <m:sub>
                            <m:r>
                              <a:rPr kumimoji="1" lang="en-US" altLang="ja-JP" sz="3200" b="0" i="1" smtClean="0">
                                <a:latin typeface="Cambria Math" panose="02040503050406030204" pitchFamily="18" charset="0"/>
                                <a:ea typeface="Cambria Math" panose="02040503050406030204" pitchFamily="18" charset="0"/>
                              </a:rPr>
                              <m:t>2</m:t>
                            </m:r>
                          </m:sub>
                        </m:sSub>
                        <m:r>
                          <a:rPr kumimoji="1" lang="en-US" altLang="ja-JP" sz="3200" b="0" i="1" smtClean="0">
                            <a:latin typeface="Cambria Math" panose="02040503050406030204" pitchFamily="18" charset="0"/>
                            <a:ea typeface="Cambria Math" panose="02040503050406030204" pitchFamily="18" charset="0"/>
                          </a:rPr>
                          <m:t>,</m:t>
                        </m:r>
                        <m:r>
                          <a:rPr kumimoji="1" lang="ja-JP" altLang="en-US" sz="3200" b="0" i="1" smtClean="0">
                            <a:latin typeface="Cambria Math" panose="02040503050406030204" pitchFamily="18" charset="0"/>
                            <a:ea typeface="Cambria Math" panose="02040503050406030204" pitchFamily="18" charset="0"/>
                          </a:rPr>
                          <m:t>𝜌</m:t>
                        </m:r>
                      </m:oMath>
                    </m:oMathPara>
                  </a14:m>
                  <a:endParaRPr lang="en-US" altLang="ja-JP" sz="3200" dirty="0" smtClean="0">
                    <a:ea typeface="Cambria Math" panose="020405030504060302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6691335" y="3389395"/>
                  <a:ext cx="1484830" cy="492443"/>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6665935" y="4102549"/>
                  <a:ext cx="116416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ea typeface="Cambria Math" panose="02040503050406030204" pitchFamily="18" charset="0"/>
                          </a:rPr>
                          <m:t>𝐹</m:t>
                        </m:r>
                        <m:r>
                          <a:rPr kumimoji="1" lang="en-US" altLang="ja-JP" sz="3200" b="0" i="1" smtClean="0">
                            <a:latin typeface="Cambria Math" panose="02040503050406030204" pitchFamily="18" charset="0"/>
                            <a:ea typeface="Cambria Math" panose="02040503050406030204" pitchFamily="18" charset="0"/>
                          </a:rPr>
                          <m:t>=0</m:t>
                        </m:r>
                      </m:oMath>
                    </m:oMathPara>
                  </a14:m>
                  <a:endParaRPr lang="en-US" altLang="ja-JP" sz="3200" dirty="0" smtClean="0">
                    <a:latin typeface="HG丸ｺﾞｼｯｸM-PRO" panose="020F0600000000000000" pitchFamily="50" charset="-128"/>
                    <a:ea typeface="HG丸ｺﾞｼｯｸM-PRO" panose="020F0600000000000000" pitchFamily="50" charset="-128"/>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6665935" y="4102549"/>
                  <a:ext cx="1164165" cy="492443"/>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6665934" y="4542237"/>
                  <a:ext cx="128118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ea typeface="Cambria Math" panose="02040503050406030204" pitchFamily="18" charset="0"/>
                          </a:rPr>
                          <m:t>𝑊</m:t>
                        </m:r>
                        <m:r>
                          <a:rPr kumimoji="1" lang="en-US" altLang="ja-JP" sz="3200" b="0" i="1" smtClean="0">
                            <a:latin typeface="Cambria Math" panose="02040503050406030204" pitchFamily="18" charset="0"/>
                            <a:ea typeface="Cambria Math" panose="02040503050406030204" pitchFamily="18" charset="0"/>
                          </a:rPr>
                          <m:t>=0</m:t>
                        </m:r>
                      </m:oMath>
                    </m:oMathPara>
                  </a14:m>
                  <a:endParaRPr lang="en-US" altLang="ja-JP" sz="3200" dirty="0" smtClean="0">
                    <a:ea typeface="Cambria Math" panose="020405030504060302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6665934" y="4542237"/>
                  <a:ext cx="1281185" cy="492443"/>
                </a:xfrm>
                <a:prstGeom prst="rect">
                  <a:avLst/>
                </a:prstGeom>
                <a:blipFill rotWithShape="0">
                  <a:blip r:embed="rId7"/>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5" name="額縁 24"/>
              <p:cNvSpPr/>
              <p:nvPr/>
            </p:nvSpPr>
            <p:spPr bwMode="auto">
              <a:xfrm>
                <a:off x="1605880" y="1421954"/>
                <a:ext cx="7200000" cy="144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US" altLang="ja-JP" sz="3200" i="1">
                              <a:latin typeface="Cambria Math" panose="02040503050406030204" pitchFamily="18" charset="0"/>
                              <a:ea typeface="Cambria Math" panose="02040503050406030204" pitchFamily="18" charset="0"/>
                            </a:rPr>
                          </m:ctrlPr>
                        </m:fPr>
                        <m:num>
                          <m:sSup>
                            <m:sSupPr>
                              <m:ctrlPr>
                                <a:rPr lang="en-US" altLang="ja-JP" sz="3200" i="1">
                                  <a:latin typeface="Cambria Math" panose="02040503050406030204" pitchFamily="18" charset="0"/>
                                  <a:ea typeface="Cambria Math" panose="02040503050406030204" pitchFamily="18" charset="0"/>
                                </a:rPr>
                              </m:ctrlPr>
                            </m:sSupPr>
                            <m:e>
                              <m:sSub>
                                <m:sSubPr>
                                  <m:ctrlPr>
                                    <a:rPr lang="en-US" altLang="ja-JP" sz="3200" i="1">
                                      <a:latin typeface="Cambria Math" panose="02040503050406030204" pitchFamily="18" charset="0"/>
                                      <a:ea typeface="Cambria Math" panose="02040503050406030204" pitchFamily="18" charset="0"/>
                                    </a:rPr>
                                  </m:ctrlPr>
                                </m:sSubPr>
                                <m:e>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e>
                                <m:sub>
                                  <m:r>
                                    <a:rPr lang="en-US" altLang="ja-JP" sz="3200" i="1">
                                      <a:latin typeface="Cambria Math" panose="02040503050406030204" pitchFamily="18" charset="0"/>
                                      <a:ea typeface="Cambria Math" panose="02040503050406030204" pitchFamily="18" charset="0"/>
                                    </a:rPr>
                                    <m:t>1</m:t>
                                  </m:r>
                                </m:sub>
                              </m:sSub>
                            </m:e>
                            <m:sup>
                              <m:r>
                                <a:rPr lang="en-US" altLang="ja-JP" sz="3200" i="1">
                                  <a:latin typeface="Cambria Math" panose="02040503050406030204" pitchFamily="18" charset="0"/>
                                  <a:ea typeface="Cambria Math" panose="02040503050406030204" pitchFamily="18" charset="0"/>
                                </a:rPr>
                                <m:t>2</m:t>
                              </m:r>
                            </m:sup>
                          </m:sSup>
                        </m:num>
                        <m:den>
                          <m:r>
                            <a:rPr lang="en-US" altLang="ja-JP" sz="3200" i="1">
                              <a:latin typeface="Cambria Math" panose="02040503050406030204" pitchFamily="18" charset="0"/>
                              <a:ea typeface="Cambria Math" panose="02040503050406030204" pitchFamily="18" charset="0"/>
                            </a:rPr>
                            <m:t>2</m:t>
                          </m:r>
                        </m:den>
                      </m:f>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𝑔</m:t>
                      </m:r>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𝑍</m:t>
                          </m:r>
                        </m:e>
                        <m:sub>
                          <m:r>
                            <a:rPr lang="en-US" altLang="ja-JP" sz="3200" i="1">
                              <a:latin typeface="Cambria Math" panose="02040503050406030204" pitchFamily="18" charset="0"/>
                              <a:ea typeface="Cambria Math" panose="02040503050406030204" pitchFamily="18" charset="0"/>
                            </a:rPr>
                            <m:t>1</m:t>
                          </m:r>
                        </m:sub>
                      </m:sSub>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𝑃</m:t>
                              </m:r>
                            </m:e>
                            <m:sub>
                              <m:r>
                                <a:rPr lang="en-US" altLang="ja-JP" sz="3200" i="1">
                                  <a:latin typeface="Cambria Math" panose="02040503050406030204" pitchFamily="18" charset="0"/>
                                  <a:ea typeface="Cambria Math" panose="02040503050406030204" pitchFamily="18" charset="0"/>
                                </a:rPr>
                                <m:t>1</m:t>
                              </m:r>
                            </m:sub>
                          </m:sSub>
                        </m:num>
                        <m:den>
                          <m:r>
                            <a:rPr lang="ja-JP" altLang="en-US" sz="3200" i="1">
                              <a:latin typeface="Cambria Math" panose="02040503050406030204" pitchFamily="18" charset="0"/>
                              <a:ea typeface="Cambria Math" panose="02040503050406030204" pitchFamily="18" charset="0"/>
                            </a:rPr>
                            <m:t>𝜌</m:t>
                          </m:r>
                        </m:den>
                      </m:f>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sSup>
                            <m:sSupPr>
                              <m:ctrlPr>
                                <a:rPr lang="en-US" altLang="ja-JP" sz="3200" i="1">
                                  <a:latin typeface="Cambria Math" panose="02040503050406030204" pitchFamily="18" charset="0"/>
                                  <a:ea typeface="Cambria Math" panose="02040503050406030204" pitchFamily="18" charset="0"/>
                                </a:rPr>
                              </m:ctrlPr>
                            </m:sSupPr>
                            <m:e>
                              <m:sSub>
                                <m:sSubPr>
                                  <m:ctrlPr>
                                    <a:rPr lang="en-US" altLang="ja-JP" sz="3200" i="1">
                                      <a:latin typeface="Cambria Math" panose="02040503050406030204" pitchFamily="18" charset="0"/>
                                      <a:ea typeface="Cambria Math" panose="02040503050406030204" pitchFamily="18" charset="0"/>
                                    </a:rPr>
                                  </m:ctrlPr>
                                </m:sSubPr>
                                <m:e>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e>
                                <m:sub>
                                  <m:r>
                                    <a:rPr lang="en-US" altLang="ja-JP" sz="3200" i="1">
                                      <a:latin typeface="Cambria Math" panose="02040503050406030204" pitchFamily="18" charset="0"/>
                                      <a:ea typeface="Cambria Math" panose="02040503050406030204" pitchFamily="18" charset="0"/>
                                    </a:rPr>
                                    <m:t>2</m:t>
                                  </m:r>
                                </m:sub>
                              </m:sSub>
                            </m:e>
                            <m:sup>
                              <m:r>
                                <a:rPr lang="en-US" altLang="ja-JP" sz="3200" i="1">
                                  <a:latin typeface="Cambria Math" panose="02040503050406030204" pitchFamily="18" charset="0"/>
                                  <a:ea typeface="Cambria Math" panose="02040503050406030204" pitchFamily="18" charset="0"/>
                                </a:rPr>
                                <m:t>2</m:t>
                              </m:r>
                            </m:sup>
                          </m:sSup>
                        </m:num>
                        <m:den>
                          <m:r>
                            <a:rPr lang="en-US" altLang="ja-JP" sz="3200" i="1">
                              <a:latin typeface="Cambria Math" panose="02040503050406030204" pitchFamily="18" charset="0"/>
                              <a:ea typeface="Cambria Math" panose="02040503050406030204" pitchFamily="18" charset="0"/>
                            </a:rPr>
                            <m:t>2</m:t>
                          </m:r>
                        </m:den>
                      </m:f>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𝑔</m:t>
                      </m:r>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𝑍</m:t>
                          </m:r>
                        </m:e>
                        <m:sub>
                          <m:r>
                            <a:rPr lang="en-US" altLang="ja-JP" sz="3200" i="1">
                              <a:latin typeface="Cambria Math" panose="02040503050406030204" pitchFamily="18" charset="0"/>
                              <a:ea typeface="Cambria Math" panose="02040503050406030204" pitchFamily="18" charset="0"/>
                            </a:rPr>
                            <m:t>2</m:t>
                          </m:r>
                        </m:sub>
                      </m:sSub>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𝑃</m:t>
                              </m:r>
                            </m:e>
                            <m:sub>
                              <m:r>
                                <a:rPr lang="en-US" altLang="ja-JP" sz="3200" i="1">
                                  <a:latin typeface="Cambria Math" panose="02040503050406030204" pitchFamily="18" charset="0"/>
                                  <a:ea typeface="Cambria Math" panose="02040503050406030204" pitchFamily="18" charset="0"/>
                                </a:rPr>
                                <m:t>2</m:t>
                              </m:r>
                            </m:sub>
                          </m:sSub>
                        </m:num>
                        <m:den>
                          <m:r>
                            <a:rPr lang="ja-JP" altLang="en-US" sz="3200" i="1">
                              <a:latin typeface="Cambria Math" panose="02040503050406030204" pitchFamily="18" charset="0"/>
                              <a:ea typeface="Cambria Math" panose="02040503050406030204" pitchFamily="18" charset="0"/>
                            </a:rPr>
                            <m:t>𝜌</m:t>
                          </m:r>
                        </m:den>
                      </m:f>
                      <m:r>
                        <a:rPr lang="en-US" altLang="ja-JP" sz="3200" i="1">
                          <a:latin typeface="Cambria Math" panose="02040503050406030204" pitchFamily="18" charset="0"/>
                          <a:ea typeface="Cambria Math" panose="02040503050406030204" pitchFamily="18" charset="0"/>
                        </a:rPr>
                        <m:t>   </m:t>
                      </m:r>
                    </m:oMath>
                  </m:oMathPara>
                </a14:m>
                <a:endParaRPr lang="en-US" altLang="ja-JP" sz="3200" dirty="0">
                  <a:ea typeface="Cambria Math" panose="02040503050406030204" pitchFamily="18" charset="0"/>
                </a:endParaRPr>
              </a:p>
            </p:txBody>
          </p:sp>
        </mc:Choice>
        <mc:Fallback xmlns="">
          <p:sp>
            <p:nvSpPr>
              <p:cNvPr id="25" name="額縁 24"/>
              <p:cNvSpPr>
                <a:spLocks noRot="1" noChangeAspect="1" noMove="1" noResize="1" noEditPoints="1" noAdjustHandles="1" noChangeArrowheads="1" noChangeShapeType="1" noTextEdit="1"/>
              </p:cNvSpPr>
              <p:nvPr/>
            </p:nvSpPr>
            <p:spPr bwMode="auto">
              <a:xfrm>
                <a:off x="1605880" y="1421954"/>
                <a:ext cx="7200000" cy="1440000"/>
              </a:xfrm>
              <a:prstGeom prst="bevel">
                <a:avLst/>
              </a:prstGeom>
              <a:blipFill rotWithShape="0">
                <a:blip r:embed="rId8"/>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化学工学が扱う範囲</a:t>
            </a:r>
            <a:endParaRPr kumimoji="1" lang="ja-JP" altLang="en-US" dirty="0">
              <a:solidFill>
                <a:srgbClr val="0070C0"/>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83127111"/>
              </p:ext>
            </p:extLst>
          </p:nvPr>
        </p:nvGraphicFramePr>
        <p:xfrm>
          <a:off x="235789" y="1447800"/>
          <a:ext cx="11806686" cy="5194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929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テキスト ボックス 11"/>
              <p:cNvSpPr txBox="1"/>
              <p:nvPr/>
            </p:nvSpPr>
            <p:spPr>
              <a:xfrm>
                <a:off x="1444981" y="2647799"/>
                <a:ext cx="4791696" cy="2031325"/>
              </a:xfrm>
              <a:prstGeom prst="rect">
                <a:avLst/>
              </a:prstGeom>
              <a:noFill/>
            </p:spPr>
            <p:txBody>
              <a:bodyPr wrap="none" rtlCol="0">
                <a:spAutoFit/>
              </a:bodyPr>
              <a:lstStyle/>
              <a:p>
                <a14:m>
                  <m:oMath xmlns:m="http://schemas.openxmlformats.org/officeDocument/2006/math">
                    <m:acc>
                      <m:accPr>
                        <m:chr m:val="̅"/>
                        <m:ctrlPr>
                          <a:rPr lang="en-US" altLang="ja-JP" i="1">
                            <a:latin typeface="Cambria Math" panose="02040503050406030204" pitchFamily="18" charset="0"/>
                            <a:ea typeface="Cambria Math" panose="02040503050406030204" pitchFamily="18" charset="0"/>
                          </a:rPr>
                        </m:ctrlPr>
                      </m:accPr>
                      <m:e>
                        <m:r>
                          <a:rPr lang="en-US" altLang="ja-JP" i="1">
                            <a:latin typeface="Cambria Math" panose="02040503050406030204" pitchFamily="18" charset="0"/>
                            <a:ea typeface="Cambria Math" panose="02040503050406030204" pitchFamily="18" charset="0"/>
                          </a:rPr>
                          <m:t>𝑢</m:t>
                        </m:r>
                      </m:e>
                    </m:acc>
                  </m:oMath>
                </a14:m>
                <a:r>
                  <a:rPr kumimoji="1" lang="ja-JP" altLang="en-US" dirty="0" smtClean="0">
                    <a:latin typeface="HG丸ｺﾞｼｯｸM-PRO" panose="020F0600000000000000" pitchFamily="50" charset="-128"/>
                    <a:ea typeface="HG丸ｺﾞｼｯｸM-PRO" panose="020F0600000000000000" pitchFamily="50" charset="-128"/>
                  </a:rPr>
                  <a:t>：平均流速</a:t>
                </a:r>
                <a:r>
                  <a:rPr kumimoji="1" lang="en-US" altLang="ja-JP" dirty="0" smtClean="0">
                    <a:latin typeface="HG丸ｺﾞｼｯｸM-PRO" panose="020F0600000000000000" pitchFamily="50" charset="-128"/>
                    <a:ea typeface="HG丸ｺﾞｼｯｸM-PRO" panose="020F0600000000000000" pitchFamily="50" charset="-128"/>
                  </a:rPr>
                  <a:t>[m/s]</a:t>
                </a:r>
              </a:p>
              <a:p>
                <a:r>
                  <a:rPr lang="en-US" altLang="ja-JP" dirty="0">
                    <a:latin typeface="HG丸ｺﾞｼｯｸM-PRO" panose="020F0600000000000000" pitchFamily="50" charset="-128"/>
                    <a:ea typeface="HG丸ｺﾞｼｯｸM-PRO" panose="020F0600000000000000" pitchFamily="50" charset="-128"/>
                  </a:rPr>
                  <a:t>g</a:t>
                </a:r>
                <a:r>
                  <a:rPr lang="ja-JP" altLang="en-US" dirty="0" smtClean="0">
                    <a:latin typeface="HG丸ｺﾞｼｯｸM-PRO" panose="020F0600000000000000" pitchFamily="50" charset="-128"/>
                    <a:ea typeface="HG丸ｺﾞｼｯｸM-PRO" panose="020F0600000000000000" pitchFamily="50" charset="-128"/>
                  </a:rPr>
                  <a:t>：重力加速度</a:t>
                </a:r>
                <a:r>
                  <a:rPr lang="en-US" altLang="ja-JP" dirty="0" smtClean="0">
                    <a:latin typeface="HG丸ｺﾞｼｯｸM-PRO" panose="020F0600000000000000" pitchFamily="50" charset="-128"/>
                    <a:ea typeface="HG丸ｺﾞｼｯｸM-PRO" panose="020F0600000000000000" pitchFamily="50" charset="-128"/>
                  </a:rPr>
                  <a:t>[m/s</a:t>
                </a:r>
                <a:r>
                  <a:rPr lang="en-US" altLang="ja-JP" baseline="30000" dirty="0" smtClean="0">
                    <a:latin typeface="HG丸ｺﾞｼｯｸM-PRO" panose="020F0600000000000000" pitchFamily="50" charset="-128"/>
                    <a:ea typeface="HG丸ｺﾞｼｯｸM-PRO" panose="020F0600000000000000" pitchFamily="50" charset="-128"/>
                  </a:rPr>
                  <a:t>2</a:t>
                </a:r>
                <a:r>
                  <a:rPr lang="en-US" altLang="ja-JP" dirty="0" smtClean="0">
                    <a:latin typeface="HG丸ｺﾞｼｯｸM-PRO" panose="020F0600000000000000" pitchFamily="50" charset="-128"/>
                    <a:ea typeface="HG丸ｺﾞｼｯｸM-PRO" panose="020F0600000000000000" pitchFamily="50" charset="-128"/>
                  </a:rPr>
                  <a:t>]</a:t>
                </a:r>
              </a:p>
              <a:p>
                <a:r>
                  <a:rPr kumimoji="1" lang="en-US" altLang="ja-JP" dirty="0" smtClean="0">
                    <a:latin typeface="HG丸ｺﾞｼｯｸM-PRO" panose="020F0600000000000000" pitchFamily="50" charset="-128"/>
                    <a:ea typeface="HG丸ｺﾞｼｯｸM-PRO" panose="020F0600000000000000" pitchFamily="50" charset="-128"/>
                  </a:rPr>
                  <a:t>Z</a:t>
                </a:r>
                <a:r>
                  <a:rPr kumimoji="1" lang="en-US" altLang="ja-JP" baseline="-25000" dirty="0" smtClean="0">
                    <a:latin typeface="HG丸ｺﾞｼｯｸM-PRO" panose="020F0600000000000000" pitchFamily="50" charset="-128"/>
                    <a:ea typeface="HG丸ｺﾞｼｯｸM-PRO" panose="020F0600000000000000" pitchFamily="50" charset="-128"/>
                  </a:rPr>
                  <a:t>1</a:t>
                </a:r>
                <a:r>
                  <a:rPr kumimoji="1" lang="ja-JP" altLang="en-US" dirty="0" smtClean="0">
                    <a:latin typeface="HG丸ｺﾞｼｯｸM-PRO" panose="020F0600000000000000" pitchFamily="50" charset="-128"/>
                    <a:ea typeface="HG丸ｺﾞｼｯｸM-PRO" panose="020F0600000000000000" pitchFamily="50" charset="-128"/>
                  </a:rPr>
                  <a:t>：基準面からタンクの水面までの高さ</a:t>
                </a:r>
                <a:r>
                  <a:rPr kumimoji="1" lang="en-US" altLang="ja-JP" dirty="0" smtClean="0">
                    <a:latin typeface="HG丸ｺﾞｼｯｸM-PRO" panose="020F0600000000000000" pitchFamily="50" charset="-128"/>
                    <a:ea typeface="HG丸ｺﾞｼｯｸM-PRO" panose="020F0600000000000000" pitchFamily="50" charset="-128"/>
                  </a:rPr>
                  <a:t>[m]</a:t>
                </a:r>
              </a:p>
              <a:p>
                <a:r>
                  <a:rPr lang="en-US" altLang="ja-JP" dirty="0">
                    <a:latin typeface="HG丸ｺﾞｼｯｸM-PRO" panose="020F0600000000000000" pitchFamily="50" charset="-128"/>
                    <a:ea typeface="HG丸ｺﾞｼｯｸM-PRO" panose="020F0600000000000000" pitchFamily="50" charset="-128"/>
                  </a:rPr>
                  <a:t>Z</a:t>
                </a:r>
                <a:r>
                  <a:rPr lang="en-US" altLang="ja-JP" baseline="-25000" dirty="0">
                    <a:latin typeface="HG丸ｺﾞｼｯｸM-PRO" panose="020F0600000000000000" pitchFamily="50" charset="-128"/>
                    <a:ea typeface="HG丸ｺﾞｼｯｸM-PRO" panose="020F0600000000000000" pitchFamily="50" charset="-128"/>
                  </a:rPr>
                  <a:t>2</a:t>
                </a:r>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基準面</a:t>
                </a:r>
                <a:r>
                  <a:rPr lang="ja-JP" altLang="en-US" dirty="0" smtClean="0">
                    <a:latin typeface="HG丸ｺﾞｼｯｸM-PRO" panose="020F0600000000000000" pitchFamily="50" charset="-128"/>
                    <a:ea typeface="HG丸ｺﾞｼｯｸM-PRO" panose="020F0600000000000000" pitchFamily="50" charset="-128"/>
                  </a:rPr>
                  <a:t>から流出口の中心までの高さ</a:t>
                </a:r>
                <a:r>
                  <a:rPr lang="en-US" altLang="ja-JP" dirty="0">
                    <a:latin typeface="HG丸ｺﾞｼｯｸM-PRO" panose="020F0600000000000000" pitchFamily="50" charset="-128"/>
                    <a:ea typeface="HG丸ｺﾞｼｯｸM-PRO" panose="020F0600000000000000" pitchFamily="50" charset="-128"/>
                  </a:rPr>
                  <a:t>[m]</a:t>
                </a:r>
                <a:endParaRPr kumimoji="1" lang="en-US" altLang="ja-JP" dirty="0" smtClean="0">
                  <a:latin typeface="HG丸ｺﾞｼｯｸM-PRO" panose="020F0600000000000000" pitchFamily="50" charset="-128"/>
                  <a:ea typeface="HG丸ｺﾞｼｯｸM-PRO" panose="020F0600000000000000" pitchFamily="50" charset="-128"/>
                </a:endParaRPr>
              </a:p>
              <a:p>
                <a:r>
                  <a:rPr lang="en-US" altLang="ja-JP" dirty="0" smtClean="0">
                    <a:latin typeface="HG丸ｺﾞｼｯｸM-PRO" panose="020F0600000000000000" pitchFamily="50" charset="-128"/>
                    <a:ea typeface="HG丸ｺﾞｼｯｸM-PRO" panose="020F0600000000000000" pitchFamily="50" charset="-128"/>
                  </a:rPr>
                  <a:t>P</a:t>
                </a:r>
                <a:r>
                  <a:rPr lang="en-US" altLang="ja-JP" baseline="-25000" dirty="0" smtClean="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タンクの水面の圧力</a:t>
                </a:r>
                <a:r>
                  <a:rPr lang="en-US" altLang="ja-JP" dirty="0" smtClean="0">
                    <a:latin typeface="HG丸ｺﾞｼｯｸM-PRO" panose="020F0600000000000000" pitchFamily="50" charset="-128"/>
                    <a:ea typeface="HG丸ｺﾞｼｯｸM-PRO" panose="020F0600000000000000" pitchFamily="50" charset="-128"/>
                  </a:rPr>
                  <a:t>[Pa]</a:t>
                </a:r>
              </a:p>
              <a:p>
                <a:r>
                  <a:rPr lang="en-US" altLang="ja-JP" dirty="0">
                    <a:latin typeface="HG丸ｺﾞｼｯｸM-PRO" panose="020F0600000000000000" pitchFamily="50" charset="-128"/>
                    <a:ea typeface="HG丸ｺﾞｼｯｸM-PRO" panose="020F0600000000000000" pitchFamily="50" charset="-128"/>
                  </a:rPr>
                  <a:t>P</a:t>
                </a:r>
                <a:r>
                  <a:rPr lang="en-US" altLang="ja-JP" baseline="-25000" dirty="0">
                    <a:latin typeface="HG丸ｺﾞｼｯｸM-PRO" panose="020F0600000000000000" pitchFamily="50" charset="-128"/>
                    <a:ea typeface="HG丸ｺﾞｼｯｸM-PRO" panose="020F0600000000000000" pitchFamily="50" charset="-128"/>
                  </a:rPr>
                  <a:t>2</a:t>
                </a:r>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流出口の</a:t>
                </a:r>
                <a:r>
                  <a:rPr lang="ja-JP" altLang="en-US" dirty="0" smtClean="0">
                    <a:latin typeface="HG丸ｺﾞｼｯｸM-PRO" panose="020F0600000000000000" pitchFamily="50" charset="-128"/>
                    <a:ea typeface="HG丸ｺﾞｼｯｸM-PRO" panose="020F0600000000000000" pitchFamily="50" charset="-128"/>
                  </a:rPr>
                  <a:t>中心の圧力</a:t>
                </a:r>
                <a:r>
                  <a:rPr lang="en-US" altLang="ja-JP" dirty="0" smtClean="0">
                    <a:latin typeface="HG丸ｺﾞｼｯｸM-PRO" panose="020F0600000000000000" pitchFamily="50" charset="-128"/>
                    <a:ea typeface="HG丸ｺﾞｼｯｸM-PRO" panose="020F0600000000000000" pitchFamily="50" charset="-128"/>
                  </a:rPr>
                  <a:t>[Pa]</a:t>
                </a:r>
              </a:p>
              <a:p>
                <a:r>
                  <a:rPr lang="en-US" altLang="ja-JP" dirty="0">
                    <a:latin typeface="HG丸ｺﾞｼｯｸM-PRO" panose="020F0600000000000000" pitchFamily="50" charset="-128"/>
                    <a:ea typeface="HG丸ｺﾞｼｯｸM-PRO" panose="020F0600000000000000" pitchFamily="50" charset="-128"/>
                  </a:rPr>
                  <a:t>ρ</a:t>
                </a:r>
                <a:r>
                  <a:rPr kumimoji="1" lang="ja-JP" altLang="en-US" dirty="0" smtClean="0">
                    <a:latin typeface="HG丸ｺﾞｼｯｸM-PRO" panose="020F0600000000000000" pitchFamily="50" charset="-128"/>
                    <a:ea typeface="HG丸ｺﾞｼｯｸM-PRO" panose="020F0600000000000000" pitchFamily="50" charset="-128"/>
                  </a:rPr>
                  <a:t>：密度</a:t>
                </a:r>
                <a:r>
                  <a:rPr kumimoji="1" lang="en-US" altLang="ja-JP" dirty="0" smtClean="0">
                    <a:latin typeface="HG丸ｺﾞｼｯｸM-PRO" panose="020F0600000000000000" pitchFamily="50" charset="-128"/>
                    <a:ea typeface="HG丸ｺﾞｼｯｸM-PRO" panose="020F0600000000000000" pitchFamily="50" charset="-128"/>
                  </a:rPr>
                  <a:t>[kg/m</a:t>
                </a:r>
                <a:r>
                  <a:rPr kumimoji="1"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a:t>
                </a: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444981" y="2647799"/>
                <a:ext cx="4791696" cy="2031325"/>
              </a:xfrm>
              <a:prstGeom prst="rect">
                <a:avLst/>
              </a:prstGeom>
              <a:blipFill rotWithShape="0">
                <a:blip r:embed="rId3"/>
                <a:stretch>
                  <a:fillRect l="-1018" t="-2096" r="-509" b="-3593"/>
                </a:stretch>
              </a:blipFill>
            </p:spPr>
            <p:txBody>
              <a:bodyPr/>
              <a:lstStyle/>
              <a:p>
                <a:r>
                  <a:rPr lang="ja-JP" altLang="en-US">
                    <a:noFill/>
                  </a:rPr>
                  <a:t> </a:t>
                </a:r>
              </a:p>
            </p:txBody>
          </p:sp>
        </mc:Fallback>
      </mc:AlternateContent>
      <p:sp>
        <p:nvSpPr>
          <p:cNvPr id="13" name="テキスト ボックス 12"/>
          <p:cNvSpPr txBox="1"/>
          <p:nvPr/>
        </p:nvSpPr>
        <p:spPr>
          <a:xfrm>
            <a:off x="3754810" y="2922393"/>
            <a:ext cx="3693640" cy="923330"/>
          </a:xfrm>
          <a:prstGeom prst="rect">
            <a:avLst/>
          </a:prstGeom>
          <a:noFill/>
        </p:spPr>
        <p:txBody>
          <a:bodyPr wrap="none" rtlCol="0">
            <a:spAutoFit/>
          </a:bodyPr>
          <a:lstStyle/>
          <a:p>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9.8[m/s</a:t>
            </a:r>
            <a:r>
              <a:rPr lang="en-US" altLang="ja-JP" baseline="30000" dirty="0" smtClean="0">
                <a:latin typeface="HG丸ｺﾞｼｯｸM-PRO" panose="020F0600000000000000" pitchFamily="50" charset="-128"/>
                <a:ea typeface="HG丸ｺﾞｼｯｸM-PRO" panose="020F0600000000000000" pitchFamily="50" charset="-128"/>
              </a:rPr>
              <a:t>2</a:t>
            </a:r>
            <a:r>
              <a:rPr lang="en-US" altLang="ja-JP" dirty="0" smtClean="0">
                <a:latin typeface="HG丸ｺﾞｼｯｸM-PRO" panose="020F0600000000000000" pitchFamily="50" charset="-128"/>
                <a:ea typeface="HG丸ｺﾞｼｯｸM-PRO" panose="020F0600000000000000" pitchFamily="50" charset="-128"/>
              </a:rPr>
              <a:t>]</a:t>
            </a:r>
          </a:p>
          <a:p>
            <a:r>
              <a:rPr kumimoji="1" lang="ja-JP" altLang="en-US" dirty="0" smtClean="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15.0[m]</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1.0[m]</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p:txBody>
          <a:bodyPr/>
          <a:lstStyle/>
          <a:p>
            <a:r>
              <a:rPr lang="ja-JP" altLang="en-US" dirty="0">
                <a:solidFill>
                  <a:srgbClr val="0070C0"/>
                </a:solidFill>
              </a:rPr>
              <a:t>ベルヌーイの定理</a:t>
            </a:r>
            <a:endParaRPr kumimoji="1" lang="ja-JP" altLang="en-US" dirty="0"/>
          </a:p>
        </p:txBody>
      </p:sp>
      <p:sp>
        <p:nvSpPr>
          <p:cNvPr id="3" name="コンテンツ プレースホルダー 2"/>
          <p:cNvSpPr>
            <a:spLocks noGrp="1"/>
          </p:cNvSpPr>
          <p:nvPr>
            <p:ph idx="1"/>
          </p:nvPr>
        </p:nvSpPr>
        <p:spPr>
          <a:xfrm>
            <a:off x="1422399" y="1676400"/>
            <a:ext cx="10678523" cy="4114800"/>
          </a:xfrm>
        </p:spPr>
        <p:txBody>
          <a:bodyPr/>
          <a:lstStyle/>
          <a:p>
            <a:pPr marL="0" indent="0">
              <a:buNone/>
            </a:pPr>
            <a:r>
              <a:rPr lang="ja-JP" altLang="en-US" sz="1800" dirty="0" smtClean="0"/>
              <a:t>例題</a:t>
            </a:r>
            <a:r>
              <a:rPr lang="en-US" altLang="ja-JP" sz="1800" dirty="0" smtClean="0"/>
              <a:t>13</a:t>
            </a:r>
            <a:r>
              <a:rPr kumimoji="1" lang="ja-JP" altLang="en-US" sz="1800" dirty="0" smtClean="0"/>
              <a:t>　基準面からタンク内の水面までの高さが</a:t>
            </a:r>
            <a:r>
              <a:rPr kumimoji="1" lang="en-US" altLang="ja-JP" sz="1800" dirty="0" smtClean="0"/>
              <a:t>15.0m</a:t>
            </a:r>
            <a:r>
              <a:rPr kumimoji="1" lang="ja-JP" altLang="en-US" sz="1800" dirty="0" err="1" smtClean="0"/>
              <a:t>，</a:t>
            </a:r>
            <a:r>
              <a:rPr kumimoji="1" lang="ja-JP" altLang="en-US" sz="1800" dirty="0" smtClean="0"/>
              <a:t>流出口の中心までの高さが</a:t>
            </a:r>
            <a:r>
              <a:rPr kumimoji="1" lang="en-US" altLang="ja-JP" sz="1800" dirty="0" smtClean="0"/>
              <a:t>1.0m</a:t>
            </a:r>
            <a:r>
              <a:rPr kumimoji="1" lang="ja-JP" altLang="en-US" sz="1800" dirty="0" smtClean="0"/>
              <a:t>であるときに流出</a:t>
            </a:r>
            <a:endParaRPr kumimoji="1" lang="en-US" altLang="ja-JP" sz="1800" dirty="0" smtClean="0"/>
          </a:p>
          <a:p>
            <a:pPr marL="0" indent="0">
              <a:buNone/>
            </a:pPr>
            <a:r>
              <a:rPr lang="ja-JP" altLang="en-US" sz="1800" dirty="0"/>
              <a:t>　</a:t>
            </a:r>
            <a:r>
              <a:rPr lang="ja-JP" altLang="en-US" sz="1800" dirty="0" smtClean="0"/>
              <a:t>　　　</a:t>
            </a:r>
            <a:r>
              <a:rPr kumimoji="1" lang="ja-JP" altLang="en-US" sz="1800" dirty="0" smtClean="0"/>
              <a:t>する水の平均流速</a:t>
            </a:r>
            <a:r>
              <a:rPr kumimoji="1" lang="en-US" altLang="ja-JP" sz="1800" dirty="0" smtClean="0"/>
              <a:t>[m/s]</a:t>
            </a:r>
            <a:r>
              <a:rPr kumimoji="1" lang="ja-JP" altLang="en-US" sz="1800" dirty="0" smtClean="0"/>
              <a:t>を求めなさい。ただし，タンク内の水面の面積は</a:t>
            </a:r>
            <a:r>
              <a:rPr lang="ja-JP" altLang="en-US" sz="1800" dirty="0" smtClean="0"/>
              <a:t>非常に大きく，摩擦によるエネ</a:t>
            </a:r>
            <a:endParaRPr lang="en-US" altLang="ja-JP" sz="1800" dirty="0" smtClean="0"/>
          </a:p>
          <a:p>
            <a:pPr marL="0" indent="0">
              <a:buNone/>
            </a:pPr>
            <a:r>
              <a:rPr lang="ja-JP" altLang="en-US" sz="1800" dirty="0"/>
              <a:t>　</a:t>
            </a:r>
            <a:r>
              <a:rPr lang="ja-JP" altLang="en-US" sz="1800" dirty="0" smtClean="0"/>
              <a:t>　　　ルギー損失はないものとする。</a:t>
            </a:r>
            <a:endParaRPr kumimoji="1" lang="en-US" altLang="ja-JP" sz="1800" dirty="0" smtClean="0"/>
          </a:p>
        </p:txBody>
      </p:sp>
      <mc:AlternateContent xmlns:mc="http://schemas.openxmlformats.org/markup-compatibility/2006" xmlns:a14="http://schemas.microsoft.com/office/drawing/2010/main">
        <mc:Choice Requires="a14">
          <p:sp>
            <p:nvSpPr>
              <p:cNvPr id="5" name="正方形/長方形 4"/>
              <p:cNvSpPr/>
              <p:nvPr/>
            </p:nvSpPr>
            <p:spPr>
              <a:xfrm>
                <a:off x="1422397" y="4642563"/>
                <a:ext cx="9195787" cy="10958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200" i="1" smtClean="0">
                          <a:latin typeface="Cambria Math" panose="02040503050406030204" pitchFamily="18" charset="0"/>
                          <a:ea typeface="Cambria Math" panose="02040503050406030204" pitchFamily="18" charset="0"/>
                        </a:rPr>
                        <m:t>つまり</m:t>
                      </m:r>
                      <m:r>
                        <a:rPr lang="ja-JP" altLang="en-US" sz="3200" b="0" i="1" smtClean="0">
                          <a:latin typeface="Cambria Math" panose="02040503050406030204" pitchFamily="18" charset="0"/>
                          <a:ea typeface="Cambria Math" panose="02040503050406030204" pitchFamily="18" charset="0"/>
                        </a:rPr>
                        <m:t>，</m:t>
                      </m:r>
                      <m:r>
                        <a:rPr lang="ja-JP" altLang="en-US" sz="3200" i="1">
                          <a:latin typeface="Cambria Math" panose="02040503050406030204" pitchFamily="18" charset="0"/>
                          <a:ea typeface="Cambria Math" panose="02040503050406030204" pitchFamily="18" charset="0"/>
                        </a:rPr>
                        <m:t>式を整理すると</m:t>
                      </m:r>
                      <m:r>
                        <a:rPr lang="en-US" altLang="ja-JP" sz="3200" i="1">
                          <a:latin typeface="Cambria Math" panose="02040503050406030204" pitchFamily="18" charset="0"/>
                          <a:ea typeface="Cambria Math" panose="02040503050406030204" pitchFamily="18" charset="0"/>
                        </a:rPr>
                        <m:t>𝑔</m:t>
                      </m:r>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𝑍</m:t>
                          </m:r>
                        </m:e>
                        <m:sub>
                          <m:r>
                            <a:rPr lang="en-US" altLang="ja-JP" sz="3200" i="1">
                              <a:latin typeface="Cambria Math" panose="02040503050406030204" pitchFamily="18" charset="0"/>
                              <a:ea typeface="Cambria Math" panose="02040503050406030204" pitchFamily="18" charset="0"/>
                            </a:rPr>
                            <m:t>1</m:t>
                          </m:r>
                        </m:sub>
                      </m:sSub>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sSup>
                            <m:sSupPr>
                              <m:ctrlPr>
                                <a:rPr lang="en-US" altLang="ja-JP" sz="3200" i="1">
                                  <a:latin typeface="Cambria Math" panose="02040503050406030204" pitchFamily="18" charset="0"/>
                                  <a:ea typeface="Cambria Math" panose="02040503050406030204" pitchFamily="18" charset="0"/>
                                </a:rPr>
                              </m:ctrlPr>
                            </m:sSupPr>
                            <m:e>
                              <m:sSub>
                                <m:sSubPr>
                                  <m:ctrlPr>
                                    <a:rPr lang="en-US" altLang="ja-JP" sz="3200" i="1">
                                      <a:latin typeface="Cambria Math" panose="02040503050406030204" pitchFamily="18" charset="0"/>
                                      <a:ea typeface="Cambria Math" panose="02040503050406030204" pitchFamily="18" charset="0"/>
                                    </a:rPr>
                                  </m:ctrlPr>
                                </m:sSubPr>
                                <m:e>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e>
                                <m:sub>
                                  <m:r>
                                    <a:rPr lang="en-US" altLang="ja-JP" sz="3200" i="1">
                                      <a:latin typeface="Cambria Math" panose="02040503050406030204" pitchFamily="18" charset="0"/>
                                      <a:ea typeface="Cambria Math" panose="02040503050406030204" pitchFamily="18" charset="0"/>
                                    </a:rPr>
                                    <m:t>2</m:t>
                                  </m:r>
                                </m:sub>
                              </m:sSub>
                            </m:e>
                            <m:sup>
                              <m:r>
                                <a:rPr lang="en-US" altLang="ja-JP" sz="3200" i="1">
                                  <a:latin typeface="Cambria Math" panose="02040503050406030204" pitchFamily="18" charset="0"/>
                                  <a:ea typeface="Cambria Math" panose="02040503050406030204" pitchFamily="18" charset="0"/>
                                </a:rPr>
                                <m:t>2</m:t>
                              </m:r>
                            </m:sup>
                          </m:sSup>
                        </m:num>
                        <m:den>
                          <m:r>
                            <a:rPr lang="en-US" altLang="ja-JP" sz="3200" i="1">
                              <a:latin typeface="Cambria Math" panose="02040503050406030204" pitchFamily="18" charset="0"/>
                              <a:ea typeface="Cambria Math" panose="02040503050406030204" pitchFamily="18" charset="0"/>
                            </a:rPr>
                            <m:t>2</m:t>
                          </m:r>
                        </m:den>
                      </m:f>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𝑔</m:t>
                      </m:r>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𝑍</m:t>
                          </m:r>
                        </m:e>
                        <m:sub>
                          <m:r>
                            <a:rPr lang="en-US" altLang="ja-JP" sz="3200" i="1">
                              <a:latin typeface="Cambria Math" panose="02040503050406030204" pitchFamily="18" charset="0"/>
                              <a:ea typeface="Cambria Math" panose="02040503050406030204" pitchFamily="18" charset="0"/>
                            </a:rPr>
                            <m:t>2</m:t>
                          </m:r>
                        </m:sub>
                      </m:sSub>
                      <m:r>
                        <a:rPr lang="ja-JP" altLang="en-US" sz="3200" i="1">
                          <a:latin typeface="Cambria Math" panose="02040503050406030204" pitchFamily="18" charset="0"/>
                          <a:ea typeface="Cambria Math" panose="02040503050406030204" pitchFamily="18" charset="0"/>
                        </a:rPr>
                        <m:t>となる</m:t>
                      </m:r>
                    </m:oMath>
                  </m:oMathPara>
                </a14:m>
                <a:endParaRPr lang="ja-JP" altLang="en-US" sz="32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1422397" y="4642563"/>
                <a:ext cx="9195787" cy="109587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1422398" y="4573354"/>
                <a:ext cx="6153351" cy="11824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i="1">
                              <a:latin typeface="Cambria Math" panose="02040503050406030204" pitchFamily="18" charset="0"/>
                              <a:ea typeface="Cambria Math" panose="02040503050406030204" pitchFamily="18" charset="0"/>
                            </a:rPr>
                          </m:ctrlPr>
                        </m:fPr>
                        <m:num>
                          <m:sSup>
                            <m:sSupPr>
                              <m:ctrlPr>
                                <a:rPr lang="en-US" altLang="ja-JP" sz="3200" i="1">
                                  <a:latin typeface="Cambria Math" panose="02040503050406030204" pitchFamily="18" charset="0"/>
                                  <a:ea typeface="Cambria Math" panose="02040503050406030204" pitchFamily="18" charset="0"/>
                                </a:rPr>
                              </m:ctrlPr>
                            </m:sSupPr>
                            <m:e>
                              <m:sSub>
                                <m:sSubPr>
                                  <m:ctrlPr>
                                    <a:rPr lang="en-US" altLang="ja-JP" sz="3200" i="1">
                                      <a:latin typeface="Cambria Math" panose="02040503050406030204" pitchFamily="18" charset="0"/>
                                      <a:ea typeface="Cambria Math" panose="02040503050406030204" pitchFamily="18" charset="0"/>
                                    </a:rPr>
                                  </m:ctrlPr>
                                </m:sSubPr>
                                <m:e>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e>
                                <m:sub>
                                  <m:r>
                                    <a:rPr lang="en-US" altLang="ja-JP" sz="3200" i="1">
                                      <a:latin typeface="Cambria Math" panose="02040503050406030204" pitchFamily="18" charset="0"/>
                                      <a:ea typeface="Cambria Math" panose="02040503050406030204" pitchFamily="18" charset="0"/>
                                    </a:rPr>
                                    <m:t>1</m:t>
                                  </m:r>
                                </m:sub>
                              </m:sSub>
                            </m:e>
                            <m:sup>
                              <m:r>
                                <a:rPr lang="en-US" altLang="ja-JP" sz="3200" i="1">
                                  <a:latin typeface="Cambria Math" panose="02040503050406030204" pitchFamily="18" charset="0"/>
                                  <a:ea typeface="Cambria Math" panose="02040503050406030204" pitchFamily="18" charset="0"/>
                                </a:rPr>
                                <m:t>2</m:t>
                              </m:r>
                            </m:sup>
                          </m:sSup>
                        </m:num>
                        <m:den>
                          <m:r>
                            <a:rPr lang="en-US" altLang="ja-JP" sz="3200" i="1">
                              <a:latin typeface="Cambria Math" panose="02040503050406030204" pitchFamily="18" charset="0"/>
                              <a:ea typeface="Cambria Math" panose="02040503050406030204" pitchFamily="18" charset="0"/>
                            </a:rPr>
                            <m:t>2</m:t>
                          </m:r>
                        </m:den>
                      </m:f>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𝑔</m:t>
                      </m:r>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𝑍</m:t>
                          </m:r>
                        </m:e>
                        <m:sub>
                          <m:r>
                            <a:rPr lang="en-US" altLang="ja-JP" sz="3200" i="1">
                              <a:latin typeface="Cambria Math" panose="02040503050406030204" pitchFamily="18" charset="0"/>
                              <a:ea typeface="Cambria Math" panose="02040503050406030204" pitchFamily="18" charset="0"/>
                            </a:rPr>
                            <m:t>1</m:t>
                          </m:r>
                        </m:sub>
                      </m:sSub>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𝑃</m:t>
                              </m:r>
                            </m:e>
                            <m:sub>
                              <m:r>
                                <a:rPr lang="en-US" altLang="ja-JP" sz="3200" i="1">
                                  <a:latin typeface="Cambria Math" panose="02040503050406030204" pitchFamily="18" charset="0"/>
                                  <a:ea typeface="Cambria Math" panose="02040503050406030204" pitchFamily="18" charset="0"/>
                                </a:rPr>
                                <m:t>1</m:t>
                              </m:r>
                            </m:sub>
                          </m:sSub>
                        </m:num>
                        <m:den>
                          <m:r>
                            <a:rPr lang="ja-JP" altLang="en-US" sz="3200" i="1">
                              <a:latin typeface="Cambria Math" panose="02040503050406030204" pitchFamily="18" charset="0"/>
                              <a:ea typeface="Cambria Math" panose="02040503050406030204" pitchFamily="18" charset="0"/>
                            </a:rPr>
                            <m:t>𝜌</m:t>
                          </m:r>
                        </m:den>
                      </m:f>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sSup>
                            <m:sSupPr>
                              <m:ctrlPr>
                                <a:rPr lang="en-US" altLang="ja-JP" sz="3200" i="1">
                                  <a:latin typeface="Cambria Math" panose="02040503050406030204" pitchFamily="18" charset="0"/>
                                  <a:ea typeface="Cambria Math" panose="02040503050406030204" pitchFamily="18" charset="0"/>
                                </a:rPr>
                              </m:ctrlPr>
                            </m:sSupPr>
                            <m:e>
                              <m:sSub>
                                <m:sSubPr>
                                  <m:ctrlPr>
                                    <a:rPr lang="en-US" altLang="ja-JP" sz="3200" i="1">
                                      <a:latin typeface="Cambria Math" panose="02040503050406030204" pitchFamily="18" charset="0"/>
                                      <a:ea typeface="Cambria Math" panose="02040503050406030204" pitchFamily="18" charset="0"/>
                                    </a:rPr>
                                  </m:ctrlPr>
                                </m:sSubPr>
                                <m:e>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e>
                                <m:sub>
                                  <m:r>
                                    <a:rPr lang="en-US" altLang="ja-JP" sz="3200" i="1">
                                      <a:latin typeface="Cambria Math" panose="02040503050406030204" pitchFamily="18" charset="0"/>
                                      <a:ea typeface="Cambria Math" panose="02040503050406030204" pitchFamily="18" charset="0"/>
                                    </a:rPr>
                                    <m:t>2</m:t>
                                  </m:r>
                                </m:sub>
                              </m:sSub>
                            </m:e>
                            <m:sup>
                              <m:r>
                                <a:rPr lang="en-US" altLang="ja-JP" sz="3200" i="1">
                                  <a:latin typeface="Cambria Math" panose="02040503050406030204" pitchFamily="18" charset="0"/>
                                  <a:ea typeface="Cambria Math" panose="02040503050406030204" pitchFamily="18" charset="0"/>
                                </a:rPr>
                                <m:t>2</m:t>
                              </m:r>
                            </m:sup>
                          </m:sSup>
                        </m:num>
                        <m:den>
                          <m:r>
                            <a:rPr lang="en-US" altLang="ja-JP" sz="3200" i="1">
                              <a:latin typeface="Cambria Math" panose="02040503050406030204" pitchFamily="18" charset="0"/>
                              <a:ea typeface="Cambria Math" panose="02040503050406030204" pitchFamily="18" charset="0"/>
                            </a:rPr>
                            <m:t>2</m:t>
                          </m:r>
                        </m:den>
                      </m:f>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𝑔</m:t>
                      </m:r>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𝑍</m:t>
                          </m:r>
                        </m:e>
                        <m:sub>
                          <m:r>
                            <a:rPr lang="en-US" altLang="ja-JP" sz="3200" i="1">
                              <a:latin typeface="Cambria Math" panose="02040503050406030204" pitchFamily="18" charset="0"/>
                              <a:ea typeface="Cambria Math" panose="02040503050406030204" pitchFamily="18" charset="0"/>
                            </a:rPr>
                            <m:t>2</m:t>
                          </m:r>
                        </m:sub>
                      </m:sSub>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sSub>
                            <m:sSubPr>
                              <m:ctrlPr>
                                <a:rPr lang="en-US" altLang="ja-JP" sz="3200" i="1">
                                  <a:latin typeface="Cambria Math" panose="02040503050406030204" pitchFamily="18" charset="0"/>
                                  <a:ea typeface="Cambria Math" panose="02040503050406030204" pitchFamily="18" charset="0"/>
                                </a:rPr>
                              </m:ctrlPr>
                            </m:sSubPr>
                            <m:e>
                              <m:r>
                                <a:rPr lang="en-US" altLang="ja-JP" sz="3200" i="1">
                                  <a:latin typeface="Cambria Math" panose="02040503050406030204" pitchFamily="18" charset="0"/>
                                  <a:ea typeface="Cambria Math" panose="02040503050406030204" pitchFamily="18" charset="0"/>
                                </a:rPr>
                                <m:t>𝑃</m:t>
                              </m:r>
                            </m:e>
                            <m:sub>
                              <m:r>
                                <a:rPr lang="en-US" altLang="ja-JP" sz="3200" i="1">
                                  <a:latin typeface="Cambria Math" panose="02040503050406030204" pitchFamily="18" charset="0"/>
                                  <a:ea typeface="Cambria Math" panose="02040503050406030204" pitchFamily="18" charset="0"/>
                                </a:rPr>
                                <m:t>2</m:t>
                              </m:r>
                            </m:sub>
                          </m:sSub>
                        </m:num>
                        <m:den>
                          <m:r>
                            <a:rPr lang="ja-JP" altLang="en-US" sz="3200" i="1">
                              <a:latin typeface="Cambria Math" panose="02040503050406030204" pitchFamily="18" charset="0"/>
                              <a:ea typeface="Cambria Math" panose="02040503050406030204" pitchFamily="18" charset="0"/>
                            </a:rPr>
                            <m:t>𝜌</m:t>
                          </m:r>
                        </m:den>
                      </m:f>
                    </m:oMath>
                  </m:oMathPara>
                </a14:m>
                <a:endParaRPr lang="ja-JP" altLang="en-US" sz="32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1422398" y="4573354"/>
                <a:ext cx="6153351" cy="118244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1444981" y="5603066"/>
                <a:ext cx="7377982" cy="688715"/>
              </a:xfrm>
              <a:prstGeom prst="rect">
                <a:avLst/>
              </a:prstGeom>
            </p:spPr>
            <p:txBody>
              <a:bodyPr wrap="none">
                <a:spAutoFit/>
              </a:bodyPr>
              <a:lstStyle/>
              <a:p>
                <a14:m>
                  <m:oMath xmlns:m="http://schemas.openxmlformats.org/officeDocument/2006/math">
                    <m:sSub>
                      <m:sSubPr>
                        <m:ctrlPr>
                          <a:rPr lang="en-US" altLang="ja-JP" sz="3200" i="1" smtClean="0">
                            <a:latin typeface="Cambria Math" panose="02040503050406030204" pitchFamily="18" charset="0"/>
                            <a:ea typeface="Cambria Math" panose="02040503050406030204" pitchFamily="18" charset="0"/>
                          </a:rPr>
                        </m:ctrlPr>
                      </m:sSubPr>
                      <m:e>
                        <m:acc>
                          <m:accPr>
                            <m:chr m:val="̅"/>
                            <m:ctrlPr>
                              <a:rPr lang="en-US" altLang="ja-JP" sz="3200" i="1" smtClean="0">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e>
                      <m:sub>
                        <m:r>
                          <a:rPr lang="en-US" altLang="ja-JP" sz="3200" i="1">
                            <a:latin typeface="Cambria Math" panose="02040503050406030204" pitchFamily="18" charset="0"/>
                            <a:ea typeface="Cambria Math" panose="02040503050406030204" pitchFamily="18" charset="0"/>
                          </a:rPr>
                          <m:t>2</m:t>
                        </m:r>
                      </m:sub>
                    </m:sSub>
                  </m:oMath>
                </a14:m>
                <a:r>
                  <a:rPr lang="en-US" altLang="ja-JP" sz="3200" dirty="0" smtClean="0"/>
                  <a:t>=</a:t>
                </a:r>
                <a14:m>
                  <m:oMath xmlns:m="http://schemas.openxmlformats.org/officeDocument/2006/math">
                    <m:rad>
                      <m:radPr>
                        <m:degHide m:val="on"/>
                        <m:ctrlPr>
                          <a:rPr lang="en-US" altLang="ja-JP" sz="3200" i="1">
                            <a:latin typeface="Cambria Math" panose="02040503050406030204" pitchFamily="18" charset="0"/>
                            <a:ea typeface="Cambria Math" panose="02040503050406030204" pitchFamily="18" charset="0"/>
                          </a:rPr>
                        </m:ctrlPr>
                      </m:radPr>
                      <m:deg/>
                      <m:e>
                        <m:r>
                          <a:rPr lang="en-US" altLang="ja-JP" sz="3200" b="0" i="1" smtClean="0">
                            <a:latin typeface="Cambria Math" panose="02040503050406030204" pitchFamily="18" charset="0"/>
                            <a:ea typeface="Cambria Math" panose="02040503050406030204" pitchFamily="18" charset="0"/>
                          </a:rPr>
                          <m:t>2×</m:t>
                        </m:r>
                        <m:r>
                          <a:rPr lang="en-US" altLang="ja-JP" sz="3200" i="1">
                            <a:latin typeface="Cambria Math" panose="02040503050406030204" pitchFamily="18" charset="0"/>
                            <a:ea typeface="Cambria Math" panose="02040503050406030204" pitchFamily="18" charset="0"/>
                          </a:rPr>
                          <m:t>9.8</m:t>
                        </m:r>
                        <m:r>
                          <a:rPr lang="en-US" altLang="ja-JP" sz="3200" i="1" smtClean="0">
                            <a:latin typeface="Cambria Math" panose="02040503050406030204" pitchFamily="18" charset="0"/>
                            <a:ea typeface="Cambria Math" panose="02040503050406030204" pitchFamily="18" charset="0"/>
                          </a:rPr>
                          <m:t>×</m:t>
                        </m:r>
                        <m:d>
                          <m:dPr>
                            <m:ctrlPr>
                              <a:rPr lang="en-US" altLang="ja-JP" sz="3200" i="1" smtClean="0">
                                <a:latin typeface="Cambria Math" panose="02040503050406030204" pitchFamily="18" charset="0"/>
                                <a:ea typeface="Cambria Math" panose="02040503050406030204" pitchFamily="18" charset="0"/>
                              </a:rPr>
                            </m:ctrlPr>
                          </m:dPr>
                          <m:e>
                            <m:r>
                              <a:rPr lang="en-US" altLang="ja-JP" sz="3200" i="1">
                                <a:latin typeface="Cambria Math" panose="02040503050406030204" pitchFamily="18" charset="0"/>
                                <a:ea typeface="Cambria Math" panose="02040503050406030204" pitchFamily="18" charset="0"/>
                              </a:rPr>
                              <m:t>15.0</m:t>
                            </m:r>
                            <m:r>
                              <a:rPr lang="en-US" altLang="ja-JP" sz="3200" i="1" smtClean="0">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1.0</m:t>
                            </m:r>
                          </m:e>
                        </m:d>
                      </m:e>
                    </m:rad>
                    <m:r>
                      <a:rPr lang="en-US" altLang="ja-JP" sz="3200" i="1" smtClean="0">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16.6</m:t>
                    </m:r>
                    <m:d>
                      <m:dPr>
                        <m:begChr m:val="["/>
                        <m:endChr m:val="]"/>
                        <m:ctrlPr>
                          <a:rPr lang="en-US" altLang="ja-JP" sz="3200" i="1" smtClean="0">
                            <a:latin typeface="Cambria Math" panose="02040503050406030204" pitchFamily="18" charset="0"/>
                            <a:ea typeface="Cambria Math" panose="02040503050406030204" pitchFamily="18" charset="0"/>
                          </a:rPr>
                        </m:ctrlPr>
                      </m:dPr>
                      <m:e>
                        <m:f>
                          <m:fPr>
                            <m:type m:val="lin"/>
                            <m:ctrlPr>
                              <a:rPr lang="en-US" altLang="ja-JP" sz="3200" i="1" smtClean="0">
                                <a:latin typeface="Cambria Math" panose="02040503050406030204" pitchFamily="18" charset="0"/>
                                <a:ea typeface="Cambria Math" panose="02040503050406030204" pitchFamily="18" charset="0"/>
                              </a:rPr>
                            </m:ctrlPr>
                          </m:fPr>
                          <m:num>
                            <m:r>
                              <a:rPr lang="en-US" altLang="ja-JP" sz="3200" b="0" i="1" smtClean="0">
                                <a:latin typeface="Cambria Math" panose="02040503050406030204" pitchFamily="18" charset="0"/>
                                <a:ea typeface="Cambria Math" panose="02040503050406030204" pitchFamily="18" charset="0"/>
                              </a:rPr>
                              <m:t>𝑚</m:t>
                            </m:r>
                          </m:num>
                          <m:den>
                            <m:r>
                              <a:rPr lang="en-US" altLang="ja-JP" sz="3200" b="0" i="1" smtClean="0">
                                <a:latin typeface="Cambria Math" panose="02040503050406030204" pitchFamily="18" charset="0"/>
                                <a:ea typeface="Cambria Math" panose="02040503050406030204" pitchFamily="18" charset="0"/>
                              </a:rPr>
                              <m:t>𝑠</m:t>
                            </m:r>
                          </m:den>
                        </m:f>
                      </m:e>
                    </m:d>
                  </m:oMath>
                </a14:m>
                <a:endParaRPr lang="ja-JP" altLang="en-US" sz="32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1444981" y="5603066"/>
                <a:ext cx="7377982" cy="688715"/>
              </a:xfrm>
              <a:prstGeom prst="rect">
                <a:avLst/>
              </a:prstGeom>
              <a:blipFill rotWithShape="0">
                <a:blip r:embed="rId6"/>
                <a:stretch>
                  <a:fillRect b="-25664"/>
                </a:stretch>
              </a:blipFill>
            </p:spPr>
            <p:txBody>
              <a:bodyPr/>
              <a:lstStyle/>
              <a:p>
                <a:r>
                  <a:rPr lang="ja-JP" altLang="en-US">
                    <a:noFill/>
                  </a:rPr>
                  <a:t> </a:t>
                </a:r>
              </a:p>
            </p:txBody>
          </p:sp>
        </mc:Fallback>
      </mc:AlternateContent>
      <p:cxnSp>
        <p:nvCxnSpPr>
          <p:cNvPr id="7" name="直線コネクタ 6"/>
          <p:cNvCxnSpPr>
            <a:cxnSpLocks noChangeAspect="1"/>
          </p:cNvCxnSpPr>
          <p:nvPr/>
        </p:nvCxnSpPr>
        <p:spPr bwMode="auto">
          <a:xfrm flipH="1">
            <a:off x="3734593" y="4859169"/>
            <a:ext cx="525542" cy="741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コネクタ 7"/>
          <p:cNvCxnSpPr>
            <a:cxnSpLocks noChangeAspect="1"/>
          </p:cNvCxnSpPr>
          <p:nvPr/>
        </p:nvCxnSpPr>
        <p:spPr bwMode="auto">
          <a:xfrm flipH="1">
            <a:off x="6876377" y="4862116"/>
            <a:ext cx="525542" cy="741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a:cxnSpLocks noChangeAspect="1"/>
          </p:cNvCxnSpPr>
          <p:nvPr/>
        </p:nvCxnSpPr>
        <p:spPr bwMode="auto">
          <a:xfrm flipH="1">
            <a:off x="1649056" y="4859169"/>
            <a:ext cx="525542" cy="741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雲形吹き出し 9"/>
          <p:cNvSpPr/>
          <p:nvPr/>
        </p:nvSpPr>
        <p:spPr bwMode="auto">
          <a:xfrm>
            <a:off x="8262557" y="3223110"/>
            <a:ext cx="3836154" cy="1738254"/>
          </a:xfrm>
          <a:prstGeom prst="cloudCallout">
            <a:avLst>
              <a:gd name="adj1" fmla="val -67912"/>
              <a:gd name="adj2" fmla="val 3776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大気圧では</a:t>
            </a:r>
            <a:r>
              <a:rPr kumimoji="1" lang="en-US"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P</a:t>
            </a:r>
            <a:r>
              <a:rPr kumimoji="1" lang="en-US" altLang="ja-JP" sz="2000" b="0" i="0" u="none" strike="noStrike" cap="none" normalizeH="0" baseline="-25000" dirty="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2000" b="0" i="0" u="none" strike="noStrike" cap="none" normalizeH="0" dirty="0" smtClean="0">
                <a:ln>
                  <a:noFill/>
                </a:ln>
                <a:solidFill>
                  <a:schemeClr val="tx1"/>
                </a:solidFill>
                <a:effectLst/>
                <a:latin typeface="HG丸ｺﾞｼｯｸM-PRO" panose="020F0600000000000000" pitchFamily="50" charset="-128"/>
                <a:ea typeface="HG丸ｺﾞｼｯｸM-PRO" panose="020F0600000000000000" pitchFamily="50" charset="-128"/>
              </a:rPr>
              <a:t>と</a:t>
            </a:r>
            <a:r>
              <a:rPr kumimoji="1" lang="en-US"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P</a:t>
            </a:r>
            <a:r>
              <a:rPr kumimoji="1" lang="en-US" altLang="ja-JP" sz="2000" b="0" i="0" u="none" strike="noStrike" cap="none" normalizeH="0" baseline="-25000" dirty="0" smtClean="0">
                <a:ln>
                  <a:noFill/>
                </a:ln>
                <a:solidFill>
                  <a:schemeClr val="tx1"/>
                </a:solidFill>
                <a:effectLst/>
                <a:latin typeface="HG丸ｺﾞｼｯｸM-PRO" panose="020F0600000000000000" pitchFamily="50" charset="-128"/>
                <a:ea typeface="HG丸ｺﾞｼｯｸM-PRO" panose="020F0600000000000000" pitchFamily="50" charset="-128"/>
              </a:rPr>
              <a:t>2</a:t>
            </a:r>
            <a:r>
              <a:rPr kumimoji="1" lang="ja-JP" altLang="en-US" sz="2000" b="0" i="0" u="none" strike="noStrike" cap="none" normalizeH="0" dirty="0" smtClean="0">
                <a:ln>
                  <a:noFill/>
                </a:ln>
                <a:solidFill>
                  <a:schemeClr val="tx1"/>
                </a:solidFill>
                <a:effectLst/>
                <a:latin typeface="HG丸ｺﾞｼｯｸM-PRO" panose="020F0600000000000000" pitchFamily="50" charset="-128"/>
                <a:ea typeface="HG丸ｺﾞｼｯｸM-PRO" panose="020F0600000000000000" pitchFamily="50" charset="-128"/>
              </a:rPr>
              <a:t>は同じなため</a:t>
            </a: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無視できる</a:t>
            </a:r>
            <a:endParaRPr kumimoji="1" lang="en-US"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11" name="雲形吹き出し 10"/>
          <p:cNvSpPr/>
          <p:nvPr/>
        </p:nvSpPr>
        <p:spPr bwMode="auto">
          <a:xfrm>
            <a:off x="2925508" y="2551360"/>
            <a:ext cx="4233500" cy="1738254"/>
          </a:xfrm>
          <a:prstGeom prst="cloudCallout">
            <a:avLst>
              <a:gd name="adj1" fmla="val -58994"/>
              <a:gd name="adj2" fmla="val 69403"/>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タンク内が大きいことから，タンク内の流れは</a:t>
            </a:r>
            <a:r>
              <a:rPr kumimoji="1" lang="en-US"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0</a:t>
            </a:r>
            <a:r>
              <a:rPr kumimoji="1"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とすることができるため無視できる</a:t>
            </a:r>
            <a:endParaRPr kumimoji="1" lang="en-US"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87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p:bldP spid="4" grpId="0"/>
      <p:bldP spid="4" grpId="1"/>
      <p:bldP spid="6" grpId="0"/>
      <p:bldP spid="10" grpId="0" animBg="1"/>
      <p:bldP spid="10" grpId="1" animBg="1"/>
      <p:bldP spid="11" grpId="0" animBg="1"/>
      <p:bldP spid="11"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9" name="テキスト プレースホルダー 8"/>
          <p:cNvSpPr>
            <a:spLocks noGrp="1"/>
          </p:cNvSpPr>
          <p:nvPr>
            <p:ph type="body" idx="1"/>
          </p:nvPr>
        </p:nvSpPr>
        <p:spPr/>
        <p:txBody>
          <a:bodyPr anchor="t"/>
          <a:lstStyle/>
          <a:p>
            <a:pPr algn="ctr"/>
            <a:r>
              <a:rPr lang="ja-JP" altLang="en-US" sz="5400" dirty="0" smtClean="0">
                <a:solidFill>
                  <a:srgbClr val="0070C0"/>
                </a:solidFill>
              </a:rPr>
              <a:t>層流・乱流</a:t>
            </a:r>
            <a:endParaRPr lang="en-US" altLang="ja-JP"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32438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層流・乱流</a:t>
            </a:r>
            <a:endParaRPr kumimoji="1" lang="ja-JP" altLang="en-US" dirty="0">
              <a:solidFill>
                <a:srgbClr val="0070C0"/>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075726392"/>
              </p:ext>
            </p:extLst>
          </p:nvPr>
        </p:nvGraphicFramePr>
        <p:xfrm>
          <a:off x="1434122" y="1676401"/>
          <a:ext cx="10611340" cy="4322122"/>
        </p:xfrm>
        <a:graphic>
          <a:graphicData uri="http://schemas.openxmlformats.org/drawingml/2006/table">
            <a:tbl>
              <a:tblPr firstRow="1" bandRow="1">
                <a:tableStyleId>{C4B1156A-380E-4F78-BDF5-A606A8083BF9}</a:tableStyleId>
              </a:tblPr>
              <a:tblGrid>
                <a:gridCol w="1305889"/>
                <a:gridCol w="9305451"/>
              </a:tblGrid>
              <a:tr h="1263922">
                <a:tc>
                  <a:txBody>
                    <a:bodyPr/>
                    <a:lstStyle/>
                    <a:p>
                      <a:r>
                        <a:rPr kumimoji="1" lang="ja-JP" altLang="en-US" sz="2800" b="0" dirty="0" smtClean="0">
                          <a:latin typeface="HG丸ｺﾞｼｯｸM-PRO" panose="020F0600000000000000" pitchFamily="50" charset="-128"/>
                          <a:ea typeface="HG丸ｺﾞｼｯｸM-PRO" panose="020F0600000000000000" pitchFamily="50" charset="-128"/>
                        </a:rPr>
                        <a:t>層流</a:t>
                      </a:r>
                      <a:endParaRPr kumimoji="1" lang="ja-JP" altLang="en-US" sz="2800" b="0" dirty="0">
                        <a:latin typeface="HG丸ｺﾞｼｯｸM-PRO" panose="020F0600000000000000" pitchFamily="50" charset="-128"/>
                        <a:ea typeface="HG丸ｺﾞｼｯｸM-PRO" panose="020F0600000000000000" pitchFamily="50" charset="-128"/>
                      </a:endParaRPr>
                    </a:p>
                  </a:txBody>
                  <a:tcPr anchor="ctr"/>
                </a:tc>
                <a:tc>
                  <a:txBody>
                    <a:bodyPr/>
                    <a:lstStyle/>
                    <a:p>
                      <a:r>
                        <a:rPr lang="ja-JP" altLang="en-US" sz="2800" b="0" dirty="0" smtClean="0">
                          <a:latin typeface="HG丸ｺﾞｼｯｸM-PRO" panose="020F0600000000000000" pitchFamily="50" charset="-128"/>
                          <a:ea typeface="HG丸ｺﾞｼｯｸM-PRO" panose="020F0600000000000000" pitchFamily="50" charset="-128"/>
                        </a:rPr>
                        <a:t>流体が常に規則正しく流れ，隣り合う部分が混ざり合うことがない状態</a:t>
                      </a:r>
                      <a:endParaRPr lang="en-US" altLang="ja-JP" sz="2800" b="0" dirty="0" smtClean="0">
                        <a:latin typeface="HG丸ｺﾞｼｯｸM-PRO" panose="020F0600000000000000" pitchFamily="50" charset="-128"/>
                        <a:ea typeface="HG丸ｺﾞｼｯｸM-PRO" panose="020F0600000000000000" pitchFamily="50" charset="-128"/>
                      </a:endParaRPr>
                    </a:p>
                    <a:p>
                      <a:r>
                        <a:rPr lang="ja-JP" altLang="en-US" sz="2800" b="0" dirty="0" smtClean="0">
                          <a:solidFill>
                            <a:srgbClr val="FF0000"/>
                          </a:solidFill>
                          <a:latin typeface="HG丸ｺﾞｼｯｸM-PRO" panose="020F0600000000000000" pitchFamily="50" charset="-128"/>
                          <a:ea typeface="HG丸ｺﾞｼｯｸM-PRO" panose="020F0600000000000000" pitchFamily="50" charset="-128"/>
                        </a:rPr>
                        <a:t>レイノルズ数</a:t>
                      </a:r>
                      <a:r>
                        <a:rPr lang="en-US" altLang="ja-JP" sz="2800" b="0" dirty="0" smtClean="0">
                          <a:solidFill>
                            <a:srgbClr val="FF0000"/>
                          </a:solidFill>
                          <a:latin typeface="HG丸ｺﾞｼｯｸM-PRO" panose="020F0600000000000000" pitchFamily="50" charset="-128"/>
                          <a:ea typeface="HG丸ｺﾞｼｯｸM-PRO" panose="020F0600000000000000" pitchFamily="50" charset="-128"/>
                        </a:rPr>
                        <a:t>Re</a:t>
                      </a:r>
                      <a:r>
                        <a:rPr lang="ja-JP" altLang="en-US" sz="2800" b="0"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2800" b="0" dirty="0" smtClean="0">
                          <a:solidFill>
                            <a:srgbClr val="FF0000"/>
                          </a:solidFill>
                          <a:latin typeface="HG丸ｺﾞｼｯｸM-PRO" panose="020F0600000000000000" pitchFamily="50" charset="-128"/>
                          <a:ea typeface="HG丸ｺﾞｼｯｸM-PRO" panose="020F0600000000000000" pitchFamily="50" charset="-128"/>
                        </a:rPr>
                        <a:t>Re</a:t>
                      </a:r>
                      <a:r>
                        <a:rPr lang="ja-JP" altLang="en-US" sz="2800" b="0"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2800" b="0" dirty="0" smtClean="0">
                          <a:solidFill>
                            <a:srgbClr val="FF0000"/>
                          </a:solidFill>
                          <a:latin typeface="HG丸ｺﾞｼｯｸM-PRO" panose="020F0600000000000000" pitchFamily="50" charset="-128"/>
                          <a:ea typeface="HG丸ｺﾞｼｯｸM-PRO" panose="020F0600000000000000" pitchFamily="50" charset="-128"/>
                        </a:rPr>
                        <a:t>2100</a:t>
                      </a:r>
                    </a:p>
                  </a:txBody>
                  <a:tcPr anchor="ctr"/>
                </a:tc>
              </a:tr>
              <a:tr h="1475261">
                <a:tc>
                  <a:txBody>
                    <a:bodyPr/>
                    <a:lstStyle/>
                    <a:p>
                      <a:r>
                        <a:rPr kumimoji="1" lang="ja-JP" altLang="en-US" sz="2800" b="0" dirty="0" smtClean="0">
                          <a:latin typeface="HG丸ｺﾞｼｯｸM-PRO" panose="020F0600000000000000" pitchFamily="50" charset="-128"/>
                          <a:ea typeface="HG丸ｺﾞｼｯｸM-PRO" panose="020F0600000000000000" pitchFamily="50" charset="-128"/>
                        </a:rPr>
                        <a:t>遷移域</a:t>
                      </a:r>
                      <a:endParaRPr kumimoji="1" lang="ja-JP" altLang="en-US" sz="2800" b="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2800" b="0" dirty="0" smtClean="0">
                          <a:latin typeface="HG丸ｺﾞｼｯｸM-PRO" panose="020F0600000000000000" pitchFamily="50" charset="-128"/>
                          <a:ea typeface="HG丸ｺﾞｼｯｸM-PRO" panose="020F0600000000000000" pitchFamily="50" charset="-128"/>
                        </a:rPr>
                        <a:t>流れが不安定な状態</a:t>
                      </a:r>
                      <a:endParaRPr kumimoji="1" lang="en-US" altLang="ja-JP" sz="2800" b="0" dirty="0" smtClean="0">
                        <a:latin typeface="HG丸ｺﾞｼｯｸM-PRO" panose="020F0600000000000000" pitchFamily="50" charset="-128"/>
                        <a:ea typeface="HG丸ｺﾞｼｯｸM-PRO" panose="020F0600000000000000" pitchFamily="50" charset="-128"/>
                      </a:endParaRPr>
                    </a:p>
                    <a:p>
                      <a:r>
                        <a:rPr kumimoji="1" lang="ja-JP" altLang="en-US" sz="2800" b="0" dirty="0" smtClean="0">
                          <a:solidFill>
                            <a:srgbClr val="FF0000"/>
                          </a:solidFill>
                          <a:latin typeface="HG丸ｺﾞｼｯｸM-PRO" panose="020F0600000000000000" pitchFamily="50" charset="-128"/>
                          <a:ea typeface="HG丸ｺﾞｼｯｸM-PRO" panose="020F0600000000000000" pitchFamily="50" charset="-128"/>
                        </a:rPr>
                        <a:t>レイノルズ数</a:t>
                      </a:r>
                      <a:r>
                        <a:rPr kumimoji="1" lang="en-US" altLang="ja-JP" sz="2800" b="0" dirty="0" smtClean="0">
                          <a:solidFill>
                            <a:srgbClr val="FF0000"/>
                          </a:solidFill>
                          <a:latin typeface="HG丸ｺﾞｼｯｸM-PRO" panose="020F0600000000000000" pitchFamily="50" charset="-128"/>
                          <a:ea typeface="HG丸ｺﾞｼｯｸM-PRO" panose="020F0600000000000000" pitchFamily="50" charset="-128"/>
                        </a:rPr>
                        <a:t>Re</a:t>
                      </a:r>
                      <a:r>
                        <a:rPr kumimoji="1" lang="ja-JP" altLang="en-US" sz="2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en-US" altLang="ja-JP" sz="2800" b="0" dirty="0" smtClean="0">
                          <a:solidFill>
                            <a:srgbClr val="FF0000"/>
                          </a:solidFill>
                          <a:latin typeface="HG丸ｺﾞｼｯｸM-PRO" panose="020F0600000000000000" pitchFamily="50" charset="-128"/>
                          <a:ea typeface="HG丸ｺﾞｼｯｸM-PRO" panose="020F0600000000000000" pitchFamily="50" charset="-128"/>
                        </a:rPr>
                        <a:t>2100</a:t>
                      </a:r>
                      <a:r>
                        <a:rPr kumimoji="1" lang="ja-JP" altLang="en-US" sz="2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en-US" altLang="ja-JP" sz="2800" b="0" dirty="0" smtClean="0">
                          <a:solidFill>
                            <a:srgbClr val="FF0000"/>
                          </a:solidFill>
                          <a:latin typeface="HG丸ｺﾞｼｯｸM-PRO" panose="020F0600000000000000" pitchFamily="50" charset="-128"/>
                          <a:ea typeface="HG丸ｺﾞｼｯｸM-PRO" panose="020F0600000000000000" pitchFamily="50" charset="-128"/>
                        </a:rPr>
                        <a:t>Re</a:t>
                      </a:r>
                      <a:r>
                        <a:rPr kumimoji="1" lang="ja-JP" altLang="en-US" sz="2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en-US" altLang="ja-JP" sz="2800" b="0" dirty="0" smtClean="0">
                          <a:solidFill>
                            <a:srgbClr val="FF0000"/>
                          </a:solidFill>
                          <a:latin typeface="HG丸ｺﾞｼｯｸM-PRO" panose="020F0600000000000000" pitchFamily="50" charset="-128"/>
                          <a:ea typeface="HG丸ｺﾞｼｯｸM-PRO" panose="020F0600000000000000" pitchFamily="50" charset="-128"/>
                        </a:rPr>
                        <a:t>4000</a:t>
                      </a:r>
                      <a:endParaRPr kumimoji="1" lang="ja-JP" altLang="en-US" sz="2800" b="0" dirty="0">
                        <a:solidFill>
                          <a:srgbClr val="FF0000"/>
                        </a:solidFill>
                        <a:latin typeface="HG丸ｺﾞｼｯｸM-PRO" panose="020F0600000000000000" pitchFamily="50" charset="-128"/>
                        <a:ea typeface="HG丸ｺﾞｼｯｸM-PRO" panose="020F0600000000000000" pitchFamily="50" charset="-128"/>
                      </a:endParaRPr>
                    </a:p>
                  </a:txBody>
                  <a:tcPr anchor="ctr"/>
                </a:tc>
              </a:tr>
              <a:tr h="1475261">
                <a:tc>
                  <a:txBody>
                    <a:bodyPr/>
                    <a:lstStyle/>
                    <a:p>
                      <a:r>
                        <a:rPr kumimoji="1" lang="ja-JP" altLang="en-US" sz="2800" b="0" dirty="0" smtClean="0">
                          <a:latin typeface="HG丸ｺﾞｼｯｸM-PRO" panose="020F0600000000000000" pitchFamily="50" charset="-128"/>
                          <a:ea typeface="HG丸ｺﾞｼｯｸM-PRO" panose="020F0600000000000000" pitchFamily="50" charset="-128"/>
                        </a:rPr>
                        <a:t>乱流</a:t>
                      </a:r>
                      <a:endParaRPr kumimoji="1" lang="ja-JP" altLang="en-US" sz="2800" b="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0" dirty="0" smtClean="0">
                          <a:latin typeface="HG丸ｺﾞｼｯｸM-PRO" panose="020F0600000000000000" pitchFamily="50" charset="-128"/>
                          <a:ea typeface="HG丸ｺﾞｼｯｸM-PRO" panose="020F0600000000000000" pitchFamily="50" charset="-128"/>
                        </a:rPr>
                        <a:t>流体が細かく不規則に流れ，隣り合う部分が入り乱れて混ざり合っている状態</a:t>
                      </a:r>
                      <a:endParaRPr kumimoji="1" lang="en-US" altLang="ja-JP" sz="2800" b="0" dirty="0" smtClean="0">
                        <a:latin typeface="HG丸ｺﾞｼｯｸM-PRO" panose="020F0600000000000000" pitchFamily="50" charset="-128"/>
                        <a:ea typeface="HG丸ｺﾞｼｯｸM-PRO" panose="020F0600000000000000" pitchFamily="50" charset="-128"/>
                      </a:endParaRPr>
                    </a:p>
                    <a:p>
                      <a:r>
                        <a:rPr kumimoji="1" lang="ja-JP" altLang="en-US" sz="2800" b="0" dirty="0" smtClean="0">
                          <a:solidFill>
                            <a:srgbClr val="FF0000"/>
                          </a:solidFill>
                          <a:latin typeface="HG丸ｺﾞｼｯｸM-PRO" panose="020F0600000000000000" pitchFamily="50" charset="-128"/>
                          <a:ea typeface="HG丸ｺﾞｼｯｸM-PRO" panose="020F0600000000000000" pitchFamily="50" charset="-128"/>
                        </a:rPr>
                        <a:t>レイノルズ数</a:t>
                      </a:r>
                      <a:r>
                        <a:rPr kumimoji="1" lang="en-US" altLang="ja-JP" sz="2800" b="0" dirty="0" smtClean="0">
                          <a:solidFill>
                            <a:srgbClr val="FF0000"/>
                          </a:solidFill>
                          <a:latin typeface="HG丸ｺﾞｼｯｸM-PRO" panose="020F0600000000000000" pitchFamily="50" charset="-128"/>
                          <a:ea typeface="HG丸ｺﾞｼｯｸM-PRO" panose="020F0600000000000000" pitchFamily="50" charset="-128"/>
                        </a:rPr>
                        <a:t>Re</a:t>
                      </a:r>
                      <a:r>
                        <a:rPr kumimoji="1" lang="ja-JP" altLang="en-US" sz="2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en-US" altLang="ja-JP" sz="2800" b="0" dirty="0" smtClean="0">
                          <a:solidFill>
                            <a:srgbClr val="FF0000"/>
                          </a:solidFill>
                          <a:latin typeface="HG丸ｺﾞｼｯｸM-PRO" panose="020F0600000000000000" pitchFamily="50" charset="-128"/>
                          <a:ea typeface="HG丸ｺﾞｼｯｸM-PRO" panose="020F0600000000000000" pitchFamily="50" charset="-128"/>
                        </a:rPr>
                        <a:t>4000</a:t>
                      </a:r>
                      <a:r>
                        <a:rPr kumimoji="1" lang="ja-JP" altLang="en-US" sz="2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en-US" altLang="ja-JP" sz="2800" b="0" dirty="0" smtClean="0">
                          <a:solidFill>
                            <a:srgbClr val="FF0000"/>
                          </a:solidFill>
                          <a:latin typeface="HG丸ｺﾞｼｯｸM-PRO" panose="020F0600000000000000" pitchFamily="50" charset="-128"/>
                          <a:ea typeface="HG丸ｺﾞｼｯｸM-PRO" panose="020F0600000000000000" pitchFamily="50" charset="-128"/>
                        </a:rPr>
                        <a:t>Re</a:t>
                      </a:r>
                      <a:endParaRPr kumimoji="1" lang="ja-JP" altLang="en-US" sz="2800" b="0" dirty="0">
                        <a:solidFill>
                          <a:srgbClr val="FF0000"/>
                        </a:solidFill>
                        <a:latin typeface="HG丸ｺﾞｼｯｸM-PRO" panose="020F0600000000000000" pitchFamily="50" charset="-128"/>
                        <a:ea typeface="HG丸ｺﾞｼｯｸM-PRO" panose="020F0600000000000000" pitchFamily="50" charset="-128"/>
                      </a:endParaRPr>
                    </a:p>
                  </a:txBody>
                  <a:tcPr anchor="ctr"/>
                </a:tc>
              </a:tr>
            </a:tbl>
          </a:graphicData>
        </a:graphic>
      </p:graphicFrame>
      <p:sp>
        <p:nvSpPr>
          <p:cNvPr id="6" name="テキスト ボックス 5"/>
          <p:cNvSpPr txBox="1"/>
          <p:nvPr/>
        </p:nvSpPr>
        <p:spPr>
          <a:xfrm>
            <a:off x="2992808" y="6207370"/>
            <a:ext cx="8792792" cy="369332"/>
          </a:xfrm>
          <a:prstGeom prst="rect">
            <a:avLst/>
          </a:prstGeom>
          <a:noFill/>
        </p:spPr>
        <p:txBody>
          <a:bodyPr wrap="non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自然界の流れ（大気や河川など）のほとんどは，乱流（</a:t>
            </a:r>
            <a:r>
              <a:rPr kumimoji="1" lang="en-US" altLang="ja-JP" dirty="0" smtClean="0">
                <a:latin typeface="HG丸ｺﾞｼｯｸM-PRO" panose="020F0600000000000000" pitchFamily="50" charset="-128"/>
                <a:ea typeface="HG丸ｺﾞｼｯｸM-PRO" panose="020F0600000000000000" pitchFamily="50" charset="-128"/>
              </a:rPr>
              <a:t>Re</a:t>
            </a:r>
            <a:r>
              <a:rPr kumimoji="1" lang="ja-JP" altLang="en-US" dirty="0" smtClean="0">
                <a:latin typeface="HG丸ｺﾞｼｯｸM-PRO" panose="020F0600000000000000" pitchFamily="50" charset="-128"/>
                <a:ea typeface="HG丸ｺﾞｼｯｸM-PRO" panose="020F0600000000000000" pitchFamily="50" charset="-128"/>
              </a:rPr>
              <a:t>が</a:t>
            </a:r>
            <a:r>
              <a:rPr kumimoji="1" lang="en-US" altLang="ja-JP" dirty="0" smtClean="0">
                <a:latin typeface="HG丸ｺﾞｼｯｸM-PRO" panose="020F0600000000000000" pitchFamily="50" charset="-128"/>
                <a:ea typeface="HG丸ｺﾞｼｯｸM-PRO" panose="020F0600000000000000" pitchFamily="50" charset="-128"/>
              </a:rPr>
              <a:t>4000</a:t>
            </a:r>
            <a:r>
              <a:rPr kumimoji="1" lang="ja-JP" altLang="en-US" dirty="0" smtClean="0">
                <a:latin typeface="HG丸ｺﾞｼｯｸM-PRO" panose="020F0600000000000000" pitchFamily="50" charset="-128"/>
                <a:ea typeface="HG丸ｺﾞｼｯｸM-PRO" panose="020F0600000000000000" pitchFamily="50" charset="-128"/>
              </a:rPr>
              <a:t>以上）である</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4495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レイノルズ数</a:t>
            </a:r>
            <a:endParaRPr kumimoji="1" lang="ja-JP" altLang="en-US" dirty="0">
              <a:solidFill>
                <a:srgbClr val="0070C0"/>
              </a:solidFill>
            </a:endParaRPr>
          </a:p>
        </p:txBody>
      </p:sp>
      <p:sp>
        <p:nvSpPr>
          <p:cNvPr id="5" name="コンテンツ プレースホルダー 4"/>
          <p:cNvSpPr>
            <a:spLocks noGrp="1"/>
          </p:cNvSpPr>
          <p:nvPr>
            <p:ph idx="1"/>
          </p:nvPr>
        </p:nvSpPr>
        <p:spPr/>
        <p:txBody>
          <a:bodyPr/>
          <a:lstStyle/>
          <a:p>
            <a:pPr>
              <a:buClr>
                <a:srgbClr val="0070C0"/>
              </a:buClr>
              <a:buFont typeface="Wingdings" panose="05000000000000000000" pitchFamily="2" charset="2"/>
              <a:buChar char="l"/>
            </a:pPr>
            <a:r>
              <a:rPr kumimoji="1" lang="ja-JP" altLang="en-US" sz="2800" dirty="0" smtClean="0">
                <a:latin typeface="HG丸ｺﾞｼｯｸM-PRO" panose="020F0600000000000000" pitchFamily="50" charset="-128"/>
                <a:ea typeface="HG丸ｺﾞｼｯｸM-PRO" panose="020F0600000000000000" pitchFamily="50" charset="-128"/>
              </a:rPr>
              <a:t>レイノルズ数</a:t>
            </a:r>
            <a:r>
              <a:rPr kumimoji="1" lang="en-US" altLang="ja-JP" sz="2800" dirty="0" smtClean="0">
                <a:latin typeface="HG丸ｺﾞｼｯｸM-PRO" panose="020F0600000000000000" pitchFamily="50" charset="-128"/>
                <a:ea typeface="HG丸ｺﾞｼｯｸM-PRO" panose="020F0600000000000000" pitchFamily="50" charset="-128"/>
              </a:rPr>
              <a:t>Re</a:t>
            </a:r>
            <a:r>
              <a:rPr kumimoji="1" lang="ja-JP" altLang="en-US" sz="2800" dirty="0" smtClean="0">
                <a:latin typeface="HG丸ｺﾞｼｯｸM-PRO" panose="020F0600000000000000" pitchFamily="50" charset="-128"/>
                <a:ea typeface="HG丸ｺﾞｼｯｸM-PRO" panose="020F0600000000000000" pitchFamily="50" charset="-128"/>
              </a:rPr>
              <a:t>（単位はない）</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p>
          <a:p>
            <a:pPr marL="0" indent="0">
              <a:buNone/>
            </a:pPr>
            <a:endParaRPr lang="en-US" altLang="ja-JP" dirty="0" smtClean="0"/>
          </a:p>
          <a:p>
            <a:pPr marL="0" indent="0">
              <a:buNone/>
            </a:pPr>
            <a:r>
              <a:rPr lang="ja-JP" altLang="en-US" dirty="0" smtClean="0"/>
              <a:t>　</a:t>
            </a:r>
            <a:endParaRPr lang="en-US" altLang="ja-JP" dirty="0" smtClean="0"/>
          </a:p>
          <a:p>
            <a:pPr marL="0" indent="0">
              <a:buNone/>
            </a:pPr>
            <a:endParaRPr lang="en-US" altLang="ja-JP" dirty="0"/>
          </a:p>
          <a:p>
            <a:pPr marL="0" indent="0">
              <a:buNone/>
            </a:pPr>
            <a:r>
              <a:rPr lang="ja-JP" altLang="en-US" dirty="0"/>
              <a:t>　</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6550042" y="2724723"/>
            <a:ext cx="4940776" cy="1384995"/>
          </a:xfrm>
          <a:prstGeom prst="rect">
            <a:avLst/>
          </a:prstGeom>
          <a:noFill/>
        </p:spPr>
        <p:txBody>
          <a:bodyPr wrap="none" rtlCol="0">
            <a:spAutoFit/>
          </a:bodyPr>
          <a:lstStyle/>
          <a:p>
            <a:r>
              <a:rPr lang="en-US" altLang="ja-JP" sz="2800" dirty="0">
                <a:latin typeface="HG丸ｺﾞｼｯｸM-PRO" panose="020F0600000000000000" pitchFamily="50" charset="-128"/>
                <a:ea typeface="HG丸ｺﾞｼｯｸM-PRO" panose="020F0600000000000000" pitchFamily="50" charset="-128"/>
              </a:rPr>
              <a:t>Re</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2100</a:t>
            </a:r>
            <a:r>
              <a:rPr lang="ja-JP" altLang="en-US" sz="2800" dirty="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層流</a:t>
            </a:r>
            <a:endParaRPr lang="en-US" altLang="ja-JP" sz="2800" dirty="0" smtClean="0">
              <a:latin typeface="HG丸ｺﾞｼｯｸM-PRO" panose="020F0600000000000000" pitchFamily="50" charset="-128"/>
              <a:ea typeface="HG丸ｺﾞｼｯｸM-PRO" panose="020F0600000000000000" pitchFamily="50" charset="-128"/>
            </a:endParaRPr>
          </a:p>
          <a:p>
            <a:r>
              <a:rPr lang="en-US" altLang="ja-JP" sz="2800" dirty="0" smtClean="0">
                <a:latin typeface="HG丸ｺﾞｼｯｸM-PRO" panose="020F0600000000000000" pitchFamily="50" charset="-128"/>
                <a:ea typeface="HG丸ｺﾞｼｯｸM-PRO" panose="020F0600000000000000" pitchFamily="50" charset="-128"/>
              </a:rPr>
              <a:t>2100</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Re</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4000</a:t>
            </a:r>
            <a:r>
              <a:rPr lang="ja-JP" altLang="en-US" sz="2800" dirty="0">
                <a:latin typeface="HG丸ｺﾞｼｯｸM-PRO" panose="020F0600000000000000" pitchFamily="50" charset="-128"/>
                <a:ea typeface="HG丸ｺﾞｼｯｸM-PRO" panose="020F0600000000000000" pitchFamily="50" charset="-128"/>
              </a:rPr>
              <a:t>：遷移域</a:t>
            </a:r>
            <a:endParaRPr lang="en-US" altLang="ja-JP" sz="2800" dirty="0">
              <a:latin typeface="HG丸ｺﾞｼｯｸM-PRO" panose="020F0600000000000000" pitchFamily="50" charset="-128"/>
              <a:ea typeface="HG丸ｺﾞｼｯｸM-PRO" panose="020F0600000000000000" pitchFamily="50" charset="-128"/>
            </a:endParaRPr>
          </a:p>
          <a:p>
            <a:r>
              <a:rPr lang="en-US" altLang="ja-JP" sz="2800" dirty="0" smtClean="0">
                <a:latin typeface="HG丸ｺﾞｼｯｸM-PRO" panose="020F0600000000000000" pitchFamily="50" charset="-128"/>
                <a:ea typeface="HG丸ｺﾞｼｯｸM-PRO" panose="020F0600000000000000" pitchFamily="50" charset="-128"/>
              </a:rPr>
              <a:t>4000</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Re</a:t>
            </a:r>
            <a:r>
              <a:rPr lang="ja-JP" altLang="en-US" sz="2800" dirty="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乱流</a:t>
            </a:r>
            <a:endParaRPr lang="en-US" altLang="ja-JP" sz="28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6" name="額縁 5"/>
              <p:cNvSpPr/>
              <p:nvPr/>
            </p:nvSpPr>
            <p:spPr bwMode="auto">
              <a:xfrm>
                <a:off x="2130242" y="2517221"/>
                <a:ext cx="2880000" cy="180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lang="en-US" altLang="ja-JP" sz="3200" i="1" dirty="0">
                          <a:latin typeface="Cambria Math" panose="02040503050406030204" pitchFamily="18" charset="0"/>
                          <a:ea typeface="Cambria Math" panose="02040503050406030204" pitchFamily="18" charset="0"/>
                        </a:rPr>
                        <m:t>Re</m:t>
                      </m:r>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m:rPr>
                              <m:sty m:val="p"/>
                            </m:rPr>
                            <a:rPr lang="en-US" altLang="ja-JP" sz="3200" i="1">
                              <a:latin typeface="Cambria Math" panose="02040503050406030204" pitchFamily="18" charset="0"/>
                              <a:ea typeface="Cambria Math" panose="02040503050406030204" pitchFamily="18" charset="0"/>
                            </a:rPr>
                            <m:t>D</m:t>
                          </m:r>
                          <m:acc>
                            <m:accPr>
                              <m:chr m:val="̅"/>
                              <m:ctrlPr>
                                <a:rPr lang="en-US" altLang="ja-JP" sz="3200" i="1">
                                  <a:latin typeface="Cambria Math" panose="02040503050406030204" pitchFamily="18" charset="0"/>
                                  <a:ea typeface="Cambria Math" panose="02040503050406030204" pitchFamily="18" charset="0"/>
                                </a:rPr>
                              </m:ctrlPr>
                            </m:accPr>
                            <m:e>
                              <m:r>
                                <m:rPr>
                                  <m:sty m:val="p"/>
                                </m:rPr>
                                <a:rPr lang="en-US" altLang="ja-JP" sz="3200" i="1">
                                  <a:latin typeface="Cambria Math" panose="02040503050406030204" pitchFamily="18" charset="0"/>
                                  <a:ea typeface="Cambria Math" panose="02040503050406030204" pitchFamily="18" charset="0"/>
                                </a:rPr>
                                <m:t>u</m:t>
                              </m:r>
                            </m:e>
                          </m:acc>
                          <m:r>
                            <a:rPr lang="ja-JP" altLang="en-US" sz="3200" i="1">
                              <a:latin typeface="Cambria Math" panose="02040503050406030204" pitchFamily="18" charset="0"/>
                              <a:ea typeface="Cambria Math" panose="02040503050406030204" pitchFamily="18" charset="0"/>
                            </a:rPr>
                            <m:t>𝜌</m:t>
                          </m:r>
                        </m:num>
                        <m:den>
                          <m:r>
                            <a:rPr lang="ja-JP" altLang="en-US" sz="3200" i="1">
                              <a:latin typeface="Cambria Math" panose="02040503050406030204" pitchFamily="18" charset="0"/>
                              <a:ea typeface="Cambria Math" panose="02040503050406030204" pitchFamily="18" charset="0"/>
                            </a:rPr>
                            <m:t>𝜇</m:t>
                          </m:r>
                        </m:den>
                      </m:f>
                    </m:oMath>
                  </m:oMathPara>
                </a14:m>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mc:Choice>
        <mc:Fallback xmlns="">
          <p:sp>
            <p:nvSpPr>
              <p:cNvPr id="6" name="額縁 5"/>
              <p:cNvSpPr>
                <a:spLocks noRot="1" noChangeAspect="1" noMove="1" noResize="1" noEditPoints="1" noAdjustHandles="1" noChangeArrowheads="1" noChangeShapeType="1" noTextEdit="1"/>
              </p:cNvSpPr>
              <p:nvPr/>
            </p:nvSpPr>
            <p:spPr bwMode="auto">
              <a:xfrm>
                <a:off x="2130242" y="2517221"/>
                <a:ext cx="2880000" cy="1800000"/>
              </a:xfrm>
              <a:prstGeom prst="bevel">
                <a:avLst/>
              </a:prstGeom>
              <a:blipFill rotWithShape="0">
                <a:blip r:embed="rId3"/>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
        <p:nvSpPr>
          <p:cNvPr id="7" name="テキスト ボックス 6"/>
          <p:cNvSpPr txBox="1"/>
          <p:nvPr/>
        </p:nvSpPr>
        <p:spPr>
          <a:xfrm>
            <a:off x="2130242" y="4751417"/>
            <a:ext cx="4419800" cy="1815882"/>
          </a:xfrm>
          <a:prstGeom prst="rect">
            <a:avLst/>
          </a:prstGeom>
          <a:noFill/>
        </p:spPr>
        <p:txBody>
          <a:bodyPr wrap="none" rtlCol="0">
            <a:spAutoFit/>
          </a:bodyPr>
          <a:lstStyle/>
          <a:p>
            <a:r>
              <a:rPr lang="en-US" altLang="ja-JP" sz="2800" dirty="0">
                <a:latin typeface="HG丸ｺﾞｼｯｸM-PRO" panose="020F0600000000000000" pitchFamily="50" charset="-128"/>
                <a:ea typeface="HG丸ｺﾞｼｯｸM-PRO" panose="020F0600000000000000" pitchFamily="50" charset="-128"/>
              </a:rPr>
              <a:t>D</a:t>
            </a:r>
            <a:r>
              <a:rPr lang="ja-JP" altLang="en-US" sz="2800" dirty="0">
                <a:latin typeface="HG丸ｺﾞｼｯｸM-PRO" panose="020F0600000000000000" pitchFamily="50" charset="-128"/>
                <a:ea typeface="HG丸ｺﾞｼｯｸM-PRO" panose="020F0600000000000000" pitchFamily="50" charset="-128"/>
              </a:rPr>
              <a:t> </a:t>
            </a:r>
            <a:r>
              <a:rPr lang="en-US" altLang="ja-JP" sz="2800" dirty="0">
                <a:latin typeface="HG丸ｺﾞｼｯｸM-PRO" panose="020F0600000000000000" pitchFamily="50" charset="-128"/>
                <a:ea typeface="HG丸ｺﾞｼｯｸM-PRO" panose="020F0600000000000000" pitchFamily="50" charset="-128"/>
              </a:rPr>
              <a:t>: </a:t>
            </a:r>
            <a:r>
              <a:rPr lang="ja-JP" altLang="en-US" sz="2800" dirty="0">
                <a:latin typeface="HG丸ｺﾞｼｯｸM-PRO" panose="020F0600000000000000" pitchFamily="50" charset="-128"/>
                <a:ea typeface="HG丸ｺﾞｼｯｸM-PRO" panose="020F0600000000000000" pitchFamily="50" charset="-128"/>
              </a:rPr>
              <a:t>管の内径</a:t>
            </a:r>
            <a:r>
              <a:rPr lang="en-US" altLang="ja-JP" sz="2800" dirty="0">
                <a:latin typeface="HG丸ｺﾞｼｯｸM-PRO" panose="020F0600000000000000" pitchFamily="50" charset="-128"/>
                <a:ea typeface="HG丸ｺﾞｼｯｸM-PRO" panose="020F0600000000000000" pitchFamily="50" charset="-128"/>
              </a:rPr>
              <a:t>[m]</a:t>
            </a:r>
          </a:p>
          <a:p>
            <a:r>
              <a:rPr lang="en-US" altLang="ja-JP" sz="2800" dirty="0" smtClean="0">
                <a:latin typeface="HG丸ｺﾞｼｯｸM-PRO" panose="020F0600000000000000" pitchFamily="50" charset="-128"/>
                <a:ea typeface="HG丸ｺﾞｼｯｸM-PRO" panose="020F0600000000000000" pitchFamily="50" charset="-128"/>
              </a:rPr>
              <a:t>ū</a:t>
            </a:r>
            <a:r>
              <a:rPr lang="ja-JP" altLang="en-US" sz="2800" dirty="0">
                <a:latin typeface="HG丸ｺﾞｼｯｸM-PRO" panose="020F0600000000000000" pitchFamily="50" charset="-128"/>
                <a:ea typeface="HG丸ｺﾞｼｯｸM-PRO" panose="020F0600000000000000" pitchFamily="50" charset="-128"/>
              </a:rPr>
              <a:t>：流体の平均流速</a:t>
            </a:r>
            <a:r>
              <a:rPr lang="en-US" altLang="ja-JP" sz="2800" dirty="0">
                <a:latin typeface="HG丸ｺﾞｼｯｸM-PRO" panose="020F0600000000000000" pitchFamily="50" charset="-128"/>
                <a:ea typeface="HG丸ｺﾞｼｯｸM-PRO" panose="020F0600000000000000" pitchFamily="50" charset="-128"/>
              </a:rPr>
              <a:t>[m/s]</a:t>
            </a:r>
          </a:p>
          <a:p>
            <a:r>
              <a:rPr lang="en-US" altLang="ja-JP" sz="2800" dirty="0" smtClean="0">
                <a:latin typeface="HG丸ｺﾞｼｯｸM-PRO" panose="020F0600000000000000" pitchFamily="50" charset="-128"/>
                <a:ea typeface="HG丸ｺﾞｼｯｸM-PRO" panose="020F0600000000000000" pitchFamily="50" charset="-128"/>
              </a:rPr>
              <a:t>ρ</a:t>
            </a:r>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流体の密度</a:t>
            </a:r>
            <a:r>
              <a:rPr lang="en-US" altLang="ja-JP" sz="2800" dirty="0">
                <a:latin typeface="HG丸ｺﾞｼｯｸM-PRO" panose="020F0600000000000000" pitchFamily="50" charset="-128"/>
                <a:ea typeface="HG丸ｺﾞｼｯｸM-PRO" panose="020F0600000000000000" pitchFamily="50" charset="-128"/>
              </a:rPr>
              <a:t>[kg/m</a:t>
            </a:r>
            <a:r>
              <a:rPr lang="en-US" altLang="ja-JP" sz="2800" baseline="30000" dirty="0">
                <a:latin typeface="HG丸ｺﾞｼｯｸM-PRO" panose="020F0600000000000000" pitchFamily="50" charset="-128"/>
                <a:ea typeface="HG丸ｺﾞｼｯｸM-PRO" panose="020F0600000000000000" pitchFamily="50" charset="-128"/>
              </a:rPr>
              <a:t>3</a:t>
            </a:r>
            <a:r>
              <a:rPr lang="en-US" altLang="ja-JP" sz="2800" dirty="0">
                <a:latin typeface="HG丸ｺﾞｼｯｸM-PRO" panose="020F0600000000000000" pitchFamily="50" charset="-128"/>
                <a:ea typeface="HG丸ｺﾞｼｯｸM-PRO" panose="020F0600000000000000" pitchFamily="50" charset="-128"/>
              </a:rPr>
              <a:t>]</a:t>
            </a:r>
          </a:p>
          <a:p>
            <a:r>
              <a:rPr lang="en-US" altLang="ja-JP" sz="2800" dirty="0" smtClean="0">
                <a:latin typeface="HG丸ｺﾞｼｯｸM-PRO" panose="020F0600000000000000" pitchFamily="50" charset="-128"/>
                <a:ea typeface="HG丸ｺﾞｼｯｸM-PRO" panose="020F0600000000000000" pitchFamily="50" charset="-128"/>
              </a:rPr>
              <a:t>μ</a:t>
            </a:r>
            <a:r>
              <a:rPr lang="ja-JP" altLang="en-US" sz="2800" dirty="0">
                <a:latin typeface="HG丸ｺﾞｼｯｸM-PRO" panose="020F0600000000000000" pitchFamily="50" charset="-128"/>
                <a:ea typeface="HG丸ｺﾞｼｯｸM-PRO" panose="020F0600000000000000" pitchFamily="50" charset="-128"/>
              </a:rPr>
              <a:t>：流体の粘度</a:t>
            </a:r>
            <a:r>
              <a:rPr lang="en-US" altLang="ja-JP" sz="2800" dirty="0">
                <a:latin typeface="HG丸ｺﾞｼｯｸM-PRO" panose="020F0600000000000000" pitchFamily="50" charset="-128"/>
                <a:ea typeface="HG丸ｺﾞｼｯｸM-PRO" panose="020F0600000000000000" pitchFamily="50" charset="-128"/>
              </a:rPr>
              <a:t>[pa</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s</a:t>
            </a:r>
            <a:r>
              <a:rPr lang="en-US" altLang="ja-JP" sz="2800" dirty="0" smtClean="0">
                <a:latin typeface="HG丸ｺﾞｼｯｸM-PRO" panose="020F0600000000000000" pitchFamily="50" charset="-128"/>
                <a:ea typeface="HG丸ｺﾞｼｯｸM-PRO" panose="020F0600000000000000" pitchFamily="50" charset="-128"/>
              </a:rPr>
              <a:t>]</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7293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レイノルズ数</a:t>
            </a:r>
            <a:endParaRPr kumimoji="1" lang="ja-JP" altLang="en-US" dirty="0">
              <a:solidFill>
                <a:srgbClr val="0070C0"/>
              </a:solidFill>
            </a:endParaRPr>
          </a:p>
        </p:txBody>
      </p:sp>
      <p:sp>
        <p:nvSpPr>
          <p:cNvPr id="3" name="コンテンツ プレースホルダー 2"/>
          <p:cNvSpPr>
            <a:spLocks noGrp="1"/>
          </p:cNvSpPr>
          <p:nvPr>
            <p:ph idx="1"/>
          </p:nvPr>
        </p:nvSpPr>
        <p:spPr>
          <a:xfrm>
            <a:off x="1422399" y="1676400"/>
            <a:ext cx="10565373" cy="4114800"/>
          </a:xfrm>
        </p:spPr>
        <p:txBody>
          <a:bodyPr/>
          <a:lstStyle/>
          <a:p>
            <a:pPr marL="0" indent="0">
              <a:buNone/>
            </a:pPr>
            <a:r>
              <a:rPr lang="ja-JP" altLang="en-US" sz="1800" dirty="0" smtClean="0">
                <a:latin typeface="Arial" panose="020B0604020202020204" pitchFamily="34" charset="0"/>
                <a:ea typeface="ＭＳ Ｐゴシック" panose="020B0600070205080204" pitchFamily="50" charset="-128"/>
              </a:rPr>
              <a:t>例</a:t>
            </a:r>
            <a:r>
              <a:rPr kumimoji="1" lang="ja-JP" altLang="en-US" sz="1800" dirty="0" smtClean="0">
                <a:latin typeface="Arial" panose="020B0604020202020204" pitchFamily="34" charset="0"/>
                <a:ea typeface="ＭＳ Ｐゴシック" panose="020B0600070205080204" pitchFamily="50" charset="-128"/>
              </a:rPr>
              <a:t>題</a:t>
            </a:r>
            <a:r>
              <a:rPr lang="en-US" altLang="ja-JP" sz="1800" dirty="0">
                <a:latin typeface="Arial" panose="020B0604020202020204" pitchFamily="34" charset="0"/>
                <a:ea typeface="ＭＳ Ｐゴシック" panose="020B0600070205080204" pitchFamily="50" charset="-128"/>
              </a:rPr>
              <a:t>14</a:t>
            </a:r>
            <a:r>
              <a:rPr kumimoji="1" lang="ja-JP" altLang="en-US" sz="1800" dirty="0" smtClean="0">
                <a:latin typeface="Arial" panose="020B0604020202020204" pitchFamily="34" charset="0"/>
                <a:ea typeface="ＭＳ Ｐゴシック" panose="020B0600070205080204" pitchFamily="50" charset="-128"/>
              </a:rPr>
              <a:t>　</a:t>
            </a:r>
            <a:r>
              <a:rPr kumimoji="1" lang="en-US" altLang="ja-JP" sz="1800" dirty="0" smtClean="0">
                <a:latin typeface="Arial" panose="020B0604020202020204" pitchFamily="34" charset="0"/>
                <a:ea typeface="ＭＳ Ｐゴシック" panose="020B0600070205080204" pitchFamily="50" charset="-128"/>
              </a:rPr>
              <a:t>15A</a:t>
            </a:r>
            <a:r>
              <a:rPr kumimoji="1" lang="ja-JP" altLang="en-US" sz="1800" dirty="0" smtClean="0">
                <a:latin typeface="Arial" panose="020B0604020202020204" pitchFamily="34" charset="0"/>
                <a:ea typeface="ＭＳ Ｐゴシック" panose="020B0600070205080204" pitchFamily="50" charset="-128"/>
              </a:rPr>
              <a:t>鋼管（内径</a:t>
            </a:r>
            <a:r>
              <a:rPr kumimoji="1" lang="en-US" altLang="ja-JP" sz="1800" dirty="0" smtClean="0">
                <a:latin typeface="Arial" panose="020B0604020202020204" pitchFamily="34" charset="0"/>
                <a:ea typeface="ＭＳ Ｐゴシック" panose="020B0600070205080204" pitchFamily="50" charset="-128"/>
              </a:rPr>
              <a:t>16.1mm</a:t>
            </a:r>
            <a:r>
              <a:rPr kumimoji="1" lang="ja-JP" altLang="en-US" sz="1800" dirty="0" smtClean="0">
                <a:latin typeface="Arial" panose="020B0604020202020204" pitchFamily="34" charset="0"/>
                <a:ea typeface="ＭＳ Ｐゴシック" panose="020B0600070205080204" pitchFamily="50" charset="-128"/>
              </a:rPr>
              <a:t>）を用いて，</a:t>
            </a:r>
            <a:r>
              <a:rPr kumimoji="1" lang="en-US" altLang="ja-JP" sz="1800" dirty="0" smtClean="0">
                <a:latin typeface="Arial" panose="020B0604020202020204" pitchFamily="34" charset="0"/>
                <a:ea typeface="ＭＳ Ｐゴシック" panose="020B0600070205080204" pitchFamily="50" charset="-128"/>
              </a:rPr>
              <a:t>20</a:t>
            </a:r>
            <a:r>
              <a:rPr kumimoji="1" lang="ja-JP" altLang="en-US" sz="1800" dirty="0" smtClean="0">
                <a:latin typeface="Arial" panose="020B0604020202020204" pitchFamily="34" charset="0"/>
                <a:ea typeface="ＭＳ Ｐゴシック" panose="020B0600070205080204" pitchFamily="50" charset="-128"/>
              </a:rPr>
              <a:t>℃のエタノール（比重</a:t>
            </a:r>
            <a:r>
              <a:rPr kumimoji="1" lang="en-US" altLang="ja-JP" sz="1800" dirty="0" smtClean="0">
                <a:latin typeface="Arial" panose="020B0604020202020204" pitchFamily="34" charset="0"/>
                <a:ea typeface="ＭＳ Ｐゴシック" panose="020B0600070205080204" pitchFamily="50" charset="-128"/>
              </a:rPr>
              <a:t>0.975</a:t>
            </a:r>
            <a:r>
              <a:rPr kumimoji="1" lang="ja-JP" altLang="en-US" sz="1800" dirty="0" err="1" smtClean="0">
                <a:latin typeface="Arial" panose="020B0604020202020204" pitchFamily="34" charset="0"/>
                <a:ea typeface="ＭＳ Ｐゴシック" panose="020B0600070205080204" pitchFamily="50" charset="-128"/>
              </a:rPr>
              <a:t>，</a:t>
            </a:r>
            <a:r>
              <a:rPr kumimoji="1" lang="ja-JP" altLang="en-US" sz="1800" dirty="0" smtClean="0">
                <a:latin typeface="Arial" panose="020B0604020202020204" pitchFamily="34" charset="0"/>
                <a:ea typeface="ＭＳ Ｐゴシック" panose="020B0600070205080204" pitchFamily="50" charset="-128"/>
              </a:rPr>
              <a:t>粘度</a:t>
            </a:r>
            <a:r>
              <a:rPr kumimoji="1" lang="en-US" altLang="ja-JP" sz="1800" dirty="0" smtClean="0">
                <a:latin typeface="Arial" panose="020B0604020202020204" pitchFamily="34" charset="0"/>
                <a:ea typeface="ＭＳ Ｐゴシック" panose="020B0600070205080204" pitchFamily="50" charset="-128"/>
              </a:rPr>
              <a:t>1.20</a:t>
            </a:r>
            <a:r>
              <a:rPr kumimoji="1" lang="ja-JP" altLang="en-US" sz="1800" dirty="0" smtClean="0">
                <a:latin typeface="Arial" panose="020B0604020202020204" pitchFamily="34" charset="0"/>
                <a:ea typeface="ＭＳ Ｐゴシック" panose="020B0600070205080204" pitchFamily="50" charset="-128"/>
              </a:rPr>
              <a:t>）を</a:t>
            </a:r>
            <a:r>
              <a:rPr kumimoji="1" lang="en-US" altLang="ja-JP" sz="1800" dirty="0" smtClean="0">
                <a:latin typeface="Arial" panose="020B0604020202020204" pitchFamily="34" charset="0"/>
                <a:ea typeface="ＭＳ Ｐゴシック" panose="020B0600070205080204" pitchFamily="50" charset="-128"/>
              </a:rPr>
              <a:t>5.10m</a:t>
            </a:r>
            <a:r>
              <a:rPr kumimoji="1" lang="en-US" altLang="ja-JP" sz="1800" baseline="30000" dirty="0" smtClean="0">
                <a:latin typeface="Arial" panose="020B0604020202020204" pitchFamily="34" charset="0"/>
                <a:ea typeface="ＭＳ Ｐゴシック" panose="020B0600070205080204" pitchFamily="50" charset="-128"/>
              </a:rPr>
              <a:t>3</a:t>
            </a:r>
            <a:r>
              <a:rPr kumimoji="1" lang="en-US" altLang="ja-JP" sz="1800" dirty="0" smtClean="0">
                <a:latin typeface="Arial" panose="020B0604020202020204" pitchFamily="34" charset="0"/>
                <a:ea typeface="ＭＳ Ｐゴシック" panose="020B0600070205080204" pitchFamily="50" charset="-128"/>
              </a:rPr>
              <a:t>/h</a:t>
            </a:r>
            <a:r>
              <a:rPr kumimoji="1" lang="ja-JP" altLang="en-US" sz="1800" dirty="0" smtClean="0">
                <a:latin typeface="Arial" panose="020B0604020202020204" pitchFamily="34" charset="0"/>
                <a:ea typeface="ＭＳ Ｐゴシック" panose="020B0600070205080204" pitchFamily="50" charset="-128"/>
              </a:rPr>
              <a:t>で送るとき</a:t>
            </a:r>
            <a:endParaRPr kumimoji="1" lang="en-US" altLang="ja-JP" sz="1800" dirty="0" smtClean="0">
              <a:latin typeface="Arial" panose="020B0604020202020204" pitchFamily="34" charset="0"/>
              <a:ea typeface="ＭＳ Ｐゴシック" panose="020B0600070205080204" pitchFamily="50" charset="-128"/>
            </a:endParaRPr>
          </a:p>
          <a:p>
            <a:pPr marL="0" indent="0">
              <a:buNone/>
            </a:pPr>
            <a:r>
              <a:rPr lang="ja-JP" altLang="en-US" sz="1800" dirty="0">
                <a:latin typeface="Arial" panose="020B0604020202020204" pitchFamily="34" charset="0"/>
                <a:ea typeface="ＭＳ Ｐゴシック" panose="020B0600070205080204" pitchFamily="50" charset="-128"/>
              </a:rPr>
              <a:t>　</a:t>
            </a:r>
            <a:r>
              <a:rPr lang="ja-JP" altLang="en-US" sz="1800" dirty="0" smtClean="0">
                <a:latin typeface="Arial" panose="020B0604020202020204" pitchFamily="34" charset="0"/>
                <a:ea typeface="ＭＳ Ｐゴシック" panose="020B0600070205080204" pitchFamily="50" charset="-128"/>
              </a:rPr>
              <a:t>　　　</a:t>
            </a:r>
            <a:r>
              <a:rPr kumimoji="1" lang="ja-JP" altLang="en-US" sz="1800" dirty="0" smtClean="0">
                <a:latin typeface="Arial" panose="020B0604020202020204" pitchFamily="34" charset="0"/>
                <a:ea typeface="ＭＳ Ｐゴシック" panose="020B0600070205080204" pitchFamily="50" charset="-128"/>
              </a:rPr>
              <a:t>の流れの状態を求めなさい。</a:t>
            </a:r>
            <a:endParaRPr kumimoji="1" lang="ja-JP" altLang="en-US" sz="1800" dirty="0">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5" name="正方形/長方形 4"/>
              <p:cNvSpPr/>
              <p:nvPr/>
            </p:nvSpPr>
            <p:spPr>
              <a:xfrm>
                <a:off x="1422400" y="5311051"/>
                <a:ext cx="7854009" cy="11046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3200" i="1" dirty="0" smtClean="0">
                          <a:latin typeface="Cambria Math" panose="02040503050406030204" pitchFamily="18" charset="0"/>
                          <a:ea typeface="Cambria Math" panose="02040503050406030204" pitchFamily="18" charset="0"/>
                        </a:rPr>
                        <m:t>Re</m:t>
                      </m:r>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m:rPr>
                              <m:sty m:val="p"/>
                            </m:rPr>
                            <a:rPr lang="en-US" altLang="ja-JP" sz="3200" i="1">
                              <a:latin typeface="Cambria Math" panose="02040503050406030204" pitchFamily="18" charset="0"/>
                              <a:ea typeface="Cambria Math" panose="02040503050406030204" pitchFamily="18" charset="0"/>
                            </a:rPr>
                            <m:t>D</m:t>
                          </m:r>
                          <m:acc>
                            <m:accPr>
                              <m:chr m:val="̅"/>
                              <m:ctrlPr>
                                <a:rPr lang="en-US" altLang="ja-JP" sz="3200" i="1">
                                  <a:latin typeface="Cambria Math" panose="02040503050406030204" pitchFamily="18" charset="0"/>
                                  <a:ea typeface="Cambria Math" panose="02040503050406030204" pitchFamily="18" charset="0"/>
                                </a:rPr>
                              </m:ctrlPr>
                            </m:accPr>
                            <m:e>
                              <m:r>
                                <m:rPr>
                                  <m:sty m:val="p"/>
                                </m:rPr>
                                <a:rPr lang="en-US" altLang="ja-JP" sz="3200" i="1">
                                  <a:latin typeface="Cambria Math" panose="02040503050406030204" pitchFamily="18" charset="0"/>
                                  <a:ea typeface="Cambria Math" panose="02040503050406030204" pitchFamily="18" charset="0"/>
                                </a:rPr>
                                <m:t>u</m:t>
                              </m:r>
                            </m:e>
                          </m:acc>
                          <m:r>
                            <a:rPr lang="ja-JP" altLang="en-US" sz="3200" i="1">
                              <a:latin typeface="Cambria Math" panose="02040503050406030204" pitchFamily="18" charset="0"/>
                              <a:ea typeface="Cambria Math" panose="02040503050406030204" pitchFamily="18" charset="0"/>
                            </a:rPr>
                            <m:t>𝜌</m:t>
                          </m:r>
                        </m:num>
                        <m:den>
                          <m:r>
                            <a:rPr lang="ja-JP" altLang="en-US" sz="3200" i="1">
                              <a:latin typeface="Cambria Math" panose="02040503050406030204" pitchFamily="18" charset="0"/>
                              <a:ea typeface="Cambria Math" panose="02040503050406030204" pitchFamily="18" charset="0"/>
                            </a:rPr>
                            <m:t>𝜇</m:t>
                          </m:r>
                        </m:den>
                      </m:f>
                      <m:r>
                        <a:rPr lang="en-US" altLang="ja-JP" sz="3200" i="1" smtClean="0">
                          <a:latin typeface="Cambria Math" panose="02040503050406030204" pitchFamily="18" charset="0"/>
                          <a:ea typeface="Cambria Math" panose="02040503050406030204" pitchFamily="18" charset="0"/>
                        </a:rPr>
                        <m:t>=</m:t>
                      </m:r>
                      <m:f>
                        <m:fPr>
                          <m:ctrlPr>
                            <a:rPr lang="en-US" altLang="ja-JP" sz="3200" i="1" smtClean="0">
                              <a:latin typeface="Cambria Math" panose="02040503050406030204" pitchFamily="18" charset="0"/>
                              <a:ea typeface="Cambria Math" panose="02040503050406030204" pitchFamily="18" charset="0"/>
                            </a:rPr>
                          </m:ctrlPr>
                        </m:fPr>
                        <m:num>
                          <m:r>
                            <a:rPr lang="en-US" altLang="ja-JP" sz="3200" b="0" i="1" smtClean="0">
                              <a:latin typeface="Cambria Math" panose="02040503050406030204" pitchFamily="18" charset="0"/>
                              <a:ea typeface="Cambria Math" panose="02040503050406030204" pitchFamily="18" charset="0"/>
                            </a:rPr>
                            <m:t>0.0161×6.98×975</m:t>
                          </m:r>
                        </m:num>
                        <m:den>
                          <m:r>
                            <a:rPr lang="en-US" altLang="ja-JP" sz="3200" i="1">
                              <a:latin typeface="Cambria Math" panose="02040503050406030204" pitchFamily="18" charset="0"/>
                              <a:ea typeface="Cambria Math" panose="02040503050406030204" pitchFamily="18" charset="0"/>
                            </a:rPr>
                            <m:t>1.2×</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10</m:t>
                              </m:r>
                            </m:e>
                            <m:sup>
                              <m:r>
                                <a:rPr lang="en-US" altLang="ja-JP" sz="3200" i="1">
                                  <a:latin typeface="Cambria Math" panose="02040503050406030204" pitchFamily="18" charset="0"/>
                                  <a:ea typeface="Cambria Math" panose="02040503050406030204" pitchFamily="18" charset="0"/>
                                </a:rPr>
                                <m:t>−3</m:t>
                              </m:r>
                            </m:sup>
                          </m:sSup>
                        </m:den>
                      </m:f>
                      <m:r>
                        <a:rPr lang="en-US" altLang="ja-JP" sz="320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91307</m:t>
                      </m:r>
                    </m:oMath>
                  </m:oMathPara>
                </a14:m>
                <a:endParaRPr lang="en-US" altLang="ja-JP" sz="3200" b="0" dirty="0" smtClean="0">
                  <a:ea typeface="Cambria Math" panose="02040503050406030204" pitchFamily="18" charset="0"/>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1422400" y="5311051"/>
                <a:ext cx="7854009" cy="1104661"/>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537028" y="4374568"/>
                <a:ext cx="1632563" cy="9233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sz="3200" i="1" smtClean="0">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r>
                        <a:rPr kumimoji="1" lang="en-US" altLang="ja-JP" sz="3200" i="1" smtClean="0">
                          <a:latin typeface="Cambria Math" panose="02040503050406030204" pitchFamily="18" charset="0"/>
                          <a:ea typeface="Cambria Math" panose="02040503050406030204" pitchFamily="18" charset="0"/>
                        </a:rPr>
                        <m:t>=</m:t>
                      </m:r>
                      <m:f>
                        <m:fPr>
                          <m:ctrlPr>
                            <a:rPr kumimoji="1" lang="en-US" altLang="ja-JP" sz="3200" i="1" smtClean="0">
                              <a:latin typeface="Cambria Math" panose="02040503050406030204" pitchFamily="18" charset="0"/>
                              <a:ea typeface="Cambria Math" panose="02040503050406030204" pitchFamily="18" charset="0"/>
                            </a:rPr>
                          </m:ctrlPr>
                        </m:fPr>
                        <m:num>
                          <m:r>
                            <a:rPr kumimoji="1" lang="en-US" altLang="ja-JP" sz="3200" b="0" i="1" smtClean="0">
                              <a:latin typeface="Cambria Math" panose="02040503050406030204" pitchFamily="18" charset="0"/>
                              <a:ea typeface="Cambria Math" panose="02040503050406030204" pitchFamily="18" charset="0"/>
                            </a:rPr>
                            <m:t>4</m:t>
                          </m:r>
                          <m:r>
                            <a:rPr kumimoji="1" lang="en-US" altLang="ja-JP" sz="3200" b="0" i="1" smtClean="0">
                              <a:latin typeface="Cambria Math" panose="02040503050406030204" pitchFamily="18" charset="0"/>
                              <a:ea typeface="Cambria Math" panose="02040503050406030204" pitchFamily="18" charset="0"/>
                            </a:rPr>
                            <m:t>𝑉</m:t>
                          </m:r>
                        </m:num>
                        <m:den>
                          <m:r>
                            <a:rPr lang="ja-JP" altLang="en-US" sz="3200" i="1">
                              <a:latin typeface="Cambria Math" panose="02040503050406030204" pitchFamily="18" charset="0"/>
                              <a:ea typeface="Cambria Math" panose="02040503050406030204" pitchFamily="18" charset="0"/>
                            </a:rPr>
                            <m:t>𝜋</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𝐷</m:t>
                              </m:r>
                            </m:e>
                            <m:sup>
                              <m:r>
                                <a:rPr lang="en-US" altLang="ja-JP" sz="3200" i="1">
                                  <a:latin typeface="Cambria Math" panose="02040503050406030204" pitchFamily="18" charset="0"/>
                                  <a:ea typeface="Cambria Math" panose="02040503050406030204" pitchFamily="18" charset="0"/>
                                </a:rPr>
                                <m:t>2</m:t>
                              </m:r>
                            </m:sup>
                          </m:sSup>
                        </m:den>
                      </m:f>
                    </m:oMath>
                  </m:oMathPara>
                </a14:m>
                <a:endParaRPr kumimoji="1" lang="en-US" altLang="ja-JP" sz="3200" b="0" dirty="0" smtClean="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537028" y="4374568"/>
                <a:ext cx="1632563" cy="923394"/>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3284220" y="4332996"/>
                <a:ext cx="6046142" cy="9881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sz="3200" i="1" smtClean="0">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r>
                        <a:rPr kumimoji="1" lang="en-US" altLang="ja-JP" sz="3200" i="1" smtClean="0">
                          <a:latin typeface="Cambria Math" panose="02040503050406030204" pitchFamily="18" charset="0"/>
                          <a:ea typeface="Cambria Math" panose="02040503050406030204" pitchFamily="18" charset="0"/>
                        </a:rPr>
                        <m:t>=</m:t>
                      </m:r>
                      <m:f>
                        <m:fPr>
                          <m:ctrlPr>
                            <a:rPr kumimoji="1" lang="en-US" altLang="ja-JP" sz="3200" i="1" smtClean="0">
                              <a:latin typeface="Cambria Math" panose="02040503050406030204" pitchFamily="18" charset="0"/>
                              <a:ea typeface="Cambria Math" panose="02040503050406030204" pitchFamily="18" charset="0"/>
                            </a:rPr>
                          </m:ctrlPr>
                        </m:fPr>
                        <m:num>
                          <m:r>
                            <a:rPr kumimoji="1" lang="en-US" altLang="ja-JP" sz="3200" b="0" i="1" smtClean="0">
                              <a:latin typeface="Cambria Math" panose="02040503050406030204" pitchFamily="18" charset="0"/>
                              <a:ea typeface="Cambria Math" panose="02040503050406030204" pitchFamily="18" charset="0"/>
                            </a:rPr>
                            <m:t>4</m:t>
                          </m:r>
                          <m:r>
                            <a:rPr lang="en-US" altLang="ja-JP" sz="3200" i="1">
                              <a:latin typeface="Cambria Math" panose="02040503050406030204" pitchFamily="18" charset="0"/>
                              <a:ea typeface="Cambria Math" panose="02040503050406030204" pitchFamily="18" charset="0"/>
                            </a:rPr>
                            <m:t>×1.42×</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10</m:t>
                              </m:r>
                            </m:e>
                            <m:sup>
                              <m:r>
                                <a:rPr lang="en-US" altLang="ja-JP" sz="3200" i="1">
                                  <a:latin typeface="Cambria Math" panose="02040503050406030204" pitchFamily="18" charset="0"/>
                                  <a:ea typeface="Cambria Math" panose="02040503050406030204" pitchFamily="18" charset="0"/>
                                </a:rPr>
                                <m:t>−3</m:t>
                              </m:r>
                            </m:sup>
                          </m:sSup>
                        </m:num>
                        <m:den>
                          <m:r>
                            <a:rPr lang="ja-JP" altLang="en-US" sz="3200" i="1">
                              <a:latin typeface="Cambria Math" panose="02040503050406030204" pitchFamily="18" charset="0"/>
                              <a:ea typeface="Cambria Math" panose="02040503050406030204" pitchFamily="18" charset="0"/>
                            </a:rPr>
                            <m:t>𝜋</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0.0161</m:t>
                              </m:r>
                            </m:e>
                            <m:sup>
                              <m:r>
                                <a:rPr lang="en-US" altLang="ja-JP" sz="3200" i="1">
                                  <a:latin typeface="Cambria Math" panose="02040503050406030204" pitchFamily="18" charset="0"/>
                                  <a:ea typeface="Cambria Math" panose="02040503050406030204" pitchFamily="18" charset="0"/>
                                </a:rPr>
                                <m:t>2</m:t>
                              </m:r>
                            </m:sup>
                          </m:sSup>
                        </m:den>
                      </m:f>
                      <m:r>
                        <a:rPr lang="en-US" altLang="ja-JP" sz="320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6.98[</m:t>
                      </m:r>
                      <m:r>
                        <a:rPr lang="en-US" altLang="ja-JP" sz="3200" b="0" i="1" smtClean="0">
                          <a:latin typeface="Cambria Math" panose="02040503050406030204" pitchFamily="18" charset="0"/>
                          <a:ea typeface="Cambria Math" panose="02040503050406030204" pitchFamily="18" charset="0"/>
                        </a:rPr>
                        <m:t>𝑚</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𝑠</m:t>
                      </m:r>
                      <m:r>
                        <a:rPr lang="en-US" altLang="ja-JP" sz="3200" b="0" i="1" smtClean="0">
                          <a:latin typeface="Cambria Math" panose="02040503050406030204" pitchFamily="18" charset="0"/>
                          <a:ea typeface="Cambria Math" panose="02040503050406030204" pitchFamily="18" charset="0"/>
                        </a:rPr>
                        <m:t>]</m:t>
                      </m:r>
                    </m:oMath>
                  </m:oMathPara>
                </a14:m>
                <a:endParaRPr kumimoji="1" lang="en-US" altLang="ja-JP" sz="3200" b="0" dirty="0" smtClean="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284220" y="4332996"/>
                <a:ext cx="6046142" cy="988156"/>
              </a:xfrm>
              <a:prstGeom prst="rect">
                <a:avLst/>
              </a:prstGeom>
              <a:blipFill rotWithShape="0">
                <a:blip r:embed="rId6"/>
                <a:stretch>
                  <a:fillRect/>
                </a:stretch>
              </a:blipFill>
            </p:spPr>
            <p:txBody>
              <a:bodyPr/>
              <a:lstStyle/>
              <a:p>
                <a:r>
                  <a:rPr lang="ja-JP" altLang="en-US">
                    <a:noFill/>
                  </a:rPr>
                  <a:t> </a:t>
                </a:r>
              </a:p>
            </p:txBody>
          </p:sp>
        </mc:Fallback>
      </mc:AlternateContent>
      <p:sp>
        <p:nvSpPr>
          <p:cNvPr id="12" name="テキスト ボックス 11"/>
          <p:cNvSpPr txBox="1"/>
          <p:nvPr/>
        </p:nvSpPr>
        <p:spPr>
          <a:xfrm>
            <a:off x="6879327" y="6246035"/>
            <a:ext cx="5671745" cy="523220"/>
          </a:xfrm>
          <a:prstGeom prst="rect">
            <a:avLst/>
          </a:prstGeom>
          <a:noFill/>
        </p:spPr>
        <p:txBody>
          <a:bodyPr wrap="none" rtlCol="0">
            <a:spAutoFit/>
          </a:bodyPr>
          <a:lstStyle/>
          <a:p>
            <a:r>
              <a:rPr kumimoji="1" lang="en-US" altLang="ja-JP" sz="2800" dirty="0" smtClean="0">
                <a:latin typeface="HG丸ｺﾞｼｯｸM-PRO" panose="020F0600000000000000" pitchFamily="50" charset="-128"/>
                <a:ea typeface="HG丸ｺﾞｼｯｸM-PRO" panose="020F0600000000000000" pitchFamily="50" charset="-128"/>
              </a:rPr>
              <a:t>Re</a:t>
            </a:r>
            <a:r>
              <a:rPr kumimoji="1" lang="ja-JP" altLang="en-US" sz="2800" dirty="0" smtClean="0">
                <a:latin typeface="HG丸ｺﾞｼｯｸM-PRO" panose="020F0600000000000000" pitchFamily="50" charset="-128"/>
                <a:ea typeface="HG丸ｺﾞｼｯｸM-PRO" panose="020F0600000000000000" pitchFamily="50" charset="-128"/>
              </a:rPr>
              <a:t>＞</a:t>
            </a:r>
            <a:r>
              <a:rPr kumimoji="1" lang="en-US" altLang="ja-JP" sz="2800" dirty="0" smtClean="0">
                <a:latin typeface="HG丸ｺﾞｼｯｸM-PRO" panose="020F0600000000000000" pitchFamily="50" charset="-128"/>
                <a:ea typeface="HG丸ｺﾞｼｯｸM-PRO" panose="020F0600000000000000" pitchFamily="50" charset="-128"/>
              </a:rPr>
              <a:t>4000</a:t>
            </a:r>
            <a:r>
              <a:rPr kumimoji="1" lang="ja-JP" altLang="en-US" sz="2800" dirty="0" smtClean="0">
                <a:latin typeface="HG丸ｺﾞｼｯｸM-PRO" panose="020F0600000000000000" pitchFamily="50" charset="-128"/>
                <a:ea typeface="HG丸ｺﾞｼｯｸM-PRO" panose="020F0600000000000000" pitchFamily="50" charset="-128"/>
              </a:rPr>
              <a:t>のため，乱流である。</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3" name="テキスト ボックス 12"/>
              <p:cNvSpPr txBox="1"/>
              <p:nvPr/>
            </p:nvSpPr>
            <p:spPr>
              <a:xfrm>
                <a:off x="1422398" y="2363405"/>
                <a:ext cx="2123723" cy="2031325"/>
              </a:xfrm>
              <a:prstGeom prst="rect">
                <a:avLst/>
              </a:prstGeom>
              <a:noFill/>
            </p:spPr>
            <p:txBody>
              <a:bodyPr wrap="non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V:</a:t>
                </a:r>
                <a:r>
                  <a:rPr kumimoji="1" lang="ja-JP" altLang="en-US" dirty="0" smtClean="0">
                    <a:latin typeface="HG丸ｺﾞｼｯｸM-PRO" panose="020F0600000000000000" pitchFamily="50" charset="-128"/>
                    <a:ea typeface="HG丸ｺﾞｼｯｸM-PRO" panose="020F0600000000000000" pitchFamily="50" charset="-128"/>
                  </a:rPr>
                  <a:t>流量</a:t>
                </a:r>
                <a:r>
                  <a:rPr kumimoji="1" lang="en-US" altLang="ja-JP" dirty="0" smtClean="0">
                    <a:latin typeface="HG丸ｺﾞｼｯｸM-PRO" panose="020F0600000000000000" pitchFamily="50" charset="-128"/>
                    <a:ea typeface="HG丸ｺﾞｼｯｸM-PRO" panose="020F0600000000000000" pitchFamily="50" charset="-128"/>
                  </a:rPr>
                  <a:t>[m</a:t>
                </a:r>
                <a:r>
                  <a:rPr kumimoji="1"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/h]</a:t>
                </a:r>
              </a:p>
              <a:p>
                <a14:m>
                  <m:oMath xmlns:m="http://schemas.openxmlformats.org/officeDocument/2006/math">
                    <m:acc>
                      <m:accPr>
                        <m:chr m:val="̅"/>
                        <m:ctrlPr>
                          <a:rPr lang="en-US" altLang="ja-JP" i="1">
                            <a:latin typeface="Cambria Math" panose="02040503050406030204" pitchFamily="18" charset="0"/>
                            <a:ea typeface="Cambria Math" panose="02040503050406030204" pitchFamily="18" charset="0"/>
                          </a:rPr>
                        </m:ctrlPr>
                      </m:accPr>
                      <m:e>
                        <m:r>
                          <a:rPr lang="en-US" altLang="ja-JP" i="1">
                            <a:latin typeface="Cambria Math" panose="02040503050406030204" pitchFamily="18" charset="0"/>
                            <a:ea typeface="Cambria Math" panose="02040503050406030204" pitchFamily="18" charset="0"/>
                          </a:rPr>
                          <m:t>𝑢</m:t>
                        </m:r>
                      </m:e>
                    </m:acc>
                  </m:oMath>
                </a14:m>
                <a:r>
                  <a:rPr kumimoji="1" lang="ja-JP" altLang="en-US" dirty="0" smtClean="0">
                    <a:latin typeface="HG丸ｺﾞｼｯｸM-PRO" panose="020F0600000000000000" pitchFamily="50" charset="-128"/>
                    <a:ea typeface="HG丸ｺﾞｼｯｸM-PRO" panose="020F0600000000000000" pitchFamily="50" charset="-128"/>
                  </a:rPr>
                  <a:t>：平均流速</a:t>
                </a:r>
                <a:r>
                  <a:rPr kumimoji="1" lang="en-US" altLang="ja-JP" dirty="0" smtClean="0">
                    <a:latin typeface="HG丸ｺﾞｼｯｸM-PRO" panose="020F0600000000000000" pitchFamily="50" charset="-128"/>
                    <a:ea typeface="HG丸ｺﾞｼｯｸM-PRO" panose="020F0600000000000000" pitchFamily="50" charset="-128"/>
                  </a:rPr>
                  <a:t>[m/s]</a:t>
                </a:r>
              </a:p>
              <a:p>
                <a:r>
                  <a:rPr lang="en-US" altLang="ja-JP" dirty="0" smtClean="0">
                    <a:latin typeface="HG丸ｺﾞｼｯｸM-PRO" panose="020F0600000000000000" pitchFamily="50" charset="-128"/>
                    <a:ea typeface="HG丸ｺﾞｼｯｸM-PRO" panose="020F0600000000000000" pitchFamily="50" charset="-128"/>
                  </a:rPr>
                  <a:t>π</a:t>
                </a:r>
                <a:r>
                  <a:rPr lang="ja-JP" altLang="en-US" dirty="0" smtClean="0">
                    <a:latin typeface="HG丸ｺﾞｼｯｸM-PRO" panose="020F0600000000000000" pitchFamily="50" charset="-128"/>
                    <a:ea typeface="HG丸ｺﾞｼｯｸM-PRO" panose="020F0600000000000000" pitchFamily="50" charset="-128"/>
                  </a:rPr>
                  <a:t>：円周率</a:t>
                </a:r>
                <a:endParaRPr lang="en-US" altLang="ja-JP" dirty="0" smtClean="0">
                  <a:latin typeface="HG丸ｺﾞｼｯｸM-PRO" panose="020F0600000000000000" pitchFamily="50" charset="-128"/>
                  <a:ea typeface="HG丸ｺﾞｼｯｸM-PRO" panose="020F0600000000000000" pitchFamily="50" charset="-128"/>
                </a:endParaRPr>
              </a:p>
              <a:p>
                <a:r>
                  <a:rPr kumimoji="1" lang="en-US" altLang="ja-JP" dirty="0" smtClean="0">
                    <a:latin typeface="HG丸ｺﾞｼｯｸM-PRO" panose="020F0600000000000000" pitchFamily="50" charset="-128"/>
                    <a:ea typeface="HG丸ｺﾞｼｯｸM-PRO" panose="020F0600000000000000" pitchFamily="50" charset="-128"/>
                  </a:rPr>
                  <a:t>D</a:t>
                </a:r>
                <a:r>
                  <a:rPr kumimoji="1" lang="ja-JP" altLang="en-US" dirty="0" smtClean="0">
                    <a:latin typeface="HG丸ｺﾞｼｯｸM-PRO" panose="020F0600000000000000" pitchFamily="50" charset="-128"/>
                    <a:ea typeface="HG丸ｺﾞｼｯｸM-PRO" panose="020F0600000000000000" pitchFamily="50" charset="-128"/>
                  </a:rPr>
                  <a:t>：内径</a:t>
                </a:r>
                <a:r>
                  <a:rPr kumimoji="1" lang="en-US" altLang="ja-JP" dirty="0" smtClean="0">
                    <a:latin typeface="HG丸ｺﾞｼｯｸM-PRO" panose="020F0600000000000000" pitchFamily="50" charset="-128"/>
                    <a:ea typeface="HG丸ｺﾞｼｯｸM-PRO" panose="020F0600000000000000" pitchFamily="50" charset="-128"/>
                  </a:rPr>
                  <a:t>[m]</a:t>
                </a:r>
              </a:p>
              <a:p>
                <a:r>
                  <a:rPr lang="en-US" altLang="ja-JP" dirty="0" smtClean="0">
                    <a:latin typeface="HG丸ｺﾞｼｯｸM-PRO" panose="020F0600000000000000" pitchFamily="50" charset="-128"/>
                    <a:ea typeface="HG丸ｺﾞｼｯｸM-PRO" panose="020F0600000000000000" pitchFamily="50" charset="-128"/>
                  </a:rPr>
                  <a:t>Re</a:t>
                </a:r>
                <a:r>
                  <a:rPr lang="ja-JP" altLang="en-US" dirty="0" smtClean="0">
                    <a:latin typeface="HG丸ｺﾞｼｯｸM-PRO" panose="020F0600000000000000" pitchFamily="50" charset="-128"/>
                    <a:ea typeface="HG丸ｺﾞｼｯｸM-PRO" panose="020F0600000000000000" pitchFamily="50" charset="-128"/>
                  </a:rPr>
                  <a:t>：レイノルズ数</a:t>
                </a:r>
                <a:endParaRPr kumimoji="1" lang="en-US" altLang="ja-JP" dirty="0" smtClean="0">
                  <a:latin typeface="HG丸ｺﾞｼｯｸM-PRO" panose="020F0600000000000000" pitchFamily="50" charset="-128"/>
                  <a:ea typeface="HG丸ｺﾞｼｯｸM-PRO" panose="020F0600000000000000" pitchFamily="50" charset="-128"/>
                </a:endParaRPr>
              </a:p>
              <a:p>
                <a:r>
                  <a:rPr lang="en-US" altLang="ja-JP" dirty="0" smtClean="0">
                    <a:latin typeface="HG丸ｺﾞｼｯｸM-PRO" panose="020F0600000000000000" pitchFamily="50" charset="-128"/>
                    <a:ea typeface="HG丸ｺﾞｼｯｸM-PRO" panose="020F0600000000000000" pitchFamily="50" charset="-128"/>
                  </a:rPr>
                  <a:t>ρ</a:t>
                </a:r>
                <a:r>
                  <a:rPr lang="ja-JP" altLang="en-US" dirty="0" smtClean="0">
                    <a:latin typeface="HG丸ｺﾞｼｯｸM-PRO" panose="020F0600000000000000" pitchFamily="50" charset="-128"/>
                    <a:ea typeface="HG丸ｺﾞｼｯｸM-PRO" panose="020F0600000000000000" pitchFamily="50" charset="-128"/>
                  </a:rPr>
                  <a:t>：密度</a:t>
                </a:r>
                <a:r>
                  <a:rPr lang="en-US" altLang="ja-JP" dirty="0" smtClean="0">
                    <a:latin typeface="HG丸ｺﾞｼｯｸM-PRO" panose="020F0600000000000000" pitchFamily="50" charset="-128"/>
                    <a:ea typeface="HG丸ｺﾞｼｯｸM-PRO" panose="020F0600000000000000" pitchFamily="50" charset="-128"/>
                  </a:rPr>
                  <a:t>[kg/m</a:t>
                </a:r>
                <a:r>
                  <a:rPr lang="en-US" altLang="ja-JP" baseline="30000" dirty="0" smtClean="0">
                    <a:latin typeface="HG丸ｺﾞｼｯｸM-PRO" panose="020F0600000000000000" pitchFamily="50" charset="-128"/>
                    <a:ea typeface="HG丸ｺﾞｼｯｸM-PRO" panose="020F0600000000000000" pitchFamily="50" charset="-128"/>
                  </a:rPr>
                  <a:t>3</a:t>
                </a:r>
                <a:r>
                  <a:rPr lang="en-US" altLang="ja-JP" dirty="0" smtClean="0">
                    <a:latin typeface="HG丸ｺﾞｼｯｸM-PRO" panose="020F0600000000000000" pitchFamily="50" charset="-128"/>
                    <a:ea typeface="HG丸ｺﾞｼｯｸM-PRO" panose="020F0600000000000000" pitchFamily="50" charset="-128"/>
                  </a:rPr>
                  <a:t>]</a:t>
                </a:r>
              </a:p>
              <a:p>
                <a:r>
                  <a:rPr lang="en-US" altLang="ja-JP" dirty="0" smtClean="0">
                    <a:latin typeface="HG丸ｺﾞｼｯｸM-PRO" panose="020F0600000000000000" pitchFamily="50" charset="-128"/>
                    <a:ea typeface="HG丸ｺﾞｼｯｸM-PRO" panose="020F0600000000000000" pitchFamily="50" charset="-128"/>
                  </a:rPr>
                  <a:t>μ</a:t>
                </a:r>
                <a:r>
                  <a:rPr lang="ja-JP" altLang="en-US" dirty="0" smtClean="0">
                    <a:latin typeface="HG丸ｺﾞｼｯｸM-PRO" panose="020F0600000000000000" pitchFamily="50" charset="-128"/>
                    <a:ea typeface="HG丸ｺﾞｼｯｸM-PRO" panose="020F0600000000000000" pitchFamily="50" charset="-128"/>
                  </a:rPr>
                  <a:t>：粘度</a:t>
                </a:r>
                <a:r>
                  <a:rPr lang="en-US" altLang="ja-JP" dirty="0" smtClean="0">
                    <a:latin typeface="HG丸ｺﾞｼｯｸM-PRO" panose="020F0600000000000000" pitchFamily="50" charset="-128"/>
                    <a:ea typeface="HG丸ｺﾞｼｯｸM-PRO" panose="020F0600000000000000" pitchFamily="50" charset="-128"/>
                  </a:rPr>
                  <a:t>[Pa</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s]</a:t>
                </a:r>
                <a:endParaRPr kumimoji="1"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422398" y="2363405"/>
                <a:ext cx="2123723" cy="2031325"/>
              </a:xfrm>
              <a:prstGeom prst="rect">
                <a:avLst/>
              </a:prstGeom>
              <a:blipFill rotWithShape="0">
                <a:blip r:embed="rId7"/>
                <a:stretch>
                  <a:fillRect l="-2292" t="-1802" r="-2292" b="-39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2622628" y="2330154"/>
                <a:ext cx="5761001" cy="2137380"/>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a:t>
                </a:r>
                <a14:m>
                  <m:oMath xmlns:m="http://schemas.openxmlformats.org/officeDocument/2006/math">
                    <m:r>
                      <m:rPr>
                        <m:nor/>
                      </m:rPr>
                      <a:rPr lang="en-US" altLang="ja-JP" i="0">
                        <a:latin typeface="HG丸ｺﾞｼｯｸM-PRO" panose="020F0600000000000000" pitchFamily="50" charset="-128"/>
                        <a:ea typeface="HG丸ｺﾞｼｯｸM-PRO" panose="020F0600000000000000" pitchFamily="50" charset="-128"/>
                      </a:rPr>
                      <m:t>5.10×</m:t>
                    </m:r>
                    <m:f>
                      <m:fPr>
                        <m:type m:val="lin"/>
                        <m:ctrlPr>
                          <a:rPr lang="en-US" altLang="ja-JP" i="1" smtClean="0">
                            <a:latin typeface="Cambria Math" panose="02040503050406030204" pitchFamily="18" charset="0"/>
                            <a:ea typeface="Cambria Math" panose="02040503050406030204" pitchFamily="18" charset="0"/>
                          </a:rPr>
                        </m:ctrlPr>
                      </m:fPr>
                      <m:num>
                        <m:r>
                          <m:rPr>
                            <m:nor/>
                          </m:rPr>
                          <a:rPr lang="en-US" altLang="ja-JP" i="0">
                            <a:latin typeface="HG丸ｺﾞｼｯｸM-PRO" panose="020F0600000000000000" pitchFamily="50" charset="-128"/>
                            <a:ea typeface="HG丸ｺﾞｼｯｸM-PRO" panose="020F0600000000000000" pitchFamily="50" charset="-128"/>
                          </a:rPr>
                          <m:t>1</m:t>
                        </m:r>
                      </m:num>
                      <m:den>
                        <m:r>
                          <m:rPr>
                            <m:nor/>
                          </m:rPr>
                          <a:rPr lang="en-US" altLang="ja-JP" i="0">
                            <a:latin typeface="HG丸ｺﾞｼｯｸM-PRO" panose="020F0600000000000000" pitchFamily="50" charset="-128"/>
                            <a:ea typeface="HG丸ｺﾞｼｯｸM-PRO" panose="020F0600000000000000" pitchFamily="50" charset="-128"/>
                          </a:rPr>
                          <m:t>3600</m:t>
                        </m:r>
                      </m:den>
                    </m:f>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s</m:t>
                    </m:r>
                    <m:r>
                      <m:rPr>
                        <m:nor/>
                      </m:rPr>
                      <a:rPr lang="en-US" altLang="ja-JP" i="0">
                        <a:latin typeface="HG丸ｺﾞｼｯｸM-PRO" panose="020F0600000000000000" pitchFamily="50" charset="-128"/>
                        <a:ea typeface="HG丸ｺﾞｼｯｸM-PRO" panose="020F0600000000000000" pitchFamily="50" charset="-128"/>
                      </a:rPr>
                      <m:t>]=1.42×</m:t>
                    </m:r>
                    <m:sSup>
                      <m:sSupPr>
                        <m:ctrlPr>
                          <a:rPr lang="en-US" altLang="ja-JP" i="1">
                            <a:latin typeface="Cambria Math" panose="02040503050406030204" pitchFamily="18" charset="0"/>
                            <a:ea typeface="Cambria Math" panose="02040503050406030204" pitchFamily="18" charset="0"/>
                          </a:rPr>
                        </m:ctrlPr>
                      </m:sSupPr>
                      <m:e>
                        <m:r>
                          <m:rPr>
                            <m:nor/>
                          </m:rPr>
                          <a:rPr lang="en-US" altLang="ja-JP" i="0">
                            <a:latin typeface="HG丸ｺﾞｼｯｸM-PRO" panose="020F0600000000000000" pitchFamily="50" charset="-128"/>
                            <a:ea typeface="HG丸ｺﾞｼｯｸM-PRO" panose="020F0600000000000000" pitchFamily="50" charset="-128"/>
                          </a:rPr>
                          <m:t>10</m:t>
                        </m:r>
                      </m:e>
                      <m:sup>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baseline="30000" dirty="0">
                            <a:latin typeface="HG丸ｺﾞｼｯｸM-PRO" panose="020F0600000000000000" pitchFamily="50" charset="-128"/>
                            <a:ea typeface="HG丸ｺﾞｼｯｸM-PRO" panose="020F0600000000000000" pitchFamily="50" charset="-128"/>
                          </a:rPr>
                          <m:t>3</m:t>
                        </m:r>
                      </m:sup>
                    </m:sSup>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s</m:t>
                    </m:r>
                    <m:r>
                      <m:rPr>
                        <m:nor/>
                      </m:rPr>
                      <a:rPr lang="en-US" altLang="ja-JP" i="0">
                        <a:latin typeface="HG丸ｺﾞｼｯｸM-PRO" panose="020F0600000000000000" pitchFamily="50" charset="-128"/>
                        <a:ea typeface="HG丸ｺﾞｼｯｸM-PRO" panose="020F0600000000000000" pitchFamily="50" charset="-128"/>
                      </a:rPr>
                      <m:t>]</m:t>
                    </m:r>
                  </m:oMath>
                </a14:m>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3.14</a:t>
                </a:r>
              </a:p>
              <a:p>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16.1[mm]</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0.0161[m]</a:t>
                </a: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0.975×1000</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975[kg/m</a:t>
                </a:r>
                <a:r>
                  <a:rPr lang="en-US" altLang="ja-JP" baseline="30000" dirty="0" smtClean="0">
                    <a:latin typeface="HG丸ｺﾞｼｯｸM-PRO" panose="020F0600000000000000" pitchFamily="50" charset="-128"/>
                    <a:ea typeface="HG丸ｺﾞｼｯｸM-PRO" panose="020F0600000000000000" pitchFamily="50" charset="-128"/>
                  </a:rPr>
                  <a:t>3</a:t>
                </a:r>
                <a:r>
                  <a:rPr lang="en-US" altLang="ja-JP" dirty="0" smtClean="0">
                    <a:latin typeface="HG丸ｺﾞｼｯｸM-PRO" panose="020F0600000000000000" pitchFamily="50" charset="-128"/>
                    <a:ea typeface="HG丸ｺﾞｼｯｸM-PRO" panose="020F0600000000000000" pitchFamily="50" charset="-128"/>
                  </a:rPr>
                  <a:t>]</a:t>
                </a:r>
              </a:p>
              <a:p>
                <a:r>
                  <a:rPr kumimoji="1" lang="ja-JP" altLang="en-US" dirty="0" smtClean="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1.2×10</a:t>
                </a:r>
                <a:r>
                  <a:rPr kumimoji="1"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[Pa</a:t>
                </a:r>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s]</a:t>
                </a:r>
                <a:endParaRPr kumimoji="1"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2622628" y="2330154"/>
                <a:ext cx="5761001" cy="2137380"/>
              </a:xfrm>
              <a:prstGeom prst="rect">
                <a:avLst/>
              </a:prstGeom>
              <a:blipFill rotWithShape="0">
                <a:blip r:embed="rId8"/>
                <a:stretch>
                  <a:fillRect l="-847" t="-17664" b="-5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7896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2" grpId="0"/>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9" name="テキスト プレースホルダー 8"/>
          <p:cNvSpPr>
            <a:spLocks noGrp="1"/>
          </p:cNvSpPr>
          <p:nvPr>
            <p:ph type="body" idx="1"/>
          </p:nvPr>
        </p:nvSpPr>
        <p:spPr/>
        <p:txBody>
          <a:bodyPr anchor="t"/>
          <a:lstStyle/>
          <a:p>
            <a:pPr algn="ctr"/>
            <a:r>
              <a:rPr lang="ja-JP" altLang="en-US" sz="5400" dirty="0" smtClean="0">
                <a:solidFill>
                  <a:srgbClr val="0070C0"/>
                </a:solidFill>
              </a:rPr>
              <a:t>摩擦による流れのエネルギー損失</a:t>
            </a:r>
            <a:endParaRPr lang="en-US" altLang="ja-JP"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347958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ファニングの式</a:t>
            </a:r>
            <a:endParaRPr kumimoji="1" lang="ja-JP" altLang="en-US" dirty="0">
              <a:solidFill>
                <a:srgbClr val="0070C0"/>
              </a:solidFill>
            </a:endParaRPr>
          </a:p>
        </p:txBody>
      </p:sp>
      <p:sp>
        <p:nvSpPr>
          <p:cNvPr id="3" name="コンテンツ プレースホルダー 2"/>
          <p:cNvSpPr>
            <a:spLocks noGrp="1"/>
          </p:cNvSpPr>
          <p:nvPr>
            <p:ph idx="1"/>
          </p:nvPr>
        </p:nvSpPr>
        <p:spPr/>
        <p:txBody>
          <a:bodyPr/>
          <a:lstStyle/>
          <a:p>
            <a:pPr>
              <a:buClr>
                <a:srgbClr val="0070C0"/>
              </a:buClr>
              <a:buFont typeface="Wingdings" panose="05000000000000000000" pitchFamily="2" charset="2"/>
              <a:buChar char="l"/>
            </a:pPr>
            <a:r>
              <a:rPr lang="ja-JP" altLang="en-US" dirty="0" smtClean="0">
                <a:latin typeface="HG丸ｺﾞｼｯｸM-PRO" panose="020F0600000000000000" pitchFamily="50" charset="-128"/>
                <a:ea typeface="HG丸ｺﾞｼｯｸM-PRO" panose="020F0600000000000000" pitchFamily="50" charset="-128"/>
              </a:rPr>
              <a:t>まっすぐな管（円形）の中を流れる流体の摩擦によるエネルギー損失</a:t>
            </a:r>
            <a:endParaRPr lang="en-US" altLang="ja-JP" dirty="0" smtClean="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5" name="額縁 4"/>
              <p:cNvSpPr/>
              <p:nvPr/>
            </p:nvSpPr>
            <p:spPr bwMode="auto">
              <a:xfrm>
                <a:off x="1612192" y="3078523"/>
                <a:ext cx="3600000" cy="144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lang="en-US" altLang="ja-JP" sz="3200" i="1" smtClean="0">
                          <a:latin typeface="Cambria Math" panose="02040503050406030204" pitchFamily="18" charset="0"/>
                        </a:rPr>
                        <m:t>F</m:t>
                      </m:r>
                      <m:r>
                        <a:rPr lang="en-US" altLang="ja-JP" sz="3200" b="0" i="1" smtClean="0">
                          <a:latin typeface="Cambria Math" panose="02040503050406030204" pitchFamily="18" charset="0"/>
                        </a:rPr>
                        <m:t>=</m:t>
                      </m:r>
                      <m:r>
                        <a:rPr lang="en-US" altLang="ja-JP" sz="3200" i="1">
                          <a:latin typeface="Cambria Math" panose="02040503050406030204" pitchFamily="18" charset="0"/>
                        </a:rPr>
                        <m:t>4</m:t>
                      </m:r>
                      <m:r>
                        <m:rPr>
                          <m:sty m:val="p"/>
                        </m:rPr>
                        <a:rPr lang="en-US" altLang="ja-JP" sz="3200" i="1">
                          <a:latin typeface="Cambria Math" panose="02040503050406030204" pitchFamily="18" charset="0"/>
                        </a:rPr>
                        <m:t>f</m:t>
                      </m:r>
                      <m:f>
                        <m:fPr>
                          <m:ctrlPr>
                            <a:rPr lang="en-US" altLang="ja-JP" sz="3200" i="1">
                              <a:latin typeface="Cambria Math" panose="02040503050406030204" pitchFamily="18" charset="0"/>
                            </a:rPr>
                          </m:ctrlPr>
                        </m:fPr>
                        <m:num>
                          <m:sSup>
                            <m:sSupPr>
                              <m:ctrlPr>
                                <a:rPr lang="en-US" altLang="ja-JP" sz="3200" i="1">
                                  <a:latin typeface="Cambria Math" panose="02040503050406030204" pitchFamily="18" charset="0"/>
                                </a:rPr>
                              </m:ctrlPr>
                            </m:sSupPr>
                            <m:e>
                              <m:acc>
                                <m:accPr>
                                  <m:chr m:val="̅"/>
                                  <m:ctrlPr>
                                    <a:rPr lang="en-US" altLang="ja-JP" sz="3200" i="1">
                                      <a:latin typeface="Cambria Math" panose="02040503050406030204" pitchFamily="18" charset="0"/>
                                    </a:rPr>
                                  </m:ctrlPr>
                                </m:accPr>
                                <m:e>
                                  <m:r>
                                    <m:rPr>
                                      <m:sty m:val="p"/>
                                    </m:rPr>
                                    <a:rPr lang="en-US" altLang="ja-JP" sz="3200" i="1">
                                      <a:latin typeface="Cambria Math" panose="02040503050406030204" pitchFamily="18" charset="0"/>
                                    </a:rPr>
                                    <m:t>u</m:t>
                                  </m:r>
                                </m:e>
                              </m:acc>
                            </m:e>
                            <m:sup>
                              <m:r>
                                <a:rPr lang="en-US" altLang="ja-JP" sz="3200" i="1">
                                  <a:latin typeface="Cambria Math" panose="02040503050406030204" pitchFamily="18" charset="0"/>
                                </a:rPr>
                                <m:t>2</m:t>
                              </m:r>
                            </m:sup>
                          </m:sSup>
                        </m:num>
                        <m:den>
                          <m:r>
                            <a:rPr lang="en-US" altLang="ja-JP" sz="3200" i="1">
                              <a:latin typeface="Cambria Math" panose="02040503050406030204" pitchFamily="18" charset="0"/>
                            </a:rPr>
                            <m:t>2</m:t>
                          </m:r>
                        </m:den>
                      </m:f>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m:rPr>
                              <m:sty m:val="p"/>
                            </m:rPr>
                            <a:rPr lang="en-US" altLang="ja-JP" sz="3200" i="1">
                              <a:latin typeface="Cambria Math" panose="02040503050406030204" pitchFamily="18" charset="0"/>
                              <a:ea typeface="Cambria Math" panose="02040503050406030204" pitchFamily="18" charset="0"/>
                            </a:rPr>
                            <m:t>L</m:t>
                          </m:r>
                        </m:num>
                        <m:den>
                          <m:r>
                            <m:rPr>
                              <m:sty m:val="p"/>
                            </m:rPr>
                            <a:rPr lang="en-US" altLang="ja-JP" sz="3200" i="1">
                              <a:latin typeface="Cambria Math" panose="02040503050406030204" pitchFamily="18" charset="0"/>
                              <a:ea typeface="Cambria Math" panose="02040503050406030204" pitchFamily="18" charset="0"/>
                            </a:rPr>
                            <m:t>D</m:t>
                          </m:r>
                        </m:den>
                      </m:f>
                    </m:oMath>
                  </m:oMathPara>
                </a14:m>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mc:Choice>
        <mc:Fallback xmlns="">
          <p:sp>
            <p:nvSpPr>
              <p:cNvPr id="5" name="額縁 4"/>
              <p:cNvSpPr>
                <a:spLocks noRot="1" noChangeAspect="1" noMove="1" noResize="1" noEditPoints="1" noAdjustHandles="1" noChangeArrowheads="1" noChangeShapeType="1" noTextEdit="1"/>
              </p:cNvSpPr>
              <p:nvPr/>
            </p:nvSpPr>
            <p:spPr bwMode="auto">
              <a:xfrm>
                <a:off x="1612192" y="3078523"/>
                <a:ext cx="3600000" cy="1440000"/>
              </a:xfrm>
              <a:prstGeom prst="bevel">
                <a:avLst/>
              </a:prstGeom>
              <a:blipFill rotWithShape="0">
                <a:blip r:embed="rId3"/>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
        <p:nvSpPr>
          <p:cNvPr id="7" name="テキスト ボックス 6"/>
          <p:cNvSpPr txBox="1"/>
          <p:nvPr/>
        </p:nvSpPr>
        <p:spPr>
          <a:xfrm>
            <a:off x="5407770" y="2829027"/>
            <a:ext cx="6862776" cy="1938992"/>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Ｆ ：摩擦による流れのエネルギー損失［</a:t>
            </a:r>
            <a:r>
              <a:rPr kumimoji="1" lang="en-US" altLang="ja-JP" sz="2400" dirty="0" smtClean="0">
                <a:latin typeface="HG丸ｺﾞｼｯｸM-PRO" panose="020F0600000000000000" pitchFamily="50" charset="-128"/>
                <a:ea typeface="HG丸ｺﾞｼｯｸM-PRO" panose="020F0600000000000000" pitchFamily="50" charset="-128"/>
              </a:rPr>
              <a:t>J/kg</a:t>
            </a:r>
            <a:r>
              <a:rPr kumimoji="1" lang="ja-JP" altLang="en-US" sz="2400" dirty="0" smtClean="0">
                <a:latin typeface="HG丸ｺﾞｼｯｸM-PRO" panose="020F0600000000000000" pitchFamily="50" charset="-128"/>
                <a:ea typeface="HG丸ｺﾞｼｯｸM-PRO" panose="020F0600000000000000" pitchFamily="50" charset="-128"/>
              </a:rPr>
              <a:t>］</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ｆ ：管摩擦係数</a:t>
            </a:r>
            <a:endParaRPr lang="en-US" altLang="ja-JP" sz="2400" dirty="0">
              <a:latin typeface="HG丸ｺﾞｼｯｸM-PRO" panose="020F0600000000000000" pitchFamily="50" charset="-128"/>
              <a:ea typeface="HG丸ｺﾞｼｯｸM-PRO" panose="020F0600000000000000" pitchFamily="50" charset="-128"/>
            </a:endParaRPr>
          </a:p>
          <a:p>
            <a:r>
              <a:rPr lang="en-US" altLang="ja-JP" sz="2400" dirty="0" smtClean="0">
                <a:latin typeface="HG丸ｺﾞｼｯｸM-PRO" panose="020F0600000000000000" pitchFamily="50" charset="-128"/>
                <a:ea typeface="HG丸ｺﾞｼｯｸM-PRO" panose="020F0600000000000000" pitchFamily="50" charset="-128"/>
              </a:rPr>
              <a:t>ū </a:t>
            </a:r>
            <a:r>
              <a:rPr kumimoji="1" lang="ja-JP" altLang="en-US" sz="2400" dirty="0" smtClean="0">
                <a:latin typeface="HG丸ｺﾞｼｯｸM-PRO" panose="020F0600000000000000" pitchFamily="50" charset="-128"/>
                <a:ea typeface="HG丸ｺﾞｼｯｸM-PRO" panose="020F0600000000000000" pitchFamily="50" charset="-128"/>
              </a:rPr>
              <a:t>：平均流速</a:t>
            </a:r>
            <a:r>
              <a:rPr kumimoji="1" lang="en-US" altLang="ja-JP" sz="2400" dirty="0" smtClean="0">
                <a:latin typeface="HG丸ｺﾞｼｯｸM-PRO" panose="020F0600000000000000" pitchFamily="50" charset="-128"/>
                <a:ea typeface="HG丸ｺﾞｼｯｸM-PRO" panose="020F0600000000000000" pitchFamily="50" charset="-128"/>
              </a:rPr>
              <a:t>[m/s]</a:t>
            </a:r>
          </a:p>
          <a:p>
            <a:r>
              <a:rPr kumimoji="1" lang="en-US" altLang="ja-JP" sz="2400" dirty="0" smtClean="0">
                <a:latin typeface="HG丸ｺﾞｼｯｸM-PRO" panose="020F0600000000000000" pitchFamily="50" charset="-128"/>
                <a:ea typeface="HG丸ｺﾞｼｯｸM-PRO" panose="020F0600000000000000" pitchFamily="50" charset="-128"/>
              </a:rPr>
              <a:t>L</a:t>
            </a:r>
            <a:r>
              <a:rPr kumimoji="1" lang="ja-JP" altLang="en-US" sz="2400" dirty="0" smtClean="0">
                <a:latin typeface="HG丸ｺﾞｼｯｸM-PRO" panose="020F0600000000000000" pitchFamily="50" charset="-128"/>
                <a:ea typeface="HG丸ｺﾞｼｯｸM-PRO" panose="020F0600000000000000" pitchFamily="50" charset="-128"/>
              </a:rPr>
              <a:t>  ：管の長さ</a:t>
            </a:r>
            <a:r>
              <a:rPr kumimoji="1" lang="en-US" altLang="ja-JP" sz="2400" dirty="0" smtClean="0">
                <a:latin typeface="HG丸ｺﾞｼｯｸM-PRO" panose="020F0600000000000000" pitchFamily="50" charset="-128"/>
                <a:ea typeface="HG丸ｺﾞｼｯｸM-PRO" panose="020F0600000000000000" pitchFamily="50" charset="-128"/>
              </a:rPr>
              <a:t>[m]</a:t>
            </a:r>
          </a:p>
          <a:p>
            <a:r>
              <a:rPr lang="en-US" altLang="ja-JP" sz="2400" dirty="0" smtClean="0">
                <a:latin typeface="HG丸ｺﾞｼｯｸM-PRO" panose="020F0600000000000000" pitchFamily="50" charset="-128"/>
                <a:ea typeface="HG丸ｺﾞｼｯｸM-PRO" panose="020F0600000000000000" pitchFamily="50" charset="-128"/>
              </a:rPr>
              <a:t>D</a:t>
            </a:r>
            <a:r>
              <a:rPr lang="ja-JP" altLang="en-US" sz="2400" dirty="0" smtClean="0">
                <a:latin typeface="HG丸ｺﾞｼｯｸM-PRO" panose="020F0600000000000000" pitchFamily="50" charset="-128"/>
                <a:ea typeface="HG丸ｺﾞｼｯｸM-PRO" panose="020F0600000000000000" pitchFamily="50" charset="-128"/>
              </a:rPr>
              <a:t> ：管の</a:t>
            </a:r>
            <a:r>
              <a:rPr lang="ja-JP" altLang="en-US" sz="2400" dirty="0">
                <a:latin typeface="HG丸ｺﾞｼｯｸM-PRO" panose="020F0600000000000000" pitchFamily="50" charset="-128"/>
                <a:ea typeface="HG丸ｺﾞｼｯｸM-PRO" panose="020F0600000000000000" pitchFamily="50" charset="-128"/>
              </a:rPr>
              <a:t>内径</a:t>
            </a:r>
            <a:endParaRPr kumimoji="1" lang="ja-JP" altLang="en-US" sz="2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8" name="額縁 7"/>
              <p:cNvSpPr/>
              <p:nvPr/>
            </p:nvSpPr>
            <p:spPr bwMode="auto">
              <a:xfrm>
                <a:off x="1612192" y="5071200"/>
                <a:ext cx="2880000" cy="1440000"/>
              </a:xfrm>
              <a:prstGeom prst="bevel">
                <a:avLst/>
              </a:prstGeom>
              <a:solidFill>
                <a:schemeClr val="accent4">
                  <a:lumMod val="20000"/>
                  <a:lumOff val="80000"/>
                </a:schemeClr>
              </a:solid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lang="en-US" altLang="ja-JP" sz="3200" i="1" dirty="0">
                          <a:latin typeface="Cambria Math" panose="02040503050406030204" pitchFamily="18" charset="0"/>
                          <a:ea typeface="Cambria Math" panose="02040503050406030204" pitchFamily="18" charset="0"/>
                        </a:rPr>
                        <m:t>f</m:t>
                      </m:r>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rPr>
                          </m:ctrlPr>
                        </m:fPr>
                        <m:num>
                          <m:r>
                            <a:rPr lang="en-US" altLang="ja-JP" sz="3200" i="1">
                              <a:latin typeface="Cambria Math" panose="02040503050406030204" pitchFamily="18" charset="0"/>
                            </a:rPr>
                            <m:t>16</m:t>
                          </m:r>
                        </m:num>
                        <m:den>
                          <m:r>
                            <m:rPr>
                              <m:sty m:val="p"/>
                            </m:rPr>
                            <a:rPr lang="en-US" altLang="ja-JP" sz="3200" i="1">
                              <a:latin typeface="Cambria Math" panose="02040503050406030204" pitchFamily="18" charset="0"/>
                            </a:rPr>
                            <m:t>Re</m:t>
                          </m:r>
                        </m:den>
                      </m:f>
                    </m:oMath>
                  </m:oMathPara>
                </a14:m>
                <a:endParaRPr kumimoji="1" lang="ja-JP" altLang="en-US" sz="32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mc:Choice>
        <mc:Fallback xmlns="">
          <p:sp>
            <p:nvSpPr>
              <p:cNvPr id="8" name="額縁 7"/>
              <p:cNvSpPr>
                <a:spLocks noRot="1" noChangeAspect="1" noMove="1" noResize="1" noEditPoints="1" noAdjustHandles="1" noChangeArrowheads="1" noChangeShapeType="1" noTextEdit="1"/>
              </p:cNvSpPr>
              <p:nvPr/>
            </p:nvSpPr>
            <p:spPr bwMode="auto">
              <a:xfrm>
                <a:off x="1612192" y="5071200"/>
                <a:ext cx="2880000" cy="1440000"/>
              </a:xfrm>
              <a:prstGeom prst="bevel">
                <a:avLst/>
              </a:prstGeom>
              <a:blipFill rotWithShape="0">
                <a:blip r:embed="rId5"/>
                <a:stretch>
                  <a:fillRect/>
                </a:stretch>
              </a:blipFill>
              <a:ln w="9525" cap="flat" cmpd="sng" algn="ctr">
                <a:solidFill>
                  <a:schemeClr val="accent4">
                    <a:lumMod val="50000"/>
                  </a:schemeClr>
                </a:solidFill>
                <a:prstDash val="solid"/>
                <a:round/>
                <a:headEnd type="none" w="med" len="med"/>
                <a:tailEnd type="none" w="med" len="med"/>
              </a:ln>
              <a:effectLst>
                <a:glow rad="228600">
                  <a:schemeClr val="accent2">
                    <a:satMod val="175000"/>
                    <a:alpha val="40000"/>
                  </a:schemeClr>
                </a:glow>
              </a:effectLst>
              <a:extLst/>
            </p:spPr>
            <p:txBody>
              <a:bodyPr/>
              <a:lstStyle/>
              <a:p>
                <a:r>
                  <a:rPr lang="ja-JP" altLang="en-US">
                    <a:noFill/>
                  </a:rPr>
                  <a:t> </a:t>
                </a:r>
              </a:p>
            </p:txBody>
          </p:sp>
        </mc:Fallback>
      </mc:AlternateContent>
      <p:sp>
        <p:nvSpPr>
          <p:cNvPr id="9" name="テキスト ボックス 8"/>
          <p:cNvSpPr txBox="1"/>
          <p:nvPr/>
        </p:nvSpPr>
        <p:spPr>
          <a:xfrm>
            <a:off x="5407770" y="5006370"/>
            <a:ext cx="5211683" cy="1569660"/>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層流（</a:t>
            </a:r>
            <a:r>
              <a:rPr kumimoji="1" lang="en-US" altLang="ja-JP" sz="2400" dirty="0" smtClean="0">
                <a:latin typeface="HG丸ｺﾞｼｯｸM-PRO" panose="020F0600000000000000" pitchFamily="50" charset="-128"/>
                <a:ea typeface="HG丸ｺﾞｼｯｸM-PRO" panose="020F0600000000000000" pitchFamily="50" charset="-128"/>
              </a:rPr>
              <a:t>Re</a:t>
            </a:r>
            <a:r>
              <a:rPr kumimoji="1" lang="ja-JP" altLang="en-US" sz="2400" dirty="0" smtClean="0">
                <a:latin typeface="HG丸ｺﾞｼｯｸM-PRO" panose="020F0600000000000000" pitchFamily="50" charset="-128"/>
                <a:ea typeface="HG丸ｺﾞｼｯｸM-PRO" panose="020F0600000000000000" pitchFamily="50" charset="-128"/>
              </a:rPr>
              <a:t>＜</a:t>
            </a:r>
            <a:r>
              <a:rPr kumimoji="1" lang="en-US" altLang="ja-JP" sz="2400" dirty="0" smtClean="0">
                <a:latin typeface="HG丸ｺﾞｼｯｸM-PRO" panose="020F0600000000000000" pitchFamily="50" charset="-128"/>
                <a:ea typeface="HG丸ｺﾞｼｯｸM-PRO" panose="020F0600000000000000" pitchFamily="50" charset="-128"/>
              </a:rPr>
              <a:t>2100</a:t>
            </a:r>
            <a:r>
              <a:rPr kumimoji="1" lang="ja-JP" altLang="en-US" sz="2400" dirty="0" smtClean="0">
                <a:latin typeface="HG丸ｺﾞｼｯｸM-PRO" panose="020F0600000000000000" pitchFamily="50" charset="-128"/>
                <a:ea typeface="HG丸ｺﾞｼｯｸM-PRO" panose="020F0600000000000000" pitchFamily="50" charset="-128"/>
              </a:rPr>
              <a:t>）の場合，</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管摩擦係数</a:t>
            </a:r>
            <a:r>
              <a:rPr kumimoji="1" lang="ja-JP" altLang="en-US" sz="2400" dirty="0" err="1" smtClean="0">
                <a:latin typeface="HG丸ｺﾞｼｯｸM-PRO" panose="020F0600000000000000" pitchFamily="50" charset="-128"/>
                <a:ea typeface="HG丸ｺﾞｼｯｸM-PRO" panose="020F0600000000000000" pitchFamily="50" charset="-128"/>
              </a:rPr>
              <a:t>ｆ</a:t>
            </a:r>
            <a:r>
              <a:rPr kumimoji="1" lang="ja-JP" altLang="en-US" sz="2400" dirty="0" smtClean="0">
                <a:latin typeface="HG丸ｺﾞｼｯｸM-PRO" panose="020F0600000000000000" pitchFamily="50" charset="-128"/>
                <a:ea typeface="HG丸ｺﾞｼｯｸM-PRO" panose="020F0600000000000000" pitchFamily="50" charset="-128"/>
              </a:rPr>
              <a:t>は左記の式で求める</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乱流（</a:t>
            </a:r>
            <a:r>
              <a:rPr lang="en-US" altLang="ja-JP" sz="2400" dirty="0" smtClean="0">
                <a:latin typeface="HG丸ｺﾞｼｯｸM-PRO" panose="020F0600000000000000" pitchFamily="50" charset="-128"/>
                <a:ea typeface="HG丸ｺﾞｼｯｸM-PRO" panose="020F0600000000000000" pitchFamily="50" charset="-128"/>
              </a:rPr>
              <a:t>4000</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Re</a:t>
            </a:r>
            <a:r>
              <a:rPr lang="ja-JP" altLang="en-US" sz="2400" dirty="0" smtClean="0">
                <a:latin typeface="HG丸ｺﾞｼｯｸM-PRO" panose="020F0600000000000000" pitchFamily="50" charset="-128"/>
                <a:ea typeface="HG丸ｺﾞｼｯｸM-PRO" panose="020F0600000000000000" pitchFamily="50" charset="-128"/>
              </a:rPr>
              <a:t>）の場合，</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　 次のグラフから求める</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2672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ファニング</a:t>
            </a:r>
            <a:r>
              <a:rPr lang="ja-JP" altLang="en-US" dirty="0" smtClean="0">
                <a:solidFill>
                  <a:srgbClr val="0070C0"/>
                </a:solidFill>
              </a:rPr>
              <a:t>の式</a:t>
            </a:r>
            <a:endParaRPr kumimoji="1" lang="ja-JP" altLang="en-US" dirty="0">
              <a:solidFill>
                <a:srgbClr val="0070C0"/>
              </a:solidFill>
            </a:endParaRPr>
          </a:p>
        </p:txBody>
      </p:sp>
      <p:sp>
        <p:nvSpPr>
          <p:cNvPr id="3" name="コンテンツ プレースホルダー 2"/>
          <p:cNvSpPr>
            <a:spLocks noGrp="1"/>
          </p:cNvSpPr>
          <p:nvPr>
            <p:ph idx="1"/>
          </p:nvPr>
        </p:nvSpPr>
        <p:spPr/>
        <p:txBody>
          <a:bodyPr/>
          <a:lstStyle/>
          <a:p>
            <a:pPr>
              <a:buClr>
                <a:srgbClr val="0070C0"/>
              </a:buClr>
              <a:buFont typeface="Wingdings" panose="05000000000000000000" pitchFamily="2" charset="2"/>
              <a:buChar char="l"/>
            </a:pPr>
            <a:r>
              <a:rPr lang="ja-JP" altLang="en-US" dirty="0"/>
              <a:t>乱流（</a:t>
            </a:r>
            <a:r>
              <a:rPr lang="en-US" altLang="ja-JP" dirty="0"/>
              <a:t>4000</a:t>
            </a:r>
            <a:r>
              <a:rPr lang="ja-JP" altLang="en-US" dirty="0"/>
              <a:t>＜</a:t>
            </a:r>
            <a:r>
              <a:rPr lang="en-US" altLang="ja-JP" dirty="0"/>
              <a:t>Re</a:t>
            </a:r>
            <a:r>
              <a:rPr lang="ja-JP" altLang="en-US" dirty="0"/>
              <a:t>）の</a:t>
            </a:r>
            <a:r>
              <a:rPr lang="ja-JP" altLang="en-US" dirty="0" smtClean="0"/>
              <a:t>場合</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1713997360"/>
              </p:ext>
            </p:extLst>
          </p:nvPr>
        </p:nvGraphicFramePr>
        <p:xfrm>
          <a:off x="1422400" y="2377680"/>
          <a:ext cx="6703747" cy="4313660"/>
        </p:xfrm>
        <a:graphic>
          <a:graphicData uri="http://schemas.openxmlformats.org/drawingml/2006/chart">
            <c:chart xmlns:c="http://schemas.openxmlformats.org/drawingml/2006/chart" xmlns:r="http://schemas.openxmlformats.org/officeDocument/2006/relationships" r:id="rId3"/>
          </a:graphicData>
        </a:graphic>
      </p:graphicFrame>
      <p:sp>
        <p:nvSpPr>
          <p:cNvPr id="8" name="線吹き出し 1 (枠付き) 7"/>
          <p:cNvSpPr/>
          <p:nvPr/>
        </p:nvSpPr>
        <p:spPr bwMode="auto">
          <a:xfrm>
            <a:off x="8159263" y="2376853"/>
            <a:ext cx="3622429" cy="1189307"/>
          </a:xfrm>
          <a:prstGeom prst="borderCallout1">
            <a:avLst>
              <a:gd name="adj1" fmla="val 18750"/>
              <a:gd name="adj2" fmla="val -8333"/>
              <a:gd name="adj3" fmla="val 162569"/>
              <a:gd name="adj4" fmla="val -53631"/>
            </a:avLst>
          </a:prstGeom>
          <a:noFill/>
          <a:ln w="9525" cap="flat" cmpd="sng" algn="ctr">
            <a:solidFill>
              <a:srgbClr val="FF0000"/>
            </a:solidFill>
            <a:prstDash val="solid"/>
            <a:round/>
            <a:headEnd type="none" w="med" len="med"/>
            <a:tailEnd type="stealth" w="lg" len="lg"/>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ja-JP" altLang="en-US" sz="2400" dirty="0">
                <a:latin typeface="HG丸ｺﾞｼｯｸM-PRO" panose="020F0600000000000000" pitchFamily="50" charset="-128"/>
                <a:ea typeface="HG丸ｺﾞｼｯｸM-PRO" panose="020F0600000000000000" pitchFamily="50" charset="-128"/>
              </a:rPr>
              <a:t>平滑管の場合</a:t>
            </a:r>
            <a:r>
              <a:rPr lang="ja-JP" altLang="en-US" sz="2400" dirty="0" smtClean="0">
                <a:latin typeface="HG丸ｺﾞｼｯｸM-PRO" panose="020F0600000000000000" pitchFamily="50" charset="-128"/>
                <a:ea typeface="HG丸ｺﾞｼｯｸM-PRO" panose="020F0600000000000000" pitchFamily="50" charset="-128"/>
              </a:rPr>
              <a:t>も，同じようにグラフ</a:t>
            </a:r>
            <a:r>
              <a:rPr lang="ja-JP" altLang="en-US" sz="2400" dirty="0">
                <a:latin typeface="HG丸ｺﾞｼｯｸM-PRO" panose="020F0600000000000000" pitchFamily="50" charset="-128"/>
                <a:ea typeface="HG丸ｺﾞｼｯｸM-PRO" panose="020F0600000000000000" pitchFamily="50" charset="-128"/>
              </a:rPr>
              <a:t>から</a:t>
            </a:r>
            <a:r>
              <a:rPr lang="ja-JP" altLang="en-US" sz="2400" dirty="0" smtClean="0">
                <a:latin typeface="HG丸ｺﾞｼｯｸM-PRO" panose="020F0600000000000000" pitchFamily="50" charset="-128"/>
                <a:ea typeface="HG丸ｺﾞｼｯｸM-PRO" panose="020F0600000000000000" pitchFamily="50" charset="-128"/>
              </a:rPr>
              <a:t>求めることができる</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6641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ファニングの式</a:t>
            </a:r>
            <a:endParaRPr lang="ja-JP" altLang="en-US" dirty="0">
              <a:solidFill>
                <a:srgbClr val="0070C0"/>
              </a:solidFill>
            </a:endParaRPr>
          </a:p>
        </p:txBody>
      </p:sp>
      <p:sp>
        <p:nvSpPr>
          <p:cNvPr id="3" name="コンテンツ プレースホルダー 2"/>
          <p:cNvSpPr>
            <a:spLocks noGrp="1"/>
          </p:cNvSpPr>
          <p:nvPr>
            <p:ph idx="1"/>
          </p:nvPr>
        </p:nvSpPr>
        <p:spPr>
          <a:xfrm>
            <a:off x="1422400" y="1676400"/>
            <a:ext cx="10623062" cy="4114800"/>
          </a:xfrm>
        </p:spPr>
        <p:txBody>
          <a:bodyPr/>
          <a:lstStyle/>
          <a:p>
            <a:pPr marL="0" indent="0">
              <a:buNone/>
            </a:pPr>
            <a:r>
              <a:rPr lang="ja-JP" altLang="en-US" sz="1800" dirty="0" smtClean="0">
                <a:ea typeface="ＭＳ Ｐゴシック" panose="020B0600070205080204" pitchFamily="50" charset="-128"/>
              </a:rPr>
              <a:t>例題</a:t>
            </a:r>
            <a:r>
              <a:rPr lang="en-US" altLang="ja-JP" sz="1800" dirty="0" smtClean="0">
                <a:ea typeface="ＭＳ Ｐゴシック" panose="020B0600070205080204" pitchFamily="50" charset="-128"/>
              </a:rPr>
              <a:t>15</a:t>
            </a:r>
            <a:r>
              <a:rPr lang="ja-JP" altLang="en-US" sz="1800" dirty="0" smtClean="0">
                <a:ea typeface="ＭＳ Ｐゴシック" panose="020B0600070205080204" pitchFamily="50" charset="-128"/>
              </a:rPr>
              <a:t>　ダムの水を</a:t>
            </a:r>
            <a:r>
              <a:rPr lang="en-US" altLang="ja-JP" sz="1800" dirty="0" smtClean="0">
                <a:ea typeface="ＭＳ Ｐゴシック" panose="020B0600070205080204" pitchFamily="50" charset="-128"/>
              </a:rPr>
              <a:t>3B</a:t>
            </a:r>
            <a:r>
              <a:rPr lang="ja-JP" altLang="en-US" sz="1800" dirty="0" smtClean="0">
                <a:ea typeface="ＭＳ Ｐゴシック" panose="020B0600070205080204" pitchFamily="50" charset="-128"/>
              </a:rPr>
              <a:t>鋼管（内径</a:t>
            </a:r>
            <a:r>
              <a:rPr lang="en-US" altLang="ja-JP" sz="1800" dirty="0" smtClean="0">
                <a:ea typeface="ＭＳ Ｐゴシック" panose="020B0600070205080204" pitchFamily="50" charset="-128"/>
              </a:rPr>
              <a:t>80.7mm</a:t>
            </a:r>
            <a:r>
              <a:rPr lang="ja-JP" altLang="en-US" sz="1800" dirty="0" smtClean="0">
                <a:ea typeface="ＭＳ Ｐゴシック" panose="020B0600070205080204" pitchFamily="50" charset="-128"/>
              </a:rPr>
              <a:t>）を用いて，油（比重</a:t>
            </a:r>
            <a:r>
              <a:rPr lang="en-US" altLang="ja-JP" sz="1800" dirty="0" smtClean="0">
                <a:ea typeface="ＭＳ Ｐゴシック" panose="020B0600070205080204" pitchFamily="50" charset="-128"/>
              </a:rPr>
              <a:t>0.900</a:t>
            </a:r>
            <a:r>
              <a:rPr lang="ja-JP" altLang="en-US" sz="1800" dirty="0" err="1" smtClean="0">
                <a:ea typeface="ＭＳ Ｐゴシック" panose="020B0600070205080204" pitchFamily="50" charset="-128"/>
              </a:rPr>
              <a:t>，</a:t>
            </a:r>
            <a:r>
              <a:rPr lang="ja-JP" altLang="en-US" sz="1800" dirty="0" smtClean="0">
                <a:ea typeface="ＭＳ Ｐゴシック" panose="020B0600070205080204" pitchFamily="50" charset="-128"/>
              </a:rPr>
              <a:t>粘度</a:t>
            </a:r>
            <a:r>
              <a:rPr lang="en-US" altLang="ja-JP" sz="1800" dirty="0" smtClean="0">
                <a:ea typeface="ＭＳ Ｐゴシック" panose="020B0600070205080204" pitchFamily="50" charset="-128"/>
              </a:rPr>
              <a:t>0.100pa</a:t>
            </a:r>
            <a:r>
              <a:rPr lang="ja-JP" altLang="en-US" sz="1800" dirty="0" smtClean="0">
                <a:ea typeface="ＭＳ Ｐゴシック" panose="020B0600070205080204" pitchFamily="50" charset="-128"/>
              </a:rPr>
              <a:t>･</a:t>
            </a:r>
            <a:r>
              <a:rPr lang="en-US" altLang="ja-JP" sz="1800" dirty="0" smtClean="0">
                <a:ea typeface="ＭＳ Ｐゴシック" panose="020B0600070205080204" pitchFamily="50" charset="-128"/>
              </a:rPr>
              <a:t>s</a:t>
            </a:r>
            <a:r>
              <a:rPr lang="ja-JP" altLang="en-US" sz="1800" dirty="0" smtClean="0">
                <a:ea typeface="ＭＳ Ｐゴシック" panose="020B0600070205080204" pitchFamily="50" charset="-128"/>
              </a:rPr>
              <a:t>）を</a:t>
            </a:r>
            <a:r>
              <a:rPr lang="en-US" altLang="ja-JP" sz="1800" dirty="0">
                <a:ea typeface="ＭＳ Ｐゴシック" panose="020B0600070205080204" pitchFamily="50" charset="-128"/>
              </a:rPr>
              <a:t>1520</a:t>
            </a:r>
            <a:r>
              <a:rPr lang="en-US" altLang="ja-JP" sz="1800" dirty="0" smtClean="0">
                <a:ea typeface="ＭＳ Ｐゴシック" panose="020B0600070205080204" pitchFamily="50" charset="-128"/>
              </a:rPr>
              <a:t>m</a:t>
            </a:r>
            <a:r>
              <a:rPr lang="en-US" altLang="ja-JP" sz="1800" baseline="30000" dirty="0" smtClean="0">
                <a:ea typeface="ＭＳ Ｐゴシック" panose="020B0600070205080204" pitchFamily="50" charset="-128"/>
              </a:rPr>
              <a:t>3</a:t>
            </a:r>
            <a:r>
              <a:rPr lang="en-US" altLang="ja-JP" sz="1800" dirty="0" smtClean="0">
                <a:ea typeface="ＭＳ Ｐゴシック" panose="020B0600070205080204" pitchFamily="50" charset="-128"/>
              </a:rPr>
              <a:t>/h</a:t>
            </a:r>
            <a:r>
              <a:rPr lang="ja-JP" altLang="en-US" sz="1800" dirty="0" smtClean="0">
                <a:ea typeface="ＭＳ Ｐゴシック" panose="020B0600070205080204" pitchFamily="50" charset="-128"/>
              </a:rPr>
              <a:t>の割合</a:t>
            </a:r>
            <a:endParaRPr lang="en-US" altLang="ja-JP" sz="1800" dirty="0" smtClean="0">
              <a:ea typeface="ＭＳ Ｐゴシック" panose="020B0600070205080204" pitchFamily="50" charset="-128"/>
            </a:endParaRPr>
          </a:p>
          <a:p>
            <a:pPr marL="0" indent="0">
              <a:buNone/>
            </a:pPr>
            <a:r>
              <a:rPr lang="ja-JP" altLang="en-US" sz="1800" dirty="0">
                <a:ea typeface="ＭＳ Ｐゴシック" panose="020B0600070205080204" pitchFamily="50" charset="-128"/>
              </a:rPr>
              <a:t>　</a:t>
            </a:r>
            <a:r>
              <a:rPr lang="ja-JP" altLang="en-US" sz="1800" dirty="0" smtClean="0">
                <a:ea typeface="ＭＳ Ｐゴシック" panose="020B0600070205080204" pitchFamily="50" charset="-128"/>
              </a:rPr>
              <a:t>　　　　でダムから</a:t>
            </a:r>
            <a:r>
              <a:rPr lang="en-US" altLang="ja-JP" sz="1800" dirty="0" smtClean="0">
                <a:ea typeface="ＭＳ Ｐゴシック" panose="020B0600070205080204" pitchFamily="50" charset="-128"/>
              </a:rPr>
              <a:t>1km</a:t>
            </a:r>
            <a:r>
              <a:rPr lang="ja-JP" altLang="en-US" sz="1800" dirty="0" smtClean="0">
                <a:ea typeface="ＭＳ Ｐゴシック" panose="020B0600070205080204" pitchFamily="50" charset="-128"/>
              </a:rPr>
              <a:t>離れたタンクに贈るときの摩擦による流れのエネルギー損失</a:t>
            </a:r>
            <a:r>
              <a:rPr lang="en-US" altLang="ja-JP" sz="1800" dirty="0" smtClean="0">
                <a:ea typeface="ＭＳ Ｐゴシック" panose="020B0600070205080204" pitchFamily="50" charset="-128"/>
              </a:rPr>
              <a:t>[J/kg]</a:t>
            </a:r>
            <a:r>
              <a:rPr lang="ja-JP" altLang="en-US" sz="1800" dirty="0" smtClean="0">
                <a:ea typeface="ＭＳ Ｐゴシック" panose="020B0600070205080204" pitchFamily="50" charset="-128"/>
              </a:rPr>
              <a:t>を求めなさい。</a:t>
            </a:r>
            <a:endParaRPr lang="ja-JP" altLang="en-US" sz="1800" dirty="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2" name="テキスト ボックス 11"/>
              <p:cNvSpPr txBox="1"/>
              <p:nvPr/>
            </p:nvSpPr>
            <p:spPr>
              <a:xfrm>
                <a:off x="1422400" y="3542837"/>
                <a:ext cx="2638094" cy="243880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altLang="ja-JP" sz="3200" i="1" smtClean="0">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𝑢</m:t>
                          </m:r>
                        </m:e>
                      </m:acc>
                      <m:r>
                        <a:rPr kumimoji="1" lang="en-US" altLang="ja-JP" sz="3200" i="1" smtClean="0">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a:rPr lang="en-US" altLang="ja-JP" sz="3200" i="1">
                              <a:latin typeface="Cambria Math" panose="02040503050406030204" pitchFamily="18" charset="0"/>
                              <a:ea typeface="Cambria Math" panose="02040503050406030204" pitchFamily="18" charset="0"/>
                            </a:rPr>
                            <m:t>4</m:t>
                          </m:r>
                          <m:r>
                            <a:rPr lang="en-US" altLang="ja-JP" sz="3200" i="1">
                              <a:latin typeface="Cambria Math" panose="02040503050406030204" pitchFamily="18" charset="0"/>
                              <a:ea typeface="Cambria Math" panose="02040503050406030204" pitchFamily="18" charset="0"/>
                            </a:rPr>
                            <m:t>𝑉</m:t>
                          </m:r>
                        </m:num>
                        <m:den>
                          <m:r>
                            <a:rPr lang="ja-JP" altLang="en-US" sz="3200" i="1">
                              <a:latin typeface="Cambria Math" panose="02040503050406030204" pitchFamily="18" charset="0"/>
                              <a:ea typeface="Cambria Math" panose="02040503050406030204" pitchFamily="18" charset="0"/>
                            </a:rPr>
                            <m:t>𝜋</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𝐷</m:t>
                              </m:r>
                            </m:e>
                            <m:sup>
                              <m:r>
                                <a:rPr lang="en-US" altLang="ja-JP" sz="3200" i="1">
                                  <a:latin typeface="Cambria Math" panose="02040503050406030204" pitchFamily="18" charset="0"/>
                                  <a:ea typeface="Cambria Math" panose="02040503050406030204" pitchFamily="18" charset="0"/>
                                </a:rPr>
                                <m:t>2</m:t>
                              </m:r>
                            </m:sup>
                          </m:sSup>
                        </m:den>
                      </m:f>
                    </m:oMath>
                  </m:oMathPara>
                </a14:m>
                <a:endParaRPr lang="en-US" altLang="ja-JP" sz="3200" i="1" dirty="0" smtClean="0">
                  <a:latin typeface="Cambria Math" panose="02040503050406030204" pitchFamily="18" charset="0"/>
                  <a:ea typeface="Cambria Math" panose="02040503050406030204" pitchFamily="18" charset="0"/>
                </a:endParaRPr>
              </a:p>
              <a:p>
                <a:endParaRPr lang="en-US" altLang="ja-JP" sz="1050" i="1" dirty="0" smtClean="0">
                  <a:latin typeface="Cambria Math" panose="02040503050406030204" pitchFamily="18" charset="0"/>
                  <a:ea typeface="Cambria Math" panose="02040503050406030204" pitchFamily="18" charset="0"/>
                </a:endParaRPr>
              </a:p>
              <a:p>
                <a:r>
                  <a:rPr lang="ja-JP" altLang="en-US" sz="3200" dirty="0" smtClean="0">
                    <a:ea typeface="Cambria Math" panose="02040503050406030204" pitchFamily="18" charset="0"/>
                  </a:rPr>
                  <a:t>　</a:t>
                </a:r>
                <a14:m>
                  <m:oMath xmlns:m="http://schemas.openxmlformats.org/officeDocument/2006/math">
                    <m:r>
                      <a:rPr lang="ja-JP" altLang="en-US" sz="3200" i="1">
                        <a:latin typeface="Cambria Math" panose="02040503050406030204" pitchFamily="18" charset="0"/>
                        <a:ea typeface="Cambria Math" panose="02040503050406030204" pitchFamily="18" charset="0"/>
                      </a:rPr>
                      <m:t>=</m:t>
                    </m:r>
                    <m:f>
                      <m:fPr>
                        <m:ctrlPr>
                          <a:rPr kumimoji="1" lang="en-US" altLang="ja-JP" sz="3200" i="1" smtClean="0">
                            <a:latin typeface="Cambria Math" panose="02040503050406030204" pitchFamily="18" charset="0"/>
                            <a:ea typeface="Cambria Math" panose="02040503050406030204" pitchFamily="18" charset="0"/>
                          </a:rPr>
                        </m:ctrlPr>
                      </m:fPr>
                      <m:num>
                        <m:r>
                          <a:rPr kumimoji="1" lang="en-US" altLang="ja-JP" sz="3200" b="0" i="1" smtClean="0">
                            <a:latin typeface="Cambria Math" panose="02040503050406030204" pitchFamily="18" charset="0"/>
                            <a:ea typeface="Cambria Math" panose="02040503050406030204" pitchFamily="18" charset="0"/>
                          </a:rPr>
                          <m:t>4×</m:t>
                        </m:r>
                        <m:r>
                          <a:rPr lang="en-US" altLang="ja-JP" sz="3200" i="1">
                            <a:latin typeface="Cambria Math" panose="02040503050406030204" pitchFamily="18" charset="0"/>
                            <a:ea typeface="Cambria Math" panose="02040503050406030204" pitchFamily="18" charset="0"/>
                          </a:rPr>
                          <m:t>0.422</m:t>
                        </m:r>
                      </m:num>
                      <m:den>
                        <m:r>
                          <a:rPr lang="ja-JP" altLang="en-US" sz="3200" i="1">
                            <a:latin typeface="Cambria Math" panose="02040503050406030204" pitchFamily="18" charset="0"/>
                            <a:ea typeface="Cambria Math" panose="02040503050406030204" pitchFamily="18" charset="0"/>
                          </a:rPr>
                          <m:t>𝜋</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smtClean="0">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0.0807</m:t>
                            </m:r>
                          </m:e>
                          <m:sup>
                            <m:r>
                              <a:rPr lang="en-US" altLang="ja-JP" sz="3200" i="1">
                                <a:latin typeface="Cambria Math" panose="02040503050406030204" pitchFamily="18" charset="0"/>
                                <a:ea typeface="Cambria Math" panose="02040503050406030204" pitchFamily="18" charset="0"/>
                              </a:rPr>
                              <m:t>2</m:t>
                            </m:r>
                          </m:sup>
                        </m:sSup>
                      </m:den>
                    </m:f>
                  </m:oMath>
                </a14:m>
                <a:endParaRPr lang="en-US" altLang="ja-JP" sz="3200" i="1" dirty="0" smtClean="0">
                  <a:latin typeface="Cambria Math" panose="02040503050406030204" pitchFamily="18" charset="0"/>
                  <a:ea typeface="Cambria Math" panose="02040503050406030204" pitchFamily="18" charset="0"/>
                </a:endParaRPr>
              </a:p>
              <a:p>
                <a:endParaRPr lang="en-US" altLang="ja-JP" sz="1050" b="0" dirty="0" smtClean="0">
                  <a:ea typeface="Cambria Math" panose="02040503050406030204" pitchFamily="18" charset="0"/>
                </a:endParaRPr>
              </a:p>
              <a:p>
                <a:r>
                  <a:rPr lang="ja-JP" altLang="en-US" sz="3200" b="0" dirty="0" smtClean="0">
                    <a:ea typeface="Cambria Math" panose="02040503050406030204" pitchFamily="18" charset="0"/>
                  </a:rPr>
                  <a:t>　</a:t>
                </a:r>
                <a14:m>
                  <m:oMath xmlns:m="http://schemas.openxmlformats.org/officeDocument/2006/math">
                    <m:r>
                      <a:rPr lang="en-US" altLang="ja-JP" sz="3200" b="0" i="1" smtClean="0">
                        <a:latin typeface="Cambria Math" panose="02040503050406030204" pitchFamily="18" charset="0"/>
                        <a:ea typeface="Cambria Math" panose="02040503050406030204" pitchFamily="18" charset="0"/>
                      </a:rPr>
                      <m:t>=82.5[</m:t>
                    </m:r>
                    <m:r>
                      <a:rPr lang="en-US" altLang="ja-JP" sz="3200" b="0" i="1" smtClean="0">
                        <a:latin typeface="Cambria Math" panose="02040503050406030204" pitchFamily="18" charset="0"/>
                        <a:ea typeface="Cambria Math" panose="02040503050406030204" pitchFamily="18" charset="0"/>
                      </a:rPr>
                      <m:t>𝑚</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𝑠</m:t>
                    </m:r>
                    <m:r>
                      <a:rPr lang="en-US" altLang="ja-JP" sz="3200" b="0" i="1" smtClean="0">
                        <a:latin typeface="Cambria Math" panose="02040503050406030204" pitchFamily="18" charset="0"/>
                        <a:ea typeface="Cambria Math" panose="02040503050406030204" pitchFamily="18" charset="0"/>
                      </a:rPr>
                      <m:t>]</m:t>
                    </m:r>
                  </m:oMath>
                </a14:m>
                <a:endParaRPr kumimoji="1" lang="en-US" altLang="ja-JP" sz="3200" b="0" dirty="0" smtClean="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422400" y="3542837"/>
                <a:ext cx="2638094" cy="2438809"/>
              </a:xfrm>
              <a:prstGeom prst="rect">
                <a:avLst/>
              </a:prstGeom>
              <a:blipFill rotWithShape="0">
                <a:blip r:embed="rId3"/>
                <a:stretch>
                  <a:fillRect/>
                </a:stretch>
              </a:blipFill>
            </p:spPr>
            <p:txBody>
              <a:bodyPr/>
              <a:lstStyle/>
              <a:p>
                <a:r>
                  <a:rPr lang="ja-JP" altLang="en-US">
                    <a:noFill/>
                  </a:rPr>
                  <a:t> </a:t>
                </a:r>
              </a:p>
            </p:txBody>
          </p:sp>
        </mc:Fallback>
      </mc:AlternateContent>
      <p:sp>
        <p:nvSpPr>
          <p:cNvPr id="4" name="テキスト ボックス 3"/>
          <p:cNvSpPr txBox="1"/>
          <p:nvPr/>
        </p:nvSpPr>
        <p:spPr>
          <a:xfrm>
            <a:off x="1422400" y="2457917"/>
            <a:ext cx="1643399" cy="923330"/>
          </a:xfrm>
          <a:prstGeom prst="rect">
            <a:avLst/>
          </a:prstGeom>
          <a:noFill/>
        </p:spPr>
        <p:txBody>
          <a:bodyPr wrap="non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V:</a:t>
            </a:r>
            <a:r>
              <a:rPr kumimoji="1" lang="ja-JP" altLang="en-US" dirty="0" smtClean="0">
                <a:latin typeface="HG丸ｺﾞｼｯｸM-PRO" panose="020F0600000000000000" pitchFamily="50" charset="-128"/>
                <a:ea typeface="HG丸ｺﾞｼｯｸM-PRO" panose="020F0600000000000000" pitchFamily="50" charset="-128"/>
              </a:rPr>
              <a:t>流量</a:t>
            </a:r>
            <a:r>
              <a:rPr kumimoji="1" lang="en-US" altLang="ja-JP" dirty="0" smtClean="0">
                <a:latin typeface="HG丸ｺﾞｼｯｸM-PRO" panose="020F0600000000000000" pitchFamily="50" charset="-128"/>
                <a:ea typeface="HG丸ｺﾞｼｯｸM-PRO" panose="020F0600000000000000" pitchFamily="50" charset="-128"/>
              </a:rPr>
              <a:t>[m</a:t>
            </a:r>
            <a:r>
              <a:rPr kumimoji="1"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/s]</a:t>
            </a:r>
          </a:p>
          <a:p>
            <a:r>
              <a:rPr lang="en-US" altLang="ja-JP" dirty="0">
                <a:latin typeface="HG丸ｺﾞｼｯｸM-PRO" panose="020F0600000000000000" pitchFamily="50" charset="-128"/>
                <a:ea typeface="HG丸ｺﾞｼｯｸM-PRO" panose="020F0600000000000000" pitchFamily="50" charset="-128"/>
              </a:rPr>
              <a:t>π</a:t>
            </a:r>
            <a:r>
              <a:rPr lang="ja-JP" altLang="en-US" dirty="0" smtClean="0">
                <a:latin typeface="HG丸ｺﾞｼｯｸM-PRO" panose="020F0600000000000000" pitchFamily="50" charset="-128"/>
                <a:ea typeface="HG丸ｺﾞｼｯｸM-PRO" panose="020F0600000000000000" pitchFamily="50" charset="-128"/>
              </a:rPr>
              <a:t>：円周率</a:t>
            </a:r>
            <a:endParaRPr kumimoji="1" lang="en-US" altLang="ja-JP" dirty="0" smtClean="0">
              <a:latin typeface="HG丸ｺﾞｼｯｸM-PRO" panose="020F0600000000000000" pitchFamily="50" charset="-128"/>
              <a:ea typeface="HG丸ｺﾞｼｯｸM-PRO" panose="020F0600000000000000" pitchFamily="50" charset="-128"/>
            </a:endParaRPr>
          </a:p>
          <a:p>
            <a:r>
              <a:rPr lang="en-US" altLang="ja-JP" dirty="0" smtClean="0">
                <a:latin typeface="HG丸ｺﾞｼｯｸM-PRO" panose="020F0600000000000000" pitchFamily="50" charset="-128"/>
                <a:ea typeface="HG丸ｺﾞｼｯｸM-PRO" panose="020F0600000000000000" pitchFamily="50" charset="-128"/>
              </a:rPr>
              <a:t>D</a:t>
            </a:r>
            <a:r>
              <a:rPr lang="ja-JP" altLang="en-US" dirty="0" smtClean="0">
                <a:latin typeface="HG丸ｺﾞｼｯｸM-PRO" panose="020F0600000000000000" pitchFamily="50" charset="-128"/>
                <a:ea typeface="HG丸ｺﾞｼｯｸM-PRO" panose="020F0600000000000000" pitchFamily="50" charset="-128"/>
              </a:rPr>
              <a:t>：内径</a:t>
            </a:r>
            <a:r>
              <a:rPr lang="en-US" altLang="ja-JP" dirty="0" smtClean="0">
                <a:latin typeface="HG丸ｺﾞｼｯｸM-PRO" panose="020F0600000000000000" pitchFamily="50" charset="-128"/>
                <a:ea typeface="HG丸ｺﾞｼｯｸM-PRO" panose="020F0600000000000000" pitchFamily="50" charset="-128"/>
              </a:rPr>
              <a:t>[m]</a:t>
            </a: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2600288" y="2457917"/>
                <a:ext cx="6879640" cy="923330"/>
              </a:xfrm>
              <a:prstGeom prst="rect">
                <a:avLst/>
              </a:prstGeom>
              <a:noFill/>
            </p:spPr>
            <p:txBody>
              <a:bodyPr wrap="none" rtlCol="0">
                <a:spAutoFit/>
              </a:bodyPr>
              <a:lstStyle/>
              <a:p>
                <a:r>
                  <a:rPr lang="ja-JP" altLang="en-US" b="0" dirty="0" smtClean="0">
                    <a:ea typeface="Cambria Math" panose="02040503050406030204" pitchFamily="18" charset="0"/>
                  </a:rPr>
                  <a:t>     </a:t>
                </a:r>
                <a14:m>
                  <m:oMath xmlns:m="http://schemas.openxmlformats.org/officeDocument/2006/math">
                    <m:r>
                      <m:rPr>
                        <m:nor/>
                      </m:rPr>
                      <a:rPr lang="ja-JP" altLang="en-US" b="0" i="0" smtClean="0">
                        <a:latin typeface="HG丸ｺﾞｼｯｸM-PRO" panose="020F0600000000000000" pitchFamily="50" charset="-128"/>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1520</m:t>
                    </m:r>
                    <m:d>
                      <m:dPr>
                        <m:begChr m:val="["/>
                        <m:endChr m:val="]"/>
                        <m:ctrlPr>
                          <a:rPr lang="en-US" altLang="ja-JP" i="1">
                            <a:latin typeface="Cambria Math" panose="02040503050406030204" pitchFamily="18" charset="0"/>
                            <a:ea typeface="Cambria Math" panose="02040503050406030204" pitchFamily="18" charset="0"/>
                          </a:rPr>
                        </m:ctrlPr>
                      </m:dPr>
                      <m:e>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h</m:t>
                        </m:r>
                      </m:e>
                    </m:d>
                    <m:r>
                      <m:rPr>
                        <m:nor/>
                      </m:rPr>
                      <a:rPr lang="ja-JP" altLang="en-US" b="0" i="0" smtClean="0">
                        <a:latin typeface="HG丸ｺﾞｼｯｸM-PRO" panose="020F0600000000000000" pitchFamily="50" charset="-128"/>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1520×</m:t>
                    </m:r>
                    <m:f>
                      <m:fPr>
                        <m:type m:val="lin"/>
                        <m:ctrlPr>
                          <a:rPr lang="en-US" altLang="ja-JP" i="1" smtClean="0">
                            <a:latin typeface="Cambria Math" panose="02040503050406030204" pitchFamily="18" charset="0"/>
                            <a:ea typeface="Cambria Math" panose="02040503050406030204" pitchFamily="18" charset="0"/>
                          </a:rPr>
                        </m:ctrlPr>
                      </m:fPr>
                      <m:num>
                        <m:r>
                          <m:rPr>
                            <m:nor/>
                          </m:rPr>
                          <a:rPr lang="en-US" altLang="ja-JP" i="0">
                            <a:latin typeface="HG丸ｺﾞｼｯｸM-PRO" panose="020F0600000000000000" pitchFamily="50" charset="-128"/>
                            <a:ea typeface="HG丸ｺﾞｼｯｸM-PRO" panose="020F0600000000000000" pitchFamily="50" charset="-128"/>
                          </a:rPr>
                          <m:t>1</m:t>
                        </m:r>
                      </m:num>
                      <m:den>
                        <m:r>
                          <m:rPr>
                            <m:nor/>
                          </m:rPr>
                          <a:rPr lang="en-US" altLang="ja-JP" i="0">
                            <a:latin typeface="HG丸ｺﾞｼｯｸM-PRO" panose="020F0600000000000000" pitchFamily="50" charset="-128"/>
                            <a:ea typeface="HG丸ｺﾞｼｯｸM-PRO" panose="020F0600000000000000" pitchFamily="50" charset="-128"/>
                          </a:rPr>
                          <m:t>3600</m:t>
                        </m:r>
                      </m:den>
                    </m:f>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dirty="0">
                        <a:latin typeface="HG丸ｺﾞｼｯｸM-PRO" panose="020F0600000000000000" pitchFamily="50" charset="-128"/>
                        <a:ea typeface="HG丸ｺﾞｼｯｸM-PRO" panose="020F0600000000000000" pitchFamily="50" charset="-128"/>
                      </a:rPr>
                      <m:t>m</m:t>
                    </m:r>
                    <m:r>
                      <m:rPr>
                        <m:nor/>
                      </m:rPr>
                      <a:rPr lang="en-US" altLang="ja-JP" baseline="30000" dirty="0">
                        <a:latin typeface="HG丸ｺﾞｼｯｸM-PRO" panose="020F0600000000000000" pitchFamily="50" charset="-128"/>
                        <a:ea typeface="HG丸ｺﾞｼｯｸM-PRO" panose="020F0600000000000000" pitchFamily="50" charset="-128"/>
                      </a:rPr>
                      <m:t>3</m:t>
                    </m:r>
                    <m:r>
                      <m:rPr>
                        <m:nor/>
                      </m:rPr>
                      <a:rPr lang="en-US" altLang="ja-JP" i="0">
                        <a:latin typeface="HG丸ｺﾞｼｯｸM-PRO" panose="020F0600000000000000" pitchFamily="50" charset="-128"/>
                        <a:ea typeface="HG丸ｺﾞｼｯｸM-PRO" panose="020F0600000000000000" pitchFamily="50" charset="-128"/>
                      </a:rPr>
                      <m:t>/</m:t>
                    </m:r>
                    <m:r>
                      <m:rPr>
                        <m:nor/>
                      </m:rPr>
                      <a:rPr lang="en-US" altLang="ja-JP" i="0">
                        <a:latin typeface="HG丸ｺﾞｼｯｸM-PRO" panose="020F0600000000000000" pitchFamily="50" charset="-128"/>
                        <a:ea typeface="HG丸ｺﾞｼｯｸM-PRO" panose="020F0600000000000000" pitchFamily="50" charset="-128"/>
                      </a:rPr>
                      <m:t>s</m:t>
                    </m:r>
                    <m:r>
                      <m:rPr>
                        <m:nor/>
                      </m:rPr>
                      <a:rPr lang="en-US" altLang="ja-JP" i="0">
                        <a:latin typeface="HG丸ｺﾞｼｯｸM-PRO" panose="020F0600000000000000" pitchFamily="50" charset="-128"/>
                        <a:ea typeface="HG丸ｺﾞｼｯｸM-PRO" panose="020F0600000000000000" pitchFamily="50" charset="-128"/>
                      </a:rPr>
                      <m:t>]</m:t>
                    </m:r>
                  </m:oMath>
                </a14:m>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0.422[m</a:t>
                </a:r>
                <a:r>
                  <a:rPr lang="en-US" altLang="ja-JP" baseline="30000" dirty="0" smtClean="0">
                    <a:latin typeface="HG丸ｺﾞｼｯｸM-PRO" panose="020F0600000000000000" pitchFamily="50" charset="-128"/>
                    <a:ea typeface="HG丸ｺﾞｼｯｸM-PRO" panose="020F0600000000000000" pitchFamily="50" charset="-128"/>
                  </a:rPr>
                  <a:t>3</a:t>
                </a:r>
                <a:r>
                  <a:rPr lang="en-US" altLang="ja-JP" dirty="0" smtClean="0">
                    <a:latin typeface="HG丸ｺﾞｼｯｸM-PRO" panose="020F0600000000000000" pitchFamily="50" charset="-128"/>
                    <a:ea typeface="HG丸ｺﾞｼｯｸM-PRO" panose="020F0600000000000000" pitchFamily="50" charset="-128"/>
                  </a:rPr>
                  <a:t>/s]</a:t>
                </a:r>
              </a:p>
              <a:p>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3.14</a:t>
                </a:r>
              </a:p>
              <a:p>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80.7[mm]</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0.0807[m]</a:t>
                </a: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600288" y="2457917"/>
                <a:ext cx="6879640" cy="923330"/>
              </a:xfrm>
              <a:prstGeom prst="rect">
                <a:avLst/>
              </a:prstGeom>
              <a:blipFill rotWithShape="0">
                <a:blip r:embed="rId4"/>
                <a:stretch>
                  <a:fillRect l="-798" t="-45395" b="-1184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9494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ファニングの式</a:t>
            </a:r>
            <a:endParaRPr lang="ja-JP" altLang="en-US" dirty="0">
              <a:solidFill>
                <a:srgbClr val="0070C0"/>
              </a:solidFill>
            </a:endParaRPr>
          </a:p>
        </p:txBody>
      </p:sp>
      <p:sp>
        <p:nvSpPr>
          <p:cNvPr id="3" name="コンテンツ プレースホルダー 2"/>
          <p:cNvSpPr>
            <a:spLocks noGrp="1"/>
          </p:cNvSpPr>
          <p:nvPr>
            <p:ph idx="1"/>
          </p:nvPr>
        </p:nvSpPr>
        <p:spPr>
          <a:xfrm>
            <a:off x="1422399" y="1676400"/>
            <a:ext cx="10552723" cy="4114800"/>
          </a:xfrm>
        </p:spPr>
        <p:txBody>
          <a:bodyPr/>
          <a:lstStyle/>
          <a:p>
            <a:pPr marL="0" indent="0">
              <a:buNone/>
            </a:pPr>
            <a:r>
              <a:rPr lang="ja-JP" altLang="en-US" sz="1800" dirty="0" smtClean="0">
                <a:ea typeface="ＭＳ Ｐゴシック" panose="020B0600070205080204" pitchFamily="50" charset="-128"/>
              </a:rPr>
              <a:t>例題</a:t>
            </a:r>
            <a:r>
              <a:rPr lang="en-US" altLang="ja-JP" sz="1800" dirty="0" smtClean="0">
                <a:ea typeface="ＭＳ Ｐゴシック" panose="020B0600070205080204" pitchFamily="50" charset="-128"/>
              </a:rPr>
              <a:t>15</a:t>
            </a:r>
            <a:r>
              <a:rPr lang="ja-JP" altLang="en-US" sz="1800" dirty="0" smtClean="0">
                <a:ea typeface="ＭＳ Ｐゴシック" panose="020B0600070205080204" pitchFamily="50" charset="-128"/>
              </a:rPr>
              <a:t>　</a:t>
            </a:r>
            <a:r>
              <a:rPr lang="ja-JP" altLang="en-US" sz="1800" dirty="0"/>
              <a:t>ダムの水を</a:t>
            </a:r>
            <a:r>
              <a:rPr lang="en-US" altLang="ja-JP" sz="1800" dirty="0"/>
              <a:t>3B</a:t>
            </a:r>
            <a:r>
              <a:rPr lang="ja-JP" altLang="en-US" sz="1800" dirty="0"/>
              <a:t>鋼管（内径</a:t>
            </a:r>
            <a:r>
              <a:rPr lang="en-US" altLang="ja-JP" sz="1800" dirty="0"/>
              <a:t>80.7mm</a:t>
            </a:r>
            <a:r>
              <a:rPr lang="ja-JP" altLang="en-US" sz="1800" dirty="0"/>
              <a:t>）を</a:t>
            </a:r>
            <a:r>
              <a:rPr lang="ja-JP" altLang="en-US" sz="1800" dirty="0" smtClean="0"/>
              <a:t>用いて，油</a:t>
            </a:r>
            <a:r>
              <a:rPr lang="ja-JP" altLang="en-US" sz="1800" dirty="0"/>
              <a:t>（比重</a:t>
            </a:r>
            <a:r>
              <a:rPr lang="en-US" altLang="ja-JP" sz="1800" dirty="0"/>
              <a:t>0.900</a:t>
            </a:r>
            <a:r>
              <a:rPr lang="ja-JP" altLang="en-US" sz="1800" dirty="0" err="1"/>
              <a:t>，</a:t>
            </a:r>
            <a:r>
              <a:rPr lang="ja-JP" altLang="en-US" sz="1800" dirty="0"/>
              <a:t>粘度</a:t>
            </a:r>
            <a:r>
              <a:rPr lang="en-US" altLang="ja-JP" sz="1800" dirty="0"/>
              <a:t>0.100pa</a:t>
            </a:r>
            <a:r>
              <a:rPr lang="ja-JP" altLang="en-US" sz="1800" dirty="0"/>
              <a:t>･</a:t>
            </a:r>
            <a:r>
              <a:rPr lang="en-US" altLang="ja-JP" sz="1800" dirty="0"/>
              <a:t>s</a:t>
            </a:r>
            <a:r>
              <a:rPr lang="ja-JP" altLang="en-US" sz="1800" dirty="0"/>
              <a:t>）を</a:t>
            </a:r>
            <a:r>
              <a:rPr lang="en-US" altLang="ja-JP" sz="1800" dirty="0"/>
              <a:t>1520m</a:t>
            </a:r>
            <a:r>
              <a:rPr lang="en-US" altLang="ja-JP" sz="1800" baseline="30000" dirty="0"/>
              <a:t>3</a:t>
            </a:r>
            <a:r>
              <a:rPr lang="en-US" altLang="ja-JP" sz="1800" dirty="0"/>
              <a:t>/h</a:t>
            </a:r>
            <a:r>
              <a:rPr lang="ja-JP" altLang="en-US" sz="1800" dirty="0"/>
              <a:t>の</a:t>
            </a:r>
            <a:r>
              <a:rPr lang="ja-JP" altLang="en-US" sz="1800" dirty="0" smtClean="0"/>
              <a:t>割合</a:t>
            </a:r>
            <a:endParaRPr lang="en-US" altLang="ja-JP" sz="1800" dirty="0" smtClean="0"/>
          </a:p>
          <a:p>
            <a:pPr marL="0" indent="0">
              <a:buNone/>
            </a:pPr>
            <a:r>
              <a:rPr lang="ja-JP" altLang="en-US" sz="1800" dirty="0"/>
              <a:t>　</a:t>
            </a:r>
            <a:r>
              <a:rPr lang="ja-JP" altLang="en-US" sz="1800" dirty="0" smtClean="0"/>
              <a:t>　　　　でダム</a:t>
            </a:r>
            <a:r>
              <a:rPr lang="ja-JP" altLang="en-US" sz="1800" dirty="0"/>
              <a:t>から</a:t>
            </a:r>
            <a:r>
              <a:rPr lang="en-US" altLang="ja-JP" sz="1800" dirty="0"/>
              <a:t>1km</a:t>
            </a:r>
            <a:r>
              <a:rPr lang="ja-JP" altLang="en-US" sz="1800" dirty="0"/>
              <a:t>離れたタンクに贈る</a:t>
            </a:r>
            <a:r>
              <a:rPr lang="ja-JP" altLang="en-US" sz="1800" dirty="0" smtClean="0"/>
              <a:t>ときの摩擦</a:t>
            </a:r>
            <a:r>
              <a:rPr lang="ja-JP" altLang="en-US" sz="1800" dirty="0"/>
              <a:t>による流れのエネルギー損失</a:t>
            </a:r>
            <a:r>
              <a:rPr lang="en-US" altLang="ja-JP" sz="1800" dirty="0"/>
              <a:t>[J/kg]</a:t>
            </a:r>
            <a:r>
              <a:rPr lang="ja-JP" altLang="en-US" sz="1800" dirty="0"/>
              <a:t>を求めなさい。</a:t>
            </a:r>
          </a:p>
        </p:txBody>
      </p:sp>
      <mc:AlternateContent xmlns:mc="http://schemas.openxmlformats.org/markup-compatibility/2006" xmlns:a14="http://schemas.microsoft.com/office/drawing/2010/main">
        <mc:Choice Requires="a14">
          <p:sp>
            <p:nvSpPr>
              <p:cNvPr id="13" name="正方形/長方形 12"/>
              <p:cNvSpPr/>
              <p:nvPr/>
            </p:nvSpPr>
            <p:spPr>
              <a:xfrm>
                <a:off x="1422398" y="3864961"/>
                <a:ext cx="2112052" cy="1091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200" i="1" dirty="0">
                          <a:latin typeface="Cambria Math" panose="02040503050406030204" pitchFamily="18" charset="0"/>
                          <a:ea typeface="Cambria Math" panose="02040503050406030204" pitchFamily="18" charset="0"/>
                        </a:rPr>
                        <m:t> </m:t>
                      </m:r>
                      <m:r>
                        <m:rPr>
                          <m:sty m:val="p"/>
                        </m:rPr>
                        <a:rPr lang="en-US" altLang="ja-JP" sz="3200" i="1" dirty="0">
                          <a:latin typeface="Cambria Math" panose="02040503050406030204" pitchFamily="18" charset="0"/>
                          <a:ea typeface="Cambria Math" panose="02040503050406030204" pitchFamily="18" charset="0"/>
                        </a:rPr>
                        <m:t>Re</m:t>
                      </m:r>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m:rPr>
                              <m:sty m:val="p"/>
                            </m:rPr>
                            <a:rPr lang="en-US" altLang="ja-JP" sz="3200" i="1">
                              <a:latin typeface="Cambria Math" panose="02040503050406030204" pitchFamily="18" charset="0"/>
                              <a:ea typeface="Cambria Math" panose="02040503050406030204" pitchFamily="18" charset="0"/>
                            </a:rPr>
                            <m:t>D</m:t>
                          </m:r>
                          <m:acc>
                            <m:accPr>
                              <m:chr m:val="̅"/>
                              <m:ctrlPr>
                                <a:rPr lang="en-US" altLang="ja-JP" sz="3200" i="1">
                                  <a:latin typeface="Cambria Math" panose="02040503050406030204" pitchFamily="18" charset="0"/>
                                  <a:ea typeface="Cambria Math" panose="02040503050406030204" pitchFamily="18" charset="0"/>
                                </a:rPr>
                              </m:ctrlPr>
                            </m:accPr>
                            <m:e>
                              <m:r>
                                <m:rPr>
                                  <m:sty m:val="p"/>
                                </m:rPr>
                                <a:rPr lang="en-US" altLang="ja-JP" sz="3200" i="1">
                                  <a:latin typeface="Cambria Math" panose="02040503050406030204" pitchFamily="18" charset="0"/>
                                  <a:ea typeface="Cambria Math" panose="02040503050406030204" pitchFamily="18" charset="0"/>
                                </a:rPr>
                                <m:t>u</m:t>
                              </m:r>
                            </m:e>
                          </m:acc>
                          <m:r>
                            <a:rPr lang="ja-JP" altLang="en-US" sz="3200" i="1">
                              <a:latin typeface="Cambria Math" panose="02040503050406030204" pitchFamily="18" charset="0"/>
                              <a:ea typeface="Cambria Math" panose="02040503050406030204" pitchFamily="18" charset="0"/>
                            </a:rPr>
                            <m:t>𝜌</m:t>
                          </m:r>
                        </m:num>
                        <m:den>
                          <m:r>
                            <a:rPr lang="ja-JP" altLang="en-US" sz="3200" i="1">
                              <a:latin typeface="Cambria Math" panose="02040503050406030204" pitchFamily="18" charset="0"/>
                              <a:ea typeface="Cambria Math" panose="02040503050406030204" pitchFamily="18" charset="0"/>
                            </a:rPr>
                            <m:t>𝜇</m:t>
                          </m:r>
                        </m:den>
                      </m:f>
                    </m:oMath>
                  </m:oMathPara>
                </a14:m>
                <a:endParaRPr lang="en-US" altLang="ja-JP" sz="32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1422398" y="3864961"/>
                <a:ext cx="2112052" cy="109145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1422398" y="4956414"/>
                <a:ext cx="6630341" cy="10275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latin typeface="Cambria Math" panose="02040503050406030204" pitchFamily="18" charset="0"/>
                          <a:ea typeface="Cambria Math" panose="02040503050406030204" pitchFamily="18" charset="0"/>
                        </a:rPr>
                        <m:t> </m:t>
                      </m:r>
                      <m:r>
                        <a:rPr lang="ja-JP" altLang="en-US" sz="3200" b="0" i="1" dirty="0" smtClean="0">
                          <a:latin typeface="Cambria Math" panose="02040503050406030204" pitchFamily="18" charset="0"/>
                          <a:ea typeface="Cambria Math" panose="02040503050406030204" pitchFamily="18" charset="0"/>
                        </a:rPr>
                        <m:t>　</m:t>
                      </m:r>
                      <m:r>
                        <a:rPr lang="en-US" altLang="ja-JP" sz="3200" i="1">
                          <a:latin typeface="Cambria Math" panose="02040503050406030204" pitchFamily="18" charset="0"/>
                          <a:ea typeface="Cambria Math" panose="02040503050406030204" pitchFamily="18" charset="0"/>
                        </a:rPr>
                        <m:t>=</m:t>
                      </m:r>
                      <m:f>
                        <m:fPr>
                          <m:ctrlPr>
                            <a:rPr lang="en-US" altLang="ja-JP" sz="3200" i="1" smtClean="0">
                              <a:latin typeface="Cambria Math" panose="02040503050406030204" pitchFamily="18" charset="0"/>
                              <a:ea typeface="Cambria Math" panose="02040503050406030204" pitchFamily="18" charset="0"/>
                            </a:rPr>
                          </m:ctrlPr>
                        </m:fPr>
                        <m:num>
                          <m:r>
                            <a:rPr lang="en-US" altLang="ja-JP" sz="3200" i="1">
                              <a:latin typeface="Cambria Math" panose="02040503050406030204" pitchFamily="18" charset="0"/>
                              <a:ea typeface="Cambria Math" panose="02040503050406030204" pitchFamily="18" charset="0"/>
                            </a:rPr>
                            <m:t>0.0807</m:t>
                          </m:r>
                          <m:r>
                            <a:rPr lang="en-US" altLang="ja-JP" sz="3200" i="1" smtClean="0">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82.5</m:t>
                          </m:r>
                          <m:r>
                            <a:rPr lang="en-US" altLang="ja-JP" sz="3200" i="1" smtClean="0">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900</m:t>
                          </m:r>
                        </m:num>
                        <m:den>
                          <m:r>
                            <a:rPr lang="en-US" altLang="ja-JP" sz="3200" i="1">
                              <a:latin typeface="Cambria Math" panose="02040503050406030204" pitchFamily="18" charset="0"/>
                              <a:ea typeface="Cambria Math" panose="02040503050406030204" pitchFamily="18" charset="0"/>
                            </a:rPr>
                            <m:t>0.100</m:t>
                          </m:r>
                        </m:den>
                      </m:f>
                      <m:r>
                        <a:rPr lang="en-US" altLang="ja-JP" sz="3200" b="0" i="1" smtClean="0">
                          <a:latin typeface="Cambria Math" panose="02040503050406030204" pitchFamily="18" charset="0"/>
                          <a:ea typeface="Cambria Math" panose="02040503050406030204" pitchFamily="18" charset="0"/>
                        </a:rPr>
                        <m:t>=59920</m:t>
                      </m:r>
                    </m:oMath>
                  </m:oMathPara>
                </a14:m>
                <a:endParaRPr lang="en-US" altLang="ja-JP" sz="32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1422398" y="4956414"/>
                <a:ext cx="6630341" cy="102752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1435408" y="2437508"/>
                <a:ext cx="3498073" cy="1477328"/>
              </a:xfrm>
              <a:prstGeom prst="rect">
                <a:avLst/>
              </a:prstGeom>
              <a:noFill/>
            </p:spPr>
            <p:txBody>
              <a:bodyPr wrap="non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Re</a:t>
                </a:r>
                <a:r>
                  <a:rPr kumimoji="1" lang="ja-JP" altLang="en-US" dirty="0" smtClean="0">
                    <a:latin typeface="HG丸ｺﾞｼｯｸM-PRO" panose="020F0600000000000000" pitchFamily="50" charset="-128"/>
                    <a:ea typeface="HG丸ｺﾞｼｯｸM-PRO" panose="020F0600000000000000" pitchFamily="50" charset="-128"/>
                  </a:rPr>
                  <a:t>：レイノルズ数</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en-US" altLang="ja-JP" dirty="0" smtClean="0">
                    <a:latin typeface="HG丸ｺﾞｼｯｸM-PRO" panose="020F0600000000000000" pitchFamily="50" charset="-128"/>
                    <a:ea typeface="HG丸ｺﾞｼｯｸM-PRO" panose="020F0600000000000000" pitchFamily="50" charset="-128"/>
                  </a:rPr>
                  <a:t>D:</a:t>
                </a:r>
                <a:r>
                  <a:rPr kumimoji="1" lang="ja-JP" altLang="en-US" dirty="0" smtClean="0">
                    <a:latin typeface="HG丸ｺﾞｼｯｸM-PRO" panose="020F0600000000000000" pitchFamily="50" charset="-128"/>
                    <a:ea typeface="HG丸ｺﾞｼｯｸM-PRO" panose="020F0600000000000000" pitchFamily="50" charset="-128"/>
                  </a:rPr>
                  <a:t>管の内径</a:t>
                </a:r>
                <a:r>
                  <a:rPr kumimoji="1" lang="en-US" altLang="ja-JP" dirty="0" smtClean="0">
                    <a:latin typeface="HG丸ｺﾞｼｯｸM-PRO" panose="020F0600000000000000" pitchFamily="50" charset="-128"/>
                    <a:ea typeface="HG丸ｺﾞｼｯｸM-PRO" panose="020F0600000000000000" pitchFamily="50" charset="-128"/>
                  </a:rPr>
                  <a:t>[m]</a:t>
                </a:r>
              </a:p>
              <a:p>
                <a14:m>
                  <m:oMath xmlns:m="http://schemas.openxmlformats.org/officeDocument/2006/math">
                    <m:acc>
                      <m:accPr>
                        <m:chr m:val="̅"/>
                        <m:ctrlPr>
                          <a:rPr lang="en-US" altLang="ja-JP" i="1">
                            <a:latin typeface="Cambria Math" panose="02040503050406030204" pitchFamily="18" charset="0"/>
                            <a:ea typeface="Cambria Math" panose="02040503050406030204" pitchFamily="18" charset="0"/>
                          </a:rPr>
                        </m:ctrlPr>
                      </m:accPr>
                      <m:e>
                        <m:r>
                          <m:rPr>
                            <m:sty m:val="p"/>
                          </m:rPr>
                          <a:rPr lang="en-US" altLang="ja-JP" i="1">
                            <a:latin typeface="Cambria Math" panose="02040503050406030204" pitchFamily="18" charset="0"/>
                            <a:ea typeface="Cambria Math" panose="02040503050406030204" pitchFamily="18" charset="0"/>
                          </a:rPr>
                          <m:t>u</m:t>
                        </m:r>
                      </m:e>
                    </m:acc>
                  </m:oMath>
                </a14:m>
                <a:r>
                  <a:rPr kumimoji="1" lang="ja-JP" altLang="en-US" dirty="0" smtClean="0">
                    <a:latin typeface="HG丸ｺﾞｼｯｸM-PRO" panose="020F0600000000000000" pitchFamily="50" charset="-128"/>
                    <a:ea typeface="HG丸ｺﾞｼｯｸM-PRO" panose="020F0600000000000000" pitchFamily="50" charset="-128"/>
                  </a:rPr>
                  <a:t>：管内の流体の平均流速</a:t>
                </a:r>
                <a:r>
                  <a:rPr kumimoji="1" lang="en-US" altLang="ja-JP" dirty="0" smtClean="0">
                    <a:latin typeface="HG丸ｺﾞｼｯｸM-PRO" panose="020F0600000000000000" pitchFamily="50" charset="-128"/>
                    <a:ea typeface="HG丸ｺﾞｼｯｸM-PRO" panose="020F0600000000000000" pitchFamily="50" charset="-128"/>
                  </a:rPr>
                  <a:t>[m/s]</a:t>
                </a:r>
              </a:p>
              <a:p>
                <a:r>
                  <a:rPr kumimoji="1" lang="en-US" altLang="ja-JP" dirty="0" smtClean="0">
                    <a:latin typeface="HG丸ｺﾞｼｯｸM-PRO" panose="020F0600000000000000" pitchFamily="50" charset="-128"/>
                    <a:ea typeface="HG丸ｺﾞｼｯｸM-PRO" panose="020F0600000000000000" pitchFamily="50" charset="-128"/>
                  </a:rPr>
                  <a:t>ρ</a:t>
                </a:r>
                <a:r>
                  <a:rPr kumimoji="1" lang="ja-JP" altLang="en-US" dirty="0" smtClean="0">
                    <a:latin typeface="HG丸ｺﾞｼｯｸM-PRO" panose="020F0600000000000000" pitchFamily="50" charset="-128"/>
                    <a:ea typeface="HG丸ｺﾞｼｯｸM-PRO" panose="020F0600000000000000" pitchFamily="50" charset="-128"/>
                  </a:rPr>
                  <a:t>：流体の密度</a:t>
                </a:r>
                <a:r>
                  <a:rPr kumimoji="1" lang="en-US" altLang="ja-JP" dirty="0" smtClean="0">
                    <a:latin typeface="HG丸ｺﾞｼｯｸM-PRO" panose="020F0600000000000000" pitchFamily="50" charset="-128"/>
                    <a:ea typeface="HG丸ｺﾞｼｯｸM-PRO" panose="020F0600000000000000" pitchFamily="50" charset="-128"/>
                  </a:rPr>
                  <a:t>[kg/m</a:t>
                </a:r>
                <a:r>
                  <a:rPr kumimoji="1"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a:t>
                </a:r>
              </a:p>
              <a:p>
                <a:r>
                  <a:rPr lang="en-US" altLang="ja-JP" dirty="0">
                    <a:latin typeface="HG丸ｺﾞｼｯｸM-PRO" panose="020F0600000000000000" pitchFamily="50" charset="-128"/>
                    <a:ea typeface="HG丸ｺﾞｼｯｸM-PRO" panose="020F0600000000000000" pitchFamily="50" charset="-128"/>
                  </a:rPr>
                  <a:t>μ</a:t>
                </a:r>
                <a:r>
                  <a:rPr lang="ja-JP" altLang="en-US" dirty="0" smtClean="0">
                    <a:latin typeface="HG丸ｺﾞｼｯｸM-PRO" panose="020F0600000000000000" pitchFamily="50" charset="-128"/>
                    <a:ea typeface="HG丸ｺﾞｼｯｸM-PRO" panose="020F0600000000000000" pitchFamily="50" charset="-128"/>
                  </a:rPr>
                  <a:t>：流体の粘度</a:t>
                </a:r>
                <a:r>
                  <a:rPr lang="en-US" altLang="ja-JP" dirty="0" smtClean="0">
                    <a:latin typeface="HG丸ｺﾞｼｯｸM-PRO" panose="020F0600000000000000" pitchFamily="50" charset="-128"/>
                    <a:ea typeface="HG丸ｺﾞｼｯｸM-PRO" panose="020F0600000000000000" pitchFamily="50" charset="-128"/>
                  </a:rPr>
                  <a:t>[Pa</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s]</a:t>
                </a:r>
                <a:endParaRPr kumimoji="1"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35408" y="2437508"/>
                <a:ext cx="3498073" cy="1477328"/>
              </a:xfrm>
              <a:prstGeom prst="rect">
                <a:avLst/>
              </a:prstGeom>
              <a:blipFill rotWithShape="0">
                <a:blip r:embed="rId5"/>
                <a:stretch>
                  <a:fillRect l="-1394" t="-2479" r="-1045" b="-5785"/>
                </a:stretch>
              </a:blipFill>
            </p:spPr>
            <p:txBody>
              <a:bodyPr/>
              <a:lstStyle/>
              <a:p>
                <a:r>
                  <a:rPr lang="ja-JP" altLang="en-US">
                    <a:noFill/>
                  </a:rPr>
                  <a:t> </a:t>
                </a:r>
              </a:p>
            </p:txBody>
          </p:sp>
        </mc:Fallback>
      </mc:AlternateContent>
      <p:sp>
        <p:nvSpPr>
          <p:cNvPr id="5" name="テキスト ボックス 4"/>
          <p:cNvSpPr txBox="1"/>
          <p:nvPr/>
        </p:nvSpPr>
        <p:spPr>
          <a:xfrm>
            <a:off x="3004708" y="2715983"/>
            <a:ext cx="4727576" cy="1477328"/>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0.0807[m]</a:t>
            </a:r>
          </a:p>
          <a:p>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82.5[m/s]</a:t>
            </a:r>
          </a:p>
          <a:p>
            <a:r>
              <a:rPr kumimoji="1" lang="ja-JP" altLang="en-US" dirty="0" smtClean="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0.900×1000</a:t>
            </a:r>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900[kg/m</a:t>
            </a:r>
            <a:r>
              <a:rPr kumimoji="1" lang="en-US" altLang="ja-JP" baseline="30000" dirty="0" smtClean="0">
                <a:latin typeface="HG丸ｺﾞｼｯｸM-PRO" panose="020F0600000000000000" pitchFamily="50" charset="-128"/>
                <a:ea typeface="HG丸ｺﾞｼｯｸM-PRO" panose="020F0600000000000000" pitchFamily="50" charset="-128"/>
              </a:rPr>
              <a:t>3</a:t>
            </a:r>
            <a:r>
              <a:rPr kumimoji="1" lang="en-US" altLang="ja-JP" dirty="0" smtClean="0">
                <a:latin typeface="HG丸ｺﾞｼｯｸM-PRO" panose="020F0600000000000000" pitchFamily="50" charset="-128"/>
                <a:ea typeface="HG丸ｺﾞｼｯｸM-PRO" panose="020F0600000000000000" pitchFamily="50" charset="-128"/>
              </a:rPr>
              <a:t>]</a:t>
            </a:r>
          </a:p>
          <a:p>
            <a:r>
              <a:rPr kumimoji="1" lang="ja-JP" altLang="en-US" dirty="0" smtClean="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0.100[Pa</a:t>
            </a:r>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s]</a:t>
            </a:r>
          </a:p>
          <a:p>
            <a:endParaRPr kumimoji="1" lang="ja-JP" altLang="en-US" dirty="0"/>
          </a:p>
        </p:txBody>
      </p:sp>
    </p:spTree>
    <p:extLst>
      <p:ext uri="{BB962C8B-B14F-4D97-AF65-F5344CB8AC3E}">
        <p14:creationId xmlns:p14="http://schemas.microsoft.com/office/powerpoint/2010/main" val="27261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dirty="0"/>
          </a:p>
        </p:txBody>
      </p:sp>
      <p:sp>
        <p:nvSpPr>
          <p:cNvPr id="9" name="テキスト プレースホルダー 8"/>
          <p:cNvSpPr>
            <a:spLocks noGrp="1"/>
          </p:cNvSpPr>
          <p:nvPr>
            <p:ph type="body" idx="1"/>
          </p:nvPr>
        </p:nvSpPr>
        <p:spPr/>
        <p:txBody>
          <a:bodyPr anchor="t"/>
          <a:lstStyle/>
          <a:p>
            <a:pPr algn="ctr"/>
            <a:r>
              <a:rPr kumimoji="1" lang="ja-JP" altLang="en-US" sz="5400" dirty="0" smtClean="0">
                <a:solidFill>
                  <a:srgbClr val="0070C0"/>
                </a:solidFill>
              </a:rPr>
              <a:t>国際単位系（ＳＩ）</a:t>
            </a:r>
            <a:endParaRPr kumimoji="1" lang="ja-JP" altLang="en-US" sz="5400" dirty="0">
              <a:solidFill>
                <a:srgbClr val="0070C0"/>
              </a:solidFill>
            </a:endParaRPr>
          </a:p>
        </p:txBody>
      </p:sp>
      <p:sp>
        <p:nvSpPr>
          <p:cNvPr id="4"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162381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ファニングの式</a:t>
            </a:r>
            <a:endParaRPr lang="ja-JP" altLang="en-US" dirty="0">
              <a:solidFill>
                <a:srgbClr val="0070C0"/>
              </a:solidFill>
            </a:endParaRPr>
          </a:p>
        </p:txBody>
      </p:sp>
      <p:sp>
        <p:nvSpPr>
          <p:cNvPr id="3" name="コンテンツ プレースホルダー 2"/>
          <p:cNvSpPr>
            <a:spLocks noGrp="1"/>
          </p:cNvSpPr>
          <p:nvPr>
            <p:ph idx="1"/>
          </p:nvPr>
        </p:nvSpPr>
        <p:spPr>
          <a:xfrm>
            <a:off x="1422400" y="1676400"/>
            <a:ext cx="10588994" cy="4114800"/>
          </a:xfrm>
        </p:spPr>
        <p:txBody>
          <a:bodyPr/>
          <a:lstStyle/>
          <a:p>
            <a:pPr marL="0" indent="0">
              <a:buNone/>
            </a:pPr>
            <a:r>
              <a:rPr lang="ja-JP" altLang="en-US" sz="1800" dirty="0" smtClean="0">
                <a:ea typeface="ＭＳ Ｐゴシック" panose="020B0600070205080204" pitchFamily="50" charset="-128"/>
              </a:rPr>
              <a:t>例題</a:t>
            </a:r>
            <a:r>
              <a:rPr lang="en-US" altLang="ja-JP" sz="1800" dirty="0" smtClean="0">
                <a:ea typeface="ＭＳ Ｐゴシック" panose="020B0600070205080204" pitchFamily="50" charset="-128"/>
              </a:rPr>
              <a:t>15</a:t>
            </a:r>
            <a:r>
              <a:rPr lang="ja-JP" altLang="en-US" sz="1800" dirty="0" smtClean="0">
                <a:ea typeface="ＭＳ Ｐゴシック" panose="020B0600070205080204" pitchFamily="50" charset="-128"/>
              </a:rPr>
              <a:t>　</a:t>
            </a:r>
            <a:r>
              <a:rPr lang="ja-JP" altLang="en-US" sz="1800" dirty="0"/>
              <a:t>ダムの水を</a:t>
            </a:r>
            <a:r>
              <a:rPr lang="en-US" altLang="ja-JP" sz="1800" dirty="0"/>
              <a:t>3B</a:t>
            </a:r>
            <a:r>
              <a:rPr lang="ja-JP" altLang="en-US" sz="1800" dirty="0"/>
              <a:t>鋼管（内径</a:t>
            </a:r>
            <a:r>
              <a:rPr lang="en-US" altLang="ja-JP" sz="1800" dirty="0"/>
              <a:t>80.7mm</a:t>
            </a:r>
            <a:r>
              <a:rPr lang="ja-JP" altLang="en-US" sz="1800" dirty="0"/>
              <a:t>）を</a:t>
            </a:r>
            <a:r>
              <a:rPr lang="ja-JP" altLang="en-US" sz="1800" dirty="0" smtClean="0"/>
              <a:t>用いて，油</a:t>
            </a:r>
            <a:r>
              <a:rPr lang="ja-JP" altLang="en-US" sz="1800" dirty="0"/>
              <a:t>（比重</a:t>
            </a:r>
            <a:r>
              <a:rPr lang="en-US" altLang="ja-JP" sz="1800" dirty="0"/>
              <a:t>0.900</a:t>
            </a:r>
            <a:r>
              <a:rPr lang="ja-JP" altLang="en-US" sz="1800" dirty="0" err="1"/>
              <a:t>，</a:t>
            </a:r>
            <a:r>
              <a:rPr lang="ja-JP" altLang="en-US" sz="1800" dirty="0"/>
              <a:t>粘度</a:t>
            </a:r>
            <a:r>
              <a:rPr lang="en-US" altLang="ja-JP" sz="1800" dirty="0"/>
              <a:t>0.100pa</a:t>
            </a:r>
            <a:r>
              <a:rPr lang="ja-JP" altLang="en-US" sz="1800" dirty="0"/>
              <a:t>･</a:t>
            </a:r>
            <a:r>
              <a:rPr lang="en-US" altLang="ja-JP" sz="1800" dirty="0"/>
              <a:t>s</a:t>
            </a:r>
            <a:r>
              <a:rPr lang="ja-JP" altLang="en-US" sz="1800" dirty="0"/>
              <a:t>）を</a:t>
            </a:r>
            <a:r>
              <a:rPr lang="en-US" altLang="ja-JP" sz="1800" dirty="0"/>
              <a:t>1520m</a:t>
            </a:r>
            <a:r>
              <a:rPr lang="en-US" altLang="ja-JP" sz="1800" baseline="30000" dirty="0"/>
              <a:t>3</a:t>
            </a:r>
            <a:r>
              <a:rPr lang="en-US" altLang="ja-JP" sz="1800" dirty="0"/>
              <a:t>/h</a:t>
            </a:r>
            <a:r>
              <a:rPr lang="ja-JP" altLang="en-US" sz="1800" dirty="0"/>
              <a:t>の</a:t>
            </a:r>
            <a:r>
              <a:rPr lang="ja-JP" altLang="en-US" sz="1800" dirty="0" smtClean="0"/>
              <a:t>割合</a:t>
            </a:r>
            <a:endParaRPr lang="en-US" altLang="ja-JP" sz="1800" dirty="0" smtClean="0"/>
          </a:p>
          <a:p>
            <a:pPr marL="0" indent="0">
              <a:buNone/>
            </a:pPr>
            <a:r>
              <a:rPr lang="ja-JP" altLang="en-US" sz="1800" dirty="0"/>
              <a:t>　</a:t>
            </a:r>
            <a:r>
              <a:rPr lang="ja-JP" altLang="en-US" sz="1800" dirty="0" smtClean="0"/>
              <a:t>　　　　でダム</a:t>
            </a:r>
            <a:r>
              <a:rPr lang="ja-JP" altLang="en-US" sz="1800" dirty="0"/>
              <a:t>から</a:t>
            </a:r>
            <a:r>
              <a:rPr lang="en-US" altLang="ja-JP" sz="1800" dirty="0"/>
              <a:t>1km</a:t>
            </a:r>
            <a:r>
              <a:rPr lang="ja-JP" altLang="en-US" sz="1800" dirty="0"/>
              <a:t>離れたタンクに贈る</a:t>
            </a:r>
            <a:r>
              <a:rPr lang="ja-JP" altLang="en-US" sz="1800" dirty="0" smtClean="0"/>
              <a:t>ときの摩擦</a:t>
            </a:r>
            <a:r>
              <a:rPr lang="ja-JP" altLang="en-US" sz="1800" dirty="0"/>
              <a:t>による流れのエネルギー損失</a:t>
            </a:r>
            <a:r>
              <a:rPr lang="en-US" altLang="ja-JP" sz="1800" dirty="0"/>
              <a:t>[J/kg]</a:t>
            </a:r>
            <a:r>
              <a:rPr lang="ja-JP" altLang="en-US" sz="1800" dirty="0"/>
              <a:t>を求めなさい。</a:t>
            </a:r>
            <a:endParaRPr lang="ja-JP" altLang="en-US" sz="1800" dirty="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 name="正方形/長方形 8"/>
              <p:cNvSpPr/>
              <p:nvPr/>
            </p:nvSpPr>
            <p:spPr>
              <a:xfrm>
                <a:off x="7894370" y="2652216"/>
                <a:ext cx="411702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𝑅𝑒</m:t>
                      </m:r>
                      <m:r>
                        <a:rPr lang="en-US" altLang="ja-JP" sz="3200" i="1">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59920≅60000</m:t>
                      </m:r>
                    </m:oMath>
                  </m:oMathPara>
                </a14:m>
                <a:endParaRPr lang="ja-JP" altLang="en-US" sz="32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894370" y="2652216"/>
                <a:ext cx="4117024" cy="58477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7894370" y="3236991"/>
                <a:ext cx="4402167" cy="10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ea typeface="Cambria Math" panose="02040503050406030204" pitchFamily="18" charset="0"/>
                        </a:rPr>
                        <m:t>𝑅𝑒</m:t>
                      </m:r>
                      <m:r>
                        <a:rPr lang="ja-JP" altLang="en-US" sz="3200" b="0" i="1" smtClean="0">
                          <a:latin typeface="Cambria Math" panose="02040503050406030204" pitchFamily="18" charset="0"/>
                          <a:ea typeface="Cambria Math" panose="02040503050406030204" pitchFamily="18" charset="0"/>
                        </a:rPr>
                        <m:t>を約</m:t>
                      </m:r>
                      <m:r>
                        <a:rPr lang="en-US" altLang="ja-JP" sz="3200" b="0" i="1" smtClean="0">
                          <a:latin typeface="Cambria Math" panose="02040503050406030204" pitchFamily="18" charset="0"/>
                          <a:ea typeface="Cambria Math" panose="02040503050406030204" pitchFamily="18" charset="0"/>
                        </a:rPr>
                        <m:t>60000</m:t>
                      </m:r>
                      <m:r>
                        <a:rPr lang="ja-JP" altLang="en-US" sz="3200" i="1">
                          <a:latin typeface="Cambria Math" panose="02040503050406030204" pitchFamily="18" charset="0"/>
                          <a:ea typeface="Cambria Math" panose="02040503050406030204" pitchFamily="18" charset="0"/>
                        </a:rPr>
                        <m:t>とし</m:t>
                      </m:r>
                      <m:r>
                        <a:rPr lang="ja-JP" altLang="en-US" sz="3200" b="0" i="1" smtClean="0">
                          <a:latin typeface="Cambria Math" panose="02040503050406030204" pitchFamily="18" charset="0"/>
                          <a:ea typeface="Cambria Math" panose="02040503050406030204" pitchFamily="18" charset="0"/>
                        </a:rPr>
                        <m:t>て</m:t>
                      </m:r>
                    </m:oMath>
                  </m:oMathPara>
                </a14:m>
                <a:endParaRPr lang="en-US" altLang="ja-JP" sz="32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3200" i="1" dirty="0">
                          <a:latin typeface="Cambria Math" panose="02040503050406030204" pitchFamily="18" charset="0"/>
                          <a:ea typeface="Cambria Math" panose="02040503050406030204" pitchFamily="18" charset="0"/>
                        </a:rPr>
                        <m:t>グラフ</m:t>
                      </m:r>
                      <m:r>
                        <a:rPr lang="ja-JP" altLang="en-US" sz="3200" i="1">
                          <a:latin typeface="Cambria Math" panose="02040503050406030204" pitchFamily="18" charset="0"/>
                          <a:ea typeface="Cambria Math" panose="02040503050406030204" pitchFamily="18" charset="0"/>
                        </a:rPr>
                        <m:t>から</m:t>
                      </m:r>
                      <m:r>
                        <a:rPr lang="ja-JP" altLang="en-US" sz="3200" i="1" smtClean="0">
                          <a:latin typeface="Cambria Math" panose="02040503050406030204" pitchFamily="18" charset="0"/>
                          <a:ea typeface="Cambria Math" panose="02040503050406030204" pitchFamily="18" charset="0"/>
                        </a:rPr>
                        <m:t>読み取ると</m:t>
                      </m:r>
                    </m:oMath>
                  </m:oMathPara>
                </a14:m>
                <a:endParaRPr lang="en-US" altLang="ja-JP" sz="3200" b="0" dirty="0" smtClean="0">
                  <a:ea typeface="Cambria Math" panose="02040503050406030204" pitchFamily="18" charset="0"/>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7894370" y="3236991"/>
                <a:ext cx="4402167" cy="1077218"/>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7924045" y="4441407"/>
                <a:ext cx="2269789" cy="10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ea typeface="Cambria Math" panose="02040503050406030204" pitchFamily="18" charset="0"/>
                        </a:rPr>
                        <m:t>𝑓</m:t>
                      </m:r>
                      <m:r>
                        <a:rPr lang="en-US" altLang="ja-JP" sz="3200" i="1">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0.0064</m:t>
                      </m:r>
                    </m:oMath>
                  </m:oMathPara>
                </a14:m>
                <a:endParaRPr lang="en-US" altLang="ja-JP" sz="32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3200" i="1">
                          <a:latin typeface="Cambria Math" panose="02040503050406030204" pitchFamily="18" charset="0"/>
                          <a:ea typeface="Cambria Math" panose="02040503050406030204" pitchFamily="18" charset="0"/>
                        </a:rPr>
                        <m:t>となる</m:t>
                      </m:r>
                      <m:r>
                        <a:rPr lang="ja-JP" altLang="en-US" sz="3200" b="0" i="1" smtClean="0">
                          <a:latin typeface="Cambria Math" panose="02040503050406030204" pitchFamily="18" charset="0"/>
                          <a:ea typeface="Cambria Math" panose="02040503050406030204" pitchFamily="18" charset="0"/>
                        </a:rPr>
                        <m:t>。</m:t>
                      </m:r>
                    </m:oMath>
                  </m:oMathPara>
                </a14:m>
                <a:endParaRPr lang="ja-JP" altLang="en-US" sz="32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7924045" y="4441407"/>
                <a:ext cx="2269789" cy="1077218"/>
              </a:xfrm>
              <a:prstGeom prst="rect">
                <a:avLst/>
              </a:prstGeom>
              <a:blipFill rotWithShape="0">
                <a:blip r:embed="rId6"/>
                <a:stretch>
                  <a:fillRect/>
                </a:stretch>
              </a:blipFill>
            </p:spPr>
            <p:txBody>
              <a:bodyPr/>
              <a:lstStyle/>
              <a:p>
                <a:r>
                  <a:rPr lang="ja-JP" altLang="en-US">
                    <a:noFill/>
                  </a:rPr>
                  <a:t> </a:t>
                </a:r>
              </a:p>
            </p:txBody>
          </p:sp>
        </mc:Fallback>
      </mc:AlternateContent>
      <p:grpSp>
        <p:nvGrpSpPr>
          <p:cNvPr id="4" name="グループ化 3"/>
          <p:cNvGrpSpPr/>
          <p:nvPr/>
        </p:nvGrpSpPr>
        <p:grpSpPr>
          <a:xfrm>
            <a:off x="1299632" y="2412849"/>
            <a:ext cx="6717506" cy="4313660"/>
            <a:chOff x="1239138" y="2360095"/>
            <a:chExt cx="6717506" cy="4313660"/>
          </a:xfrm>
        </p:grpSpPr>
        <p:graphicFrame>
          <p:nvGraphicFramePr>
            <p:cNvPr id="6" name="グラフ 5"/>
            <p:cNvGraphicFramePr>
              <a:graphicFrameLocks/>
            </p:cNvGraphicFramePr>
            <p:nvPr>
              <p:extLst>
                <p:ext uri="{D42A27DB-BD31-4B8C-83A1-F6EECF244321}">
                  <p14:modId xmlns:p14="http://schemas.microsoft.com/office/powerpoint/2010/main" val="843788862"/>
                </p:ext>
              </p:extLst>
            </p:nvPr>
          </p:nvGraphicFramePr>
          <p:xfrm>
            <a:off x="1252897" y="2360095"/>
            <a:ext cx="6703747" cy="4313660"/>
          </p:xfrm>
          <a:graphic>
            <a:graphicData uri="http://schemas.openxmlformats.org/drawingml/2006/chart">
              <c:chart xmlns:c="http://schemas.openxmlformats.org/drawingml/2006/chart" xmlns:r="http://schemas.openxmlformats.org/officeDocument/2006/relationships" r:id="rId7"/>
            </a:graphicData>
          </a:graphic>
        </p:graphicFrame>
        <p:cxnSp>
          <p:nvCxnSpPr>
            <p:cNvPr id="13" name="直線矢印コネクタ 12"/>
            <p:cNvCxnSpPr/>
            <p:nvPr/>
          </p:nvCxnSpPr>
          <p:spPr bwMode="auto">
            <a:xfrm flipV="1">
              <a:off x="5743575" y="4371359"/>
              <a:ext cx="0" cy="1728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矢印コネクタ 11"/>
            <p:cNvCxnSpPr/>
            <p:nvPr/>
          </p:nvCxnSpPr>
          <p:spPr bwMode="auto">
            <a:xfrm flipH="1">
              <a:off x="1897039" y="4360726"/>
              <a:ext cx="384653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テキスト ボックス 1"/>
            <p:cNvSpPr txBox="1"/>
            <p:nvPr/>
          </p:nvSpPr>
          <p:spPr>
            <a:xfrm>
              <a:off x="1239138" y="4185684"/>
              <a:ext cx="552456" cy="1932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smtClean="0">
                  <a:solidFill>
                    <a:srgbClr val="FF0000"/>
                  </a:solidFill>
                  <a:latin typeface="HG丸ｺﾞｼｯｸM-PRO" panose="020F0600000000000000" pitchFamily="50" charset="-128"/>
                  <a:ea typeface="HG丸ｺﾞｼｯｸM-PRO" panose="020F0600000000000000" pitchFamily="50" charset="-128"/>
                </a:rPr>
                <a:t>0.006</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４</a:t>
              </a:r>
              <a:endParaRPr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421809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ファニングの式</a:t>
            </a:r>
            <a:endParaRPr lang="ja-JP" altLang="en-US" dirty="0">
              <a:solidFill>
                <a:srgbClr val="0070C0"/>
              </a:solidFill>
            </a:endParaRPr>
          </a:p>
        </p:txBody>
      </p:sp>
      <p:sp>
        <p:nvSpPr>
          <p:cNvPr id="3" name="コンテンツ プレースホルダー 2"/>
          <p:cNvSpPr>
            <a:spLocks noGrp="1"/>
          </p:cNvSpPr>
          <p:nvPr>
            <p:ph idx="1"/>
          </p:nvPr>
        </p:nvSpPr>
        <p:spPr>
          <a:xfrm>
            <a:off x="1422400" y="1676400"/>
            <a:ext cx="10517554" cy="4114800"/>
          </a:xfrm>
        </p:spPr>
        <p:txBody>
          <a:bodyPr/>
          <a:lstStyle/>
          <a:p>
            <a:pPr marL="0" indent="0">
              <a:buNone/>
            </a:pPr>
            <a:r>
              <a:rPr lang="ja-JP" altLang="en-US" sz="1800" dirty="0" smtClean="0">
                <a:ea typeface="ＭＳ Ｐゴシック" panose="020B0600070205080204" pitchFamily="50" charset="-128"/>
              </a:rPr>
              <a:t>例題</a:t>
            </a:r>
            <a:r>
              <a:rPr lang="en-US" altLang="ja-JP" sz="1800" dirty="0" smtClean="0">
                <a:ea typeface="ＭＳ Ｐゴシック" panose="020B0600070205080204" pitchFamily="50" charset="-128"/>
              </a:rPr>
              <a:t>15</a:t>
            </a:r>
            <a:r>
              <a:rPr lang="ja-JP" altLang="en-US" sz="1800" dirty="0" smtClean="0">
                <a:ea typeface="ＭＳ Ｐゴシック" panose="020B0600070205080204" pitchFamily="50" charset="-128"/>
              </a:rPr>
              <a:t>　</a:t>
            </a:r>
            <a:r>
              <a:rPr lang="ja-JP" altLang="en-US" sz="1800" dirty="0" smtClean="0"/>
              <a:t>ダム</a:t>
            </a:r>
            <a:r>
              <a:rPr lang="ja-JP" altLang="en-US" sz="1800" dirty="0"/>
              <a:t>の水を</a:t>
            </a:r>
            <a:r>
              <a:rPr lang="en-US" altLang="ja-JP" sz="1800" dirty="0"/>
              <a:t>3B</a:t>
            </a:r>
            <a:r>
              <a:rPr lang="ja-JP" altLang="en-US" sz="1800" dirty="0"/>
              <a:t>鋼管（内径</a:t>
            </a:r>
            <a:r>
              <a:rPr lang="en-US" altLang="ja-JP" sz="1800" dirty="0"/>
              <a:t>80.7mm</a:t>
            </a:r>
            <a:r>
              <a:rPr lang="ja-JP" altLang="en-US" sz="1800" dirty="0"/>
              <a:t>）を</a:t>
            </a:r>
            <a:r>
              <a:rPr lang="ja-JP" altLang="en-US" sz="1800" dirty="0" smtClean="0"/>
              <a:t>用いて，油</a:t>
            </a:r>
            <a:r>
              <a:rPr lang="ja-JP" altLang="en-US" sz="1800" dirty="0"/>
              <a:t>（比重</a:t>
            </a:r>
            <a:r>
              <a:rPr lang="en-US" altLang="ja-JP" sz="1800" dirty="0"/>
              <a:t>0.900</a:t>
            </a:r>
            <a:r>
              <a:rPr lang="ja-JP" altLang="en-US" sz="1800" dirty="0" err="1"/>
              <a:t>，</a:t>
            </a:r>
            <a:r>
              <a:rPr lang="ja-JP" altLang="en-US" sz="1800" dirty="0"/>
              <a:t>粘度</a:t>
            </a:r>
            <a:r>
              <a:rPr lang="en-US" altLang="ja-JP" sz="1800" dirty="0"/>
              <a:t>0.100pa</a:t>
            </a:r>
            <a:r>
              <a:rPr lang="ja-JP" altLang="en-US" sz="1800" dirty="0"/>
              <a:t>･</a:t>
            </a:r>
            <a:r>
              <a:rPr lang="en-US" altLang="ja-JP" sz="1800" dirty="0"/>
              <a:t>s</a:t>
            </a:r>
            <a:r>
              <a:rPr lang="ja-JP" altLang="en-US" sz="1800" dirty="0"/>
              <a:t>）を</a:t>
            </a:r>
            <a:r>
              <a:rPr lang="en-US" altLang="ja-JP" sz="1800" dirty="0"/>
              <a:t>1520m</a:t>
            </a:r>
            <a:r>
              <a:rPr lang="en-US" altLang="ja-JP" sz="1800" baseline="30000" dirty="0"/>
              <a:t>3</a:t>
            </a:r>
            <a:r>
              <a:rPr lang="en-US" altLang="ja-JP" sz="1800" dirty="0"/>
              <a:t>/h</a:t>
            </a:r>
            <a:r>
              <a:rPr lang="ja-JP" altLang="en-US" sz="1800" dirty="0" smtClean="0"/>
              <a:t>の割合</a:t>
            </a:r>
            <a:endParaRPr lang="en-US" altLang="ja-JP" sz="1800" dirty="0" smtClean="0"/>
          </a:p>
          <a:p>
            <a:pPr marL="0" indent="0">
              <a:buNone/>
            </a:pPr>
            <a:r>
              <a:rPr lang="ja-JP" altLang="en-US" sz="1800" dirty="0"/>
              <a:t>　</a:t>
            </a:r>
            <a:r>
              <a:rPr lang="ja-JP" altLang="en-US" sz="1800" dirty="0" smtClean="0"/>
              <a:t>　　　　でダム</a:t>
            </a:r>
            <a:r>
              <a:rPr lang="ja-JP" altLang="en-US" sz="1800" dirty="0"/>
              <a:t>から</a:t>
            </a:r>
            <a:r>
              <a:rPr lang="en-US" altLang="ja-JP" sz="1800" dirty="0"/>
              <a:t>1km</a:t>
            </a:r>
            <a:r>
              <a:rPr lang="ja-JP" altLang="en-US" sz="1800" dirty="0"/>
              <a:t>離れたタンクに贈る</a:t>
            </a:r>
            <a:r>
              <a:rPr lang="ja-JP" altLang="en-US" sz="1800" dirty="0" smtClean="0"/>
              <a:t>ときの摩擦</a:t>
            </a:r>
            <a:r>
              <a:rPr lang="ja-JP" altLang="en-US" sz="1800" dirty="0"/>
              <a:t>による流れのエネルギー損失</a:t>
            </a:r>
            <a:r>
              <a:rPr lang="en-US" altLang="ja-JP" sz="1800" dirty="0"/>
              <a:t>[J/kg]</a:t>
            </a:r>
            <a:r>
              <a:rPr lang="ja-JP" altLang="en-US" sz="1800" dirty="0"/>
              <a:t>を求めなさい。</a:t>
            </a:r>
          </a:p>
        </p:txBody>
      </p:sp>
      <mc:AlternateContent xmlns:mc="http://schemas.openxmlformats.org/markup-compatibility/2006" xmlns:a14="http://schemas.microsoft.com/office/drawing/2010/main">
        <mc:Choice Requires="a14">
          <p:sp>
            <p:nvSpPr>
              <p:cNvPr id="4" name="正方形/長方形 3"/>
              <p:cNvSpPr/>
              <p:nvPr/>
            </p:nvSpPr>
            <p:spPr>
              <a:xfrm>
                <a:off x="1422400" y="3567037"/>
                <a:ext cx="2682657" cy="1077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𝐹</m:t>
                      </m:r>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rPr>
                        <m:t>4</m:t>
                      </m:r>
                      <m:r>
                        <m:rPr>
                          <m:sty m:val="p"/>
                        </m:rPr>
                        <a:rPr lang="en-US" altLang="ja-JP" sz="3200" i="1">
                          <a:latin typeface="Cambria Math" panose="02040503050406030204" pitchFamily="18" charset="0"/>
                        </a:rPr>
                        <m:t>f</m:t>
                      </m:r>
                      <m:f>
                        <m:fPr>
                          <m:ctrlPr>
                            <a:rPr lang="en-US" altLang="ja-JP" sz="3200" i="1">
                              <a:latin typeface="Cambria Math" panose="02040503050406030204" pitchFamily="18" charset="0"/>
                            </a:rPr>
                          </m:ctrlPr>
                        </m:fPr>
                        <m:num>
                          <m:sSup>
                            <m:sSupPr>
                              <m:ctrlPr>
                                <a:rPr lang="en-US" altLang="ja-JP" sz="3200" i="1">
                                  <a:latin typeface="Cambria Math" panose="02040503050406030204" pitchFamily="18" charset="0"/>
                                </a:rPr>
                              </m:ctrlPr>
                            </m:sSupPr>
                            <m:e>
                              <m:acc>
                                <m:accPr>
                                  <m:chr m:val="̅"/>
                                  <m:ctrlPr>
                                    <a:rPr lang="en-US" altLang="ja-JP" sz="3200" i="1">
                                      <a:latin typeface="Cambria Math" panose="02040503050406030204" pitchFamily="18" charset="0"/>
                                    </a:rPr>
                                  </m:ctrlPr>
                                </m:accPr>
                                <m:e>
                                  <m:r>
                                    <m:rPr>
                                      <m:sty m:val="p"/>
                                    </m:rPr>
                                    <a:rPr lang="en-US" altLang="ja-JP" sz="3200" i="1">
                                      <a:latin typeface="Cambria Math" panose="02040503050406030204" pitchFamily="18" charset="0"/>
                                    </a:rPr>
                                    <m:t>u</m:t>
                                  </m:r>
                                </m:e>
                              </m:acc>
                            </m:e>
                            <m:sup>
                              <m:r>
                                <a:rPr lang="en-US" altLang="ja-JP" sz="3200" i="1">
                                  <a:latin typeface="Cambria Math" panose="02040503050406030204" pitchFamily="18" charset="0"/>
                                </a:rPr>
                                <m:t>2</m:t>
                              </m:r>
                            </m:sup>
                          </m:sSup>
                        </m:num>
                        <m:den>
                          <m:r>
                            <a:rPr lang="en-US" altLang="ja-JP" sz="3200" i="1">
                              <a:latin typeface="Cambria Math" panose="02040503050406030204" pitchFamily="18" charset="0"/>
                            </a:rPr>
                            <m:t>2</m:t>
                          </m:r>
                        </m:den>
                      </m:f>
                      <m:r>
                        <a:rPr lang="en-US" altLang="ja-JP" sz="3200" i="1">
                          <a:latin typeface="Cambria Math" panose="02040503050406030204" pitchFamily="18" charset="0"/>
                          <a:ea typeface="Cambria Math" panose="02040503050406030204" pitchFamily="18" charset="0"/>
                        </a:rPr>
                        <m:t>×</m:t>
                      </m:r>
                      <m:f>
                        <m:fPr>
                          <m:ctrlPr>
                            <a:rPr lang="en-US" altLang="ja-JP" sz="3200" i="1">
                              <a:latin typeface="Cambria Math" panose="02040503050406030204" pitchFamily="18" charset="0"/>
                              <a:ea typeface="Cambria Math" panose="02040503050406030204" pitchFamily="18" charset="0"/>
                            </a:rPr>
                          </m:ctrlPr>
                        </m:fPr>
                        <m:num>
                          <m:r>
                            <m:rPr>
                              <m:sty m:val="p"/>
                            </m:rPr>
                            <a:rPr lang="en-US" altLang="ja-JP" sz="3200" i="1">
                              <a:latin typeface="Cambria Math" panose="02040503050406030204" pitchFamily="18" charset="0"/>
                              <a:ea typeface="Cambria Math" panose="02040503050406030204" pitchFamily="18" charset="0"/>
                            </a:rPr>
                            <m:t>L</m:t>
                          </m:r>
                        </m:num>
                        <m:den>
                          <m:r>
                            <m:rPr>
                              <m:sty m:val="p"/>
                            </m:rPr>
                            <a:rPr lang="en-US" altLang="ja-JP" sz="3200" i="1">
                              <a:latin typeface="Cambria Math" panose="02040503050406030204" pitchFamily="18" charset="0"/>
                              <a:ea typeface="Cambria Math" panose="02040503050406030204" pitchFamily="18" charset="0"/>
                            </a:rPr>
                            <m:t>D</m:t>
                          </m:r>
                        </m:den>
                      </m:f>
                    </m:oMath>
                  </m:oMathPara>
                </a14:m>
                <a:endParaRPr lang="ja-JP" altLang="en-US" sz="32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1422400" y="3567037"/>
                <a:ext cx="2682657" cy="107728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1422400" y="4776420"/>
                <a:ext cx="5558188" cy="861198"/>
              </a:xfrm>
              <a:prstGeom prst="rect">
                <a:avLst/>
              </a:prstGeom>
            </p:spPr>
            <p:txBody>
              <a:bodyPr wrap="none">
                <a:spAutoFit/>
              </a:bodyPr>
              <a:lstStyle/>
              <a:p>
                <a:r>
                  <a:rPr lang="ja-JP" altLang="en-US" sz="3200" dirty="0" smtClean="0">
                    <a:ea typeface="Cambria Math" panose="02040503050406030204" pitchFamily="18" charset="0"/>
                  </a:rPr>
                  <a:t>　</a:t>
                </a:r>
                <a14:m>
                  <m:oMath xmlns:m="http://schemas.openxmlformats.org/officeDocument/2006/math">
                    <m:r>
                      <a:rPr lang="en-US" altLang="ja-JP" sz="3200" i="1">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4×0.0064×</m:t>
                    </m:r>
                    <m:f>
                      <m:fPr>
                        <m:ctrlPr>
                          <a:rPr lang="en-US" altLang="ja-JP" sz="3200" i="1">
                            <a:latin typeface="Cambria Math" panose="02040503050406030204" pitchFamily="18" charset="0"/>
                            <a:ea typeface="Cambria Math" panose="02040503050406030204" pitchFamily="18" charset="0"/>
                          </a:rPr>
                        </m:ctrlPr>
                      </m:fPr>
                      <m:num>
                        <m:sSup>
                          <m:sSupPr>
                            <m:ctrlPr>
                              <a:rPr lang="en-US" altLang="ja-JP" sz="3200" i="1" smtClean="0">
                                <a:latin typeface="Cambria Math" panose="02040503050406030204" pitchFamily="18" charset="0"/>
                                <a:ea typeface="Cambria Math" panose="02040503050406030204" pitchFamily="18" charset="0"/>
                              </a:rPr>
                            </m:ctrlPr>
                          </m:sSupPr>
                          <m:e>
                            <m:r>
                              <a:rPr lang="en-US" altLang="ja-JP" sz="3200" b="0" i="1" smtClean="0">
                                <a:latin typeface="Cambria Math" panose="02040503050406030204" pitchFamily="18" charset="0"/>
                                <a:ea typeface="Cambria Math" panose="02040503050406030204" pitchFamily="18" charset="0"/>
                              </a:rPr>
                              <m:t>82.5</m:t>
                            </m:r>
                          </m:e>
                          <m:sup>
                            <m:r>
                              <a:rPr lang="en-US" altLang="ja-JP" sz="3200" b="0" i="1" smtClean="0">
                                <a:latin typeface="Cambria Math" panose="02040503050406030204" pitchFamily="18" charset="0"/>
                                <a:ea typeface="Cambria Math" panose="02040503050406030204" pitchFamily="18" charset="0"/>
                              </a:rPr>
                              <m:t>2</m:t>
                            </m:r>
                          </m:sup>
                        </m:sSup>
                      </m:num>
                      <m:den>
                        <m:r>
                          <a:rPr lang="en-US" altLang="ja-JP" sz="3200" b="0" i="1" smtClean="0">
                            <a:latin typeface="Cambria Math" panose="02040503050406030204" pitchFamily="18" charset="0"/>
                            <a:ea typeface="Cambria Math" panose="02040503050406030204" pitchFamily="18" charset="0"/>
                          </a:rPr>
                          <m:t>2</m:t>
                        </m:r>
                      </m:den>
                    </m:f>
                    <m:r>
                      <a:rPr lang="en-US" altLang="ja-JP" sz="3200" i="1" smtClean="0">
                        <a:latin typeface="Cambria Math" panose="02040503050406030204" pitchFamily="18" charset="0"/>
                        <a:ea typeface="Cambria Math" panose="02040503050406030204" pitchFamily="18" charset="0"/>
                      </a:rPr>
                      <m:t>×</m:t>
                    </m:r>
                    <m:f>
                      <m:fPr>
                        <m:ctrlPr>
                          <a:rPr lang="en-US" altLang="ja-JP" sz="3200" i="1" smtClean="0">
                            <a:latin typeface="Cambria Math" panose="02040503050406030204" pitchFamily="18" charset="0"/>
                            <a:ea typeface="Cambria Math" panose="02040503050406030204" pitchFamily="18" charset="0"/>
                          </a:rPr>
                        </m:ctrlPr>
                      </m:fPr>
                      <m:num>
                        <m:r>
                          <a:rPr lang="en-US" altLang="ja-JP" sz="3200" b="0" i="1" smtClean="0">
                            <a:latin typeface="Cambria Math" panose="02040503050406030204" pitchFamily="18" charset="0"/>
                            <a:ea typeface="Cambria Math" panose="02040503050406030204" pitchFamily="18" charset="0"/>
                          </a:rPr>
                          <m:t>1000</m:t>
                        </m:r>
                      </m:num>
                      <m:den>
                        <m:r>
                          <a:rPr lang="en-US" altLang="ja-JP" sz="3200" b="0" i="1" smtClean="0">
                            <a:latin typeface="Cambria Math" panose="02040503050406030204" pitchFamily="18" charset="0"/>
                            <a:ea typeface="Cambria Math" panose="02040503050406030204" pitchFamily="18" charset="0"/>
                          </a:rPr>
                          <m:t>0.0807</m:t>
                        </m:r>
                      </m:den>
                    </m:f>
                  </m:oMath>
                </a14:m>
                <a:endParaRPr lang="en-US" altLang="ja-JP" sz="32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1422400" y="4776420"/>
                <a:ext cx="5558188" cy="861198"/>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1826265" y="5637618"/>
                <a:ext cx="6641305" cy="584775"/>
              </a:xfrm>
              <a:prstGeom prst="rect">
                <a:avLst/>
              </a:prstGeom>
            </p:spPr>
            <p:txBody>
              <a:bodyPr wrap="none">
                <a:spAutoFit/>
              </a:bodyPr>
              <a:lstStyle/>
              <a:p>
                <a14:m>
                  <m:oMath xmlns:m="http://schemas.openxmlformats.org/officeDocument/2006/math">
                    <m:r>
                      <a:rPr lang="en-US" altLang="ja-JP" sz="320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10</m:t>
                    </m:r>
                    <m:r>
                      <a:rPr lang="en-US" altLang="ja-JP" sz="3200" i="1">
                        <a:latin typeface="Cambria Math" panose="02040503050406030204" pitchFamily="18" charset="0"/>
                        <a:ea typeface="Cambria Math" panose="02040503050406030204" pitchFamily="18" charset="0"/>
                      </a:rPr>
                      <m:t>79554</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𝐽</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𝑘𝑔</m:t>
                    </m:r>
                    <m:r>
                      <a:rPr lang="en-US" altLang="ja-JP" sz="3200" b="0" i="1" smtClean="0">
                        <a:latin typeface="Cambria Math" panose="02040503050406030204" pitchFamily="18" charset="0"/>
                        <a:ea typeface="Cambria Math" panose="02040503050406030204" pitchFamily="18" charset="0"/>
                      </a:rPr>
                      <m:t>]＝</m:t>
                    </m:r>
                  </m:oMath>
                </a14:m>
                <a:r>
                  <a:rPr lang="en-US" altLang="ja-JP" sz="3200" dirty="0" smtClean="0">
                    <a:latin typeface="Cambria Math" panose="02040503050406030204" pitchFamily="18" charset="0"/>
                    <a:ea typeface="Cambria Math" panose="02040503050406030204" pitchFamily="18" charset="0"/>
                  </a:rPr>
                  <a:t>1.1×10</a:t>
                </a:r>
                <a:r>
                  <a:rPr lang="en-US" altLang="ja-JP" sz="3200" baseline="30000" dirty="0" smtClean="0">
                    <a:latin typeface="Cambria Math" panose="02040503050406030204" pitchFamily="18" charset="0"/>
                    <a:ea typeface="Cambria Math" panose="02040503050406030204" pitchFamily="18" charset="0"/>
                  </a:rPr>
                  <a:t>6</a:t>
                </a:r>
                <a:r>
                  <a:rPr lang="en-US" altLang="ja-JP" sz="3200" dirty="0" smtClean="0"/>
                  <a:t>[</a:t>
                </a:r>
                <a:r>
                  <a:rPr lang="en-US" altLang="ja-JP" sz="3200" dirty="0" smtClean="0">
                    <a:ea typeface="Cambria Math" panose="02040503050406030204" pitchFamily="18" charset="0"/>
                  </a:rPr>
                  <a:t> </a:t>
                </a:r>
                <a14:m>
                  <m:oMath xmlns:m="http://schemas.openxmlformats.org/officeDocument/2006/math">
                    <m:r>
                      <a:rPr lang="en-US" altLang="ja-JP" sz="3200" i="1">
                        <a:latin typeface="Cambria Math" panose="02040503050406030204" pitchFamily="18" charset="0"/>
                        <a:ea typeface="Cambria Math" panose="02040503050406030204" pitchFamily="18" charset="0"/>
                      </a:rPr>
                      <m:t>𝐽</m:t>
                    </m:r>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𝑘𝑔</m:t>
                    </m:r>
                    <m:r>
                      <a:rPr lang="en-US" altLang="ja-JP" sz="3200" i="1">
                        <a:latin typeface="Cambria Math" panose="02040503050406030204" pitchFamily="18" charset="0"/>
                        <a:ea typeface="Cambria Math" panose="02040503050406030204" pitchFamily="18" charset="0"/>
                      </a:rPr>
                      <m:t>]</m:t>
                    </m:r>
                  </m:oMath>
                </a14:m>
                <a:endParaRPr lang="en-US" altLang="ja-JP" sz="32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1826265" y="5637618"/>
                <a:ext cx="6641305" cy="584775"/>
              </a:xfrm>
              <a:prstGeom prst="rect">
                <a:avLst/>
              </a:prstGeom>
              <a:blipFill rotWithShape="0">
                <a:blip r:embed="rId5"/>
                <a:stretch>
                  <a:fillRect t="-13542"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1422400" y="2449833"/>
                <a:ext cx="4676280" cy="1200329"/>
              </a:xfrm>
              <a:prstGeom prst="rect">
                <a:avLst/>
              </a:prstGeom>
              <a:noFill/>
            </p:spPr>
            <p:txBody>
              <a:bodyPr wrap="non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F</a:t>
                </a:r>
                <a:r>
                  <a:rPr kumimoji="1" lang="ja-JP" altLang="en-US" dirty="0" smtClean="0">
                    <a:latin typeface="HG丸ｺﾞｼｯｸM-PRO" panose="020F0600000000000000" pitchFamily="50" charset="-128"/>
                    <a:ea typeface="HG丸ｺﾞｼｯｸM-PRO" panose="020F0600000000000000" pitchFamily="50" charset="-128"/>
                  </a:rPr>
                  <a:t>：摩擦による流れのエネルギー損失</a:t>
                </a:r>
                <a:r>
                  <a:rPr kumimoji="1" lang="en-US" altLang="ja-JP" dirty="0" smtClean="0">
                    <a:latin typeface="HG丸ｺﾞｼｯｸM-PRO" panose="020F0600000000000000" pitchFamily="50" charset="-128"/>
                    <a:ea typeface="HG丸ｺﾞｼｯｸM-PRO" panose="020F0600000000000000" pitchFamily="50" charset="-128"/>
                  </a:rPr>
                  <a:t>[j/kg]</a:t>
                </a:r>
              </a:p>
              <a:p>
                <a:r>
                  <a:rPr lang="en-US" altLang="ja-JP" dirty="0">
                    <a:latin typeface="HG丸ｺﾞｼｯｸM-PRO" panose="020F0600000000000000" pitchFamily="50" charset="-128"/>
                    <a:ea typeface="HG丸ｺﾞｼｯｸM-PRO" panose="020F0600000000000000" pitchFamily="50" charset="-128"/>
                  </a:rPr>
                  <a:t>f</a:t>
                </a:r>
                <a:r>
                  <a:rPr lang="ja-JP" altLang="en-US" dirty="0" smtClean="0">
                    <a:latin typeface="HG丸ｺﾞｼｯｸM-PRO" panose="020F0600000000000000" pitchFamily="50" charset="-128"/>
                    <a:ea typeface="HG丸ｺﾞｼｯｸM-PRO" panose="020F0600000000000000" pitchFamily="50" charset="-128"/>
                  </a:rPr>
                  <a:t>：管摩擦係数</a:t>
                </a:r>
                <a:endParaRPr lang="en-US" altLang="ja-JP" dirty="0" smtClean="0">
                  <a:latin typeface="HG丸ｺﾞｼｯｸM-PRO" panose="020F0600000000000000" pitchFamily="50" charset="-128"/>
                  <a:ea typeface="HG丸ｺﾞｼｯｸM-PRO" panose="020F0600000000000000" pitchFamily="50" charset="-128"/>
                </a:endParaRPr>
              </a:p>
              <a:p>
                <a14:m>
                  <m:oMath xmlns:m="http://schemas.openxmlformats.org/officeDocument/2006/math">
                    <m:acc>
                      <m:accPr>
                        <m:chr m:val="̅"/>
                        <m:ctrlPr>
                          <a:rPr lang="en-US" altLang="ja-JP" i="1">
                            <a:latin typeface="Cambria Math" panose="02040503050406030204" pitchFamily="18" charset="0"/>
                          </a:rPr>
                        </m:ctrlPr>
                      </m:accPr>
                      <m:e>
                        <m:r>
                          <m:rPr>
                            <m:sty m:val="p"/>
                          </m:rPr>
                          <a:rPr lang="en-US" altLang="ja-JP" i="1">
                            <a:latin typeface="Cambria Math" panose="02040503050406030204" pitchFamily="18" charset="0"/>
                          </a:rPr>
                          <m:t>u</m:t>
                        </m:r>
                      </m:e>
                    </m:acc>
                  </m:oMath>
                </a14:m>
                <a:r>
                  <a:rPr lang="ja-JP" altLang="en-US" dirty="0">
                    <a:latin typeface="HG丸ｺﾞｼｯｸM-PRO" panose="020F0600000000000000" pitchFamily="50" charset="-128"/>
                    <a:ea typeface="HG丸ｺﾞｼｯｸM-PRO" panose="020F0600000000000000" pitchFamily="50" charset="-128"/>
                  </a:rPr>
                  <a:t>：管内の平均流速</a:t>
                </a:r>
                <a:r>
                  <a:rPr lang="en-US" altLang="ja-JP" dirty="0">
                    <a:latin typeface="HG丸ｺﾞｼｯｸM-PRO" panose="020F0600000000000000" pitchFamily="50" charset="-128"/>
                    <a:ea typeface="HG丸ｺﾞｼｯｸM-PRO" panose="020F0600000000000000" pitchFamily="50" charset="-128"/>
                  </a:rPr>
                  <a:t>[m/s</a:t>
                </a:r>
                <a:r>
                  <a:rPr lang="en-US" altLang="ja-JP" dirty="0" smtClean="0">
                    <a:latin typeface="HG丸ｺﾞｼｯｸM-PRO" panose="020F0600000000000000" pitchFamily="50" charset="-128"/>
                    <a:ea typeface="HG丸ｺﾞｼｯｸM-PRO" panose="020F0600000000000000" pitchFamily="50" charset="-128"/>
                  </a:rPr>
                  <a:t>]</a:t>
                </a:r>
              </a:p>
              <a:p>
                <a:r>
                  <a:rPr kumimoji="1" lang="en-US" altLang="ja-JP" dirty="0" smtClean="0">
                    <a:latin typeface="HG丸ｺﾞｼｯｸM-PRO" panose="020F0600000000000000" pitchFamily="50" charset="-128"/>
                    <a:ea typeface="HG丸ｺﾞｼｯｸM-PRO" panose="020F0600000000000000" pitchFamily="50" charset="-128"/>
                  </a:rPr>
                  <a:t>L</a:t>
                </a:r>
                <a:r>
                  <a:rPr kumimoji="1" lang="ja-JP" altLang="en-US" dirty="0" smtClean="0">
                    <a:latin typeface="HG丸ｺﾞｼｯｸM-PRO" panose="020F0600000000000000" pitchFamily="50" charset="-128"/>
                    <a:ea typeface="HG丸ｺﾞｼｯｸM-PRO" panose="020F0600000000000000" pitchFamily="50" charset="-128"/>
                  </a:rPr>
                  <a:t>：管の長さ</a:t>
                </a:r>
                <a:r>
                  <a:rPr kumimoji="1" lang="en-US" altLang="ja-JP" dirty="0" smtClean="0">
                    <a:latin typeface="HG丸ｺﾞｼｯｸM-PRO" panose="020F0600000000000000" pitchFamily="50" charset="-128"/>
                    <a:ea typeface="HG丸ｺﾞｼｯｸM-PRO" panose="020F0600000000000000" pitchFamily="50" charset="-128"/>
                  </a:rPr>
                  <a:t>[m]</a:t>
                </a: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422400" y="2449833"/>
                <a:ext cx="4676280" cy="1200329"/>
              </a:xfrm>
              <a:prstGeom prst="rect">
                <a:avLst/>
              </a:prstGeom>
              <a:blipFill rotWithShape="0">
                <a:blip r:embed="rId6"/>
                <a:stretch>
                  <a:fillRect l="-1043" t="-3046" r="-652" b="-7107"/>
                </a:stretch>
              </a:blipFill>
            </p:spPr>
            <p:txBody>
              <a:bodyPr/>
              <a:lstStyle/>
              <a:p>
                <a:r>
                  <a:rPr lang="ja-JP" altLang="en-US">
                    <a:noFill/>
                  </a:rPr>
                  <a:t> </a:t>
                </a:r>
              </a:p>
            </p:txBody>
          </p:sp>
        </mc:Fallback>
      </mc:AlternateContent>
      <p:sp>
        <p:nvSpPr>
          <p:cNvPr id="6" name="テキスト ボックス 5"/>
          <p:cNvSpPr txBox="1"/>
          <p:nvPr/>
        </p:nvSpPr>
        <p:spPr>
          <a:xfrm>
            <a:off x="2928474" y="2735886"/>
            <a:ext cx="2778325" cy="923330"/>
          </a:xfrm>
          <a:prstGeom prst="rect">
            <a:avLst/>
          </a:prstGeom>
          <a:noFill/>
        </p:spPr>
        <p:txBody>
          <a:bodyPr wrap="none" rtlCol="0">
            <a:spAutoFit/>
          </a:bodyPr>
          <a:lstStyle/>
          <a:p>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0.0064</a:t>
            </a:r>
          </a:p>
          <a:p>
            <a:r>
              <a:rPr lang="ja-JP" altLang="en-US" dirty="0" smtClean="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82.5[m/s</a:t>
            </a:r>
            <a:r>
              <a:rPr lang="en-US" altLang="ja-JP" dirty="0" smtClean="0">
                <a:latin typeface="HG丸ｺﾞｼｯｸM-PRO" panose="020F0600000000000000" pitchFamily="50" charset="-128"/>
                <a:ea typeface="HG丸ｺﾞｼｯｸM-PRO" panose="020F0600000000000000" pitchFamily="50" charset="-128"/>
              </a:rPr>
              <a:t>]</a:t>
            </a:r>
          </a:p>
          <a:p>
            <a:r>
              <a:rPr kumimoji="1" lang="ja-JP" altLang="en-US" dirty="0" smtClean="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1[km]</a:t>
            </a:r>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dirty="0" smtClean="0">
                <a:latin typeface="HG丸ｺﾞｼｯｸM-PRO" panose="020F0600000000000000" pitchFamily="50" charset="-128"/>
                <a:ea typeface="HG丸ｺﾞｼｯｸM-PRO" panose="020F0600000000000000" pitchFamily="50" charset="-128"/>
              </a:rPr>
              <a:t>1000[m]</a:t>
            </a:r>
          </a:p>
        </p:txBody>
      </p:sp>
    </p:spTree>
    <p:extLst>
      <p:ext uri="{BB962C8B-B14F-4D97-AF65-F5344CB8AC3E}">
        <p14:creationId xmlns:p14="http://schemas.microsoft.com/office/powerpoint/2010/main" val="418073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42000" y="3168000"/>
            <a:ext cx="6400800" cy="1753200"/>
          </a:xfrm>
        </p:spPr>
        <p:txBody>
          <a:bodyPr anchor="t"/>
          <a:lstStyle/>
          <a:p>
            <a:pPr algn="ctr"/>
            <a:r>
              <a:rPr lang="ja-JP" altLang="en-US" sz="6000" b="1" dirty="0">
                <a:solidFill>
                  <a:srgbClr val="0070C0"/>
                </a:solidFill>
                <a:latin typeface="ＭＳ Ｐゴシック" pitchFamily="50" charset="-128"/>
                <a:ea typeface="ＭＳ Ｐゴシック" pitchFamily="50" charset="-128"/>
              </a:rPr>
              <a:t>化学工学</a:t>
            </a:r>
            <a:r>
              <a:rPr lang="en-US" altLang="ja-JP" sz="6000" b="1" dirty="0">
                <a:solidFill>
                  <a:srgbClr val="0070C0"/>
                </a:solidFill>
                <a:latin typeface="ＭＳ Ｐゴシック" pitchFamily="50" charset="-128"/>
                <a:ea typeface="ＭＳ Ｐゴシック" pitchFamily="50" charset="-128"/>
              </a:rPr>
              <a:t/>
            </a:r>
            <a:br>
              <a:rPr lang="en-US" altLang="ja-JP" sz="6000" b="1" dirty="0">
                <a:solidFill>
                  <a:srgbClr val="0070C0"/>
                </a:solidFill>
                <a:latin typeface="ＭＳ Ｐゴシック" pitchFamily="50" charset="-128"/>
                <a:ea typeface="ＭＳ Ｐゴシック" pitchFamily="50" charset="-128"/>
              </a:rPr>
            </a:br>
            <a:r>
              <a:rPr lang="ja-JP" altLang="en-US" sz="6000" b="1" dirty="0">
                <a:solidFill>
                  <a:srgbClr val="FF0000"/>
                </a:solidFill>
                <a:latin typeface="ＭＳ Ｐゴシック" pitchFamily="50" charset="-128"/>
                <a:ea typeface="ＭＳ Ｐゴシック" pitchFamily="50" charset="-128"/>
              </a:rPr>
              <a:t>おわり</a:t>
            </a:r>
          </a:p>
        </p:txBody>
      </p:sp>
      <p:sp>
        <p:nvSpPr>
          <p:cNvPr id="5" name="Text Box 5"/>
          <p:cNvSpPr txBox="1">
            <a:spLocks noChangeArrowheads="1"/>
          </p:cNvSpPr>
          <p:nvPr/>
        </p:nvSpPr>
        <p:spPr bwMode="auto">
          <a:xfrm>
            <a:off x="10102850" y="246064"/>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Tree>
    <p:extLst>
      <p:ext uri="{BB962C8B-B14F-4D97-AF65-F5344CB8AC3E}">
        <p14:creationId xmlns:p14="http://schemas.microsoft.com/office/powerpoint/2010/main" val="410824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単位系</a:t>
            </a:r>
            <a:endParaRPr kumimoji="1" lang="ja-JP" altLang="en-US" dirty="0">
              <a:solidFill>
                <a:srgbClr val="0070C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252208544"/>
              </p:ext>
            </p:extLst>
          </p:nvPr>
        </p:nvGraphicFramePr>
        <p:xfrm>
          <a:off x="1193799" y="1514299"/>
          <a:ext cx="10869247" cy="5216769"/>
        </p:xfrm>
        <a:graphic>
          <a:graphicData uri="http://schemas.openxmlformats.org/drawingml/2006/table">
            <a:tbl>
              <a:tblPr firstRow="1" bandRow="1">
                <a:tableStyleId>{D7AC3CCA-C797-4891-BE02-D94E43425B78}</a:tableStyleId>
              </a:tblPr>
              <a:tblGrid>
                <a:gridCol w="3411788"/>
                <a:gridCol w="7457459"/>
              </a:tblGrid>
              <a:tr h="1738923">
                <a:tc>
                  <a:txBody>
                    <a:bodyPr/>
                    <a:lstStyle/>
                    <a:p>
                      <a:r>
                        <a:rPr kumimoji="1" lang="ja-JP" altLang="en-US" sz="2800" b="0" baseline="0" dirty="0" smtClean="0">
                          <a:latin typeface="HG丸ｺﾞｼｯｸM-PRO" panose="020F0600000000000000" pitchFamily="50" charset="-128"/>
                          <a:ea typeface="HG丸ｺﾞｼｯｸM-PRO" panose="020F0600000000000000" pitchFamily="50" charset="-128"/>
                        </a:rPr>
                        <a:t>基本単位</a:t>
                      </a:r>
                      <a:endParaRPr kumimoji="1" lang="ja-JP" altLang="en-US" sz="2800" b="0" baseline="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ja-JP" sz="2800" b="0" kern="1200" dirty="0" smtClean="0">
                          <a:effectLst/>
                          <a:latin typeface="HG丸ｺﾞｼｯｸM-PRO" panose="020F0600000000000000" pitchFamily="50" charset="-128"/>
                          <a:ea typeface="HG丸ｺﾞｼｯｸM-PRO" panose="020F0600000000000000" pitchFamily="50" charset="-128"/>
                        </a:rPr>
                        <a:t>七つの基本単位を基礎としている</a:t>
                      </a:r>
                      <a:endParaRPr kumimoji="1" lang="en-US" altLang="ja-JP" sz="2800" b="0" kern="1200" dirty="0" smtClean="0">
                        <a:effectLst/>
                        <a:latin typeface="HG丸ｺﾞｼｯｸM-PRO" panose="020F0600000000000000" pitchFamily="50" charset="-128"/>
                        <a:ea typeface="HG丸ｺﾞｼｯｸM-PRO" panose="020F0600000000000000" pitchFamily="50" charset="-128"/>
                      </a:endParaRPr>
                    </a:p>
                    <a:p>
                      <a:r>
                        <a:rPr kumimoji="1" lang="ja-JP" altLang="ja-JP" sz="2800" b="0" kern="1200" dirty="0" smtClean="0">
                          <a:effectLst/>
                          <a:latin typeface="HG丸ｺﾞｼｯｸM-PRO" panose="020F0600000000000000" pitchFamily="50" charset="-128"/>
                          <a:ea typeface="HG丸ｺﾞｼｯｸM-PRO" panose="020F0600000000000000" pitchFamily="50" charset="-128"/>
                        </a:rPr>
                        <a:t>例：長さ（</a:t>
                      </a:r>
                      <a:r>
                        <a:rPr kumimoji="1" lang="en-US" altLang="ja-JP" sz="2800" b="0" kern="1200" dirty="0" smtClean="0">
                          <a:effectLst/>
                          <a:latin typeface="HG丸ｺﾞｼｯｸM-PRO" panose="020F0600000000000000" pitchFamily="50" charset="-128"/>
                          <a:ea typeface="HG丸ｺﾞｼｯｸM-PRO" panose="020F0600000000000000" pitchFamily="50" charset="-128"/>
                        </a:rPr>
                        <a:t>m</a:t>
                      </a:r>
                      <a:r>
                        <a:rPr kumimoji="1" lang="ja-JP" altLang="ja-JP" sz="2800" b="0" kern="1200" dirty="0" smtClean="0">
                          <a:effectLst/>
                          <a:latin typeface="HG丸ｺﾞｼｯｸM-PRO" panose="020F0600000000000000" pitchFamily="50" charset="-128"/>
                          <a:ea typeface="HG丸ｺﾞｼｯｸM-PRO" panose="020F0600000000000000" pitchFamily="50" charset="-128"/>
                        </a:rPr>
                        <a:t>），時間（</a:t>
                      </a:r>
                      <a:r>
                        <a:rPr kumimoji="1" lang="en-US" altLang="ja-JP" sz="2800" b="0" kern="1200" dirty="0" smtClean="0">
                          <a:effectLst/>
                          <a:latin typeface="HG丸ｺﾞｼｯｸM-PRO" panose="020F0600000000000000" pitchFamily="50" charset="-128"/>
                          <a:ea typeface="HG丸ｺﾞｼｯｸM-PRO" panose="020F0600000000000000" pitchFamily="50" charset="-128"/>
                        </a:rPr>
                        <a:t>s</a:t>
                      </a:r>
                      <a:r>
                        <a:rPr kumimoji="1" lang="ja-JP" altLang="ja-JP" sz="2800" b="0" kern="1200" dirty="0" smtClean="0">
                          <a:effectLst/>
                          <a:latin typeface="HG丸ｺﾞｼｯｸM-PRO" panose="020F0600000000000000" pitchFamily="50" charset="-128"/>
                          <a:ea typeface="HG丸ｺﾞｼｯｸM-PRO" panose="020F0600000000000000" pitchFamily="50" charset="-128"/>
                        </a:rPr>
                        <a:t>）等</a:t>
                      </a:r>
                      <a:endParaRPr kumimoji="1" lang="ja-JP" altLang="en-US" sz="2800" b="0" baseline="0" dirty="0">
                        <a:latin typeface="HG丸ｺﾞｼｯｸM-PRO" panose="020F0600000000000000" pitchFamily="50" charset="-128"/>
                        <a:ea typeface="HG丸ｺﾞｼｯｸM-PRO" panose="020F0600000000000000" pitchFamily="50" charset="-128"/>
                      </a:endParaRPr>
                    </a:p>
                  </a:txBody>
                  <a:tcPr anchor="ctr"/>
                </a:tc>
              </a:tr>
              <a:tr h="1738923">
                <a:tc>
                  <a:txBody>
                    <a:bodyPr/>
                    <a:lstStyle/>
                    <a:p>
                      <a:r>
                        <a:rPr kumimoji="1" lang="ja-JP" altLang="en-US" sz="2800" b="0" baseline="0" dirty="0" smtClean="0">
                          <a:latin typeface="HG丸ｺﾞｼｯｸM-PRO" panose="020F0600000000000000" pitchFamily="50" charset="-128"/>
                          <a:ea typeface="HG丸ｺﾞｼｯｸM-PRO" panose="020F0600000000000000" pitchFamily="50" charset="-128"/>
                        </a:rPr>
                        <a:t>組立単位</a:t>
                      </a:r>
                      <a:endParaRPr kumimoji="1" lang="ja-JP" altLang="en-US" sz="2800" b="0" baseline="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ja-JP" sz="2800" b="0" kern="1200" dirty="0" smtClean="0">
                          <a:effectLst/>
                          <a:latin typeface="HG丸ｺﾞｼｯｸM-PRO" panose="020F0600000000000000" pitchFamily="50" charset="-128"/>
                          <a:ea typeface="HG丸ｺﾞｼｯｸM-PRO" panose="020F0600000000000000" pitchFamily="50" charset="-128"/>
                        </a:rPr>
                        <a:t>基本単位を組み合わせて使用する</a:t>
                      </a:r>
                      <a:endParaRPr kumimoji="1" lang="en-US" altLang="ja-JP" sz="2800" b="0" kern="1200" dirty="0" smtClean="0">
                        <a:effectLst/>
                        <a:latin typeface="HG丸ｺﾞｼｯｸM-PRO" panose="020F0600000000000000" pitchFamily="50" charset="-128"/>
                        <a:ea typeface="HG丸ｺﾞｼｯｸM-PRO" panose="020F0600000000000000" pitchFamily="50" charset="-128"/>
                      </a:endParaRPr>
                    </a:p>
                    <a:p>
                      <a:r>
                        <a:rPr kumimoji="1" lang="ja-JP" altLang="ja-JP" sz="2800" b="0" kern="1200" dirty="0" smtClean="0">
                          <a:effectLst/>
                          <a:latin typeface="HG丸ｺﾞｼｯｸM-PRO" panose="020F0600000000000000" pitchFamily="50" charset="-128"/>
                          <a:ea typeface="HG丸ｺﾞｼｯｸM-PRO" panose="020F0600000000000000" pitchFamily="50" charset="-128"/>
                        </a:rPr>
                        <a:t>例：速さ（</a:t>
                      </a:r>
                      <a:r>
                        <a:rPr kumimoji="1" lang="en-US" altLang="ja-JP" sz="2800" b="0" kern="1200" dirty="0" smtClean="0">
                          <a:effectLst/>
                          <a:latin typeface="HG丸ｺﾞｼｯｸM-PRO" panose="020F0600000000000000" pitchFamily="50" charset="-128"/>
                          <a:ea typeface="HG丸ｺﾞｼｯｸM-PRO" panose="020F0600000000000000" pitchFamily="50" charset="-128"/>
                        </a:rPr>
                        <a:t>m/s</a:t>
                      </a:r>
                      <a:r>
                        <a:rPr kumimoji="1" lang="ja-JP" altLang="ja-JP" sz="2800" b="0" kern="1200" dirty="0" smtClean="0">
                          <a:effectLst/>
                          <a:latin typeface="HG丸ｺﾞｼｯｸM-PRO" panose="020F0600000000000000" pitchFamily="50" charset="-128"/>
                          <a:ea typeface="HG丸ｺﾞｼｯｸM-PRO" panose="020F0600000000000000" pitchFamily="50" charset="-128"/>
                        </a:rPr>
                        <a:t>）等</a:t>
                      </a:r>
                      <a:endParaRPr kumimoji="1" lang="ja-JP" altLang="en-US" sz="2800" b="0" baseline="0" dirty="0">
                        <a:latin typeface="HG丸ｺﾞｼｯｸM-PRO" panose="020F0600000000000000" pitchFamily="50" charset="-128"/>
                        <a:ea typeface="HG丸ｺﾞｼｯｸM-PRO" panose="020F0600000000000000" pitchFamily="50" charset="-128"/>
                      </a:endParaRPr>
                    </a:p>
                  </a:txBody>
                  <a:tcPr anchor="ctr"/>
                </a:tc>
              </a:tr>
              <a:tr h="1738923">
                <a:tc>
                  <a:txBody>
                    <a:bodyPr/>
                    <a:lstStyle/>
                    <a:p>
                      <a:r>
                        <a:rPr kumimoji="1" lang="ja-JP" altLang="en-US" sz="2800" b="0" baseline="0" dirty="0" smtClean="0">
                          <a:latin typeface="HG丸ｺﾞｼｯｸM-PRO" panose="020F0600000000000000" pitchFamily="50" charset="-128"/>
                          <a:ea typeface="HG丸ｺﾞｼｯｸM-PRO" panose="020F0600000000000000" pitchFamily="50" charset="-128"/>
                        </a:rPr>
                        <a:t>接頭語</a:t>
                      </a:r>
                      <a:endParaRPr kumimoji="1" lang="ja-JP" altLang="en-US" sz="2800" b="0" baseline="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ja-JP" sz="2800" b="0" kern="1200" dirty="0" smtClean="0">
                          <a:effectLst/>
                          <a:latin typeface="HG丸ｺﾞｼｯｸM-PRO" panose="020F0600000000000000" pitchFamily="50" charset="-128"/>
                          <a:ea typeface="HG丸ｺﾞｼｯｸM-PRO" panose="020F0600000000000000" pitchFamily="50" charset="-128"/>
                        </a:rPr>
                        <a:t>ある</a:t>
                      </a:r>
                      <a:r>
                        <a:rPr kumimoji="1" lang="ja-JP" altLang="en-US" sz="2800" b="0" kern="1200" dirty="0" smtClean="0">
                          <a:effectLst/>
                          <a:latin typeface="HG丸ｺﾞｼｯｸM-PRO" panose="020F0600000000000000" pitchFamily="50" charset="-128"/>
                          <a:ea typeface="HG丸ｺﾞｼｯｸM-PRO" panose="020F0600000000000000" pitchFamily="50" charset="-128"/>
                        </a:rPr>
                        <a:t>量</a:t>
                      </a:r>
                      <a:r>
                        <a:rPr kumimoji="1" lang="ja-JP" altLang="ja-JP" sz="2800" b="0" kern="1200" dirty="0" smtClean="0">
                          <a:effectLst/>
                          <a:latin typeface="HG丸ｺﾞｼｯｸM-PRO" panose="020F0600000000000000" pitchFamily="50" charset="-128"/>
                          <a:ea typeface="HG丸ｺﾞｼｯｸM-PRO" panose="020F0600000000000000" pitchFamily="50" charset="-128"/>
                        </a:rPr>
                        <a:t>を表すとき</a:t>
                      </a:r>
                      <a:r>
                        <a:rPr kumimoji="1" lang="ja-JP" altLang="en-US" sz="2800" b="0" kern="1200" dirty="0" smtClean="0">
                          <a:effectLst/>
                          <a:latin typeface="HG丸ｺﾞｼｯｸM-PRO" panose="020F0600000000000000" pitchFamily="50" charset="-128"/>
                          <a:ea typeface="HG丸ｺﾞｼｯｸM-PRO" panose="020F0600000000000000" pitchFamily="50" charset="-128"/>
                        </a:rPr>
                        <a:t>，</a:t>
                      </a:r>
                      <a:r>
                        <a:rPr kumimoji="1" lang="ja-JP" altLang="ja-JP" sz="2800" b="0" kern="1200" dirty="0" smtClean="0">
                          <a:effectLst/>
                          <a:latin typeface="HG丸ｺﾞｼｯｸM-PRO" panose="020F0600000000000000" pitchFamily="50" charset="-128"/>
                          <a:ea typeface="HG丸ｺﾞｼｯｸM-PRO" panose="020F0600000000000000" pitchFamily="50" charset="-128"/>
                        </a:rPr>
                        <a:t>数値が大きすぎたり</a:t>
                      </a:r>
                      <a:r>
                        <a:rPr kumimoji="1" lang="ja-JP" altLang="en-US" sz="2800" b="0" kern="1200" dirty="0" smtClean="0">
                          <a:effectLst/>
                          <a:latin typeface="HG丸ｺﾞｼｯｸM-PRO" panose="020F0600000000000000" pitchFamily="50" charset="-128"/>
                          <a:ea typeface="HG丸ｺﾞｼｯｸM-PRO" panose="020F0600000000000000" pitchFamily="50" charset="-128"/>
                        </a:rPr>
                        <a:t>，</a:t>
                      </a:r>
                      <a:r>
                        <a:rPr kumimoji="1" lang="ja-JP" altLang="ja-JP" sz="2800" b="0" kern="1200" dirty="0" smtClean="0">
                          <a:effectLst/>
                          <a:latin typeface="HG丸ｺﾞｼｯｸM-PRO" panose="020F0600000000000000" pitchFamily="50" charset="-128"/>
                          <a:ea typeface="HG丸ｺﾞｼｯｸM-PRO" panose="020F0600000000000000" pitchFamily="50" charset="-128"/>
                        </a:rPr>
                        <a:t>小さすぎたりすることを防ぐために使用する</a:t>
                      </a:r>
                      <a:endParaRPr kumimoji="1" lang="en-US" altLang="ja-JP" sz="2800" b="0" kern="1200" dirty="0" smtClean="0">
                        <a:effectLst/>
                        <a:latin typeface="HG丸ｺﾞｼｯｸM-PRO" panose="020F0600000000000000" pitchFamily="50" charset="-128"/>
                        <a:ea typeface="HG丸ｺﾞｼｯｸM-PRO" panose="020F0600000000000000" pitchFamily="50" charset="-128"/>
                      </a:endParaRPr>
                    </a:p>
                    <a:p>
                      <a:r>
                        <a:rPr kumimoji="1" lang="ja-JP" altLang="ja-JP" sz="2800" b="0" kern="1200" dirty="0" smtClean="0">
                          <a:effectLst/>
                          <a:latin typeface="HG丸ｺﾞｼｯｸM-PRO" panose="020F0600000000000000" pitchFamily="50" charset="-128"/>
                          <a:ea typeface="HG丸ｺﾞｼｯｸM-PRO" panose="020F0600000000000000" pitchFamily="50" charset="-128"/>
                        </a:rPr>
                        <a:t>例：</a:t>
                      </a:r>
                      <a:r>
                        <a:rPr kumimoji="1" lang="en-US" altLang="ja-JP" sz="2800" b="0" kern="1200" dirty="0" smtClean="0">
                          <a:effectLst/>
                          <a:latin typeface="HG丸ｺﾞｼｯｸM-PRO" panose="020F0600000000000000" pitchFamily="50" charset="-128"/>
                          <a:ea typeface="HG丸ｺﾞｼｯｸM-PRO" panose="020F0600000000000000" pitchFamily="50" charset="-128"/>
                        </a:rPr>
                        <a:t>0.00394m</a:t>
                      </a:r>
                      <a:r>
                        <a:rPr kumimoji="1" lang="ja-JP" altLang="ja-JP" sz="2800" b="0" kern="1200" dirty="0" smtClean="0">
                          <a:effectLst/>
                          <a:latin typeface="HG丸ｺﾞｼｯｸM-PRO" panose="020F0600000000000000" pitchFamily="50" charset="-128"/>
                          <a:ea typeface="HG丸ｺﾞｼｯｸM-PRO" panose="020F0600000000000000" pitchFamily="50" charset="-128"/>
                        </a:rPr>
                        <a:t>は，</a:t>
                      </a:r>
                      <a:r>
                        <a:rPr kumimoji="1" lang="en-US" altLang="ja-JP" sz="2800" b="0" kern="1200" dirty="0" smtClean="0">
                          <a:effectLst/>
                          <a:latin typeface="HG丸ｺﾞｼｯｸM-PRO" panose="020F0600000000000000" pitchFamily="50" charset="-128"/>
                          <a:ea typeface="HG丸ｺﾞｼｯｸM-PRO" panose="020F0600000000000000" pitchFamily="50" charset="-128"/>
                        </a:rPr>
                        <a:t>3.94mm</a:t>
                      </a:r>
                      <a:r>
                        <a:rPr kumimoji="1" lang="ja-JP" altLang="ja-JP" sz="2800" b="0" kern="1200" dirty="0" smtClean="0">
                          <a:effectLst/>
                          <a:latin typeface="HG丸ｺﾞｼｯｸM-PRO" panose="020F0600000000000000" pitchFamily="50" charset="-128"/>
                          <a:ea typeface="HG丸ｺﾞｼｯｸM-PRO" panose="020F0600000000000000" pitchFamily="50" charset="-128"/>
                        </a:rPr>
                        <a:t>と呼</a:t>
                      </a:r>
                      <a:r>
                        <a:rPr kumimoji="1" lang="ja-JP" altLang="en-US" sz="2800" b="0" kern="1200" dirty="0" smtClean="0">
                          <a:effectLst/>
                          <a:latin typeface="HG丸ｺﾞｼｯｸM-PRO" panose="020F0600000000000000" pitchFamily="50" charset="-128"/>
                          <a:ea typeface="HG丸ｺﾞｼｯｸM-PRO" panose="020F0600000000000000" pitchFamily="50" charset="-128"/>
                        </a:rPr>
                        <a:t>べる</a:t>
                      </a:r>
                      <a:endParaRPr kumimoji="1" lang="ja-JP" altLang="en-US" sz="2800" b="0" baseline="0" dirty="0">
                        <a:latin typeface="HG丸ｺﾞｼｯｸM-PRO" panose="020F0600000000000000" pitchFamily="50" charset="-128"/>
                        <a:ea typeface="HG丸ｺﾞｼｯｸM-PRO" panose="020F0600000000000000" pitchFamily="50" charset="-128"/>
                      </a:endParaRPr>
                    </a:p>
                  </a:txBody>
                  <a:tcPr anchor="ctr"/>
                </a:tc>
              </a:tr>
            </a:tbl>
          </a:graphicData>
        </a:graphic>
      </p:graphicFrame>
    </p:spTree>
    <p:extLst>
      <p:ext uri="{BB962C8B-B14F-4D97-AF65-F5344CB8AC3E}">
        <p14:creationId xmlns:p14="http://schemas.microsoft.com/office/powerpoint/2010/main" val="225915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rgbClr val="0070C0"/>
                </a:solidFill>
              </a:rPr>
              <a:t>国際単位系（ＳＩ）</a:t>
            </a:r>
            <a:endParaRPr kumimoji="1" lang="ja-JP" altLang="en-US" dirty="0">
              <a:solidFill>
                <a:srgbClr val="0070C0"/>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164247717"/>
              </p:ext>
            </p:extLst>
          </p:nvPr>
        </p:nvGraphicFramePr>
        <p:xfrm>
          <a:off x="1422400" y="1676400"/>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82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ＳＩ単位（基本単位）</a:t>
            </a:r>
            <a:endParaRPr kumimoji="1" lang="ja-JP" altLang="en-US" dirty="0">
              <a:solidFill>
                <a:srgbClr val="0070C0"/>
              </a:solidFill>
            </a:endParaRPr>
          </a:p>
        </p:txBody>
      </p:sp>
      <p:graphicFrame>
        <p:nvGraphicFramePr>
          <p:cNvPr id="18" name="コンテンツ プレースホルダー 17"/>
          <p:cNvGraphicFramePr>
            <a:graphicFrameLocks noGrp="1"/>
          </p:cNvGraphicFramePr>
          <p:nvPr>
            <p:ph idx="1"/>
            <p:extLst>
              <p:ext uri="{D42A27DB-BD31-4B8C-83A1-F6EECF244321}">
                <p14:modId xmlns:p14="http://schemas.microsoft.com/office/powerpoint/2010/main" val="3044521209"/>
              </p:ext>
            </p:extLst>
          </p:nvPr>
        </p:nvGraphicFramePr>
        <p:xfrm>
          <a:off x="1422400" y="1620000"/>
          <a:ext cx="10620000" cy="3169920"/>
        </p:xfrm>
        <a:graphic>
          <a:graphicData uri="http://schemas.openxmlformats.org/drawingml/2006/table">
            <a:tbl>
              <a:tblPr firstRow="1" bandRow="1">
                <a:tableStyleId>{69CF1AB2-1976-4502-BF36-3FF5EA218861}</a:tableStyleId>
              </a:tblPr>
              <a:tblGrid>
                <a:gridCol w="3540000"/>
                <a:gridCol w="3540000"/>
                <a:gridCol w="3540000"/>
              </a:tblGrid>
              <a:tr h="396240">
                <a:tc>
                  <a:txBody>
                    <a:bodyPr/>
                    <a:lstStyle/>
                    <a:p>
                      <a:pPr algn="ctr"/>
                      <a:r>
                        <a:rPr kumimoji="1" lang="ja-JP" altLang="en-US" sz="2000" dirty="0" smtClean="0">
                          <a:solidFill>
                            <a:schemeClr val="bg1"/>
                          </a:solidFill>
                        </a:rPr>
                        <a:t>量</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a:txBody>
                  <a:tcPr>
                    <a:solidFill>
                      <a:schemeClr val="tx2">
                        <a:lumMod val="60000"/>
                        <a:lumOff val="40000"/>
                      </a:schemeClr>
                    </a:solidFill>
                  </a:tcPr>
                </a:tc>
                <a:tc>
                  <a:txBody>
                    <a:bodyPr/>
                    <a:lstStyle/>
                    <a:p>
                      <a:pPr algn="ctr"/>
                      <a:r>
                        <a:rPr kumimoji="1" lang="ja-JP" altLang="en-US" sz="2000" dirty="0" smtClean="0">
                          <a:solidFill>
                            <a:schemeClr val="bg1"/>
                          </a:solidFill>
                        </a:rPr>
                        <a:t>単位の名称</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a:txBody>
                  <a:tcPr>
                    <a:solidFill>
                      <a:schemeClr val="tx2">
                        <a:lumMod val="60000"/>
                        <a:lumOff val="40000"/>
                      </a:schemeClr>
                    </a:solidFill>
                  </a:tcPr>
                </a:tc>
                <a:tc>
                  <a:txBody>
                    <a:bodyPr/>
                    <a:lstStyle/>
                    <a:p>
                      <a:pPr algn="ctr"/>
                      <a:r>
                        <a:rPr kumimoji="1" lang="ja-JP" altLang="en-US" sz="2000" dirty="0" smtClean="0">
                          <a:solidFill>
                            <a:schemeClr val="bg1"/>
                          </a:solidFill>
                        </a:rPr>
                        <a:t>単位記号</a:t>
                      </a:r>
                      <a:endParaRPr kumimoji="1" lang="ja-JP" altLang="en-US" sz="2000" dirty="0">
                        <a:solidFill>
                          <a:schemeClr val="bg1"/>
                        </a:solidFill>
                        <a:latin typeface="HG丸ｺﾞｼｯｸM-PRO" panose="020F0600000000000000" pitchFamily="50" charset="-128"/>
                        <a:ea typeface="HG丸ｺﾞｼｯｸM-PRO" panose="020F0600000000000000" pitchFamily="50" charset="-128"/>
                      </a:endParaRPr>
                    </a:p>
                  </a:txBody>
                  <a:tcPr>
                    <a:solidFill>
                      <a:schemeClr val="tx2">
                        <a:lumMod val="60000"/>
                        <a:lumOff val="40000"/>
                      </a:schemeClr>
                    </a:solidFill>
                  </a:tcPr>
                </a:tc>
              </a:tr>
              <a:tr h="396240">
                <a:tc>
                  <a:txBody>
                    <a:bodyPr/>
                    <a:lstStyle/>
                    <a:p>
                      <a:pPr algn="ctr"/>
                      <a:r>
                        <a:rPr kumimoji="1" lang="ja-JP" altLang="en-US" sz="2000" dirty="0" smtClean="0"/>
                        <a:t>長さ</a:t>
                      </a:r>
                      <a:endParaRPr kumimoji="1" lang="en-US" altLang="ja-JP" sz="2000" dirty="0" smtClean="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dirty="0" smtClean="0"/>
                        <a:t>メートル</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latin typeface="+mn-lt"/>
                          <a:ea typeface="HG丸ｺﾞｼｯｸM-PRO" panose="020F0600000000000000" pitchFamily="50" charset="-128"/>
                        </a:rPr>
                        <a:t>m</a:t>
                      </a:r>
                      <a:endParaRPr kumimoji="1" lang="ja-JP" altLang="en-US" sz="2000" dirty="0">
                        <a:latin typeface="+mn-lt"/>
                        <a:ea typeface="HG丸ｺﾞｼｯｸM-PRO" panose="020F0600000000000000" pitchFamily="50" charset="-128"/>
                      </a:endParaRPr>
                    </a:p>
                  </a:txBody>
                  <a:tcPr/>
                </a:tc>
              </a:tr>
              <a:tr h="396240">
                <a:tc>
                  <a:txBody>
                    <a:bodyPr/>
                    <a:lstStyle/>
                    <a:p>
                      <a:pPr algn="ctr"/>
                      <a:r>
                        <a:rPr kumimoji="1" lang="ja-JP" altLang="en-US" sz="2000" dirty="0" smtClean="0"/>
                        <a:t>質量</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dirty="0" smtClean="0"/>
                        <a:t>キログラム</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mn-lt"/>
                          <a:ea typeface="HG丸ｺﾞｼｯｸM-PRO" panose="020F0600000000000000" pitchFamily="50" charset="-128"/>
                        </a:rPr>
                        <a:t>kg</a:t>
                      </a:r>
                    </a:p>
                  </a:txBody>
                  <a:tcPr/>
                </a:tc>
              </a:tr>
              <a:tr h="396240">
                <a:tc>
                  <a:txBody>
                    <a:bodyPr/>
                    <a:lstStyle/>
                    <a:p>
                      <a:pPr algn="ctr"/>
                      <a:r>
                        <a:rPr kumimoji="1" lang="ja-JP" altLang="en-US" sz="2000" dirty="0" smtClean="0"/>
                        <a:t>時間</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dirty="0" smtClean="0"/>
                        <a:t>時間</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latin typeface="+mn-lt"/>
                          <a:ea typeface="+mn-ea"/>
                        </a:rPr>
                        <a:t>s</a:t>
                      </a:r>
                      <a:endParaRPr kumimoji="1" lang="ja-JP" altLang="en-US" sz="2000" dirty="0">
                        <a:latin typeface="+mn-lt"/>
                        <a:ea typeface="HG丸ｺﾞｼｯｸM-PRO" panose="020F0600000000000000" pitchFamily="50" charset="-128"/>
                      </a:endParaRPr>
                    </a:p>
                  </a:txBody>
                  <a:tcPr/>
                </a:tc>
              </a:tr>
              <a:tr h="396240">
                <a:tc>
                  <a:txBody>
                    <a:bodyPr/>
                    <a:lstStyle/>
                    <a:p>
                      <a:pPr algn="ctr"/>
                      <a:r>
                        <a:rPr kumimoji="1" lang="ja-JP" altLang="en-US" sz="2000" dirty="0" smtClean="0"/>
                        <a:t>電流</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dirty="0" smtClean="0"/>
                        <a:t>アンペア</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latin typeface="+mn-lt"/>
                        </a:rPr>
                        <a:t>A</a:t>
                      </a:r>
                      <a:endParaRPr kumimoji="1" lang="ja-JP" altLang="en-US" sz="2000" dirty="0">
                        <a:latin typeface="+mn-lt"/>
                        <a:ea typeface="HG丸ｺﾞｼｯｸM-PRO" panose="020F0600000000000000" pitchFamily="50" charset="-128"/>
                      </a:endParaRPr>
                    </a:p>
                  </a:txBody>
                  <a:tcPr/>
                </a:tc>
              </a:tr>
              <a:tr h="396240">
                <a:tc>
                  <a:txBody>
                    <a:bodyPr/>
                    <a:lstStyle/>
                    <a:p>
                      <a:pPr algn="ctr"/>
                      <a:r>
                        <a:rPr kumimoji="1" lang="ja-JP" altLang="en-US" sz="2000" dirty="0" smtClean="0"/>
                        <a:t>熱力学温度</a:t>
                      </a:r>
                      <a:endParaRPr kumimoji="1" lang="en-US" altLang="ja-JP" sz="2000" dirty="0" smtClean="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dirty="0" smtClean="0"/>
                        <a:t>ケルビン</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latin typeface="+mn-lt"/>
                        </a:rPr>
                        <a:t>K</a:t>
                      </a:r>
                      <a:endParaRPr kumimoji="1" lang="ja-JP" altLang="en-US" sz="2000" dirty="0">
                        <a:latin typeface="+mn-lt"/>
                        <a:ea typeface="HG丸ｺﾞｼｯｸM-PRO" panose="020F0600000000000000" pitchFamily="50" charset="-128"/>
                      </a:endParaRPr>
                    </a:p>
                  </a:txBody>
                  <a:tcPr/>
                </a:tc>
              </a:tr>
              <a:tr h="396240">
                <a:tc>
                  <a:txBody>
                    <a:bodyPr/>
                    <a:lstStyle/>
                    <a:p>
                      <a:pPr algn="ctr"/>
                      <a:r>
                        <a:rPr kumimoji="1" lang="ja-JP" altLang="en-US" sz="2000" dirty="0" smtClean="0"/>
                        <a:t>物質量</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dirty="0" smtClean="0"/>
                        <a:t>モル</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err="1" smtClean="0">
                          <a:latin typeface="+mn-lt"/>
                        </a:rPr>
                        <a:t>mol</a:t>
                      </a:r>
                      <a:endParaRPr kumimoji="1" lang="ja-JP" altLang="en-US" sz="2000" dirty="0">
                        <a:latin typeface="+mn-lt"/>
                        <a:ea typeface="HG丸ｺﾞｼｯｸM-PRO" panose="020F0600000000000000" pitchFamily="50" charset="-128"/>
                      </a:endParaRPr>
                    </a:p>
                  </a:txBody>
                  <a:tcPr/>
                </a:tc>
              </a:tr>
              <a:tr h="396240">
                <a:tc>
                  <a:txBody>
                    <a:bodyPr/>
                    <a:lstStyle/>
                    <a:p>
                      <a:pPr algn="ctr"/>
                      <a:r>
                        <a:rPr kumimoji="1" lang="ja-JP" altLang="en-US" sz="2000" dirty="0" smtClean="0"/>
                        <a:t>光度</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dirty="0" smtClean="0"/>
                        <a:t>カンデラ</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000" dirty="0" smtClean="0">
                          <a:latin typeface="+mn-lt"/>
                        </a:rPr>
                        <a:t>cd</a:t>
                      </a:r>
                      <a:endParaRPr kumimoji="1" lang="ja-JP" altLang="en-US" sz="2000" dirty="0">
                        <a:latin typeface="+mn-lt"/>
                        <a:ea typeface="HG丸ｺﾞｼｯｸM-PRO" panose="020F0600000000000000" pitchFamily="50" charset="-128"/>
                      </a:endParaRPr>
                    </a:p>
                  </a:txBody>
                  <a:tcPr/>
                </a:tc>
              </a:tr>
            </a:tbl>
          </a:graphicData>
        </a:graphic>
      </p:graphicFrame>
      <p:sp>
        <p:nvSpPr>
          <p:cNvPr id="3" name="角丸四角形 2"/>
          <p:cNvSpPr/>
          <p:nvPr/>
        </p:nvSpPr>
        <p:spPr bwMode="auto">
          <a:xfrm>
            <a:off x="5441406" y="2063931"/>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6" name="角丸四角形 5"/>
          <p:cNvSpPr/>
          <p:nvPr/>
        </p:nvSpPr>
        <p:spPr bwMode="auto">
          <a:xfrm>
            <a:off x="5441406" y="289995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7" name="角丸四角形 6"/>
          <p:cNvSpPr/>
          <p:nvPr/>
        </p:nvSpPr>
        <p:spPr bwMode="auto">
          <a:xfrm>
            <a:off x="5441406" y="3252653"/>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8" name="角丸四角形 7"/>
          <p:cNvSpPr/>
          <p:nvPr/>
        </p:nvSpPr>
        <p:spPr bwMode="auto">
          <a:xfrm>
            <a:off x="5441406" y="245146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9" name="角丸四角形 8"/>
          <p:cNvSpPr/>
          <p:nvPr/>
        </p:nvSpPr>
        <p:spPr bwMode="auto">
          <a:xfrm>
            <a:off x="5441406" y="3661959"/>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0" name="角丸四角形 9"/>
          <p:cNvSpPr/>
          <p:nvPr/>
        </p:nvSpPr>
        <p:spPr bwMode="auto">
          <a:xfrm>
            <a:off x="5441406" y="4058202"/>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1" name="角丸四角形 10"/>
          <p:cNvSpPr/>
          <p:nvPr/>
        </p:nvSpPr>
        <p:spPr bwMode="auto">
          <a:xfrm>
            <a:off x="5441406" y="4454445"/>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2" name="角丸四角形 11"/>
          <p:cNvSpPr/>
          <p:nvPr/>
        </p:nvSpPr>
        <p:spPr bwMode="auto">
          <a:xfrm>
            <a:off x="9125132" y="2081344"/>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3" name="角丸四角形 12"/>
          <p:cNvSpPr/>
          <p:nvPr/>
        </p:nvSpPr>
        <p:spPr bwMode="auto">
          <a:xfrm>
            <a:off x="9125132" y="2451461"/>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4" name="角丸四角形 13"/>
          <p:cNvSpPr/>
          <p:nvPr/>
        </p:nvSpPr>
        <p:spPr bwMode="auto">
          <a:xfrm>
            <a:off x="9125132" y="2855327"/>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5" name="角丸四角形 14"/>
          <p:cNvSpPr/>
          <p:nvPr/>
        </p:nvSpPr>
        <p:spPr bwMode="auto">
          <a:xfrm>
            <a:off x="9125132" y="3259193"/>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6" name="角丸四角形 15"/>
          <p:cNvSpPr/>
          <p:nvPr/>
        </p:nvSpPr>
        <p:spPr bwMode="auto">
          <a:xfrm>
            <a:off x="9125132" y="3661958"/>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7" name="角丸四角形 16"/>
          <p:cNvSpPr/>
          <p:nvPr/>
        </p:nvSpPr>
        <p:spPr bwMode="auto">
          <a:xfrm>
            <a:off x="9125132" y="4058201"/>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9" name="角丸四角形 18"/>
          <p:cNvSpPr/>
          <p:nvPr/>
        </p:nvSpPr>
        <p:spPr bwMode="auto">
          <a:xfrm>
            <a:off x="9125132" y="4454444"/>
            <a:ext cx="2325188" cy="287383"/>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Tree>
    <p:extLst>
      <p:ext uri="{BB962C8B-B14F-4D97-AF65-F5344CB8AC3E}">
        <p14:creationId xmlns:p14="http://schemas.microsoft.com/office/powerpoint/2010/main" val="66469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Lst>
  </p:timing>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テクノロジー">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800" b="0" i="0" u="none" strike="noStrike" cap="none" normalizeH="0" baseline="0" dirty="0" smtClean="0">
            <a:ln>
              <a:noFill/>
            </a:ln>
            <a:solidFill>
              <a:schemeClr val="tx1"/>
            </a:solidFill>
            <a:effectLst/>
            <a:latin typeface="Arial Narrow"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defRPr>
        </a:defPPr>
      </a:lstStyle>
    </a:lnDef>
  </a:objectDefaults>
  <a:extraClrSchemeLst>
    <a:extraClrScheme>
      <a:clrScheme name="FACTORY_TP01069018 1">
        <a:dk1>
          <a:srgbClr val="000054"/>
        </a:dk1>
        <a:lt1>
          <a:srgbClr val="EAEAEA"/>
        </a:lt1>
        <a:dk2>
          <a:srgbClr val="00007A"/>
        </a:dk2>
        <a:lt2>
          <a:srgbClr val="EBD189"/>
        </a:lt2>
        <a:accent1>
          <a:srgbClr val="FCAB40"/>
        </a:accent1>
        <a:accent2>
          <a:srgbClr val="7176BB"/>
        </a:accent2>
        <a:accent3>
          <a:srgbClr val="AAAABE"/>
        </a:accent3>
        <a:accent4>
          <a:srgbClr val="C8C8C8"/>
        </a:accent4>
        <a:accent5>
          <a:srgbClr val="FDD2AF"/>
        </a:accent5>
        <a:accent6>
          <a:srgbClr val="666AA9"/>
        </a:accent6>
        <a:hlink>
          <a:srgbClr val="B97C01"/>
        </a:hlink>
        <a:folHlink>
          <a:srgbClr val="555BAD"/>
        </a:folHlink>
      </a:clrScheme>
      <a:clrMap bg1="dk2" tx1="lt1" bg2="dk1" tx2="lt2" accent1="accent1" accent2="accent2" accent3="accent3" accent4="accent4" accent5="accent5" accent6="accent6" hlink="hlink" folHlink="folHlink"/>
    </a:extraClrScheme>
    <a:extraClrScheme>
      <a:clrScheme name="FACTORY_TP01069018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CEA79C"/>
        </a:hlink>
        <a:folHlink>
          <a:srgbClr val="FDF1C7"/>
        </a:folHlink>
      </a:clrScheme>
      <a:clrMap bg1="lt1" tx1="dk1" bg2="lt2" tx2="dk2" accent1="accent1" accent2="accent2" accent3="accent3" accent4="accent4" accent5="accent5" accent6="accent6" hlink="hlink" folHlink="folHlink"/>
    </a:extraClrScheme>
    <a:extraClrScheme>
      <a:clrScheme name="FACTORY_TP01069018 3">
        <a:dk1>
          <a:srgbClr val="000000"/>
        </a:dk1>
        <a:lt1>
          <a:srgbClr val="FFFFFF"/>
        </a:lt1>
        <a:dk2>
          <a:srgbClr val="000000"/>
        </a:dk2>
        <a:lt2>
          <a:srgbClr val="FFFFFF"/>
        </a:lt2>
        <a:accent1>
          <a:srgbClr val="DDDDDD"/>
        </a:accent1>
        <a:accent2>
          <a:srgbClr val="C0C0C0"/>
        </a:accent2>
        <a:accent3>
          <a:srgbClr val="FFFFFF"/>
        </a:accent3>
        <a:accent4>
          <a:srgbClr val="000000"/>
        </a:accent4>
        <a:accent5>
          <a:srgbClr val="EBEBEB"/>
        </a:accent5>
        <a:accent6>
          <a:srgbClr val="AEAEAE"/>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FACTORY_TP01069018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B97C01"/>
        </a:hlink>
        <a:folHlink>
          <a:srgbClr val="9E4C02"/>
        </a:folHlink>
      </a:clrScheme>
      <a:clrMap bg1="dk2" tx1="lt1" bg2="dk1" tx2="lt2" accent1="accent1" accent2="accent2" accent3="accent3" accent4="accent4" accent5="accent5" accent6="accent6" hlink="hlink" folHlink="folHlink"/>
    </a:extraClrScheme>
    <a:extraClrScheme>
      <a:clrScheme name="FACTORY_TP01069018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808000"/>
        </a:hlink>
        <a:folHlink>
          <a:srgbClr val="6856AA"/>
        </a:folHlink>
      </a:clrScheme>
      <a:clrMap bg1="dk2" tx1="lt1" bg2="dk1" tx2="lt2" accent1="accent1" accent2="accent2" accent3="accent3" accent4="accent4" accent5="accent5" accent6="accent6" hlink="hlink" folHlink="folHlink"/>
    </a:extraClrScheme>
    <a:extraClrScheme>
      <a:clrScheme name="FACTORY_TP01069018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B97C01"/>
        </a:hlink>
        <a:folHlink>
          <a:srgbClr val="3C5047"/>
        </a:folHlink>
      </a:clrScheme>
      <a:clrMap bg1="dk2" tx1="lt1" bg2="dk1" tx2="lt2" accent1="accent1" accent2="accent2" accent3="accent3" accent4="accent4" accent5="accent5" accent6="accent6" hlink="hlink" folHlink="folHlink"/>
    </a:extraClrScheme>
    <a:extraClrScheme>
      <a:clrScheme name="FACTORY_TP01069018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B97C01"/>
        </a:hlink>
        <a:folHlink>
          <a:srgbClr val="2D302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5498</TotalTime>
  <Words>3476</Words>
  <Application>Microsoft Office PowerPoint</Application>
  <PresentationFormat>ワイド画面</PresentationFormat>
  <Paragraphs>1153</Paragraphs>
  <Slides>62</Slides>
  <Notes>62</Notes>
  <HiddenSlides>0</HiddenSlides>
  <MMClips>0</MMClips>
  <ScaleCrop>false</ScaleCrop>
  <HeadingPairs>
    <vt:vector size="10"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62</vt:i4>
      </vt:variant>
      <vt:variant>
        <vt:lpstr>目的別スライド ショー</vt:lpstr>
      </vt:variant>
      <vt:variant>
        <vt:i4>1</vt:i4>
      </vt:variant>
    </vt:vector>
  </HeadingPairs>
  <TitlesOfParts>
    <vt:vector size="74" baseType="lpstr">
      <vt:lpstr>HG丸ｺﾞｼｯｸM-PRO</vt:lpstr>
      <vt:lpstr>ＭＳ Ｐゴシック</vt:lpstr>
      <vt:lpstr>メイリオ</vt:lpstr>
      <vt:lpstr>Arial</vt:lpstr>
      <vt:lpstr>Arial Narrow</vt:lpstr>
      <vt:lpstr>Calibri</vt:lpstr>
      <vt:lpstr>Cambria Math</vt:lpstr>
      <vt:lpstr>Impact</vt:lpstr>
      <vt:lpstr>Wingdings</vt:lpstr>
      <vt:lpstr>テーマ1</vt:lpstr>
      <vt:lpstr>プレゼンテーション</vt:lpstr>
      <vt:lpstr>化学工学</vt:lpstr>
      <vt:lpstr>目次</vt:lpstr>
      <vt:lpstr>PowerPoint プレゼンテーション</vt:lpstr>
      <vt:lpstr>化学工学とは</vt:lpstr>
      <vt:lpstr>化学工学が扱う範囲</vt:lpstr>
      <vt:lpstr>PowerPoint プレゼンテーション</vt:lpstr>
      <vt:lpstr>単位系</vt:lpstr>
      <vt:lpstr>国際単位系（ＳＩ）</vt:lpstr>
      <vt:lpstr>ＳＩ単位（基本単位）</vt:lpstr>
      <vt:lpstr>補助単位</vt:lpstr>
      <vt:lpstr>組立単位</vt:lpstr>
      <vt:lpstr>組立単位（固有の名称をもつもの）①</vt:lpstr>
      <vt:lpstr>組立単位（固有の名称をもつもの）②</vt:lpstr>
      <vt:lpstr>組立単位（固有の単位を含むもの）</vt:lpstr>
      <vt:lpstr>接頭語①</vt:lpstr>
      <vt:lpstr>接頭語②</vt:lpstr>
      <vt:lpstr>PowerPoint プレゼンテーション</vt:lpstr>
      <vt:lpstr>単位換算</vt:lpstr>
      <vt:lpstr>単位換算</vt:lpstr>
      <vt:lpstr>PowerPoint プレゼンテーション</vt:lpstr>
      <vt:lpstr>測定値と有効数字</vt:lpstr>
      <vt:lpstr>測定値と有効数字</vt:lpstr>
      <vt:lpstr>有効数字のポイント</vt:lpstr>
      <vt:lpstr>有効数字</vt:lpstr>
      <vt:lpstr>有効数字の確認</vt:lpstr>
      <vt:lpstr>有効数字の丸め方</vt:lpstr>
      <vt:lpstr>有効数字</vt:lpstr>
      <vt:lpstr>有効数字</vt:lpstr>
      <vt:lpstr>PowerPoint プレゼンテーション</vt:lpstr>
      <vt:lpstr>管の内径</vt:lpstr>
      <vt:lpstr>管の内径</vt:lpstr>
      <vt:lpstr>管の内径と断面積</vt:lpstr>
      <vt:lpstr>PowerPoint プレゼンテーション</vt:lpstr>
      <vt:lpstr>管径と流速・流量の関係</vt:lpstr>
      <vt:lpstr>管径と流速・流量の関係</vt:lpstr>
      <vt:lpstr>管径と流速・流量の関係</vt:lpstr>
      <vt:lpstr>管径と流速・流量の関係</vt:lpstr>
      <vt:lpstr>管径と流速・流量の関係</vt:lpstr>
      <vt:lpstr>PowerPoint プレゼンテーション</vt:lpstr>
      <vt:lpstr>流体の密度と質量流量</vt:lpstr>
      <vt:lpstr>流体の密度と質量流量</vt:lpstr>
      <vt:lpstr>流体の密度と質量流量</vt:lpstr>
      <vt:lpstr>流体の密度と質量流量</vt:lpstr>
      <vt:lpstr>PowerPoint プレゼンテーション</vt:lpstr>
      <vt:lpstr>連続の式</vt:lpstr>
      <vt:lpstr>連続の式</vt:lpstr>
      <vt:lpstr>連続の式</vt:lpstr>
      <vt:lpstr>PowerPoint プレゼンテーション</vt:lpstr>
      <vt:lpstr>ベルヌーイの定理</vt:lpstr>
      <vt:lpstr>ベルヌーイの定理</vt:lpstr>
      <vt:lpstr>PowerPoint プレゼンテーション</vt:lpstr>
      <vt:lpstr>層流・乱流</vt:lpstr>
      <vt:lpstr>レイノルズ数</vt:lpstr>
      <vt:lpstr>レイノルズ数</vt:lpstr>
      <vt:lpstr>PowerPoint プレゼンテーション</vt:lpstr>
      <vt:lpstr>ファニングの式</vt:lpstr>
      <vt:lpstr>ファニングの式</vt:lpstr>
      <vt:lpstr>ファニングの式</vt:lpstr>
      <vt:lpstr>ファニングの式</vt:lpstr>
      <vt:lpstr>ファニングの式</vt:lpstr>
      <vt:lpstr>ファニングの式</vt:lpstr>
      <vt:lpstr>化学工学 おわり</vt:lpstr>
      <vt:lpstr>目的別スライド ショー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化学工学</dc:title>
  <cp:revision>21</cp:revision>
  <cp:lastPrinted>2015-02-22T23:35:10Z</cp:lastPrinted>
  <dcterms:created xsi:type="dcterms:W3CDTF">2014-06-05T05:26:45Z</dcterms:created>
  <dcterms:modified xsi:type="dcterms:W3CDTF">2016-05-12T05:25:03Z</dcterms:modified>
</cp:coreProperties>
</file>