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86" r:id="rId3"/>
    <p:sldId id="264" r:id="rId4"/>
    <p:sldId id="288" r:id="rId5"/>
    <p:sldId id="289" r:id="rId6"/>
    <p:sldId id="287" r:id="rId7"/>
    <p:sldId id="268" r:id="rId8"/>
    <p:sldId id="269" r:id="rId9"/>
    <p:sldId id="285" r:id="rId10"/>
    <p:sldId id="261" r:id="rId11"/>
    <p:sldId id="283" r:id="rId12"/>
    <p:sldId id="272" r:id="rId13"/>
    <p:sldId id="274" r:id="rId14"/>
    <p:sldId id="275" r:id="rId15"/>
    <p:sldId id="276" r:id="rId16"/>
    <p:sldId id="277" r:id="rId17"/>
    <p:sldId id="279" r:id="rId18"/>
    <p:sldId id="278" r:id="rId19"/>
    <p:sldId id="281" r:id="rId20"/>
    <p:sldId id="284" r:id="rId21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9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92" autoAdjust="0"/>
  </p:normalViewPr>
  <p:slideViewPr>
    <p:cSldViewPr snapToGrid="0">
      <p:cViewPr varScale="1">
        <p:scale>
          <a:sx n="74" d="100"/>
          <a:sy n="74" d="100"/>
        </p:scale>
        <p:origin x="360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63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C5E02-28EF-4B07-B454-5816E6D721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56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61E1C-B773-4FD4-A041-B6F6730F817C}" type="datetimeFigureOut">
              <a:rPr kumimoji="1" lang="ja-JP" altLang="en-US" smtClean="0"/>
              <a:t>2014/2/26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5E1A9-3E62-48AE-BC0B-82F812FB5D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87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084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062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670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064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13103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379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135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4897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504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3838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996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3189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659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7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3306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396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346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912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297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25E1A9-3E62-48AE-BC0B-82F812FB5DE6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780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85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6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038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7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07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2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53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06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511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43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76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6DF0-E34E-4892-86DC-764BA9AA6918}" type="datetimeFigureOut">
              <a:rPr kumimoji="1" lang="ja-JP" altLang="en-US" smtClean="0"/>
              <a:pPr/>
              <a:t>2014/2/26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AD5D-A316-401E-A5FF-DF97F1A1BAC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57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3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3" Type="http://schemas.openxmlformats.org/officeDocument/2006/relationships/image" Target="../media/image29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32.png"/><Relationship Id="rId9" Type="http://schemas.openxmlformats.org/officeDocument/2006/relationships/image" Target="../media/image30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0.png"/><Relationship Id="rId5" Type="http://schemas.openxmlformats.org/officeDocument/2006/relationships/image" Target="../media/image32.png"/><Relationship Id="rId4" Type="http://schemas.openxmlformats.org/officeDocument/2006/relationships/image" Target="../media/image281.png"/><Relationship Id="rId9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1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32.png"/><Relationship Id="rId9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0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32.png"/><Relationship Id="rId10" Type="http://schemas.openxmlformats.org/officeDocument/2006/relationships/image" Target="../media/image24.png"/><Relationship Id="rId4" Type="http://schemas.openxmlformats.org/officeDocument/2006/relationships/image" Target="../media/image340.png"/><Relationship Id="rId9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2.png"/><Relationship Id="rId7" Type="http://schemas.openxmlformats.org/officeDocument/2006/relationships/image" Target="../media/image360.png"/><Relationship Id="rId12" Type="http://schemas.openxmlformats.org/officeDocument/2006/relationships/image" Target="../media/image4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37.png"/><Relationship Id="rId5" Type="http://schemas.openxmlformats.org/officeDocument/2006/relationships/image" Target="../media/image32.png"/><Relationship Id="rId10" Type="http://schemas.openxmlformats.org/officeDocument/2006/relationships/image" Target="../media/image24.png"/><Relationship Id="rId9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0.png"/><Relationship Id="rId3" Type="http://schemas.openxmlformats.org/officeDocument/2006/relationships/image" Target="../media/image370.png"/><Relationship Id="rId7" Type="http://schemas.openxmlformats.org/officeDocument/2006/relationships/image" Target="../media/image360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43.png"/><Relationship Id="rId5" Type="http://schemas.openxmlformats.org/officeDocument/2006/relationships/image" Target="../media/image32.png"/><Relationship Id="rId10" Type="http://schemas.openxmlformats.org/officeDocument/2006/relationships/image" Target="../media/image420.png"/><Relationship Id="rId9" Type="http://schemas.openxmlformats.org/officeDocument/2006/relationships/image" Target="../media/image4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7" Type="http://schemas.openxmlformats.org/officeDocument/2006/relationships/image" Target="../media/image36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420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9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3" Type="http://schemas.openxmlformats.org/officeDocument/2006/relationships/image" Target="../media/image16.jpeg"/><Relationship Id="rId7" Type="http://schemas.openxmlformats.org/officeDocument/2006/relationships/image" Target="../media/image36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11" Type="http://schemas.openxmlformats.org/officeDocument/2006/relationships/image" Target="../media/image420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正弦波交流起電力の発生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198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826209" y="6045011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磁界中のコイルを横から見たとき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グループ化 39"/>
          <p:cNvGrpSpPr/>
          <p:nvPr/>
        </p:nvGrpSpPr>
        <p:grpSpPr>
          <a:xfrm rot="5400000">
            <a:off x="1899325" y="4038243"/>
            <a:ext cx="2116886" cy="231228"/>
            <a:chOff x="8199016" y="2021371"/>
            <a:chExt cx="2116886" cy="231228"/>
          </a:xfrm>
        </p:grpSpPr>
        <p:sp>
          <p:nvSpPr>
            <p:cNvPr id="41" name="円/楕円 40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>
              <a:stCxn id="41" idx="4"/>
              <a:endCxn id="42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/>
            <p:cNvCxnSpPr>
              <a:stCxn id="41" idx="0"/>
              <a:endCxn id="42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直線コネクタ 12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4" name="円/楕円 93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85664" y="1523826"/>
            <a:ext cx="5147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の導体の位置が図のようなとき，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磁束を</a:t>
            </a:r>
            <a:endParaRPr kumimoji="1"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垂直に切る成分がないため，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誘導起電力は０Ｖ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75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グループ化 39"/>
          <p:cNvGrpSpPr/>
          <p:nvPr/>
        </p:nvGrpSpPr>
        <p:grpSpPr>
          <a:xfrm rot="5400000">
            <a:off x="1899325" y="4038243"/>
            <a:ext cx="2116886" cy="231228"/>
            <a:chOff x="8199016" y="2021371"/>
            <a:chExt cx="2116886" cy="231228"/>
          </a:xfrm>
        </p:grpSpPr>
        <p:sp>
          <p:nvSpPr>
            <p:cNvPr id="41" name="円/楕円 40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円/楕円 41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>
              <a:stCxn id="41" idx="4"/>
              <a:endCxn id="42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円/楕円 43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3" name="直線コネクタ 62"/>
            <p:cNvCxnSpPr>
              <a:stCxn id="41" idx="0"/>
              <a:endCxn id="42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5" name="直線コネクタ 84"/>
          <p:cNvCxnSpPr/>
          <p:nvPr/>
        </p:nvCxnSpPr>
        <p:spPr>
          <a:xfrm rot="-5400000">
            <a:off x="2417839" y="2648239"/>
            <a:ext cx="0" cy="1101194"/>
          </a:xfrm>
          <a:prstGeom prst="line">
            <a:avLst/>
          </a:prstGeom>
          <a:ln w="28575">
            <a:solidFill>
              <a:srgbClr val="FFC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テキスト ボックス 92"/>
              <p:cNvSpPr txBox="1"/>
              <p:nvPr/>
            </p:nvSpPr>
            <p:spPr>
              <a:xfrm>
                <a:off x="2280237" y="2795795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93" name="テキスト ボックス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0237" y="2795795"/>
                <a:ext cx="275204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円/楕円 93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6385664" y="1523826"/>
                <a:ext cx="5669565" cy="730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コイルが速度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𝑣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で回転を始めると</a:t>
                </a:r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，磁束を垂直に切る</a:t>
                </a:r>
                <a:endParaRPr kumimoji="1"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成分が出てくるので誘導起電力が発生する。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64" y="1523826"/>
                <a:ext cx="5669565" cy="730136"/>
              </a:xfrm>
              <a:prstGeom prst="rect">
                <a:avLst/>
              </a:prstGeom>
              <a:blipFill rotWithShape="0">
                <a:blip r:embed="rId4"/>
                <a:stretch>
                  <a:fillRect l="-968" b="-1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線コネクタ 29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円/楕円 31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環状矢印 7"/>
          <p:cNvSpPr/>
          <p:nvPr/>
        </p:nvSpPr>
        <p:spPr>
          <a:xfrm>
            <a:off x="1855287" y="3431899"/>
            <a:ext cx="954741" cy="1105107"/>
          </a:xfrm>
          <a:prstGeom prst="circularArrow">
            <a:avLst>
              <a:gd name="adj1" fmla="val 11984"/>
              <a:gd name="adj2" fmla="val 1116999"/>
              <a:gd name="adj3" fmla="val 18615474"/>
              <a:gd name="adj4" fmla="val 16180213"/>
              <a:gd name="adj5" fmla="val 1551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7" name="環状矢印 36"/>
          <p:cNvSpPr/>
          <p:nvPr/>
        </p:nvSpPr>
        <p:spPr>
          <a:xfrm rot="10800000">
            <a:off x="3115328" y="3787583"/>
            <a:ext cx="954741" cy="1105107"/>
          </a:xfrm>
          <a:prstGeom prst="circularArrow">
            <a:avLst>
              <a:gd name="adj1" fmla="val 11984"/>
              <a:gd name="adj2" fmla="val 1116999"/>
              <a:gd name="adj3" fmla="val 18615474"/>
              <a:gd name="adj4" fmla="val 16180213"/>
              <a:gd name="adj5" fmla="val 15516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8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5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75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3" grpId="0"/>
      <p:bldP spid="8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/>
          <p:cNvGrpSpPr/>
          <p:nvPr/>
        </p:nvGrpSpPr>
        <p:grpSpPr>
          <a:xfrm rot="2700000"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直線コネクタ 91"/>
          <p:cNvCxnSpPr/>
          <p:nvPr/>
        </p:nvCxnSpPr>
        <p:spPr>
          <a:xfrm rot="-8100000">
            <a:off x="1885430" y="3329995"/>
            <a:ext cx="0" cy="1101194"/>
          </a:xfrm>
          <a:prstGeom prst="line">
            <a:avLst/>
          </a:prstGeom>
          <a:ln w="28575">
            <a:solidFill>
              <a:srgbClr val="FFC00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1645020" y="3573697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5020" y="3573697"/>
                <a:ext cx="275204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線コネクタ 46"/>
          <p:cNvCxnSpPr/>
          <p:nvPr/>
        </p:nvCxnSpPr>
        <p:spPr>
          <a:xfrm rot="10800000">
            <a:off x="2283234" y="3479069"/>
            <a:ext cx="0" cy="819172"/>
          </a:xfrm>
          <a:prstGeom prst="line">
            <a:avLst/>
          </a:prstGeom>
          <a:ln w="28575">
            <a:solidFill>
              <a:srgbClr val="00B05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 rot="-2700000"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2270820" y="3873243"/>
                <a:ext cx="360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820" y="3873243"/>
                <a:ext cx="360675" cy="307777"/>
              </a:xfrm>
              <a:prstGeom prst="rect">
                <a:avLst/>
              </a:prstGeom>
              <a:blipFill rotWithShape="0">
                <a:blip r:embed="rId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コネクタ 42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円/楕円 47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1" name="直線コネクタ 60"/>
          <p:cNvCxnSpPr/>
          <p:nvPr/>
        </p:nvCxnSpPr>
        <p:spPr>
          <a:xfrm>
            <a:off x="6953273" y="3297451"/>
            <a:ext cx="0" cy="819172"/>
          </a:xfrm>
          <a:prstGeom prst="line">
            <a:avLst/>
          </a:prstGeom>
          <a:ln w="28575">
            <a:solidFill>
              <a:srgbClr val="00B05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2929342" y="3750132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342" y="3750132"/>
                <a:ext cx="339131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6385664" y="1523826"/>
                <a:ext cx="5662448" cy="813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角度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1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のとき，速度成分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𝑣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に対して</a:t>
                </a:r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磁束を垂直に切る</a:t>
                </a:r>
                <a:endParaRPr kumimoji="1"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成分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𝑣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に対する誘導起電力が発生する。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64" y="1523826"/>
                <a:ext cx="5662448" cy="813941"/>
              </a:xfrm>
              <a:prstGeom prst="rect">
                <a:avLst/>
              </a:prstGeom>
              <a:blipFill rotWithShape="0">
                <a:blip r:embed="rId9"/>
                <a:stretch>
                  <a:fillRect l="-970" b="-7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円/楕円 48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円弧 39"/>
          <p:cNvSpPr/>
          <p:nvPr/>
        </p:nvSpPr>
        <p:spPr>
          <a:xfrm>
            <a:off x="2772854" y="3972659"/>
            <a:ext cx="354260" cy="354260"/>
          </a:xfrm>
          <a:prstGeom prst="arc">
            <a:avLst>
              <a:gd name="adj1" fmla="val 13692987"/>
              <a:gd name="adj2" fmla="val 159540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7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8" grpId="0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/>
          <p:cNvGrpSpPr/>
          <p:nvPr/>
        </p:nvGrpSpPr>
        <p:grpSpPr>
          <a:xfrm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直線コネクタ 91"/>
          <p:cNvCxnSpPr/>
          <p:nvPr/>
        </p:nvCxnSpPr>
        <p:spPr>
          <a:xfrm>
            <a:off x="1987699" y="4153858"/>
            <a:ext cx="0" cy="1101194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2559418" y="3659747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418" y="3659747"/>
                <a:ext cx="48731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7500" t="-32609" r="-27500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直線コネクタ 32"/>
          <p:cNvCxnSpPr/>
          <p:nvPr/>
        </p:nvCxnSpPr>
        <p:spPr>
          <a:xfrm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1988206" y="4156629"/>
            <a:ext cx="0" cy="1101194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rot="-5400000">
            <a:off x="298546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/楕円 51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50" t="-33333" r="-28750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直線コネクタ 72"/>
          <p:cNvCxnSpPr/>
          <p:nvPr/>
        </p:nvCxnSpPr>
        <p:spPr>
          <a:xfrm>
            <a:off x="7478635" y="3015360"/>
            <a:ext cx="0" cy="1101194"/>
          </a:xfrm>
          <a:prstGeom prst="line">
            <a:avLst/>
          </a:prstGeom>
          <a:ln w="28575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>
              <a:xfrm>
                <a:off x="2063222" y="4361021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3222" y="4361021"/>
                <a:ext cx="275204" cy="307777"/>
              </a:xfrm>
              <a:prstGeom prst="rect">
                <a:avLst/>
              </a:prstGeom>
              <a:blipFill rotWithShape="0">
                <a:blip r:embed="rId6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6385664" y="1523826"/>
                <a:ext cx="5464381" cy="813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角度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が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  <m:r>
                      <m:rPr>
                        <m:nor/>
                      </m:rPr>
                      <a:rPr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m:t>°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のとき，速度成分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𝑣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</a:t>
                </a:r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磁束を垂直に切る</a:t>
                </a:r>
                <a:endParaRPr kumimoji="1"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成分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𝑣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と同じになり，誘導起電力は最大となる。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64" y="1523826"/>
                <a:ext cx="5464381" cy="813941"/>
              </a:xfrm>
              <a:prstGeom prst="rect">
                <a:avLst/>
              </a:prstGeom>
              <a:blipFill rotWithShape="0">
                <a:blip r:embed="rId7"/>
                <a:stretch>
                  <a:fillRect l="-1004" b="-751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2270616" y="4356008"/>
                <a:ext cx="6242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=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0616" y="4356008"/>
                <a:ext cx="624273" cy="307777"/>
              </a:xfrm>
              <a:prstGeom prst="rect">
                <a:avLst/>
              </a:prstGeom>
              <a:blipFill rotWithShape="0">
                <a:blip r:embed="rId9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円/楕円 56"/>
          <p:cNvSpPr/>
          <p:nvPr/>
        </p:nvSpPr>
        <p:spPr>
          <a:xfrm>
            <a:off x="7435091" y="296737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弧 40"/>
          <p:cNvSpPr/>
          <p:nvPr/>
        </p:nvSpPr>
        <p:spPr>
          <a:xfrm>
            <a:off x="2772854" y="3972659"/>
            <a:ext cx="354260" cy="354260"/>
          </a:xfrm>
          <a:prstGeom prst="arc">
            <a:avLst>
              <a:gd name="adj1" fmla="val 10753730"/>
              <a:gd name="adj2" fmla="val 159540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497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/>
          <p:cNvGrpSpPr/>
          <p:nvPr/>
        </p:nvGrpSpPr>
        <p:grpSpPr>
          <a:xfrm rot="-2700000"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2529136" y="5279861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136" y="5279861"/>
                <a:ext cx="275204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1900715" y="5111828"/>
                <a:ext cx="360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715" y="5111828"/>
                <a:ext cx="360675" cy="307777"/>
              </a:xfrm>
              <a:prstGeom prst="rect">
                <a:avLst/>
              </a:prstGeom>
              <a:blipFill rotWithShape="0"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コネクタ 39"/>
          <p:cNvCxnSpPr/>
          <p:nvPr/>
        </p:nvCxnSpPr>
        <p:spPr>
          <a:xfrm rot="-2700000">
            <a:off x="2703229" y="4714551"/>
            <a:ext cx="0" cy="1101194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rot="-8100000">
            <a:off x="2972022" y="2326986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rot="10800000">
            <a:off x="2267205" y="4837197"/>
            <a:ext cx="0" cy="819172"/>
          </a:xfrm>
          <a:prstGeom prst="line">
            <a:avLst/>
          </a:prstGeom>
          <a:ln w="28575">
            <a:solidFill>
              <a:srgbClr val="00B05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円/楕円 51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円/楕円 56"/>
          <p:cNvSpPr/>
          <p:nvPr/>
        </p:nvSpPr>
        <p:spPr>
          <a:xfrm>
            <a:off x="7435091" y="296737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50" t="-33333" r="-28750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直線コネクタ 71"/>
          <p:cNvCxnSpPr/>
          <p:nvPr/>
        </p:nvCxnSpPr>
        <p:spPr>
          <a:xfrm>
            <a:off x="8036272" y="3291571"/>
            <a:ext cx="0" cy="819172"/>
          </a:xfrm>
          <a:prstGeom prst="line">
            <a:avLst/>
          </a:prstGeom>
          <a:ln w="28575">
            <a:solidFill>
              <a:srgbClr val="00B05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2497687" y="3760782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7687" y="3760782"/>
                <a:ext cx="3444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6385664" y="1523826"/>
                <a:ext cx="55194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角度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が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2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になると，</a:t>
                </a:r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磁束を垂直に切る</a:t>
                </a:r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成分が減り，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誘導起電力は，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のときより低くなる。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64" y="1523826"/>
                <a:ext cx="5519460" cy="646331"/>
              </a:xfrm>
              <a:prstGeom prst="rect">
                <a:avLst/>
              </a:prstGeom>
              <a:blipFill rotWithShape="0">
                <a:blip r:embed="rId8"/>
                <a:stretch>
                  <a:fillRect l="-994" t="-7547" b="-1226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円/楕円 58"/>
          <p:cNvSpPr/>
          <p:nvPr/>
        </p:nvSpPr>
        <p:spPr>
          <a:xfrm>
            <a:off x="7991713" y="3233774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>
            <a:off x="2772854" y="3972659"/>
            <a:ext cx="354260" cy="354260"/>
          </a:xfrm>
          <a:prstGeom prst="arc">
            <a:avLst>
              <a:gd name="adj1" fmla="val 8210776"/>
              <a:gd name="adj2" fmla="val 1582237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99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5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/>
          <p:cNvGrpSpPr/>
          <p:nvPr/>
        </p:nvGrpSpPr>
        <p:grpSpPr>
          <a:xfrm rot="-5400000"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3571750" y="5159470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1750" y="5159470"/>
                <a:ext cx="275204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-5400000">
            <a:off x="3512006" y="4575047"/>
            <a:ext cx="0" cy="1101194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8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円/楕円 54"/>
          <p:cNvSpPr/>
          <p:nvPr/>
        </p:nvSpPr>
        <p:spPr>
          <a:xfrm>
            <a:off x="7435091" y="296737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50" t="-33333" r="-28750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円/楕円 56"/>
          <p:cNvSpPr/>
          <p:nvPr/>
        </p:nvSpPr>
        <p:spPr>
          <a:xfrm>
            <a:off x="7991713" y="3233774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円/楕円 57"/>
          <p:cNvSpPr/>
          <p:nvPr/>
        </p:nvSpPr>
        <p:spPr>
          <a:xfrm>
            <a:off x="8554548" y="407899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/>
              <p:cNvSpPr txBox="1"/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180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72" name="テキスト ボックス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2333017" y="3818061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180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017" y="3818061"/>
                <a:ext cx="6155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6385664" y="1523826"/>
                <a:ext cx="5463740" cy="7301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角度が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18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0</m:t>
                    </m:r>
                    <m:r>
                      <m:rPr>
                        <m:nor/>
                      </m:rPr>
                      <a:rPr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m:t>°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になると，</a:t>
                </a:r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磁束を垂直に切る</a:t>
                </a:r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成分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𝑣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なくなり，誘導起電力は０</a:t>
                </a:r>
                <a:r>
                  <a:rPr lang="ja-JP" altLang="en-US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Ｖ</a:t>
                </a:r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となる。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64" y="1523826"/>
                <a:ext cx="5463740" cy="730136"/>
              </a:xfrm>
              <a:prstGeom prst="rect">
                <a:avLst/>
              </a:prstGeom>
              <a:blipFill rotWithShape="0">
                <a:blip r:embed="rId8"/>
                <a:stretch>
                  <a:fillRect l="-1004" b="-11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円弧 44"/>
          <p:cNvSpPr/>
          <p:nvPr/>
        </p:nvSpPr>
        <p:spPr>
          <a:xfrm>
            <a:off x="2772854" y="3972659"/>
            <a:ext cx="354260" cy="354260"/>
          </a:xfrm>
          <a:prstGeom prst="arc">
            <a:avLst>
              <a:gd name="adj1" fmla="val 5673112"/>
              <a:gd name="adj2" fmla="val 159540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93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4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/>
          <p:cNvGrpSpPr/>
          <p:nvPr/>
        </p:nvGrpSpPr>
        <p:grpSpPr>
          <a:xfrm rot="-8100000"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4157224" y="4355701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7224" y="4355701"/>
                <a:ext cx="275204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3321473" y="4154550"/>
                <a:ext cx="360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473" y="4154550"/>
                <a:ext cx="360675" cy="307777"/>
              </a:xfrm>
              <a:prstGeom prst="rect">
                <a:avLst/>
              </a:prstGeom>
              <a:blipFill rotWithShape="0">
                <a:blip r:embed="rId4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直線コネクタ 39"/>
          <p:cNvCxnSpPr/>
          <p:nvPr/>
        </p:nvCxnSpPr>
        <p:spPr>
          <a:xfrm rot="-8100000">
            <a:off x="4043097" y="3903714"/>
            <a:ext cx="0" cy="1101194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>
            <a:off x="3628711" y="4033265"/>
            <a:ext cx="0" cy="819172"/>
          </a:xfrm>
          <a:prstGeom prst="line">
            <a:avLst/>
          </a:prstGeom>
          <a:ln w="28575">
            <a:solidFill>
              <a:srgbClr val="00B05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円/楕円 54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円/楕円 57"/>
          <p:cNvSpPr/>
          <p:nvPr/>
        </p:nvSpPr>
        <p:spPr>
          <a:xfrm>
            <a:off x="7435091" y="296737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50" t="-33333" r="-28750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円/楕円 59"/>
          <p:cNvSpPr/>
          <p:nvPr/>
        </p:nvSpPr>
        <p:spPr>
          <a:xfrm>
            <a:off x="7991713" y="3233774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円/楕円 60"/>
          <p:cNvSpPr/>
          <p:nvPr/>
        </p:nvSpPr>
        <p:spPr>
          <a:xfrm>
            <a:off x="8554548" y="407899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2" name="直線コネクタ 71"/>
          <p:cNvCxnSpPr/>
          <p:nvPr/>
        </p:nvCxnSpPr>
        <p:spPr>
          <a:xfrm>
            <a:off x="9163257" y="4152740"/>
            <a:ext cx="0" cy="819172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/>
              <p:cNvSpPr txBox="1"/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180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75" name="テキスト ボックス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直線コネクタ 84"/>
          <p:cNvCxnSpPr/>
          <p:nvPr/>
        </p:nvCxnSpPr>
        <p:spPr>
          <a:xfrm rot="-2700000">
            <a:off x="3107389" y="24928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/>
              <p:cNvSpPr txBox="1"/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2" name="テキスト ボックス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2555577" y="4221351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577" y="4221351"/>
                <a:ext cx="3444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526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6385664" y="1523826"/>
                <a:ext cx="5077224" cy="1007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角度が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3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になると，</a:t>
                </a:r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磁束を垂直に切る</a:t>
                </a:r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成分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p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𝑣</m:t>
                        </m:r>
                      </m:e>
                      <m:sup>
                        <m:r>
                          <a:rPr lang="en-US" altLang="ja-JP" sz="2400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′</m:t>
                        </m:r>
                      </m:sup>
                    </m:sSup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が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表</a:t>
                </a:r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れるが，フレミングの右手の法則により誘導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起電力の向きが逆向きになる。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64" y="1523826"/>
                <a:ext cx="5077224" cy="1007135"/>
              </a:xfrm>
              <a:prstGeom prst="rect">
                <a:avLst/>
              </a:prstGeom>
              <a:blipFill rotWithShape="0">
                <a:blip r:embed="rId9"/>
                <a:stretch>
                  <a:fillRect l="-1082" b="-84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円/楕円 61"/>
          <p:cNvSpPr/>
          <p:nvPr/>
        </p:nvSpPr>
        <p:spPr>
          <a:xfrm>
            <a:off x="9113652" y="4929453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弧 47"/>
          <p:cNvSpPr/>
          <p:nvPr/>
        </p:nvSpPr>
        <p:spPr>
          <a:xfrm>
            <a:off x="2772854" y="3972659"/>
            <a:ext cx="354260" cy="354260"/>
          </a:xfrm>
          <a:prstGeom prst="arc">
            <a:avLst>
              <a:gd name="adj1" fmla="val 3351404"/>
              <a:gd name="adj2" fmla="val 1549878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42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6" grpId="0"/>
      <p:bldP spid="6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/>
          <p:cNvGrpSpPr/>
          <p:nvPr/>
        </p:nvGrpSpPr>
        <p:grpSpPr>
          <a:xfrm rot="-10800000"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rot="-10800000">
            <a:off x="3915191" y="3066726"/>
            <a:ext cx="0" cy="1101194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 rot="-10800000">
            <a:off x="3912421" y="3066726"/>
            <a:ext cx="0" cy="1101194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円/楕円 55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円/楕円 56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1" name="円/楕円 60"/>
          <p:cNvSpPr/>
          <p:nvPr/>
        </p:nvSpPr>
        <p:spPr>
          <a:xfrm>
            <a:off x="7435091" y="296737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50" t="-33333" r="-28750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円/楕円 62"/>
          <p:cNvSpPr/>
          <p:nvPr/>
        </p:nvSpPr>
        <p:spPr>
          <a:xfrm>
            <a:off x="7991713" y="3233774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円/楕円 63"/>
          <p:cNvSpPr/>
          <p:nvPr/>
        </p:nvSpPr>
        <p:spPr>
          <a:xfrm>
            <a:off x="8554548" y="407899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円/楕円 64"/>
          <p:cNvSpPr/>
          <p:nvPr/>
        </p:nvSpPr>
        <p:spPr>
          <a:xfrm>
            <a:off x="9113652" y="4942900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/>
          <p:cNvCxnSpPr/>
          <p:nvPr/>
        </p:nvCxnSpPr>
        <p:spPr>
          <a:xfrm rot="-10800000">
            <a:off x="9680261" y="4151469"/>
            <a:ext cx="0" cy="1101194"/>
          </a:xfrm>
          <a:prstGeom prst="line">
            <a:avLst/>
          </a:prstGeom>
          <a:ln w="28575">
            <a:solidFill>
              <a:srgbClr val="00B05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180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テキスト ボックス 91"/>
              <p:cNvSpPr txBox="1"/>
              <p:nvPr/>
            </p:nvSpPr>
            <p:spPr>
              <a:xfrm>
                <a:off x="9470324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270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92" name="テキスト ボックス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324" y="3810475"/>
                <a:ext cx="6155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直線コネクタ 40"/>
          <p:cNvCxnSpPr/>
          <p:nvPr/>
        </p:nvCxnSpPr>
        <p:spPr>
          <a:xfrm rot="-5400000">
            <a:off x="298546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円弧 41"/>
          <p:cNvSpPr/>
          <p:nvPr/>
        </p:nvSpPr>
        <p:spPr>
          <a:xfrm>
            <a:off x="2772854" y="3972659"/>
            <a:ext cx="354260" cy="354260"/>
          </a:xfrm>
          <a:prstGeom prst="arc">
            <a:avLst>
              <a:gd name="adj1" fmla="val 853916"/>
              <a:gd name="adj2" fmla="val 159540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/>
              <p:cNvSpPr txBox="1"/>
              <p:nvPr/>
            </p:nvSpPr>
            <p:spPr>
              <a:xfrm>
                <a:off x="2427545" y="4316434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270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3" name="テキスト ボックス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7545" y="4316434"/>
                <a:ext cx="61555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2871" t="-32609" r="-2277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6385664" y="1523826"/>
                <a:ext cx="495520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角度が</a:t>
                </a:r>
                <a14:m>
                  <m:oMath xmlns:m="http://schemas.openxmlformats.org/officeDocument/2006/math">
                    <m:r>
                      <a:rPr lang="en-US" altLang="ja-JP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27</m:t>
                    </m:r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0</m:t>
                    </m:r>
                    <m:r>
                      <m:rPr>
                        <m:nor/>
                      </m:rPr>
                      <a:rPr lang="en-US" altLang="ja-JP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rPr>
                      <m:t>°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になると，誘導起電力は逆向きで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最大となる。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64" y="1523826"/>
                <a:ext cx="4955203" cy="646331"/>
              </a:xfrm>
              <a:prstGeom prst="rect">
                <a:avLst/>
              </a:prstGeom>
              <a:blipFill rotWithShape="0">
                <a:blip r:embed="rId9"/>
                <a:stretch>
                  <a:fillRect l="-1108" t="-7547" r="-123" b="-14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3892361" y="3567440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2361" y="3567440"/>
                <a:ext cx="275204" cy="307777"/>
              </a:xfrm>
              <a:prstGeom prst="rect">
                <a:avLst/>
              </a:prstGeom>
              <a:blipFill rotWithShape="0">
                <a:blip r:embed="rId12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4099755" y="3562427"/>
                <a:ext cx="62427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=</m:t>
                          </m:r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9755" y="3562427"/>
                <a:ext cx="624273" cy="307777"/>
              </a:xfrm>
              <a:prstGeom prst="rect">
                <a:avLst/>
              </a:prstGeom>
              <a:blipFill rotWithShape="0">
                <a:blip r:embed="rId13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円/楕円 68"/>
          <p:cNvSpPr/>
          <p:nvPr/>
        </p:nvSpPr>
        <p:spPr>
          <a:xfrm>
            <a:off x="9637103" y="5212183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2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1" grpId="0"/>
      <p:bldP spid="6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86" name="グループ化 85"/>
          <p:cNvGrpSpPr/>
          <p:nvPr/>
        </p:nvGrpSpPr>
        <p:grpSpPr>
          <a:xfrm rot="-13500000"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/>
              <p:cNvSpPr txBox="1"/>
              <p:nvPr/>
            </p:nvSpPr>
            <p:spPr>
              <a:xfrm>
                <a:off x="3695713" y="2919342"/>
                <a:ext cx="3606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pPr>
                        <m:e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000" i="1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39" name="テキスト ボックス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5713" y="2919342"/>
                <a:ext cx="360675" cy="307777"/>
              </a:xfrm>
              <a:prstGeom prst="rect">
                <a:avLst/>
              </a:prstGeom>
              <a:blipFill rotWithShape="0">
                <a:blip r:embed="rId3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 rot="-13500000">
            <a:off x="3242106" y="2548149"/>
            <a:ext cx="0" cy="1101194"/>
          </a:xfrm>
          <a:prstGeom prst="line">
            <a:avLst/>
          </a:prstGeom>
          <a:ln w="28575">
            <a:solidFill>
              <a:srgbClr val="FFC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3633028" y="2668905"/>
            <a:ext cx="0" cy="819172"/>
          </a:xfrm>
          <a:prstGeom prst="line">
            <a:avLst/>
          </a:prstGeom>
          <a:ln w="28575">
            <a:solidFill>
              <a:srgbClr val="00B050"/>
            </a:solidFill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円/楕円 95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円/楕円 96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1" name="円/楕円 100"/>
          <p:cNvSpPr/>
          <p:nvPr/>
        </p:nvSpPr>
        <p:spPr>
          <a:xfrm>
            <a:off x="7435091" y="296737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テキスト ボックス 101"/>
              <p:cNvSpPr txBox="1"/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50" t="-33333" r="-28750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円/楕円 102"/>
          <p:cNvSpPr/>
          <p:nvPr/>
        </p:nvSpPr>
        <p:spPr>
          <a:xfrm>
            <a:off x="7991713" y="3233774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円/楕円 103"/>
          <p:cNvSpPr/>
          <p:nvPr/>
        </p:nvSpPr>
        <p:spPr>
          <a:xfrm>
            <a:off x="8554548" y="407899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円/楕円 104"/>
          <p:cNvSpPr/>
          <p:nvPr/>
        </p:nvSpPr>
        <p:spPr>
          <a:xfrm>
            <a:off x="9113652" y="4942900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円/楕円 105"/>
          <p:cNvSpPr/>
          <p:nvPr/>
        </p:nvSpPr>
        <p:spPr>
          <a:xfrm>
            <a:off x="9637103" y="5212183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0" name="直線コネクタ 109"/>
          <p:cNvCxnSpPr/>
          <p:nvPr/>
        </p:nvCxnSpPr>
        <p:spPr>
          <a:xfrm>
            <a:off x="10241956" y="4155266"/>
            <a:ext cx="0" cy="819172"/>
          </a:xfrm>
          <a:prstGeom prst="line">
            <a:avLst/>
          </a:prstGeom>
          <a:ln w="28575">
            <a:solidFill>
              <a:srgbClr val="00B05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テキスト ボックス 114"/>
              <p:cNvSpPr txBox="1"/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180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115" name="テキスト ボックス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テキスト ボックス 115"/>
              <p:cNvSpPr txBox="1"/>
              <p:nvPr/>
            </p:nvSpPr>
            <p:spPr>
              <a:xfrm>
                <a:off x="9470324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270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116" name="テキスト ボックス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324" y="3810475"/>
                <a:ext cx="6155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テキスト ボックス 117"/>
              <p:cNvSpPr txBox="1"/>
              <p:nvPr/>
            </p:nvSpPr>
            <p:spPr>
              <a:xfrm>
                <a:off x="3162742" y="2757135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118" name="テキスト ボックス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42" y="2757135"/>
                <a:ext cx="275204" cy="307777"/>
              </a:xfrm>
              <a:prstGeom prst="rect">
                <a:avLst/>
              </a:prstGeom>
              <a:blipFill rotWithShape="0">
                <a:blip r:embed="rId8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9" name="直線コネクタ 118"/>
          <p:cNvCxnSpPr/>
          <p:nvPr/>
        </p:nvCxnSpPr>
        <p:spPr>
          <a:xfrm rot="-8100000">
            <a:off x="2972022" y="2326986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円弧 43"/>
          <p:cNvSpPr/>
          <p:nvPr/>
        </p:nvSpPr>
        <p:spPr>
          <a:xfrm>
            <a:off x="2772854" y="3972659"/>
            <a:ext cx="354260" cy="354260"/>
          </a:xfrm>
          <a:prstGeom prst="arc">
            <a:avLst>
              <a:gd name="adj1" fmla="val 20028488"/>
              <a:gd name="adj2" fmla="val 1559788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/>
              <p:cNvSpPr txBox="1"/>
              <p:nvPr/>
            </p:nvSpPr>
            <p:spPr>
              <a:xfrm>
                <a:off x="2995565" y="4305617"/>
                <a:ext cx="339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5" name="テキスト ボックス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565" y="4305617"/>
                <a:ext cx="339067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5357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/>
              <p:cNvSpPr txBox="1"/>
              <p:nvPr/>
            </p:nvSpPr>
            <p:spPr>
              <a:xfrm>
                <a:off x="10083678" y="3800871"/>
                <a:ext cx="339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6" name="テキスト ボックス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3678" y="3800871"/>
                <a:ext cx="339067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5357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6385664" y="1523826"/>
                <a:ext cx="56477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角度</a:t>
                </a:r>
                <a14:m>
                  <m:oMath xmlns:m="http://schemas.openxmlformats.org/officeDocument/2006/math">
                    <m:r>
                      <a:rPr lang="ja-JP" altLang="en-US" i="1" dirty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が</m:t>
                    </m:r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  <a:ea typeface="ＭＳ ゴシック" panose="020B0609070205080204" pitchFamily="49" charset="-128"/>
                          </a:rPr>
                          <m:t>4</m:t>
                        </m:r>
                      </m:sub>
                    </m:sSub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になると，</a:t>
                </a:r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磁束を垂直に切る</a:t>
                </a:r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成分が減り，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誘導起電力は低くなる。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5664" y="1523826"/>
                <a:ext cx="5647700" cy="646331"/>
              </a:xfrm>
              <a:prstGeom prst="rect">
                <a:avLst/>
              </a:prstGeom>
              <a:blipFill rotWithShape="0">
                <a:blip r:embed="rId11"/>
                <a:stretch>
                  <a:fillRect l="-972" t="-7547" b="-14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/>
              <p:cNvSpPr txBox="1"/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9" name="テキスト ボックス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/>
              <p:cNvSpPr txBox="1"/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1" name="テキスト ボックス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7" name="円/楕円 106"/>
          <p:cNvSpPr/>
          <p:nvPr/>
        </p:nvSpPr>
        <p:spPr>
          <a:xfrm>
            <a:off x="10200468" y="4939260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5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7" grpId="0"/>
      <p:bldP spid="10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1" name="直線コネクタ 80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グループ化 85"/>
          <p:cNvGrpSpPr/>
          <p:nvPr/>
        </p:nvGrpSpPr>
        <p:grpSpPr>
          <a:xfrm rot="-16200000"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円/楕円 44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7435091" y="296737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50" t="-33333" r="-28750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7991713" y="3233774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8554548" y="407899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9113652" y="4942900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9637103" y="5212183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10200468" y="4939260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10756449" y="40874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180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9470324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270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324" y="3810475"/>
                <a:ext cx="6155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10661567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360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1567" y="3810475"/>
                <a:ext cx="61555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/>
          <p:cNvSpPr txBox="1"/>
          <p:nvPr/>
        </p:nvSpPr>
        <p:spPr>
          <a:xfrm>
            <a:off x="6385664" y="1523826"/>
            <a:ext cx="4801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が１回転すると，０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°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の状態に戻り，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誘導起電力は０Ｖとなる。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4" name="テキスト ボックス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10083678" y="3800871"/>
                <a:ext cx="339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3678" y="3800871"/>
                <a:ext cx="339067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5357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17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導体の運動と誘導起電力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2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" descr="G:\正弦波交流.jpg"/>
          <p:cNvPicPr>
            <a:picLocks noChangeAspect="1" noChangeArrowheads="1"/>
          </p:cNvPicPr>
          <p:nvPr/>
        </p:nvPicPr>
        <p:blipFill rotWithShape="1">
          <a:blip r:embed="rId3" cstate="print"/>
          <a:srcRect l="2053" r="1739"/>
          <a:stretch/>
        </p:blipFill>
        <p:spPr bwMode="auto">
          <a:xfrm>
            <a:off x="6387353" y="2915560"/>
            <a:ext cx="4464423" cy="2441130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76" name="直線矢印コネクタ 75"/>
          <p:cNvCxnSpPr>
            <a:stCxn id="67" idx="3"/>
            <a:endCxn id="68" idx="1"/>
          </p:cNvCxnSpPr>
          <p:nvPr/>
        </p:nvCxnSpPr>
        <p:spPr>
          <a:xfrm>
            <a:off x="1259624" y="4153858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1259624" y="4866575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1259624" y="5610623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259624" y="3431899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259624" y="2747214"/>
            <a:ext cx="3396290" cy="0"/>
          </a:xfrm>
          <a:prstGeom prst="straightConnector1">
            <a:avLst/>
          </a:prstGeom>
          <a:ln w="38100"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円/楕円 4"/>
          <p:cNvSpPr/>
          <p:nvPr/>
        </p:nvSpPr>
        <p:spPr>
          <a:xfrm>
            <a:off x="1987699" y="3198152"/>
            <a:ext cx="1927492" cy="1927492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1" name="直線コネクタ 80"/>
          <p:cNvCxnSpPr/>
          <p:nvPr/>
        </p:nvCxnSpPr>
        <p:spPr>
          <a:xfrm>
            <a:off x="6385665" y="4136747"/>
            <a:ext cx="50016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コネクタ 81"/>
          <p:cNvCxnSpPr/>
          <p:nvPr/>
        </p:nvCxnSpPr>
        <p:spPr>
          <a:xfrm>
            <a:off x="6385665" y="2301390"/>
            <a:ext cx="0" cy="37582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グループ化 85"/>
          <p:cNvGrpSpPr/>
          <p:nvPr/>
        </p:nvGrpSpPr>
        <p:grpSpPr>
          <a:xfrm rot="-16200000">
            <a:off x="1902711" y="4044685"/>
            <a:ext cx="2116886" cy="231228"/>
            <a:chOff x="8199016" y="2021371"/>
            <a:chExt cx="2116886" cy="231228"/>
          </a:xfrm>
        </p:grpSpPr>
        <p:sp>
          <p:nvSpPr>
            <p:cNvPr id="87" name="円/楕円 86"/>
            <p:cNvSpPr/>
            <p:nvPr/>
          </p:nvSpPr>
          <p:spPr>
            <a:xfrm>
              <a:off x="8199016" y="2021371"/>
              <a:ext cx="231227" cy="231227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円/楕円 87"/>
            <p:cNvSpPr/>
            <p:nvPr/>
          </p:nvSpPr>
          <p:spPr>
            <a:xfrm>
              <a:off x="10084675" y="2021372"/>
              <a:ext cx="231227" cy="23122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89" name="直線コネクタ 88"/>
            <p:cNvCxnSpPr>
              <a:stCxn id="87" idx="4"/>
              <a:endCxn id="88" idx="4"/>
            </p:cNvCxnSpPr>
            <p:nvPr/>
          </p:nvCxnSpPr>
          <p:spPr>
            <a:xfrm>
              <a:off x="8314630" y="2252598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9234599" y="2114125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1" name="直線コネクタ 90"/>
            <p:cNvCxnSpPr>
              <a:stCxn id="87" idx="0"/>
              <a:endCxn id="88" idx="0"/>
            </p:cNvCxnSpPr>
            <p:nvPr/>
          </p:nvCxnSpPr>
          <p:spPr>
            <a:xfrm>
              <a:off x="8314630" y="2021371"/>
              <a:ext cx="1885659" cy="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円/楕円 44"/>
          <p:cNvSpPr/>
          <p:nvPr/>
        </p:nvSpPr>
        <p:spPr>
          <a:xfrm>
            <a:off x="6343720" y="4076861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円/楕円 45"/>
          <p:cNvSpPr/>
          <p:nvPr/>
        </p:nvSpPr>
        <p:spPr>
          <a:xfrm>
            <a:off x="6905961" y="32608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7" name="直線コネクタ 26"/>
          <p:cNvCxnSpPr/>
          <p:nvPr/>
        </p:nvCxnSpPr>
        <p:spPr>
          <a:xfrm>
            <a:off x="2954989" y="2414016"/>
            <a:ext cx="0" cy="36456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2961409" y="2218738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0°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954989" y="2340433"/>
            <a:ext cx="0" cy="3645620"/>
          </a:xfrm>
          <a:prstGeom prst="line">
            <a:avLst/>
          </a:prstGeom>
          <a:ln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5953509" y="2046536"/>
            <a:ext cx="415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↑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0932459" y="423682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l-GR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θ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976141" y="393413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０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2" name="円/楕円 41"/>
          <p:cNvSpPr/>
          <p:nvPr/>
        </p:nvSpPr>
        <p:spPr>
          <a:xfrm>
            <a:off x="7435091" y="296737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/>
              <p:cNvSpPr txBox="1"/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90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8" name="テキスト ボックス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2400" y="4203851"/>
                <a:ext cx="487313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6250" t="-33333" r="-28750" b="-4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正方形/長方形 66"/>
          <p:cNvSpPr/>
          <p:nvPr/>
        </p:nvSpPr>
        <p:spPr>
          <a:xfrm>
            <a:off x="770989" y="2522611"/>
            <a:ext cx="488635" cy="326249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4655914" y="2522998"/>
            <a:ext cx="488635" cy="326172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7991713" y="3233774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円/楕円 40"/>
          <p:cNvSpPr/>
          <p:nvPr/>
        </p:nvSpPr>
        <p:spPr>
          <a:xfrm>
            <a:off x="8554548" y="4078996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円/楕円 48"/>
          <p:cNvSpPr/>
          <p:nvPr/>
        </p:nvSpPr>
        <p:spPr>
          <a:xfrm>
            <a:off x="9113652" y="4942900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9637103" y="5212183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円/楕円 55"/>
          <p:cNvSpPr/>
          <p:nvPr/>
        </p:nvSpPr>
        <p:spPr>
          <a:xfrm>
            <a:off x="10200468" y="4939260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/楕円 42"/>
          <p:cNvSpPr/>
          <p:nvPr/>
        </p:nvSpPr>
        <p:spPr>
          <a:xfrm>
            <a:off x="10756449" y="4087475"/>
            <a:ext cx="97536" cy="9753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/>
              <p:cNvSpPr txBox="1"/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180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7" name="テキスト ボックス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2581" y="3810475"/>
                <a:ext cx="6155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テキスト ボックス 57"/>
              <p:cNvSpPr txBox="1"/>
              <p:nvPr/>
            </p:nvSpPr>
            <p:spPr>
              <a:xfrm>
                <a:off x="9470324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270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8" name="テキスト ボックス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0324" y="3810475"/>
                <a:ext cx="615553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/>
              <p:cNvSpPr txBox="1"/>
              <p:nvPr/>
            </p:nvSpPr>
            <p:spPr>
              <a:xfrm>
                <a:off x="10661567" y="3810475"/>
                <a:ext cx="615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360</m:t>
                    </m:r>
                  </m:oMath>
                </a14:m>
                <a:r>
                  <a:rPr kumimoji="1" lang="en-US" altLang="ja-JP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°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9" name="テキスト ボックス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1567" y="3810475"/>
                <a:ext cx="615553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13861" t="-32609" r="-21782" b="-4565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/>
          <p:cNvSpPr txBox="1"/>
          <p:nvPr/>
        </p:nvSpPr>
        <p:spPr>
          <a:xfrm>
            <a:off x="6385664" y="1523826"/>
            <a:ext cx="54938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コイルが回転する動きと誘導起電力の大きさを重ね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ると，誘導起電力が正弦波を描くことが分かる。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/>
              <p:cNvSpPr txBox="1"/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47" name="テキスト ボックス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629" y="4213785"/>
                <a:ext cx="339131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7273" b="-195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/>
              <p:cNvSpPr txBox="1"/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0" name="テキスト ボックス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842" y="4180513"/>
                <a:ext cx="344453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/>
              <p:cNvSpPr txBox="1"/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2" name="テキスト ボックス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6356" y="3791688"/>
                <a:ext cx="344453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7143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/>
              <p:cNvSpPr txBox="1"/>
              <p:nvPr/>
            </p:nvSpPr>
            <p:spPr>
              <a:xfrm>
                <a:off x="10083678" y="3800871"/>
                <a:ext cx="3390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bPr>
                        <m:e>
                          <m:r>
                            <a:rPr lang="en-US" altLang="ja-JP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4" name="テキスト ボックス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3678" y="3800871"/>
                <a:ext cx="339067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5357" b="-2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197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mph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Rot by="-21600000">
                                      <p:cBhvr>
                                        <p:cTn id="10" dur="3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4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直方体 29"/>
          <p:cNvSpPr/>
          <p:nvPr/>
        </p:nvSpPr>
        <p:spPr>
          <a:xfrm>
            <a:off x="96197" y="2532531"/>
            <a:ext cx="1876927" cy="2967817"/>
          </a:xfrm>
          <a:prstGeom prst="cube">
            <a:avLst>
              <a:gd name="adj" fmla="val 589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導体の運動と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誘導起電力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直方体 4"/>
          <p:cNvSpPr/>
          <p:nvPr/>
        </p:nvSpPr>
        <p:spPr>
          <a:xfrm>
            <a:off x="4219961" y="2528048"/>
            <a:ext cx="1876927" cy="2967817"/>
          </a:xfrm>
          <a:prstGeom prst="cube">
            <a:avLst>
              <a:gd name="adj" fmla="val 5897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円柱 15"/>
          <p:cNvSpPr/>
          <p:nvPr/>
        </p:nvSpPr>
        <p:spPr>
          <a:xfrm rot="13498000">
            <a:off x="2748364" y="3464231"/>
            <a:ext cx="215753" cy="2160123"/>
          </a:xfrm>
          <a:prstGeom prst="can">
            <a:avLst>
              <a:gd name="adj" fmla="val 93062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176936" y="1514411"/>
            <a:ext cx="5955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導体が磁束の中を通過すると，フレミングの右手の法則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により誘導起電力が発生する。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6927103" y="3205954"/>
                <a:ext cx="4040273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𝐵𝑙𝑣</m:t>
                    </m:r>
                  </m:oMath>
                </a14:m>
                <a:r>
                  <a:rPr kumimoji="1" lang="ja-JP" altLang="en-US" sz="6600" dirty="0" smtClean="0"/>
                  <a:t> </a:t>
                </a:r>
                <a:r>
                  <a:rPr lang="en-US" altLang="ja-JP" sz="6600" dirty="0" smtClean="0"/>
                  <a:t>[V]</a:t>
                </a:r>
                <a:endParaRPr kumimoji="1" lang="ja-JP" altLang="en-US" sz="6600" dirty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7103" y="3205954"/>
                <a:ext cx="4040273" cy="1015663"/>
              </a:xfrm>
              <a:prstGeom prst="rect">
                <a:avLst/>
              </a:prstGeom>
              <a:blipFill rotWithShape="0">
                <a:blip r:embed="rId3"/>
                <a:stretch>
                  <a:fillRect t="-25150" r="-11614" b="-4910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6176936" y="2463180"/>
                <a:ext cx="5955476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/>
                  <a:t>導体</a:t>
                </a:r>
                <a:r>
                  <a:rPr lang="ja-JP" altLang="en-US" dirty="0" smtClean="0"/>
                  <a:t>が磁束を垂直に通過するときに</a:t>
                </a:r>
                <a:r>
                  <a:rPr kumimoji="1" lang="ja-JP" altLang="en-US" dirty="0" smtClean="0"/>
                  <a:t>発生する誘導起電力の大きさ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は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936" y="2463180"/>
                <a:ext cx="5955476" cy="730136"/>
              </a:xfrm>
              <a:prstGeom prst="rect">
                <a:avLst/>
              </a:prstGeom>
              <a:blipFill rotWithShape="0">
                <a:blip r:embed="rId4"/>
                <a:stretch>
                  <a:fillRect l="-819" t="-4167" r="-205" b="-8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7388488" y="4469409"/>
                <a:ext cx="3841436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tabLst>
                    <a:tab pos="268288" algn="l"/>
                  </a:tabLst>
                </a:pP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𝐵</m:t>
                    </m:r>
                  </m:oMath>
                </a14:m>
                <a:r>
                  <a:rPr kumimoji="1" lang="en-US" altLang="ja-JP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	</a:t>
                </a:r>
                <a:r>
                  <a:rPr kumimoji="1" lang="ja-JP" altLang="en-US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：磁束密度</a:t>
                </a:r>
                <a:r>
                  <a:rPr lang="en-US" altLang="ja-JP" sz="2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:r>
                  <a:rPr lang="en-US" altLang="ja-JP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[T]</a:t>
                </a:r>
                <a:endParaRPr kumimoji="1" lang="en-US" altLang="ja-JP" sz="2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pPr>
                  <a:tabLst>
                    <a:tab pos="268288" algn="l"/>
                  </a:tabLst>
                </a:pPr>
                <a14:m>
                  <m:oMath xmlns:m="http://schemas.openxmlformats.org/officeDocument/2006/math">
                    <m:r>
                      <a:rPr lang="ja-JP" altLang="en-US" sz="2400" i="1" dirty="0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 </m:t>
                    </m:r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𝑙</m:t>
                    </m:r>
                  </m:oMath>
                </a14:m>
                <a:r>
                  <a:rPr lang="en-US" altLang="ja-JP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	</a:t>
                </a:r>
                <a:r>
                  <a:rPr lang="ja-JP" altLang="en-US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：導体の長さ</a:t>
                </a:r>
                <a:r>
                  <a:rPr lang="en-US" altLang="ja-JP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[m]</a:t>
                </a:r>
              </a:p>
              <a:p>
                <a:pPr>
                  <a:tabLst>
                    <a:tab pos="268288" algn="l"/>
                  </a:tabLst>
                </a:pP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𝑣</m:t>
                    </m:r>
                  </m:oMath>
                </a14:m>
                <a:r>
                  <a:rPr kumimoji="1" lang="en-US" altLang="ja-JP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	</a:t>
                </a:r>
                <a:r>
                  <a:rPr kumimoji="1" lang="ja-JP" altLang="en-US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：導体の運動速度</a:t>
                </a:r>
                <a:r>
                  <a:rPr lang="en-US" altLang="ja-JP" sz="2400" dirty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</a:t>
                </a:r>
                <a:r>
                  <a:rPr lang="en-US" altLang="ja-JP" sz="2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[m/s]</a:t>
                </a:r>
                <a:endParaRPr kumimoji="1" lang="en-US" altLang="ja-JP" sz="2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488" y="4469409"/>
                <a:ext cx="3841436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317" t="-5584" r="-1587" b="-91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円柱 16"/>
          <p:cNvSpPr/>
          <p:nvPr/>
        </p:nvSpPr>
        <p:spPr>
          <a:xfrm rot="13498000">
            <a:off x="2747483" y="3461709"/>
            <a:ext cx="215753" cy="2160123"/>
          </a:xfrm>
          <a:prstGeom prst="can">
            <a:avLst>
              <a:gd name="adj" fmla="val 9306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上矢印 17"/>
          <p:cNvSpPr/>
          <p:nvPr/>
        </p:nvSpPr>
        <p:spPr>
          <a:xfrm>
            <a:off x="2732224" y="3724014"/>
            <a:ext cx="409073" cy="637673"/>
          </a:xfrm>
          <a:prstGeom prst="upArrow">
            <a:avLst/>
          </a:prstGeom>
          <a:solidFill>
            <a:srgbClr val="000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柱 53"/>
          <p:cNvSpPr/>
          <p:nvPr/>
        </p:nvSpPr>
        <p:spPr>
          <a:xfrm rot="13498000">
            <a:off x="2741133" y="2391135"/>
            <a:ext cx="215753" cy="2160123"/>
          </a:xfrm>
          <a:prstGeom prst="can">
            <a:avLst>
              <a:gd name="adj" fmla="val 9306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910937" y="5384692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910937" y="5064815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910937" y="4731695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910937" y="4412525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910937" y="4063892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916913" y="3724014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1101461" y="3540394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1899320" y="2718630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1705084" y="2924819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1537658" y="3113779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1284404" y="3343170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66950" y="3012861"/>
            <a:ext cx="670618" cy="621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  <p:bldP spid="24" grpId="0"/>
      <p:bldP spid="25" grpId="0"/>
      <p:bldP spid="26" grpId="0"/>
      <p:bldP spid="17" grpId="0" animBg="1"/>
      <p:bldP spid="18" grpId="0" animBg="1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円柱 64"/>
          <p:cNvSpPr/>
          <p:nvPr/>
        </p:nvSpPr>
        <p:spPr>
          <a:xfrm rot="13498000">
            <a:off x="2263266" y="3465563"/>
            <a:ext cx="215753" cy="2160123"/>
          </a:xfrm>
          <a:prstGeom prst="can">
            <a:avLst>
              <a:gd name="adj" fmla="val 9306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直方体 29"/>
          <p:cNvSpPr/>
          <p:nvPr/>
        </p:nvSpPr>
        <p:spPr>
          <a:xfrm>
            <a:off x="96197" y="2532531"/>
            <a:ext cx="1876927" cy="2967817"/>
          </a:xfrm>
          <a:prstGeom prst="cube">
            <a:avLst>
              <a:gd name="adj" fmla="val 589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導体の運動と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誘導起電力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円柱 54"/>
          <p:cNvSpPr/>
          <p:nvPr/>
        </p:nvSpPr>
        <p:spPr>
          <a:xfrm rot="13498000">
            <a:off x="2265039" y="3467190"/>
            <a:ext cx="215753" cy="2160123"/>
          </a:xfrm>
          <a:prstGeom prst="can">
            <a:avLst>
              <a:gd name="adj" fmla="val 93062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8" name="直線コネクタ 57"/>
          <p:cNvCxnSpPr/>
          <p:nvPr/>
        </p:nvCxnSpPr>
        <p:spPr>
          <a:xfrm flipV="1">
            <a:off x="1657958" y="5261063"/>
            <a:ext cx="1322612" cy="3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円弧 58"/>
          <p:cNvSpPr/>
          <p:nvPr/>
        </p:nvSpPr>
        <p:spPr>
          <a:xfrm>
            <a:off x="1199400" y="4769954"/>
            <a:ext cx="955947" cy="955947"/>
          </a:xfrm>
          <a:prstGeom prst="arc">
            <a:avLst>
              <a:gd name="adj1" fmla="val 19158985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/>
              <p:cNvSpPr txBox="1"/>
              <p:nvPr/>
            </p:nvSpPr>
            <p:spPr>
              <a:xfrm>
                <a:off x="2182647" y="4968175"/>
                <a:ext cx="2519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𝜃</m:t>
                      </m:r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60" name="テキスト ボックス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647" y="4968175"/>
                <a:ext cx="25199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9756" r="-7317" b="-1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直線コネクタ 60"/>
          <p:cNvCxnSpPr/>
          <p:nvPr/>
        </p:nvCxnSpPr>
        <p:spPr>
          <a:xfrm>
            <a:off x="2894130" y="4306371"/>
            <a:ext cx="0" cy="913975"/>
          </a:xfrm>
          <a:prstGeom prst="line">
            <a:avLst/>
          </a:prstGeom>
          <a:ln w="19050">
            <a:headEnd type="arrow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/>
              <p:cNvSpPr txBox="1"/>
              <p:nvPr/>
            </p:nvSpPr>
            <p:spPr>
              <a:xfrm>
                <a:off x="2201717" y="5495899"/>
                <a:ext cx="139820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pPr>
                        <m:e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𝑣</m:t>
                          </m:r>
                        </m:e>
                        <m:sup>
                          <m:r>
                            <a:rPr kumimoji="1" lang="en-US" altLang="ja-JP" sz="20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 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𝑠𝑖𝑛</m:t>
                      </m:r>
                      <m:r>
                        <a:rPr kumimoji="1" lang="ja-JP" altLang="en-US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𝜃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62" name="テキスト ボックス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1717" y="5495899"/>
                <a:ext cx="1398203" cy="307777"/>
              </a:xfrm>
              <a:prstGeom prst="rect">
                <a:avLst/>
              </a:prstGeom>
              <a:blipFill rotWithShape="0">
                <a:blip r:embed="rId4"/>
                <a:stretch>
                  <a:fillRect r="-870" b="-1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/>
              <p:cNvSpPr txBox="1"/>
              <p:nvPr/>
            </p:nvSpPr>
            <p:spPr>
              <a:xfrm>
                <a:off x="2904744" y="4730014"/>
                <a:ext cx="33342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′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63" name="テキスト ボックス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4744" y="4730014"/>
                <a:ext cx="333425" cy="307777"/>
              </a:xfrm>
              <a:prstGeom prst="rect">
                <a:avLst/>
              </a:prstGeom>
              <a:blipFill rotWithShape="0">
                <a:blip r:embed="rId5"/>
                <a:stretch>
                  <a:fillRect l="-11111" r="-12963" b="-14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/>
              <p:cNvSpPr txBox="1"/>
              <p:nvPr/>
            </p:nvSpPr>
            <p:spPr>
              <a:xfrm>
                <a:off x="2091923" y="4211897"/>
                <a:ext cx="27520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0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</m:oMath>
                  </m:oMathPara>
                </a14:m>
                <a:endParaRPr kumimoji="1" lang="ja-JP" altLang="en-US" sz="20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64" name="テキスト ボックス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923" y="4211897"/>
                <a:ext cx="275204" cy="307777"/>
              </a:xfrm>
              <a:prstGeom prst="rect">
                <a:avLst/>
              </a:prstGeom>
              <a:blipFill rotWithShape="0">
                <a:blip r:embed="rId6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円柱 55"/>
          <p:cNvSpPr/>
          <p:nvPr/>
        </p:nvSpPr>
        <p:spPr>
          <a:xfrm rot="13498000">
            <a:off x="3387502" y="2403761"/>
            <a:ext cx="215753" cy="2160123"/>
          </a:xfrm>
          <a:prstGeom prst="can">
            <a:avLst>
              <a:gd name="adj" fmla="val 9306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上矢印 56"/>
          <p:cNvSpPr/>
          <p:nvPr/>
        </p:nvSpPr>
        <p:spPr>
          <a:xfrm rot="2668180">
            <a:off x="2231026" y="4187647"/>
            <a:ext cx="409073" cy="687866"/>
          </a:xfrm>
          <a:prstGeom prst="upArrow">
            <a:avLst/>
          </a:prstGeom>
          <a:solidFill>
            <a:srgbClr val="000000">
              <a:alpha val="50196"/>
            </a:srgbClr>
          </a:solidFill>
          <a:ln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/>
              <p:cNvSpPr txBox="1"/>
              <p:nvPr/>
            </p:nvSpPr>
            <p:spPr>
              <a:xfrm>
                <a:off x="6244006" y="1487350"/>
                <a:ext cx="5524013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/>
                  <a:t>導体</a:t>
                </a:r>
                <a:r>
                  <a:rPr lang="ja-JP" altLang="en-US" dirty="0" smtClean="0"/>
                  <a:t>が</a:t>
                </a:r>
                <a:r>
                  <a:rPr lang="ja-JP" altLang="en-US" dirty="0"/>
                  <a:t>磁束</a:t>
                </a:r>
                <a:r>
                  <a:rPr lang="ja-JP" altLang="en-US" dirty="0" smtClean="0"/>
                  <a:t>とな</a:t>
                </a:r>
                <a:r>
                  <a:rPr lang="ja-JP" altLang="en-US" dirty="0"/>
                  <a:t>す</a:t>
                </a:r>
                <a:r>
                  <a:rPr lang="ja-JP" altLang="en-US" dirty="0" smtClean="0"/>
                  <a:t>角度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𝜃</m:t>
                    </m:r>
                  </m:oMath>
                </a14:m>
                <a:r>
                  <a:rPr lang="ja-JP" altLang="en-US" dirty="0" smtClean="0"/>
                  <a:t>の方向へ</a:t>
                </a:r>
                <a:r>
                  <a:rPr lang="ja-JP" altLang="en-US" dirty="0"/>
                  <a:t>速度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𝑣</m:t>
                    </m:r>
                  </m:oMath>
                </a14:m>
                <a:r>
                  <a:rPr lang="ja-JP" altLang="en-US" dirty="0" smtClean="0"/>
                  <a:t>で移動すると，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66" name="テキスト ボックス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006" y="1487350"/>
                <a:ext cx="5524013" cy="453137"/>
              </a:xfrm>
              <a:prstGeom prst="rect">
                <a:avLst/>
              </a:prstGeom>
              <a:blipFill rotWithShape="0">
                <a:blip r:embed="rId7"/>
                <a:stretch>
                  <a:fillRect l="-883" r="-442" b="-148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/>
              <p:cNvSpPr txBox="1"/>
              <p:nvPr/>
            </p:nvSpPr>
            <p:spPr>
              <a:xfrm>
                <a:off x="6244006" y="3564554"/>
                <a:ext cx="4233467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𝐵𝑙𝑣</m:t>
                    </m:r>
                    <m:r>
                      <a:rPr kumimoji="1" lang="en-US" altLang="ja-JP" sz="6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kumimoji="1" lang="ja-JP" altLang="en-US" sz="6600" dirty="0" smtClean="0"/>
                  <a:t> </a:t>
                </a:r>
                <a:r>
                  <a:rPr kumimoji="1" lang="en-US" altLang="ja-JP" sz="6600" dirty="0" smtClean="0"/>
                  <a:t>[V]</a:t>
                </a:r>
                <a:endParaRPr kumimoji="1" lang="ja-JP" altLang="en-US" sz="6600" dirty="0"/>
              </a:p>
            </p:txBody>
          </p:sp>
        </mc:Choice>
        <mc:Fallback xmlns="">
          <p:sp>
            <p:nvSpPr>
              <p:cNvPr id="67" name="テキスト ボックス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006" y="3564554"/>
                <a:ext cx="4233467" cy="1015663"/>
              </a:xfrm>
              <a:prstGeom prst="rect">
                <a:avLst/>
              </a:prstGeom>
              <a:blipFill rotWithShape="0">
                <a:blip r:embed="rId8"/>
                <a:stretch>
                  <a:fillRect t="-25301" r="-10935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6244006" y="4687115"/>
                <a:ext cx="5819839" cy="10156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6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𝐵𝑙𝑣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6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𝑠𝑖𝑛</m:t>
                    </m:r>
                    <m:r>
                      <a:rPr kumimoji="1" lang="ja-JP" altLang="en-US" sz="6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kumimoji="1" lang="ja-JP" altLang="en-US" sz="6600" dirty="0" smtClean="0"/>
                  <a:t> </a:t>
                </a:r>
                <a:r>
                  <a:rPr kumimoji="1" lang="en-US" altLang="ja-JP" sz="6600" dirty="0" smtClean="0"/>
                  <a:t>[V]</a:t>
                </a:r>
                <a:endParaRPr kumimoji="1" lang="ja-JP" altLang="en-US" sz="6600" dirty="0"/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006" y="4687115"/>
                <a:ext cx="5819839" cy="1015663"/>
              </a:xfrm>
              <a:prstGeom prst="rect">
                <a:avLst/>
              </a:prstGeom>
              <a:blipFill rotWithShape="0">
                <a:blip r:embed="rId9"/>
                <a:stretch>
                  <a:fillRect t="-25301" r="-8586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テキスト ボックス 68"/>
              <p:cNvSpPr txBox="1"/>
              <p:nvPr/>
            </p:nvSpPr>
            <p:spPr>
              <a:xfrm>
                <a:off x="6244005" y="1862261"/>
                <a:ext cx="5671132" cy="7301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dirty="0"/>
                  <a:t>実際</a:t>
                </a:r>
                <a:r>
                  <a:rPr lang="ja-JP" altLang="en-US" dirty="0" smtClean="0"/>
                  <a:t>に磁束の影響を受ける速度成分</a:t>
                </a:r>
                <a:r>
                  <a:rPr lang="ja-JP" altLang="en-US" dirty="0" smtClean="0"/>
                  <a:t>は，垂直</a:t>
                </a:r>
                <a:r>
                  <a:rPr lang="ja-JP" altLang="en-US" dirty="0" smtClean="0"/>
                  <a:t>方向の</a:t>
                </a:r>
                <a14:m>
                  <m:oMath xmlns:m="http://schemas.openxmlformats.org/officeDocument/2006/math"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′ </m:t>
                    </m:r>
                  </m:oMath>
                </a14:m>
                <a:r>
                  <a:rPr kumimoji="1" lang="ja-JP" altLang="en-US" dirty="0" smtClean="0"/>
                  <a:t>になる。</a:t>
                </a:r>
                <a:endParaRPr kumimoji="1" lang="en-US" altLang="ja-JP" dirty="0" smtClean="0"/>
              </a:p>
            </p:txBody>
          </p:sp>
        </mc:Choice>
        <mc:Fallback>
          <p:sp>
            <p:nvSpPr>
              <p:cNvPr id="69" name="テキスト ボックス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005" y="1862261"/>
                <a:ext cx="5671132" cy="730136"/>
              </a:xfrm>
              <a:prstGeom prst="rect">
                <a:avLst/>
              </a:prstGeom>
              <a:blipFill rotWithShape="0">
                <a:blip r:embed="rId10"/>
                <a:stretch>
                  <a:fillRect l="-859" b="-91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/>
              <p:cNvSpPr txBox="1"/>
              <p:nvPr/>
            </p:nvSpPr>
            <p:spPr>
              <a:xfrm>
                <a:off x="6244006" y="2593966"/>
                <a:ext cx="2771336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/>
                  <a:t>速度成分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ja-JP" sz="2400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ja-JP" altLang="en-US" dirty="0" smtClean="0"/>
                  <a:t>と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  <a:ea typeface="ＭＳ ゴシック" panose="020B0609070205080204" pitchFamily="49" charset="-128"/>
                      </a:rPr>
                      <m:t>𝑣</m:t>
                    </m:r>
                  </m:oMath>
                </a14:m>
                <a:r>
                  <a:rPr kumimoji="1" lang="ja-JP" altLang="en-US" dirty="0" smtClean="0"/>
                  <a:t>の間には，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70" name="テキスト ボックス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006" y="2593966"/>
                <a:ext cx="2771336" cy="453137"/>
              </a:xfrm>
              <a:prstGeom prst="rect">
                <a:avLst/>
              </a:prstGeom>
              <a:blipFill rotWithShape="0">
                <a:blip r:embed="rId11"/>
                <a:stretch>
                  <a:fillRect l="-1758" r="-1758" b="-148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/>
              <p:cNvSpPr txBox="1"/>
              <p:nvPr/>
            </p:nvSpPr>
            <p:spPr>
              <a:xfrm>
                <a:off x="8751870" y="2624744"/>
                <a:ext cx="16737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</m:ctrlPr>
                        </m:s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𝑣</m:t>
                          </m:r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  <a:ea typeface="ＭＳ ゴシック" panose="020B0609070205080204" pitchFamily="49" charset="-128"/>
                            </a:rPr>
                            <m:t>′</m:t>
                          </m:r>
                        </m:sup>
                      </m:sSup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=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𝑣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𝑠𝑖𝑛</m:t>
                      </m:r>
                      <m:r>
                        <a:rPr kumimoji="1" lang="ja-JP" altLang="en-US" sz="2400" b="0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𝜃</m:t>
                      </m:r>
                    </m:oMath>
                  </m:oMathPara>
                </a14:m>
                <a:endParaRPr kumimoji="1" lang="ja-JP" altLang="en-US" sz="2400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71" name="テキスト ボックス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1870" y="2624744"/>
                <a:ext cx="1673792" cy="369332"/>
              </a:xfrm>
              <a:prstGeom prst="rect">
                <a:avLst/>
              </a:prstGeom>
              <a:blipFill rotWithShape="0">
                <a:blip r:embed="rId12"/>
                <a:stretch>
                  <a:fillRect r="-730" b="-1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2" name="テキスト ボックス 71"/>
              <p:cNvSpPr txBox="1"/>
              <p:nvPr/>
            </p:nvSpPr>
            <p:spPr>
              <a:xfrm>
                <a:off x="6244006" y="3023893"/>
                <a:ext cx="4737515" cy="45313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このときに発生する誘導</a:t>
                </a:r>
                <a:r>
                  <a:rPr lang="ja-JP" altLang="en-US" dirty="0"/>
                  <a:t>起電力</a:t>
                </a:r>
                <a:r>
                  <a:rPr lang="ja-JP" altLang="en-US" dirty="0" smtClean="0"/>
                  <a:t>の大きさ</a:t>
                </a:r>
                <a14:m>
                  <m:oMath xmlns:m="http://schemas.openxmlformats.org/officeDocument/2006/math">
                    <m:r>
                      <a:rPr kumimoji="1" lang="en-US" altLang="ja-JP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dirty="0" smtClean="0"/>
                  <a:t>は</a:t>
                </a:r>
                <a:endParaRPr kumimoji="1" lang="ja-JP" altLang="en-US" dirty="0"/>
              </a:p>
            </p:txBody>
          </p:sp>
        </mc:Choice>
        <mc:Fallback>
          <p:sp>
            <p:nvSpPr>
              <p:cNvPr id="72" name="テキスト ボックス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006" y="3023893"/>
                <a:ext cx="4737515" cy="453137"/>
              </a:xfrm>
              <a:prstGeom prst="rect">
                <a:avLst/>
              </a:prstGeom>
              <a:blipFill rotWithShape="0">
                <a:blip r:embed="rId13"/>
                <a:stretch>
                  <a:fillRect l="-1030" b="-148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テキスト ボックス 72"/>
          <p:cNvSpPr txBox="1"/>
          <p:nvPr/>
        </p:nvSpPr>
        <p:spPr>
          <a:xfrm>
            <a:off x="10289306" y="2656735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の関係がある。</a:t>
            </a:r>
            <a:endParaRPr kumimoji="1" lang="ja-JP" altLang="en-US" dirty="0"/>
          </a:p>
        </p:txBody>
      </p:sp>
      <p:cxnSp>
        <p:nvCxnSpPr>
          <p:cNvPr id="74" name="直線矢印コネクタ 73"/>
          <p:cNvCxnSpPr/>
          <p:nvPr/>
        </p:nvCxnSpPr>
        <p:spPr>
          <a:xfrm>
            <a:off x="922579" y="4866566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矢印コネクタ 74"/>
          <p:cNvCxnSpPr/>
          <p:nvPr/>
        </p:nvCxnSpPr>
        <p:spPr>
          <a:xfrm>
            <a:off x="910937" y="4580217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矢印コネクタ 75"/>
          <p:cNvCxnSpPr/>
          <p:nvPr/>
        </p:nvCxnSpPr>
        <p:spPr>
          <a:xfrm>
            <a:off x="910937" y="4301442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/>
          <p:nvPr/>
        </p:nvCxnSpPr>
        <p:spPr>
          <a:xfrm>
            <a:off x="922579" y="4015038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960622" y="3705225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1101461" y="3540394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>
            <a:off x="1899320" y="2718630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>
            <a:off x="1705084" y="2924819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1498893" y="3139391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>
            <a:off x="1284404" y="3343170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直方体 83"/>
          <p:cNvSpPr/>
          <p:nvPr/>
        </p:nvSpPr>
        <p:spPr>
          <a:xfrm>
            <a:off x="4219961" y="2528048"/>
            <a:ext cx="1876927" cy="2967817"/>
          </a:xfrm>
          <a:prstGeom prst="cube">
            <a:avLst>
              <a:gd name="adj" fmla="val 5897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36" name="直線コネクタ 35"/>
          <p:cNvCxnSpPr/>
          <p:nvPr/>
        </p:nvCxnSpPr>
        <p:spPr>
          <a:xfrm flipH="1">
            <a:off x="1667488" y="4228723"/>
            <a:ext cx="1062773" cy="1023716"/>
          </a:xfrm>
          <a:prstGeom prst="line">
            <a:avLst/>
          </a:prstGeom>
          <a:ln cap="sq">
            <a:rou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>
          <a:xfrm>
            <a:off x="922579" y="5386024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980570" y="3028752"/>
            <a:ext cx="670618" cy="621846"/>
          </a:xfrm>
          <a:prstGeom prst="rect">
            <a:avLst/>
          </a:prstGeom>
        </p:spPr>
      </p:pic>
      <p:cxnSp>
        <p:nvCxnSpPr>
          <p:cNvPr id="37" name="直線矢印コネクタ 36"/>
          <p:cNvCxnSpPr/>
          <p:nvPr/>
        </p:nvCxnSpPr>
        <p:spPr>
          <a:xfrm>
            <a:off x="910937" y="5106674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05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55" grpId="0" animBg="1"/>
      <p:bldP spid="59" grpId="0" animBg="1"/>
      <p:bldP spid="60" grpId="0"/>
      <p:bldP spid="62" grpId="0"/>
      <p:bldP spid="63" grpId="0"/>
      <p:bldP spid="64" grpId="0"/>
      <p:bldP spid="56" grpId="0" animBg="1"/>
      <p:bldP spid="57" grpId="0" animBg="1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直方体 29"/>
          <p:cNvSpPr/>
          <p:nvPr/>
        </p:nvSpPr>
        <p:spPr>
          <a:xfrm>
            <a:off x="96197" y="2532531"/>
            <a:ext cx="1876927" cy="2967817"/>
          </a:xfrm>
          <a:prstGeom prst="cube">
            <a:avLst>
              <a:gd name="adj" fmla="val 589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Ｎ</a:t>
            </a:r>
            <a:endParaRPr kumimoji="1"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導体の運動と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誘導起電力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円柱 15"/>
          <p:cNvSpPr/>
          <p:nvPr/>
        </p:nvSpPr>
        <p:spPr>
          <a:xfrm rot="13498000">
            <a:off x="2748364" y="3464231"/>
            <a:ext cx="215753" cy="2160123"/>
          </a:xfrm>
          <a:prstGeom prst="can">
            <a:avLst>
              <a:gd name="adj" fmla="val 93062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/>
              <p:cNvSpPr txBox="1"/>
              <p:nvPr/>
            </p:nvSpPr>
            <p:spPr>
              <a:xfrm>
                <a:off x="6347398" y="1864389"/>
                <a:ext cx="3647152" cy="9469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誘導起電力が最大となるときは，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14:m>
                  <m:oMath xmlns:m="http://schemas.openxmlformats.org/officeDocument/2006/math">
                    <m:r>
                      <a:rPr lang="en-US" altLang="ja-JP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ja-JP" sz="20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ja-JP" sz="2000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𝐵𝑙𝑣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ja-JP" alt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より</a:t>
                </a:r>
                <a14:m>
                  <m:oMath xmlns:m="http://schemas.openxmlformats.org/officeDocument/2006/math">
                    <m:r>
                      <a:rPr lang="ja-JP" altLang="en-US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，</m:t>
                    </m:r>
                    <m:r>
                      <a:rPr lang="en-US" altLang="ja-JP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ja-JP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ja-JP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，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  <a:p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すなわち</a:t>
                </a:r>
                <a14:m>
                  <m:oMath xmlns:m="http://schemas.openxmlformats.org/officeDocument/2006/math">
                    <m:r>
                      <a:rPr lang="ja-JP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altLang="ja-JP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90°</m:t>
                    </m:r>
                  </m:oMath>
                </a14:m>
                <a:r>
                  <a:rPr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 のときである。</a:t>
                </a:r>
                <a:endParaRPr lang="en-US" altLang="ja-JP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22" name="テキスト ボックス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7398" y="1864389"/>
                <a:ext cx="3647152" cy="946991"/>
              </a:xfrm>
              <a:prstGeom prst="rect">
                <a:avLst/>
              </a:prstGeom>
              <a:blipFill rotWithShape="0">
                <a:blip r:embed="rId3"/>
                <a:stretch>
                  <a:fillRect l="-1336" t="-3871" r="-334" b="-838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テキスト ボックス 24"/>
          <p:cNvSpPr txBox="1"/>
          <p:nvPr/>
        </p:nvSpPr>
        <p:spPr>
          <a:xfrm>
            <a:off x="6347398" y="3877594"/>
            <a:ext cx="3853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導体</a:t>
            </a:r>
            <a:r>
              <a:rPr lang="ja-JP" altLang="en-US" dirty="0" smtClean="0"/>
              <a:t>が磁界中を垂直に通過するとき，</a:t>
            </a:r>
            <a:endParaRPr lang="en-US" altLang="ja-JP" dirty="0" smtClean="0"/>
          </a:p>
          <a:p>
            <a:r>
              <a:rPr lang="ja-JP" altLang="en-US" dirty="0" smtClean="0"/>
              <a:t>誘導起電力は</a:t>
            </a:r>
            <a:r>
              <a:rPr kumimoji="1" lang="ja-JP" altLang="en-US" dirty="0" smtClean="0"/>
              <a:t>最も大きくなる。</a:t>
            </a:r>
            <a:endParaRPr kumimoji="1" lang="ja-JP" altLang="en-US" dirty="0"/>
          </a:p>
        </p:txBody>
      </p:sp>
      <p:sp>
        <p:nvSpPr>
          <p:cNvPr id="17" name="円柱 16"/>
          <p:cNvSpPr/>
          <p:nvPr/>
        </p:nvSpPr>
        <p:spPr>
          <a:xfrm rot="13498000">
            <a:off x="2747483" y="3466594"/>
            <a:ext cx="215753" cy="2160123"/>
          </a:xfrm>
          <a:prstGeom prst="can">
            <a:avLst>
              <a:gd name="adj" fmla="val 9306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上矢印 17"/>
          <p:cNvSpPr/>
          <p:nvPr/>
        </p:nvSpPr>
        <p:spPr>
          <a:xfrm>
            <a:off x="2669878" y="3786360"/>
            <a:ext cx="409073" cy="637673"/>
          </a:xfrm>
          <a:prstGeom prst="upArrow">
            <a:avLst/>
          </a:prstGeom>
          <a:solidFill>
            <a:srgbClr val="000000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柱 53"/>
          <p:cNvSpPr/>
          <p:nvPr/>
        </p:nvSpPr>
        <p:spPr>
          <a:xfrm rot="13498000">
            <a:off x="2741133" y="2391135"/>
            <a:ext cx="215753" cy="2160123"/>
          </a:xfrm>
          <a:prstGeom prst="can">
            <a:avLst>
              <a:gd name="adj" fmla="val 93062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flipV="1">
            <a:off x="2455818" y="3002738"/>
            <a:ext cx="508940" cy="51375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2456414" y="2890284"/>
                <a:ext cx="418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6414" y="2890284"/>
                <a:ext cx="418961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下矢印 1"/>
          <p:cNvSpPr/>
          <p:nvPr/>
        </p:nvSpPr>
        <p:spPr>
          <a:xfrm>
            <a:off x="8079405" y="2883420"/>
            <a:ext cx="528640" cy="820473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2171226" y="5222379"/>
            <a:ext cx="1134656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2158462" y="4170345"/>
            <a:ext cx="0" cy="10520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円弧 54"/>
          <p:cNvSpPr/>
          <p:nvPr/>
        </p:nvSpPr>
        <p:spPr>
          <a:xfrm>
            <a:off x="1843802" y="4921701"/>
            <a:ext cx="612213" cy="612213"/>
          </a:xfrm>
          <a:prstGeom prst="arc">
            <a:avLst>
              <a:gd name="adj1" fmla="val 16565728"/>
              <a:gd name="adj2" fmla="val 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/>
              <p:cNvSpPr txBox="1"/>
              <p:nvPr/>
            </p:nvSpPr>
            <p:spPr>
              <a:xfrm>
                <a:off x="2422489" y="4818330"/>
                <a:ext cx="45845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i="1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90</m:t>
                      </m:r>
                      <m:r>
                        <a:rPr lang="en-US" altLang="ja-JP" i="1" smtClean="0">
                          <a:latin typeface="Cambria Math" panose="02040503050406030204" pitchFamily="18" charset="0"/>
                          <a:ea typeface="ＭＳ ゴシック" panose="020B0609070205080204" pitchFamily="49" charset="-128"/>
                        </a:rPr>
                        <m:t>°</m:t>
                      </m:r>
                    </m:oMath>
                  </m:oMathPara>
                </a14:m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56" name="テキスト ボックス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489" y="4818330"/>
                <a:ext cx="45845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947" r="-5263" b="-108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直方体 56"/>
          <p:cNvSpPr/>
          <p:nvPr/>
        </p:nvSpPr>
        <p:spPr>
          <a:xfrm>
            <a:off x="4219961" y="2528048"/>
            <a:ext cx="1876927" cy="2967817"/>
          </a:xfrm>
          <a:prstGeom prst="cube">
            <a:avLst>
              <a:gd name="adj" fmla="val 58974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Ｓ</a:t>
            </a:r>
            <a:endParaRPr kumimoji="1" lang="ja-JP" altLang="en-US" sz="4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58" name="直線矢印コネクタ 57"/>
          <p:cNvCxnSpPr/>
          <p:nvPr/>
        </p:nvCxnSpPr>
        <p:spPr>
          <a:xfrm>
            <a:off x="910937" y="5384692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910937" y="5080080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910937" y="4731695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910937" y="4412525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/>
          <p:nvPr/>
        </p:nvCxnSpPr>
        <p:spPr>
          <a:xfrm>
            <a:off x="910937" y="4063892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916913" y="3724014"/>
            <a:ext cx="3297382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>
            <a:off x="1101461" y="3540394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矢印コネクタ 64"/>
          <p:cNvCxnSpPr/>
          <p:nvPr/>
        </p:nvCxnSpPr>
        <p:spPr>
          <a:xfrm>
            <a:off x="1899320" y="2718630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/>
          <p:cNvCxnSpPr/>
          <p:nvPr/>
        </p:nvCxnSpPr>
        <p:spPr>
          <a:xfrm>
            <a:off x="1705084" y="2924819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矢印コネクタ 66"/>
          <p:cNvCxnSpPr/>
          <p:nvPr/>
        </p:nvCxnSpPr>
        <p:spPr>
          <a:xfrm>
            <a:off x="1498893" y="3139391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矢印コネクタ 67"/>
          <p:cNvCxnSpPr/>
          <p:nvPr/>
        </p:nvCxnSpPr>
        <p:spPr>
          <a:xfrm>
            <a:off x="1284404" y="3343170"/>
            <a:ext cx="3201596" cy="0"/>
          </a:xfrm>
          <a:prstGeom prst="straightConnector1">
            <a:avLst/>
          </a:prstGeom>
          <a:ln w="25400">
            <a:solidFill>
              <a:srgbClr val="5B9BD5">
                <a:alpha val="60000"/>
              </a:srgbClr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711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  <p:bldP spid="25" grpId="0"/>
      <p:bldP spid="17" grpId="0" animBg="1"/>
      <p:bldP spid="18" grpId="0" animBg="1"/>
      <p:bldP spid="54" grpId="0" animBg="1"/>
      <p:bldP spid="10" grpId="0"/>
      <p:bldP spid="2" grpId="0" animBg="1"/>
      <p:bldP spid="55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</a:t>
            </a:r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コイルの回転と誘導起電力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76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/>
          <p:nvPr/>
        </p:nvCxnSpPr>
        <p:spPr>
          <a:xfrm flipV="1">
            <a:off x="1166792" y="2672223"/>
            <a:ext cx="3279583" cy="340786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直方体 12"/>
          <p:cNvSpPr/>
          <p:nvPr/>
        </p:nvSpPr>
        <p:spPr>
          <a:xfrm>
            <a:off x="212225" y="2532071"/>
            <a:ext cx="1876927" cy="3548020"/>
          </a:xfrm>
          <a:prstGeom prst="cube">
            <a:avLst>
              <a:gd name="adj" fmla="val 589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柱 3"/>
          <p:cNvSpPr/>
          <p:nvPr/>
        </p:nvSpPr>
        <p:spPr>
          <a:xfrm rot="13498000">
            <a:off x="3669538" y="3076569"/>
            <a:ext cx="215753" cy="2160123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柱 5"/>
          <p:cNvSpPr/>
          <p:nvPr/>
        </p:nvSpPr>
        <p:spPr>
          <a:xfrm rot="-5400000">
            <a:off x="3638457" y="2630466"/>
            <a:ext cx="204040" cy="1661657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柱 4"/>
          <p:cNvSpPr/>
          <p:nvPr/>
        </p:nvSpPr>
        <p:spPr>
          <a:xfrm rot="13498000">
            <a:off x="2217386" y="3070473"/>
            <a:ext cx="215753" cy="2160123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柱 9"/>
          <p:cNvSpPr/>
          <p:nvPr/>
        </p:nvSpPr>
        <p:spPr>
          <a:xfrm rot="5400000">
            <a:off x="1790920" y="4474770"/>
            <a:ext cx="220474" cy="734347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柱 11"/>
          <p:cNvSpPr/>
          <p:nvPr/>
        </p:nvSpPr>
        <p:spPr>
          <a:xfrm rot="-5400000">
            <a:off x="2716964" y="4476293"/>
            <a:ext cx="220474" cy="734347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柱 6"/>
          <p:cNvSpPr/>
          <p:nvPr/>
        </p:nvSpPr>
        <p:spPr>
          <a:xfrm rot="13498000">
            <a:off x="1728295" y="4601798"/>
            <a:ext cx="225447" cy="1093510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柱 8"/>
          <p:cNvSpPr/>
          <p:nvPr/>
        </p:nvSpPr>
        <p:spPr>
          <a:xfrm rot="13498000">
            <a:off x="2143397" y="4606601"/>
            <a:ext cx="225447" cy="1093510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方体 13"/>
          <p:cNvSpPr/>
          <p:nvPr/>
        </p:nvSpPr>
        <p:spPr>
          <a:xfrm>
            <a:off x="3834812" y="2532071"/>
            <a:ext cx="1876927" cy="3492734"/>
          </a:xfrm>
          <a:prstGeom prst="cube">
            <a:avLst>
              <a:gd name="adj" fmla="val 58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コイルの回転と誘導起電力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6134" y="1428886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平等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磁界中をコイル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巻数１）が一定の速度で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回転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する場合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環状矢印 20"/>
          <p:cNvSpPr/>
          <p:nvPr/>
        </p:nvSpPr>
        <p:spPr>
          <a:xfrm>
            <a:off x="3340464" y="2789253"/>
            <a:ext cx="910101" cy="910101"/>
          </a:xfrm>
          <a:prstGeom prst="circularArrow">
            <a:avLst>
              <a:gd name="adj1" fmla="val 13770"/>
              <a:gd name="adj2" fmla="val 1142319"/>
              <a:gd name="adj3" fmla="val 20671782"/>
              <a:gd name="adj4" fmla="val 11193628"/>
              <a:gd name="adj5" fmla="val 15359"/>
            </a:avLst>
          </a:prstGeom>
          <a:solidFill>
            <a:schemeClr val="tx1"/>
          </a:solidFill>
          <a:ln>
            <a:solidFill>
              <a:schemeClr val="tx1"/>
            </a:solidFill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 flipV="1">
            <a:off x="1099484" y="4762198"/>
            <a:ext cx="2663096" cy="245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 flipH="1" flipV="1">
            <a:off x="1099484" y="5093395"/>
            <a:ext cx="2696030" cy="55158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6272585" y="2789253"/>
            <a:ext cx="2978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磁束を切る導体が </a:t>
            </a:r>
            <a:r>
              <a:rPr lang="ja-JP" altLang="en-US" b="1" dirty="0" smtClean="0">
                <a:solidFill>
                  <a:srgbClr val="FF0000"/>
                </a:solidFill>
              </a:rPr>
              <a:t>２</a:t>
            </a:r>
            <a:r>
              <a:rPr lang="ja-JP" altLang="en-US" dirty="0" smtClean="0"/>
              <a:t>本ある。</a:t>
            </a:r>
            <a:endParaRPr lang="en-US" altLang="ja-JP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6272585" y="3672411"/>
                <a:ext cx="35024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発生する誘導起電力</a:t>
                </a:r>
                <a14:m>
                  <m:oMath xmlns:m="http://schemas.openxmlformats.org/officeDocument/2006/math">
                    <m:r>
                      <a:rPr kumimoji="1"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は</m:t>
                    </m:r>
                    <m:r>
                      <a:rPr lang="ja-JP" alt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ja-JP" altLang="en-US" b="1" dirty="0" smtClean="0">
                    <a:solidFill>
                      <a:srgbClr val="FF0000"/>
                    </a:solidFill>
                  </a:rPr>
                  <a:t>２</a:t>
                </a:r>
                <a:r>
                  <a:rPr kumimoji="1" lang="ja-JP" altLang="en-US" dirty="0" smtClean="0"/>
                  <a:t>倍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2585" y="3672411"/>
                <a:ext cx="350248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565" t="-13115" b="-1967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5476255" y="5125111"/>
                <a:ext cx="6339749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𝐵𝑙𝑣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kumimoji="1" lang="ja-JP" altLang="en-US" sz="66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kumimoji="1" lang="en-US" altLang="ja-JP" sz="6600" dirty="0" smtClean="0"/>
                  <a:t> [V]</a:t>
                </a:r>
                <a:endParaRPr kumimoji="1" lang="ja-JP" altLang="en-US" sz="6600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6255" y="5125111"/>
                <a:ext cx="6339749" cy="1015663"/>
              </a:xfrm>
              <a:prstGeom prst="rect">
                <a:avLst/>
              </a:prstGeom>
              <a:blipFill rotWithShape="0">
                <a:blip r:embed="rId4"/>
                <a:stretch>
                  <a:fillRect t="-25301" r="-7019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直線矢印コネクタ 31"/>
          <p:cNvCxnSpPr/>
          <p:nvPr/>
        </p:nvCxnSpPr>
        <p:spPr>
          <a:xfrm flipH="1" flipV="1">
            <a:off x="1055568" y="5886247"/>
            <a:ext cx="2727365" cy="2193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flipH="1" flipV="1">
            <a:off x="1088365" y="5493834"/>
            <a:ext cx="2712367" cy="48156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 flipV="1">
            <a:off x="1077381" y="4386294"/>
            <a:ext cx="2663096" cy="245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1049270" y="3996085"/>
            <a:ext cx="2663096" cy="245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1132418" y="3666854"/>
            <a:ext cx="2663096" cy="245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 flipV="1">
            <a:off x="1330926" y="3437775"/>
            <a:ext cx="2663096" cy="245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 flipV="1">
            <a:off x="1587469" y="3162859"/>
            <a:ext cx="2663096" cy="245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 flipV="1">
            <a:off x="1783279" y="2945012"/>
            <a:ext cx="2663096" cy="245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 flipV="1">
            <a:off x="2008916" y="2723014"/>
            <a:ext cx="2663096" cy="24565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78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直線コネクタ 17"/>
          <p:cNvCxnSpPr/>
          <p:nvPr/>
        </p:nvCxnSpPr>
        <p:spPr>
          <a:xfrm flipV="1">
            <a:off x="1150688" y="2672223"/>
            <a:ext cx="3279583" cy="3407868"/>
          </a:xfrm>
          <a:prstGeom prst="line">
            <a:avLst/>
          </a:prstGeom>
          <a:ln w="254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直方体 12"/>
          <p:cNvSpPr/>
          <p:nvPr/>
        </p:nvSpPr>
        <p:spPr>
          <a:xfrm>
            <a:off x="212225" y="2532071"/>
            <a:ext cx="1876927" cy="3548020"/>
          </a:xfrm>
          <a:prstGeom prst="cube">
            <a:avLst>
              <a:gd name="adj" fmla="val 589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円柱 3"/>
          <p:cNvSpPr/>
          <p:nvPr/>
        </p:nvSpPr>
        <p:spPr>
          <a:xfrm rot="13498000">
            <a:off x="3669538" y="3076569"/>
            <a:ext cx="215753" cy="2160123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柱 5"/>
          <p:cNvSpPr/>
          <p:nvPr/>
        </p:nvSpPr>
        <p:spPr>
          <a:xfrm rot="-5400000">
            <a:off x="3638457" y="2630466"/>
            <a:ext cx="204040" cy="1661657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柱 4"/>
          <p:cNvSpPr/>
          <p:nvPr/>
        </p:nvSpPr>
        <p:spPr>
          <a:xfrm rot="13498000">
            <a:off x="2217386" y="3070473"/>
            <a:ext cx="215753" cy="2160123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柱 9"/>
          <p:cNvSpPr/>
          <p:nvPr/>
        </p:nvSpPr>
        <p:spPr>
          <a:xfrm rot="5400000">
            <a:off x="1790920" y="4474770"/>
            <a:ext cx="220474" cy="734347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柱 11"/>
          <p:cNvSpPr/>
          <p:nvPr/>
        </p:nvSpPr>
        <p:spPr>
          <a:xfrm rot="-5400000">
            <a:off x="2716964" y="4476293"/>
            <a:ext cx="220474" cy="734347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柱 6"/>
          <p:cNvSpPr/>
          <p:nvPr/>
        </p:nvSpPr>
        <p:spPr>
          <a:xfrm rot="13498000">
            <a:off x="1728295" y="4601798"/>
            <a:ext cx="225447" cy="1093510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柱 8"/>
          <p:cNvSpPr/>
          <p:nvPr/>
        </p:nvSpPr>
        <p:spPr>
          <a:xfrm rot="13498000">
            <a:off x="2143397" y="4606601"/>
            <a:ext cx="225447" cy="1093510"/>
          </a:xfrm>
          <a:prstGeom prst="can">
            <a:avLst>
              <a:gd name="adj" fmla="val 93062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直方体 13"/>
          <p:cNvSpPr/>
          <p:nvPr/>
        </p:nvSpPr>
        <p:spPr>
          <a:xfrm>
            <a:off x="3834812" y="2532071"/>
            <a:ext cx="1876927" cy="3492734"/>
          </a:xfrm>
          <a:prstGeom prst="cube">
            <a:avLst>
              <a:gd name="adj" fmla="val 589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コイルの回転と誘導起電力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6134" y="1428886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平等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磁界中をコイル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巻数１）が一定の速度で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回転</a:t>
            </a:r>
            <a:r>
              <a:rPr lang="ja-JP" altLang="en-US" sz="2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する場合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環状矢印 20"/>
          <p:cNvSpPr/>
          <p:nvPr/>
        </p:nvSpPr>
        <p:spPr>
          <a:xfrm>
            <a:off x="3340464" y="2789253"/>
            <a:ext cx="910101" cy="910101"/>
          </a:xfrm>
          <a:prstGeom prst="circularArrow">
            <a:avLst>
              <a:gd name="adj1" fmla="val 13770"/>
              <a:gd name="adj2" fmla="val 1142319"/>
              <a:gd name="adj3" fmla="val 20671782"/>
              <a:gd name="adj4" fmla="val 11193628"/>
              <a:gd name="adj5" fmla="val 15359"/>
            </a:avLst>
          </a:prstGeom>
          <a:solidFill>
            <a:schemeClr val="tx1"/>
          </a:solidFill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7" name="直線矢印コネクタ 26"/>
          <p:cNvCxnSpPr/>
          <p:nvPr/>
        </p:nvCxnSpPr>
        <p:spPr>
          <a:xfrm flipH="1" flipV="1">
            <a:off x="1068320" y="5615054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6240717" y="5107222"/>
                <a:ext cx="5483232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ja-JP" sz="6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6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ja-JP" sz="66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kumimoji="1" lang="ja-JP" altLang="en-US" sz="6600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kumimoji="1" lang="en-US" altLang="ja-JP" sz="6600" dirty="0" smtClean="0"/>
                  <a:t> [V]</a:t>
                </a:r>
                <a:endParaRPr kumimoji="1" lang="ja-JP" altLang="en-US" sz="6600" dirty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717" y="5107222"/>
                <a:ext cx="5483232" cy="1015663"/>
              </a:xfrm>
              <a:prstGeom prst="rect">
                <a:avLst/>
              </a:prstGeom>
              <a:blipFill rotWithShape="0">
                <a:blip r:embed="rId3"/>
                <a:stretch>
                  <a:fillRect t="-25301" r="-8231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テキスト ボックス 31"/>
          <p:cNvSpPr txBox="1"/>
          <p:nvPr/>
        </p:nvSpPr>
        <p:spPr>
          <a:xfrm>
            <a:off x="6735990" y="2074265"/>
            <a:ext cx="4116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導体が磁束を垂直に通過するときに</a:t>
            </a:r>
            <a:endParaRPr lang="en-US" altLang="ja-JP" dirty="0" smtClean="0"/>
          </a:p>
          <a:p>
            <a:r>
              <a:rPr lang="ja-JP" altLang="en-US" dirty="0" smtClean="0"/>
              <a:t>誘導</a:t>
            </a:r>
            <a:r>
              <a:rPr lang="ja-JP" altLang="en-US" dirty="0"/>
              <a:t>起電力</a:t>
            </a:r>
            <a:r>
              <a:rPr lang="ja-JP" altLang="en-US" dirty="0" smtClean="0"/>
              <a:t>が最大となる（</a:t>
            </a:r>
            <a:r>
              <a:rPr lang="en-US" altLang="ja-JP" dirty="0" smtClean="0"/>
              <a:t>sin90°</a:t>
            </a:r>
            <a:r>
              <a:rPr lang="ja-JP" altLang="en-US" dirty="0" smtClean="0"/>
              <a:t>＝１）。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6240717" y="2900068"/>
                <a:ext cx="4508350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kumimoji="1" lang="en-US" altLang="ja-JP" sz="6600" b="0" i="1" smtClean="0">
                        <a:latin typeface="Cambria Math" panose="02040503050406030204" pitchFamily="18" charset="0"/>
                      </a:rPr>
                      <m:t>𝐵𝑙𝑣</m:t>
                    </m:r>
                  </m:oMath>
                </a14:m>
                <a:r>
                  <a:rPr kumimoji="1" lang="en-US" altLang="ja-JP" sz="6600" dirty="0" smtClean="0"/>
                  <a:t> [V]</a:t>
                </a:r>
                <a:endParaRPr kumimoji="1" lang="ja-JP" altLang="en-US" sz="6600" dirty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0717" y="2900068"/>
                <a:ext cx="4508350" cy="1015663"/>
              </a:xfrm>
              <a:prstGeom prst="rect">
                <a:avLst/>
              </a:prstGeom>
              <a:blipFill rotWithShape="0">
                <a:blip r:embed="rId4"/>
                <a:stretch>
                  <a:fillRect t="-25301" r="-10284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6824287" y="4472611"/>
                <a:ext cx="37177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誘導起電力の最大値を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kumimoji="1" lang="ja-JP" altLang="en-US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とすると</a:t>
                </a:r>
                <a:endParaRPr kumimoji="1" lang="ja-JP" altLang="en-US" dirty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287" y="4472611"/>
                <a:ext cx="3717749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820" t="-13333" r="-984" b="-2333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/>
          <p:cNvCxnSpPr/>
          <p:nvPr/>
        </p:nvCxnSpPr>
        <p:spPr>
          <a:xfrm flipH="1" flipV="1">
            <a:off x="1037746" y="5943713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 flipV="1">
            <a:off x="1068320" y="4913610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矢印コネクタ 33"/>
          <p:cNvCxnSpPr/>
          <p:nvPr/>
        </p:nvCxnSpPr>
        <p:spPr>
          <a:xfrm flipH="1" flipV="1">
            <a:off x="1068320" y="5256578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 flipH="1" flipV="1">
            <a:off x="1084913" y="4632155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flipH="1" flipV="1">
            <a:off x="1063605" y="3976028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 flipH="1" flipV="1">
            <a:off x="1063605" y="4324320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矢印コネクタ 37"/>
          <p:cNvCxnSpPr/>
          <p:nvPr/>
        </p:nvCxnSpPr>
        <p:spPr>
          <a:xfrm flipH="1" flipV="1">
            <a:off x="1116427" y="3673013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/>
          <p:nvPr/>
        </p:nvCxnSpPr>
        <p:spPr>
          <a:xfrm flipH="1" flipV="1">
            <a:off x="1266231" y="3430466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 flipV="1">
            <a:off x="1485663" y="3219119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/>
          <p:nvPr/>
        </p:nvCxnSpPr>
        <p:spPr>
          <a:xfrm flipH="1" flipV="1">
            <a:off x="1688202" y="3005707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/>
          <p:nvPr/>
        </p:nvCxnSpPr>
        <p:spPr>
          <a:xfrm flipH="1" flipV="1">
            <a:off x="1871897" y="2795231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/>
          <p:nvPr/>
        </p:nvCxnSpPr>
        <p:spPr>
          <a:xfrm flipH="1" flipV="1">
            <a:off x="2073345" y="2615606"/>
            <a:ext cx="2702731" cy="22287"/>
          </a:xfrm>
          <a:prstGeom prst="straightConnector1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  <a:headEnd type="arrow" w="med" len="lg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80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 コイルの回転と正弦波交流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7026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ＭＳ ゴシック" panose="020B0609070205080204" pitchFamily="49" charset="-128"/>
            <a:ea typeface="ＭＳ ゴシック" panose="020B0609070205080204" pitchFamily="49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741</Words>
  <Application>Microsoft Office PowerPoint</Application>
  <PresentationFormat>ワイド画面</PresentationFormat>
  <Paragraphs>248</Paragraphs>
  <Slides>20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7" baseType="lpstr">
      <vt:lpstr>ＭＳ Ｐゴシック</vt:lpstr>
      <vt:lpstr>ＭＳ ゴシック</vt:lpstr>
      <vt:lpstr>Arial</vt:lpstr>
      <vt:lpstr>Calibri</vt:lpstr>
      <vt:lpstr>Calibri Light</vt:lpstr>
      <vt:lpstr>Cambria Math</vt:lpstr>
      <vt:lpstr>Office テーマ</vt:lpstr>
      <vt:lpstr>正弦波交流起電力の発生</vt:lpstr>
      <vt:lpstr>１ 導体の運動と誘導起電力</vt:lpstr>
      <vt:lpstr>導体の運動と誘導起電力</vt:lpstr>
      <vt:lpstr>導体の運動と誘導起電力</vt:lpstr>
      <vt:lpstr>導体の運動と誘導起電力</vt:lpstr>
      <vt:lpstr>２ コイルの回転と誘導起電力</vt:lpstr>
      <vt:lpstr>コイルの回転と誘導起電力</vt:lpstr>
      <vt:lpstr>コイルの回転と誘導起電力</vt:lpstr>
      <vt:lpstr>３ コイルの回転と正弦波交流</vt:lpstr>
      <vt:lpstr>コイルの回転と正弦波交流</vt:lpstr>
      <vt:lpstr>コイルの回転と正弦波交流</vt:lpstr>
      <vt:lpstr>コイルの回転と正弦波交流</vt:lpstr>
      <vt:lpstr>コイルの回転と正弦波交流</vt:lpstr>
      <vt:lpstr>コイルの回転と正弦波交流</vt:lpstr>
      <vt:lpstr>コイルの回転と正弦波交流</vt:lpstr>
      <vt:lpstr>コイルの回転と正弦波交流</vt:lpstr>
      <vt:lpstr>コイルの回転と正弦波交流</vt:lpstr>
      <vt:lpstr>コイルの回転と正弦波交流</vt:lpstr>
      <vt:lpstr>コイルの回転と正弦波交流</vt:lpstr>
      <vt:lpstr>コイルの回転と正弦波交流</vt:lpstr>
    </vt:vector>
  </TitlesOfParts>
  <Company>愛知県教育委員会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正弦波交流起電力の発生</dc:title>
  <dc:creator>tea090</dc:creator>
  <cp:lastModifiedBy>　</cp:lastModifiedBy>
  <cp:revision>142</cp:revision>
  <cp:lastPrinted>2014-02-25T09:31:42Z</cp:lastPrinted>
  <dcterms:created xsi:type="dcterms:W3CDTF">2013-12-01T01:18:52Z</dcterms:created>
  <dcterms:modified xsi:type="dcterms:W3CDTF">2014-02-26T09:06:26Z</dcterms:modified>
</cp:coreProperties>
</file>